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62" r:id="rId9"/>
    <p:sldId id="754" r:id="rId10"/>
    <p:sldId id="560" r:id="rId11"/>
    <p:sldId id="846" r:id="rId12"/>
    <p:sldId id="852" r:id="rId13"/>
    <p:sldId id="828" r:id="rId14"/>
    <p:sldId id="857" r:id="rId15"/>
    <p:sldId id="863" r:id="rId16"/>
    <p:sldId id="856" r:id="rId17"/>
    <p:sldId id="866" r:id="rId18"/>
    <p:sldId id="859" r:id="rId19"/>
    <p:sldId id="864" r:id="rId20"/>
    <p:sldId id="865" r:id="rId21"/>
    <p:sldId id="853"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09" autoAdjust="0"/>
    <p:restoredTop sz="95409" autoAdjust="0"/>
  </p:normalViewPr>
  <p:slideViewPr>
    <p:cSldViewPr>
      <p:cViewPr varScale="1">
        <p:scale>
          <a:sx n="85" d="100"/>
          <a:sy n="85" d="100"/>
        </p:scale>
        <p:origin x="412"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-0230-01-0013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2022-05-10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4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May </a:t>
            </a:r>
            <a:r>
              <a:rPr lang="en-GB" dirty="0"/>
              <a:t>AM0 (7-9 a.m. 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111908780"/>
              </p:ext>
            </p:extLst>
          </p:nvPr>
        </p:nvGraphicFramePr>
        <p:xfrm>
          <a:off x="571500" y="2215189"/>
          <a:ext cx="8077200" cy="402432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a:t>
                      </a:r>
                      <a:r>
                        <a:rPr lang="de-DE" sz="1800" dirty="0" smtClean="0"/>
                        <a:t>on </a:t>
                      </a:r>
                      <a:r>
                        <a:rPr lang="de-DE" sz="1800" dirty="0" err="1" smtClean="0"/>
                        <a:t>agenda</a:t>
                      </a:r>
                      <a:r>
                        <a:rPr lang="de-DE" sz="1800" dirty="0" smtClean="0"/>
                        <a:t> </a:t>
                      </a:r>
                      <a:r>
                        <a:rPr lang="de-DE" sz="1800" dirty="0" err="1" smtClean="0"/>
                        <a:t>and</a:t>
                      </a:r>
                      <a:r>
                        <a:rPr lang="de-DE" sz="1800" dirty="0" smtClean="0"/>
                        <a:t> March </a:t>
                      </a:r>
                      <a:r>
                        <a:rPr lang="de-DE" sz="1800" dirty="0" err="1" smtClean="0"/>
                        <a:t>and</a:t>
                      </a:r>
                      <a:r>
                        <a:rPr lang="de-DE" sz="1800" dirty="0" smtClean="0"/>
                        <a:t>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smtClean="0"/>
                        <a:t>Hybrid </a:t>
                      </a:r>
                      <a:r>
                        <a:rPr lang="de-DE" sz="1800" dirty="0" err="1" smtClean="0"/>
                        <a:t>meeting</a:t>
                      </a:r>
                      <a:r>
                        <a:rPr lang="de-DE" sz="1800" dirty="0" smtClean="0"/>
                        <a:t> in </a:t>
                      </a:r>
                      <a:r>
                        <a:rPr lang="de-DE" sz="1800" dirty="0" err="1" smtClean="0"/>
                        <a:t>July</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925574062"/>
                  </a:ext>
                </a:extLst>
              </a:tr>
              <a:tr h="333323">
                <a:tc>
                  <a:txBody>
                    <a:bodyPr/>
                    <a:lstStyle/>
                    <a:p>
                      <a:pPr marL="0" lvl="0" indent="0"/>
                      <a:r>
                        <a:rPr lang="en-GB" sz="1800" dirty="0" smtClean="0"/>
                        <a:t>Status of SA ballot comment, review residual comments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March TG13 virtual meeting in doc. </a:t>
            </a:r>
            <a:r>
              <a:rPr lang="en-GB" altLang="en-US" dirty="0" smtClean="0">
                <a:sym typeface="Wingdings" panose="05000000000000000000" pitchFamily="2" charset="2"/>
              </a:rPr>
              <a:t>15-22/0230r2</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a:t>
            </a:r>
            <a:r>
              <a:rPr lang="en-GB" altLang="en-US" dirty="0" smtClean="0">
                <a:sym typeface="Wingdings" panose="05000000000000000000" pitchFamily="2" charset="2"/>
              </a:rPr>
              <a:t>March</a:t>
            </a:r>
            <a:r>
              <a:rPr lang="en-GB" altLang="en-US" dirty="0" smtClean="0">
                <a:sym typeface="Wingdings" panose="05000000000000000000" pitchFamily="2" charset="2"/>
              </a:rPr>
              <a:t>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15-22/0182r2</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March-May in </a:t>
            </a:r>
            <a:r>
              <a:rPr lang="en-GB" altLang="en-US" dirty="0" smtClean="0">
                <a:solidFill>
                  <a:srgbClr val="000000"/>
                </a:solidFill>
                <a:latin typeface="Times New Roman"/>
              </a:rPr>
              <a:t>doc. </a:t>
            </a:r>
            <a:r>
              <a:rPr lang="en-GB" altLang="en-US" dirty="0" smtClean="0">
                <a:solidFill>
                  <a:srgbClr val="000000"/>
                </a:solidFill>
                <a:latin typeface="Times New Roman"/>
              </a:rPr>
              <a:t>15-22/0238r0</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a:t>
            </a:r>
            <a:r>
              <a:rPr lang="de-DE" dirty="0" smtClean="0"/>
              <a:t>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May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a:t>
            </a:r>
            <a:r>
              <a:rPr lang="de-DE" dirty="0" smtClean="0"/>
              <a:t>6 June </a:t>
            </a:r>
            <a:r>
              <a:rPr lang="de-DE" dirty="0"/>
              <a:t>2022, 11:00-12.30 CET (5:00-6:30 ET, 18:00-19:30 KT)</a:t>
            </a:r>
          </a:p>
          <a:p>
            <a:pPr marL="800100" lvl="1"/>
            <a:r>
              <a:rPr lang="de-DE" dirty="0" smtClean="0"/>
              <a:t>13 June </a:t>
            </a:r>
            <a:r>
              <a:rPr lang="de-DE" dirty="0"/>
              <a:t>2022, 11:00-12.30 CET (5:00-6:30 ET, 18:00-19:30 KT)</a:t>
            </a:r>
          </a:p>
          <a:p>
            <a:pPr marL="800100" lvl="1"/>
            <a:r>
              <a:rPr lang="de-DE" dirty="0" smtClean="0"/>
              <a:t>20 June </a:t>
            </a:r>
            <a:r>
              <a:rPr lang="de-DE" dirty="0" smtClean="0"/>
              <a:t>2022</a:t>
            </a:r>
            <a:r>
              <a:rPr lang="de-DE" dirty="0"/>
              <a:t>, 11:00-12.30 CET (5:00-6:30 ET, 18:00-19:30 KT</a:t>
            </a:r>
            <a:r>
              <a:rPr lang="de-DE" dirty="0" smtClean="0"/>
              <a:t>)</a:t>
            </a:r>
          </a:p>
          <a:p>
            <a:pPr marL="800100" lvl="1"/>
            <a:r>
              <a:rPr lang="de-DE" dirty="0" smtClean="0"/>
              <a:t>27 </a:t>
            </a:r>
            <a:r>
              <a:rPr lang="de-DE" dirty="0"/>
              <a:t>June 2022, 11:00-12.30 CET (5:00-6:30 ET, 18:00-19:30 KT</a:t>
            </a:r>
            <a:r>
              <a:rPr lang="de-DE" dirty="0" smtClean="0"/>
              <a:t>)</a:t>
            </a:r>
          </a:p>
          <a:p>
            <a:pPr marL="800100" lvl="1"/>
            <a:r>
              <a:rPr lang="de-DE" dirty="0" smtClean="0"/>
              <a:t>  4 </a:t>
            </a:r>
            <a:r>
              <a:rPr lang="de-DE" dirty="0" err="1" smtClean="0"/>
              <a:t>July</a:t>
            </a:r>
            <a:r>
              <a:rPr lang="de-DE" dirty="0" smtClean="0"/>
              <a:t> </a:t>
            </a:r>
            <a:r>
              <a:rPr lang="de-DE" dirty="0"/>
              <a:t>2022, 11:00-12.30 CET (5:00-6:30 ET, 18:00-19:30 KT)</a:t>
            </a:r>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US" sz="1800" dirty="0"/>
              <a:t>Every single mtg. requires a Chair, Vice-Chair or other designated person in person to run each mtg. of the </a:t>
            </a:r>
            <a:r>
              <a:rPr lang="en-US" sz="1800" dirty="0" err="1"/>
              <a:t>SubGroup</a:t>
            </a:r>
            <a:r>
              <a:rPr lang="en-US" sz="1800" dirty="0" smtClean="0"/>
              <a:t>.</a:t>
            </a:r>
          </a:p>
          <a:p>
            <a:pPr lvl="1" indent="-382588"/>
            <a:r>
              <a:rPr lang="en-US" sz="1600" dirty="0" smtClean="0"/>
              <a:t>All </a:t>
            </a:r>
            <a:r>
              <a:rPr lang="en-US" sz="1600" dirty="0"/>
              <a:t>TG and SC Chairs please identify who will be attending in person and running each of </a:t>
            </a:r>
            <a:r>
              <a:rPr lang="en-US" sz="1600" dirty="0" smtClean="0"/>
              <a:t>the mtgs</a:t>
            </a:r>
            <a:r>
              <a:rPr lang="en-US" sz="1600" dirty="0"/>
              <a:t>. and send info to Clint &amp; Phil by EOW</a:t>
            </a:r>
          </a:p>
          <a:p>
            <a:pPr marL="357188" indent="-357188"/>
            <a:r>
              <a:rPr lang="en-US" sz="1800" dirty="0"/>
              <a:t>Every single mtg. requires a Vice-Chair or other designated person to run audio portion of virtual </a:t>
            </a:r>
            <a:r>
              <a:rPr lang="en-US" sz="1800" dirty="0" smtClean="0"/>
              <a:t>mtg.</a:t>
            </a:r>
          </a:p>
          <a:p>
            <a:pPr marL="719138" lvl="1" indent="-357188"/>
            <a:r>
              <a:rPr lang="en-US" sz="1600" dirty="0" smtClean="0"/>
              <a:t>A </a:t>
            </a:r>
            <a:r>
              <a:rPr lang="en-US" sz="1600" dirty="0"/>
              <a:t>2</a:t>
            </a:r>
            <a:r>
              <a:rPr lang="en-US" sz="1600" baseline="30000" dirty="0"/>
              <a:t>nd</a:t>
            </a:r>
            <a:r>
              <a:rPr lang="en-US" sz="1600" dirty="0"/>
              <a:t> computer is highly encouraged (hotel or 802 will not supply this, to be brought by </a:t>
            </a:r>
            <a:r>
              <a:rPr lang="en-US" sz="1600" dirty="0" smtClean="0"/>
              <a:t>designee, USB for audio input, HDMI interface for video)</a:t>
            </a:r>
          </a:p>
          <a:p>
            <a:pPr marL="719138" lvl="1" indent="-357188"/>
            <a:r>
              <a:rPr lang="en-US" sz="1600" dirty="0"/>
              <a:t>Normal WebEx will be used</a:t>
            </a:r>
            <a:endParaRPr lang="en-GB" sz="1400" dirty="0"/>
          </a:p>
          <a:p>
            <a:pPr marL="719138" lvl="1" indent="-357188"/>
            <a:r>
              <a:rPr lang="en-US" sz="1600" dirty="0" smtClean="0"/>
              <a:t>Training </a:t>
            </a:r>
            <a:r>
              <a:rPr lang="en-US" sz="1600" dirty="0"/>
              <a:t>on tool will be provided before and possibly at the July mtg. as </a:t>
            </a:r>
            <a:r>
              <a:rPr lang="en-US" sz="1600" dirty="0" smtClean="0"/>
              <a:t>well</a:t>
            </a:r>
          </a:p>
          <a:p>
            <a:pPr marL="719138" lvl="1" indent="-357188"/>
            <a:r>
              <a:rPr lang="en-US" sz="1600" dirty="0" smtClean="0"/>
              <a:t>All </a:t>
            </a:r>
            <a:r>
              <a:rPr lang="en-US" sz="1600" dirty="0"/>
              <a:t>TG and SC Chairs identify this person this week and send info to Clint &amp; Phil by </a:t>
            </a:r>
            <a:r>
              <a:rPr lang="en-US" sz="1600" dirty="0" smtClean="0"/>
              <a:t>EOW</a:t>
            </a:r>
          </a:p>
          <a:p>
            <a:pPr indent="-381000"/>
            <a:r>
              <a:rPr lang="en-US" sz="1800" dirty="0" smtClean="0"/>
              <a:t>Informal straw poll </a:t>
            </a:r>
            <a:r>
              <a:rPr lang="en-US" sz="1800" dirty="0"/>
              <a:t>for # of in person and virtual attendees </a:t>
            </a:r>
            <a:r>
              <a:rPr lang="en-US" sz="1800" dirty="0" smtClean="0"/>
              <a:t>in July</a:t>
            </a:r>
          </a:p>
          <a:p>
            <a:pPr marL="719138" lvl="1" indent="-358775"/>
            <a:r>
              <a:rPr lang="en-US" sz="1600" b="0" dirty="0"/>
              <a:t>    </a:t>
            </a:r>
            <a:r>
              <a:rPr lang="en-US" sz="1600" b="0" dirty="0" smtClean="0"/>
              <a:t># </a:t>
            </a:r>
            <a:r>
              <a:rPr lang="en-US" sz="1600" b="0" dirty="0"/>
              <a:t>in person attending - </a:t>
            </a:r>
            <a:endParaRPr lang="de-DE" sz="1600" b="0" dirty="0"/>
          </a:p>
          <a:p>
            <a:pPr marL="719138" lvl="1" indent="-358775"/>
            <a:r>
              <a:rPr lang="en-US" sz="1600" b="0" dirty="0"/>
              <a:t>    </a:t>
            </a:r>
            <a:r>
              <a:rPr lang="en-US" sz="1600" b="0" dirty="0" smtClean="0"/>
              <a:t># </a:t>
            </a:r>
            <a:r>
              <a:rPr lang="en-US" sz="1600" b="0" dirty="0"/>
              <a:t>virtually attending - </a:t>
            </a:r>
            <a:endParaRPr lang="de-DE" sz="1600" b="0" dirty="0"/>
          </a:p>
          <a:p>
            <a:pPr marL="719138" lvl="1" indent="-358775"/>
            <a:r>
              <a:rPr lang="en-US" sz="1600" b="0" dirty="0"/>
              <a:t>    </a:t>
            </a:r>
            <a:r>
              <a:rPr lang="en-US" sz="1600" b="0" dirty="0" smtClean="0"/>
              <a:t>total </a:t>
            </a:r>
            <a:r>
              <a:rPr lang="en-US" sz="1600" b="0" dirty="0"/>
              <a:t># in </a:t>
            </a:r>
            <a:r>
              <a:rPr lang="en-US" sz="1600" b="0" dirty="0" smtClean="0"/>
              <a:t>TG during </a:t>
            </a:r>
            <a:r>
              <a:rPr lang="en-US" sz="1600" b="0" dirty="0"/>
              <a:t>the poll - </a:t>
            </a:r>
            <a:endParaRPr lang="de-DE" sz="1600" b="0" dirty="0"/>
          </a:p>
          <a:p>
            <a:pPr marL="719138" lvl="1" indent="-357188"/>
            <a:endParaRPr 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15</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Most comments </a:t>
            </a:r>
            <a:r>
              <a:rPr lang="en-US" sz="1800" dirty="0" smtClean="0"/>
              <a:t>were addressed, </a:t>
            </a:r>
            <a:r>
              <a:rPr lang="en-US" sz="1800" dirty="0" smtClean="0"/>
              <a:t>few need further </a:t>
            </a:r>
            <a:r>
              <a:rPr lang="en-US" sz="1800" dirty="0" smtClean="0"/>
              <a:t>homework</a:t>
            </a:r>
          </a:p>
          <a:p>
            <a:pPr lvl="1"/>
            <a:r>
              <a:rPr lang="en-US" sz="1800" dirty="0" smtClean="0"/>
              <a:t>Changes in scheduled MAC, possibly reinsert removed text (LB PHY, Polling) </a:t>
            </a:r>
            <a:endParaRPr lang="en-US" sz="1800" dirty="0" smtClean="0"/>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May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further</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May: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err="1" smtClean="0"/>
              <a:t>July</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a:t>
            </a:r>
            <a:r>
              <a:rPr lang="de-DE" dirty="0" smtClean="0"/>
              <a:t>12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530310013"/>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Monday</a:t>
            </a:r>
            <a:r>
              <a:rPr lang="de-DE" dirty="0" smtClean="0"/>
              <a:t> 16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887924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endParaRPr lang="en-GB" altLang="en-US" sz="1800" dirty="0" smtClean="0"/>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May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17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5239901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endParaRPr lang="en-GB" altLang="en-US" sz="1800" dirty="0" smtClean="0"/>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May</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After May: final </a:t>
            </a:r>
            <a:r>
              <a:rPr lang="de-DE" dirty="0" err="1" smtClean="0"/>
              <a:t>recirculation</a:t>
            </a:r>
            <a:r>
              <a:rPr lang="de-DE" dirty="0" smtClean="0"/>
              <a:t> </a:t>
            </a:r>
          </a:p>
          <a:p>
            <a:pPr marL="1143000" lvl="2"/>
            <a:r>
              <a:rPr lang="de-DE" b="1" dirty="0" smtClean="0"/>
              <a:t>Plan 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r>
              <a:rPr lang="de-DE" sz="1600" dirty="0" smtClean="0"/>
              <a:t>, </a:t>
            </a:r>
            <a:r>
              <a:rPr lang="de-DE" sz="1600" dirty="0" err="1" smtClean="0"/>
              <a:t>few</a:t>
            </a:r>
            <a:r>
              <a:rPr lang="de-DE" sz="1600" dirty="0" smtClean="0"/>
              <a:t> </a:t>
            </a:r>
            <a:r>
              <a:rPr lang="de-DE" sz="1600" dirty="0" err="1" smtClean="0"/>
              <a:t>only</a:t>
            </a:r>
            <a:r>
              <a:rPr lang="de-DE" sz="1600" dirty="0" smtClean="0"/>
              <a:t> </a:t>
            </a:r>
            <a:r>
              <a:rPr lang="de-DE" sz="1600" dirty="0" err="1" smtClean="0"/>
              <a:t>are</a:t>
            </a:r>
            <a:r>
              <a:rPr lang="de-DE" sz="1600" dirty="0" smtClean="0"/>
              <a:t> </a:t>
            </a:r>
            <a:r>
              <a:rPr lang="de-DE" sz="1600" dirty="0" err="1" smtClean="0"/>
              <a:t>under</a:t>
            </a:r>
            <a:r>
              <a:rPr lang="de-DE" sz="1600" dirty="0" smtClean="0"/>
              <a:t> </a:t>
            </a:r>
            <a:r>
              <a:rPr lang="de-DE" sz="1600" dirty="0" err="1" smtClean="0"/>
              <a:t>discussion</a:t>
            </a:r>
            <a:endParaRPr lang="de-DE" sz="1600" dirty="0" smtClean="0"/>
          </a:p>
          <a:p>
            <a:pPr marL="1119188" lvl="2" indent="-342900" algn="just">
              <a:buFont typeface="Symbol" panose="05050102010706020507" pitchFamily="18" charset="2"/>
              <a:buChar char="-"/>
              <a:defRPr/>
            </a:pPr>
            <a:r>
              <a:rPr lang="de-DE" sz="1600" dirty="0" smtClean="0"/>
              <a:t>Major </a:t>
            </a:r>
            <a:r>
              <a:rPr lang="de-DE" sz="1600" dirty="0" err="1" smtClean="0"/>
              <a:t>text</a:t>
            </a:r>
            <a:r>
              <a:rPr lang="de-DE" sz="1600" dirty="0" smtClean="0"/>
              <a:t> </a:t>
            </a:r>
            <a:r>
              <a:rPr lang="de-DE" sz="1600" dirty="0" err="1" smtClean="0"/>
              <a:t>updates</a:t>
            </a:r>
            <a:r>
              <a:rPr lang="de-DE" sz="1600" dirty="0" smtClean="0"/>
              <a:t> on MAC (flexible </a:t>
            </a:r>
            <a:r>
              <a:rPr lang="de-DE" sz="1600" dirty="0" err="1" smtClean="0"/>
              <a:t>beacon</a:t>
            </a:r>
            <a:r>
              <a:rPr lang="de-DE" sz="1600" dirty="0" smtClean="0"/>
              <a:t> </a:t>
            </a:r>
            <a:r>
              <a:rPr lang="de-DE" sz="1600" dirty="0" err="1" smtClean="0"/>
              <a:t>position</a:t>
            </a:r>
            <a:r>
              <a:rPr lang="de-DE" sz="1600" dirty="0" smtClean="0"/>
              <a:t>, </a:t>
            </a:r>
            <a:r>
              <a:rPr lang="de-DE" sz="1600" dirty="0" err="1" smtClean="0"/>
              <a:t>may</a:t>
            </a:r>
            <a:r>
              <a:rPr lang="de-DE" sz="1600" dirty="0" smtClean="0"/>
              <a:t> </a:t>
            </a:r>
            <a:r>
              <a:rPr lang="de-DE" sz="1600" dirty="0" err="1" smtClean="0"/>
              <a:t>be</a:t>
            </a:r>
            <a:r>
              <a:rPr lang="de-DE" sz="1600" dirty="0" smtClean="0"/>
              <a:t> </a:t>
            </a:r>
            <a:r>
              <a:rPr lang="de-DE" sz="1600" dirty="0" err="1" smtClean="0"/>
              <a:t>consented</a:t>
            </a:r>
            <a:r>
              <a:rPr lang="de-DE" sz="1600" dirty="0" smtClean="0"/>
              <a:t>)</a:t>
            </a:r>
          </a:p>
          <a:p>
            <a:pPr marL="1119188" lvl="2" indent="-342900" algn="just">
              <a:buFont typeface="Symbol" panose="05050102010706020507" pitchFamily="18" charset="2"/>
              <a:buChar char="-"/>
              <a:defRPr/>
            </a:pPr>
            <a:r>
              <a:rPr lang="de-DE" sz="1600" dirty="0" err="1" smtClean="0"/>
              <a:t>Reinsert</a:t>
            </a:r>
            <a:r>
              <a:rPr lang="de-DE" sz="1600" dirty="0" smtClean="0"/>
              <a:t> </a:t>
            </a:r>
            <a:r>
              <a:rPr lang="de-DE" sz="1600" dirty="0" err="1"/>
              <a:t>removed</a:t>
            </a:r>
            <a:r>
              <a:rPr lang="de-DE" sz="1600" dirty="0"/>
              <a:t> </a:t>
            </a:r>
            <a:r>
              <a:rPr lang="de-DE" sz="1600" dirty="0" err="1" smtClean="0"/>
              <a:t>text</a:t>
            </a:r>
            <a:r>
              <a:rPr lang="de-DE" sz="1600" dirty="0" smtClean="0"/>
              <a:t> (LB PHY, </a:t>
            </a:r>
            <a:r>
              <a:rPr lang="de-DE" sz="1600" dirty="0" err="1" smtClean="0"/>
              <a:t>polling</a:t>
            </a:r>
            <a:r>
              <a:rPr lang="de-DE" sz="1600" dirty="0" smtClean="0"/>
              <a:t> MAC, not </a:t>
            </a:r>
            <a:r>
              <a:rPr lang="de-DE" sz="1600" dirty="0" err="1" smtClean="0"/>
              <a:t>consented</a:t>
            </a:r>
            <a:r>
              <a:rPr lang="de-DE" sz="1600" dirty="0" smtClean="0"/>
              <a:t> </a:t>
            </a:r>
            <a:r>
              <a:rPr lang="de-DE" sz="1600" dirty="0" err="1" smtClean="0"/>
              <a:t>yet</a:t>
            </a:r>
            <a:r>
              <a:rPr lang="de-DE" sz="1600" dirty="0" smtClean="0"/>
              <a:t>)</a:t>
            </a:r>
          </a:p>
          <a:p>
            <a:pPr marL="1119188" lvl="2" indent="-342900" algn="just">
              <a:buFont typeface="Symbol" panose="05050102010706020507" pitchFamily="18" charset="2"/>
              <a:buChar char="-"/>
              <a:defRPr/>
            </a:pPr>
            <a:r>
              <a:rPr lang="de-DE" sz="1600" dirty="0" smtClean="0"/>
              <a:t>Add PICS</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15-22/0230r1</a:t>
            </a:r>
            <a:endParaRPr lang="de-DE" sz="2000" dirty="0" smtClean="0"/>
          </a:p>
          <a:p>
            <a:pPr marL="719138" lvl="1" indent="-363538" algn="just">
              <a:buFont typeface="Symbol" panose="05050102010706020507" pitchFamily="18" charset="2"/>
              <a:buChar char="-"/>
              <a:defRPr/>
            </a:pPr>
            <a:r>
              <a:rPr lang="de-DE" sz="1800" dirty="0"/>
              <a:t>Joint </a:t>
            </a:r>
            <a:r>
              <a:rPr lang="de-DE" sz="1800" dirty="0" err="1"/>
              <a:t>session</a:t>
            </a:r>
            <a:r>
              <a:rPr lang="de-DE" sz="1800" dirty="0"/>
              <a:t> </a:t>
            </a:r>
            <a:r>
              <a:rPr lang="de-DE" sz="1800" dirty="0" smtClean="0"/>
              <a:t>802.15/802.1 WED May-11 AM2</a:t>
            </a:r>
            <a:endParaRPr lang="de-DE" sz="1800" dirty="0"/>
          </a:p>
          <a:p>
            <a:pPr marL="1119188" lvl="2" indent="-363538" algn="just">
              <a:buFont typeface="Symbol" panose="05050102010706020507" pitchFamily="18" charset="2"/>
              <a:buChar char="-"/>
              <a:defRPr/>
            </a:pPr>
            <a:r>
              <a:rPr lang="de-DE" sz="1800" dirty="0" smtClean="0"/>
              <a:t>WED May-11 AM0</a:t>
            </a:r>
          </a:p>
          <a:p>
            <a:pPr marL="1119188" lvl="2" indent="-363538" algn="just">
              <a:buFont typeface="Symbol" panose="05050102010706020507" pitchFamily="18" charset="2"/>
              <a:buChar char="-"/>
              <a:defRPr/>
            </a:pPr>
            <a:r>
              <a:rPr lang="de-DE" sz="1800" dirty="0" smtClean="0"/>
              <a:t>THUR May-12 AM0</a:t>
            </a:r>
            <a:endParaRPr lang="de-DE" sz="1800" dirty="0"/>
          </a:p>
          <a:p>
            <a:pPr marL="1119188" lvl="2" indent="-363538" algn="just">
              <a:buFont typeface="Symbol" panose="05050102010706020507" pitchFamily="18" charset="2"/>
              <a:buChar char="-"/>
              <a:defRPr/>
            </a:pPr>
            <a:r>
              <a:rPr lang="de-DE" sz="1800" dirty="0" smtClean="0"/>
              <a:t>MO May-16 AM0 </a:t>
            </a:r>
          </a:p>
          <a:p>
            <a:pPr marL="1119188" lvl="2" indent="-363538" algn="just">
              <a:buFont typeface="Symbol" panose="05050102010706020507" pitchFamily="18" charset="2"/>
              <a:buChar char="-"/>
              <a:defRPr/>
            </a:pPr>
            <a:r>
              <a:rPr lang="de-DE" sz="1800" dirty="0" smtClean="0"/>
              <a:t>TUE May-17 AM0 </a:t>
            </a:r>
            <a:endParaRPr lang="de-DE" sz="1800" b="0" dirty="0" smtClean="0"/>
          </a:p>
          <a:p>
            <a:pPr marL="719138" lvl="1" indent="-363538" algn="just">
              <a:buFont typeface="Symbol" panose="05050102010706020507" pitchFamily="18" charset="2"/>
              <a:buChar char="-"/>
              <a:defRPr/>
            </a:pPr>
            <a:r>
              <a:rPr lang="de-DE" sz="1800" b="0" dirty="0" smtClean="0"/>
              <a:t>Finish </a:t>
            </a:r>
            <a:r>
              <a:rPr lang="de-DE" sz="1800" b="0" dirty="0" err="1" smtClean="0"/>
              <a:t>comment</a:t>
            </a:r>
            <a:r>
              <a:rPr lang="de-DE" sz="1800" b="0" dirty="0" smtClean="0"/>
              <a:t> </a:t>
            </a:r>
            <a:r>
              <a:rPr lang="de-DE" sz="1800" b="0" dirty="0" err="1" smtClean="0"/>
              <a:t>resolution</a:t>
            </a:r>
            <a:r>
              <a:rPr lang="de-DE" sz="1800" b="0" dirty="0" smtClean="0"/>
              <a:t>, </a:t>
            </a:r>
            <a:r>
              <a:rPr lang="de-DE" sz="1800" b="0" dirty="0" err="1" smtClean="0"/>
              <a:t>s</a:t>
            </a:r>
            <a:r>
              <a:rPr lang="de-DE" sz="1800" dirty="0" err="1" smtClean="0"/>
              <a:t>tart</a:t>
            </a:r>
            <a:r>
              <a:rPr lang="de-DE" sz="1800" dirty="0" smtClean="0"/>
              <a:t> </a:t>
            </a:r>
            <a:r>
              <a:rPr lang="de-DE" sz="1800" dirty="0" err="1" smtClean="0"/>
              <a:t>recirculation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Wednesday</a:t>
            </a:r>
            <a:r>
              <a:rPr lang="de-DE" sz="2000" dirty="0" smtClean="0"/>
              <a:t> May-11 </a:t>
            </a:r>
            <a:r>
              <a:rPr lang="en-GB" sz="2000" dirty="0"/>
              <a:t>AM0 (7-9 a.m. EST, 13-15 CET)</a:t>
            </a:r>
            <a:endParaRPr lang="de-DE" sz="2000" dirty="0"/>
          </a:p>
          <a:p>
            <a:pPr marL="1028700" lvl="1"/>
            <a:r>
              <a:rPr lang="en-GB" sz="1800" dirty="0"/>
              <a:t>Reconfirm </a:t>
            </a:r>
            <a:r>
              <a:rPr lang="en-GB" sz="1800" dirty="0" smtClean="0"/>
              <a:t>CRG, Announce teleconferences</a:t>
            </a:r>
          </a:p>
          <a:p>
            <a:pPr marL="1028700" lvl="1"/>
            <a:r>
              <a:rPr lang="en-GB" sz="1800" dirty="0"/>
              <a:t>Approve March meeting and teleconference minutes</a:t>
            </a:r>
          </a:p>
          <a:p>
            <a:pPr marL="1028700" lvl="1"/>
            <a:r>
              <a:rPr lang="en-GB" sz="1800" dirty="0" smtClean="0"/>
              <a:t>Status </a:t>
            </a:r>
            <a:r>
              <a:rPr lang="en-GB" sz="1800" dirty="0"/>
              <a:t>of SA </a:t>
            </a:r>
            <a:r>
              <a:rPr lang="en-GB" sz="1800" dirty="0" smtClean="0"/>
              <a:t>ballot, Review </a:t>
            </a:r>
            <a:r>
              <a:rPr lang="en-GB" sz="1800" dirty="0"/>
              <a:t>residual comments</a:t>
            </a:r>
            <a:endParaRPr lang="de-DE" sz="1800" dirty="0"/>
          </a:p>
          <a:p>
            <a:pPr marL="1028700" lvl="1"/>
            <a:r>
              <a:rPr lang="en-GB" sz="1800" dirty="0"/>
              <a:t>Continue comment resolution</a:t>
            </a:r>
          </a:p>
          <a:p>
            <a:pPr marL="357188" indent="-357188"/>
            <a:r>
              <a:rPr lang="de-DE" sz="2000" dirty="0" err="1" smtClean="0"/>
              <a:t>Thursday</a:t>
            </a:r>
            <a:r>
              <a:rPr lang="de-DE" sz="2000" dirty="0" smtClean="0"/>
              <a:t> May-12 </a:t>
            </a:r>
            <a:r>
              <a:rPr lang="en-GB" sz="2000" dirty="0"/>
              <a:t>AM0 (7-9 a.m. EST, 13-15 CET)</a:t>
            </a:r>
            <a:endParaRPr lang="de-DE" sz="2000" dirty="0"/>
          </a:p>
          <a:p>
            <a:pPr marL="989013" lvl="1" indent="-269875"/>
            <a:r>
              <a:rPr lang="en-GB" sz="1800" dirty="0" smtClean="0"/>
              <a:t>Continue </a:t>
            </a:r>
            <a:r>
              <a:rPr lang="en-GB" sz="1800" dirty="0"/>
              <a:t>comment resolution</a:t>
            </a:r>
          </a:p>
          <a:p>
            <a:pPr marL="989013" lvl="1" indent="-269875"/>
            <a:r>
              <a:rPr lang="en-GB" sz="1800" dirty="0"/>
              <a:t>Discuss TG13 timeline</a:t>
            </a:r>
            <a:endParaRPr lang="de-DE" sz="1800" dirty="0"/>
          </a:p>
          <a:p>
            <a:pPr marL="357188" indent="-357188"/>
            <a:r>
              <a:rPr lang="de-DE" sz="2000" dirty="0" err="1" smtClean="0"/>
              <a:t>Monday</a:t>
            </a:r>
            <a:r>
              <a:rPr lang="de-DE" sz="2000" dirty="0" smtClean="0"/>
              <a:t> May-16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May-17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smtClean="0"/>
              <a:t>Continue comment resolution</a:t>
            </a:r>
          </a:p>
          <a:p>
            <a:pPr marL="989013" lvl="1" indent="-269875"/>
            <a:r>
              <a:rPr lang="en-GB" sz="1800" dirty="0" smtClean="0"/>
              <a:t>Start recirculation</a:t>
            </a:r>
          </a:p>
          <a:p>
            <a:pPr marL="989013" lvl="1" indent="-269875"/>
            <a:r>
              <a:rPr lang="en-GB" sz="1800" dirty="0" smtClean="0"/>
              <a:t>Discuss timeline</a:t>
            </a:r>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1999</Words>
  <Application>Microsoft Office PowerPoint</Application>
  <PresentationFormat>Bildschirmpräsentation (4:3)</PresentationFormat>
  <Paragraphs>319</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May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TG 13 Motion to reconfirm CRG</vt:lpstr>
      <vt:lpstr>Plan for CRG Telcos</vt:lpstr>
      <vt:lpstr>PowerPoint-Präsentation</vt:lpstr>
      <vt:lpstr>TG13 SA ballot status</vt:lpstr>
      <vt:lpstr>Plan for finalization of TG13 Spec</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5875</cp:revision>
  <cp:lastPrinted>2014-11-04T15:04:57Z</cp:lastPrinted>
  <dcterms:created xsi:type="dcterms:W3CDTF">2007-04-17T18:10:23Z</dcterms:created>
  <dcterms:modified xsi:type="dcterms:W3CDTF">2022-05-10T19:02:47Z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