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339" r:id="rId2"/>
    <p:sldId id="341" r:id="rId3"/>
    <p:sldId id="340" r:id="rId4"/>
    <p:sldId id="342" r:id="rId5"/>
    <p:sldId id="349" r:id="rId6"/>
    <p:sldId id="348" r:id="rId7"/>
    <p:sldId id="347" r:id="rId8"/>
    <p:sldId id="346" r:id="rId9"/>
    <p:sldId id="334" r:id="rId10"/>
    <p:sldId id="357" r:id="rId11"/>
    <p:sldId id="350" r:id="rId12"/>
    <p:sldId id="351" r:id="rId13"/>
    <p:sldId id="352" r:id="rId14"/>
    <p:sldId id="356" r:id="rId15"/>
  </p:sldIdLst>
  <p:sldSz cx="9144000" cy="6858000" type="screen4x3"/>
  <p:notesSz cx="6858000" cy="9144000"/>
  <p:defaultTextStyle>
    <a:defPPr>
      <a:defRPr lang="en-US"/>
    </a:defPPr>
    <a:lvl1pPr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200"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200"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200"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200" kern="1200">
        <a:solidFill>
          <a:schemeClr val="tx1"/>
        </a:solidFill>
        <a:latin typeface="Times New Roman" pitchFamily="18"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455" autoAdjust="0"/>
    <p:restoredTop sz="94676" autoAdjust="0"/>
  </p:normalViewPr>
  <p:slideViewPr>
    <p:cSldViewPr>
      <p:cViewPr varScale="1">
        <p:scale>
          <a:sx n="83" d="100"/>
          <a:sy n="83" d="100"/>
        </p:scale>
        <p:origin x="365"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99" d="100"/>
          <a:sy n="99" d="100"/>
        </p:scale>
        <p:origin x="4272" y="1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5200" y="171450"/>
            <a:ext cx="26654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20750">
              <a:defRPr sz="1400" b="1">
                <a:latin typeface="Times New Roman" pitchFamily="18" charset="0"/>
                <a:ea typeface="+mn-ea"/>
              </a:defRPr>
            </a:lvl1pPr>
          </a:lstStyle>
          <a:p>
            <a:pPr>
              <a:defRPr/>
            </a:pPr>
            <a:r>
              <a:rPr lang="en-US"/>
              <a:t>doc.: IEEE 802.15-01/468r0</a:t>
            </a:r>
          </a:p>
        </p:txBody>
      </p:sp>
      <p:sp>
        <p:nvSpPr>
          <p:cNvPr id="3075" name="Rectangle 3"/>
          <p:cNvSpPr>
            <a:spLocks noGrp="1" noChangeArrowheads="1"/>
          </p:cNvSpPr>
          <p:nvPr>
            <p:ph type="dt" sz="quarter" idx="1"/>
          </p:nvPr>
        </p:nvSpPr>
        <p:spPr bwMode="auto">
          <a:xfrm>
            <a:off x="687388" y="171450"/>
            <a:ext cx="228441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20750">
              <a:defRPr sz="1400" b="1">
                <a:latin typeface="Times New Roman" pitchFamily="18" charset="0"/>
                <a:ea typeface="+mn-ea"/>
              </a:defRPr>
            </a:lvl1pPr>
          </a:lstStyle>
          <a:p>
            <a:pPr>
              <a:defRPr/>
            </a:pPr>
            <a:r>
              <a:rPr lang="en-US"/>
              <a:t>November 2001</a:t>
            </a:r>
          </a:p>
        </p:txBody>
      </p:sp>
      <p:sp>
        <p:nvSpPr>
          <p:cNvPr id="3076" name="Rectangle 4"/>
          <p:cNvSpPr>
            <a:spLocks noGrp="1" noChangeArrowheads="1"/>
          </p:cNvSpPr>
          <p:nvPr>
            <p:ph type="ftr" sz="quarter" idx="2"/>
          </p:nvPr>
        </p:nvSpPr>
        <p:spPr bwMode="auto">
          <a:xfrm>
            <a:off x="4114800" y="8850313"/>
            <a:ext cx="2133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20750">
              <a:defRPr sz="1000">
                <a:latin typeface="Times New Roman" pitchFamily="18" charset="0"/>
                <a:ea typeface="+mn-ea"/>
              </a:defRPr>
            </a:lvl1pPr>
          </a:lstStyle>
          <a:p>
            <a:pPr>
              <a:defRPr/>
            </a:pPr>
            <a:r>
              <a:rPr lang="en-US"/>
              <a:t>Robert F. Heile</a:t>
            </a:r>
          </a:p>
        </p:txBody>
      </p:sp>
      <p:sp>
        <p:nvSpPr>
          <p:cNvPr id="3077" name="Rectangle 5"/>
          <p:cNvSpPr>
            <a:spLocks noGrp="1" noChangeArrowheads="1"/>
          </p:cNvSpPr>
          <p:nvPr>
            <p:ph type="sldNum" sz="quarter" idx="3"/>
          </p:nvPr>
        </p:nvSpPr>
        <p:spPr bwMode="auto">
          <a:xfrm>
            <a:off x="2667000" y="8850313"/>
            <a:ext cx="1371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20750">
              <a:defRPr sz="1000"/>
            </a:lvl1pPr>
          </a:lstStyle>
          <a:p>
            <a:pPr>
              <a:defRPr/>
            </a:pPr>
            <a:r>
              <a:rPr lang="en-US"/>
              <a:t>Page </a:t>
            </a:r>
            <a:fld id="{D5CB87EC-05DA-49A1-AD33-2683CE92549F}" type="slidenum">
              <a:rPr lang="en-US"/>
              <a:pPr>
                <a:defRPr/>
              </a:pPr>
              <a:t>‹#›</a:t>
            </a:fld>
            <a:endParaRPr lang="en-US"/>
          </a:p>
        </p:txBody>
      </p:sp>
      <p:sp>
        <p:nvSpPr>
          <p:cNvPr id="13318" name="Line 6"/>
          <p:cNvSpPr>
            <a:spLocks noChangeShapeType="1"/>
          </p:cNvSpPr>
          <p:nvPr/>
        </p:nvSpPr>
        <p:spPr bwMode="auto">
          <a:xfrm>
            <a:off x="685800" y="38100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3319" name="Rectangle 7"/>
          <p:cNvSpPr>
            <a:spLocks noChangeArrowheads="1"/>
          </p:cNvSpPr>
          <p:nvPr/>
        </p:nvSpPr>
        <p:spPr bwMode="auto">
          <a:xfrm>
            <a:off x="685800" y="8850313"/>
            <a:ext cx="703263"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20750">
              <a:defRPr/>
            </a:pPr>
            <a:r>
              <a:rPr lang="en-US" sz="1200">
                <a:latin typeface="Times New Roman" charset="0"/>
                <a:ea typeface="ＭＳ Ｐゴシック" charset="0"/>
              </a:rPr>
              <a:t>Submission</a:t>
            </a:r>
          </a:p>
        </p:txBody>
      </p:sp>
      <p:sp>
        <p:nvSpPr>
          <p:cNvPr id="13320" name="Line 8"/>
          <p:cNvSpPr>
            <a:spLocks noChangeShapeType="1"/>
          </p:cNvSpPr>
          <p:nvPr/>
        </p:nvSpPr>
        <p:spPr bwMode="auto">
          <a:xfrm>
            <a:off x="685800" y="8839200"/>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42923792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73" name="Line 9"/>
          <p:cNvSpPr>
            <a:spLocks noChangeShapeType="1"/>
          </p:cNvSpPr>
          <p:nvPr/>
        </p:nvSpPr>
        <p:spPr bwMode="auto">
          <a:xfrm>
            <a:off x="715963" y="8851900"/>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1274" name="Line 10"/>
          <p:cNvSpPr>
            <a:spLocks noChangeShapeType="1"/>
          </p:cNvSpPr>
          <p:nvPr/>
        </p:nvSpPr>
        <p:spPr bwMode="auto">
          <a:xfrm>
            <a:off x="641350" y="292100"/>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 name="Slide Image Placeholder 1">
            <a:extLst>
              <a:ext uri="{FF2B5EF4-FFF2-40B4-BE49-F238E27FC236}">
                <a16:creationId xmlns:a16="http://schemas.microsoft.com/office/drawing/2014/main" id="{0AEED6CC-816A-E548-A8CE-9121A88906AA}"/>
              </a:ext>
            </a:extLst>
          </p:cNvPr>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Tree>
    <p:extLst>
      <p:ext uri="{BB962C8B-B14F-4D97-AF65-F5344CB8AC3E}">
        <p14:creationId xmlns:p14="http://schemas.microsoft.com/office/powerpoint/2010/main" val="34266282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May 2022</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Clint Powell, Meta Platforms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269BD7D-1DCB-4C55-B36B-7043228FA0F3}" type="slidenum">
              <a:rPr lang="en-US"/>
              <a:pPr>
                <a:defRPr/>
              </a:pPr>
              <a:t>‹#›</a:t>
            </a:fld>
            <a:endParaRPr lang="en-US"/>
          </a:p>
        </p:txBody>
      </p:sp>
      <p:sp>
        <p:nvSpPr>
          <p:cNvPr id="7" name="TextBox 6">
            <a:extLst>
              <a:ext uri="{FF2B5EF4-FFF2-40B4-BE49-F238E27FC236}">
                <a16:creationId xmlns:a16="http://schemas.microsoft.com/office/drawing/2014/main" id="{D9278CFC-6982-294A-ABFA-64C1A0D13BCF}"/>
              </a:ext>
            </a:extLst>
          </p:cNvPr>
          <p:cNvSpPr txBox="1"/>
          <p:nvPr userDrawn="1"/>
        </p:nvSpPr>
        <p:spPr>
          <a:xfrm>
            <a:off x="8325853" y="519764"/>
            <a:ext cx="184731" cy="584775"/>
          </a:xfrm>
          <a:prstGeom prst="rect">
            <a:avLst/>
          </a:prstGeom>
          <a:noFill/>
        </p:spPr>
        <p:txBody>
          <a:bodyPr wrap="none" rtlCol="0">
            <a:spAutoFit/>
          </a:bodyPr>
          <a:lstStyle/>
          <a:p>
            <a:endParaRPr lang="en-US" dirty="0"/>
          </a:p>
        </p:txBody>
      </p:sp>
      <p:sp>
        <p:nvSpPr>
          <p:cNvPr id="8" name="TextBox 7">
            <a:extLst>
              <a:ext uri="{FF2B5EF4-FFF2-40B4-BE49-F238E27FC236}">
                <a16:creationId xmlns:a16="http://schemas.microsoft.com/office/drawing/2014/main" id="{4D2E936D-6A11-C44F-942B-2DED49317366}"/>
              </a:ext>
            </a:extLst>
          </p:cNvPr>
          <p:cNvSpPr txBox="1"/>
          <p:nvPr userDrawn="1"/>
        </p:nvSpPr>
        <p:spPr>
          <a:xfrm>
            <a:off x="7940842" y="519764"/>
            <a:ext cx="184731" cy="584775"/>
          </a:xfrm>
          <a:prstGeom prst="rect">
            <a:avLst/>
          </a:prstGeom>
          <a:noFill/>
        </p:spPr>
        <p:txBody>
          <a:bodyPr wrap="none" rtlCol="0">
            <a:spAutoFit/>
          </a:bodyPr>
          <a:lstStyle/>
          <a:p>
            <a:endParaRPr lang="en-US" dirty="0"/>
          </a:p>
        </p:txBody>
      </p:sp>
      <p:sp>
        <p:nvSpPr>
          <p:cNvPr id="9" name="TextBox 8">
            <a:extLst>
              <a:ext uri="{FF2B5EF4-FFF2-40B4-BE49-F238E27FC236}">
                <a16:creationId xmlns:a16="http://schemas.microsoft.com/office/drawing/2014/main" id="{099E0B8D-1721-C14A-8963-980C6B4ACC25}"/>
              </a:ext>
            </a:extLst>
          </p:cNvPr>
          <p:cNvSpPr txBox="1"/>
          <p:nvPr userDrawn="1"/>
        </p:nvSpPr>
        <p:spPr>
          <a:xfrm>
            <a:off x="7257448" y="481263"/>
            <a:ext cx="184731" cy="584775"/>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7304108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Jan 2022</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CFEA75F-DDDB-4807-BB22-CFC3AF708561}" type="slidenum">
              <a:rPr lang="en-US"/>
              <a:pPr>
                <a:defRPr/>
              </a:pPr>
              <a:t>‹#›</a:t>
            </a:fld>
            <a:endParaRPr lang="en-US"/>
          </a:p>
        </p:txBody>
      </p:sp>
    </p:spTree>
    <p:extLst>
      <p:ext uri="{BB962C8B-B14F-4D97-AF65-F5344CB8AC3E}">
        <p14:creationId xmlns:p14="http://schemas.microsoft.com/office/powerpoint/2010/main" val="17475205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Jan 2022</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4888F65-30C7-45E4-ADB2-373BA617E4B3}" type="slidenum">
              <a:rPr lang="en-US"/>
              <a:pPr>
                <a:defRPr/>
              </a:pPr>
              <a:t>‹#›</a:t>
            </a:fld>
            <a:endParaRPr lang="en-US"/>
          </a:p>
        </p:txBody>
      </p:sp>
    </p:spTree>
    <p:extLst>
      <p:ext uri="{BB962C8B-B14F-4D97-AF65-F5344CB8AC3E}">
        <p14:creationId xmlns:p14="http://schemas.microsoft.com/office/powerpoint/2010/main" val="18794287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Jan 2022</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37311294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9812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48200" y="41148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p:cNvSpPr>
            <a:spLocks noGrp="1" noChangeArrowheads="1"/>
          </p:cNvSpPr>
          <p:nvPr>
            <p:ph type="dt" sz="half" idx="10"/>
          </p:nvPr>
        </p:nvSpPr>
        <p:spPr>
          <a:ln/>
        </p:spPr>
        <p:txBody>
          <a:bodyPr/>
          <a:lstStyle>
            <a:lvl1pPr>
              <a:defRPr/>
            </a:lvl1pPr>
          </a:lstStyle>
          <a:p>
            <a:pPr>
              <a:defRPr/>
            </a:pPr>
            <a:r>
              <a:rPr lang="en-US"/>
              <a:t>Jan 2022</a:t>
            </a:r>
          </a:p>
        </p:txBody>
      </p:sp>
      <p:sp>
        <p:nvSpPr>
          <p:cNvPr id="7"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8" name="Rectangle 6"/>
          <p:cNvSpPr>
            <a:spLocks noGrp="1" noChangeArrowheads="1"/>
          </p:cNvSpPr>
          <p:nvPr>
            <p:ph type="sldNum" sz="quarter" idx="12"/>
          </p:nvPr>
        </p:nvSpPr>
        <p:spPr>
          <a:ln/>
        </p:spPr>
        <p:txBody>
          <a:bodyPr/>
          <a:lstStyle>
            <a:lvl1pPr>
              <a:defRPr/>
            </a:lvl1pPr>
          </a:lstStyle>
          <a:p>
            <a:pPr>
              <a:defRPr/>
            </a:pPr>
            <a:r>
              <a:rPr lang="en-US"/>
              <a:t>Slide </a:t>
            </a:r>
            <a:fld id="{DC34FE32-2179-4AE6-B159-97E60C6EF786}" type="slidenum">
              <a:rPr lang="en-US"/>
              <a:pPr>
                <a:defRPr/>
              </a:pPr>
              <a:t>‹#›</a:t>
            </a:fld>
            <a:endParaRPr lang="en-US"/>
          </a:p>
        </p:txBody>
      </p:sp>
    </p:spTree>
    <p:extLst>
      <p:ext uri="{BB962C8B-B14F-4D97-AF65-F5344CB8AC3E}">
        <p14:creationId xmlns:p14="http://schemas.microsoft.com/office/powerpoint/2010/main" val="23379734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Jan 2022</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0F26D4D-007A-4A26-8C44-99A858FCE800}" type="slidenum">
              <a:rPr lang="en-US"/>
              <a:pPr>
                <a:defRPr/>
              </a:pPr>
              <a:t>‹#›</a:t>
            </a:fld>
            <a:endParaRPr lang="en-US"/>
          </a:p>
        </p:txBody>
      </p:sp>
      <p:sp>
        <p:nvSpPr>
          <p:cNvPr id="7" name="TextBox 6">
            <a:extLst>
              <a:ext uri="{FF2B5EF4-FFF2-40B4-BE49-F238E27FC236}">
                <a16:creationId xmlns:a16="http://schemas.microsoft.com/office/drawing/2014/main" id="{D50CAB72-8F15-D843-AA41-EFA0E70C6CAB}"/>
              </a:ext>
            </a:extLst>
          </p:cNvPr>
          <p:cNvSpPr txBox="1"/>
          <p:nvPr userDrawn="1"/>
        </p:nvSpPr>
        <p:spPr>
          <a:xfrm>
            <a:off x="7748337" y="510139"/>
            <a:ext cx="184731" cy="584775"/>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368260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7" name="TextBox 6">
            <a:extLst>
              <a:ext uri="{FF2B5EF4-FFF2-40B4-BE49-F238E27FC236}">
                <a16:creationId xmlns:a16="http://schemas.microsoft.com/office/drawing/2014/main" id="{50787FC4-A0D3-1144-B2C6-1BD70095C7F6}"/>
              </a:ext>
            </a:extLst>
          </p:cNvPr>
          <p:cNvSpPr txBox="1"/>
          <p:nvPr userDrawn="1"/>
        </p:nvSpPr>
        <p:spPr>
          <a:xfrm>
            <a:off x="7257448" y="442762"/>
            <a:ext cx="184731" cy="584775"/>
          </a:xfrm>
          <a:prstGeom prst="rect">
            <a:avLst/>
          </a:prstGeom>
          <a:noFill/>
        </p:spPr>
        <p:txBody>
          <a:bodyPr wrap="none" rtlCol="0">
            <a:spAutoFit/>
          </a:bodyPr>
          <a:lstStyle/>
          <a:p>
            <a:endParaRPr lang="en-US" dirty="0"/>
          </a:p>
        </p:txBody>
      </p:sp>
      <p:sp>
        <p:nvSpPr>
          <p:cNvPr id="11" name="Date Placeholder 10">
            <a:extLst>
              <a:ext uri="{FF2B5EF4-FFF2-40B4-BE49-F238E27FC236}">
                <a16:creationId xmlns:a16="http://schemas.microsoft.com/office/drawing/2014/main" id="{C755C689-618A-C54C-B613-0555B1F3115B}"/>
              </a:ext>
            </a:extLst>
          </p:cNvPr>
          <p:cNvSpPr>
            <a:spLocks noGrp="1"/>
          </p:cNvSpPr>
          <p:nvPr>
            <p:ph type="dt" sz="half" idx="10"/>
          </p:nvPr>
        </p:nvSpPr>
        <p:spPr/>
        <p:txBody>
          <a:bodyPr/>
          <a:lstStyle/>
          <a:p>
            <a:pPr>
              <a:defRPr/>
            </a:pPr>
            <a:r>
              <a:rPr lang="en-US"/>
              <a:t>Jan 2022</a:t>
            </a:r>
            <a:endParaRPr lang="en-US" dirty="0"/>
          </a:p>
        </p:txBody>
      </p:sp>
      <p:sp>
        <p:nvSpPr>
          <p:cNvPr id="12" name="Footer Placeholder 11">
            <a:extLst>
              <a:ext uri="{FF2B5EF4-FFF2-40B4-BE49-F238E27FC236}">
                <a16:creationId xmlns:a16="http://schemas.microsoft.com/office/drawing/2014/main" id="{99E7EBEA-F214-0640-ADC1-7874D49D0958}"/>
              </a:ext>
            </a:extLst>
          </p:cNvPr>
          <p:cNvSpPr>
            <a:spLocks noGrp="1"/>
          </p:cNvSpPr>
          <p:nvPr>
            <p:ph type="ftr" sz="quarter" idx="11"/>
          </p:nvPr>
        </p:nvSpPr>
        <p:spPr/>
        <p:txBody>
          <a:bodyPr/>
          <a:lstStyle/>
          <a:p>
            <a:pPr>
              <a:defRPr/>
            </a:pPr>
            <a:r>
              <a:rPr lang="en-US"/>
              <a:t>Pat Kinney, Kinney Consulting</a:t>
            </a:r>
            <a:endParaRPr lang="en-US" dirty="0"/>
          </a:p>
        </p:txBody>
      </p:sp>
      <p:sp>
        <p:nvSpPr>
          <p:cNvPr id="13" name="Slide Number Placeholder 12">
            <a:extLst>
              <a:ext uri="{FF2B5EF4-FFF2-40B4-BE49-F238E27FC236}">
                <a16:creationId xmlns:a16="http://schemas.microsoft.com/office/drawing/2014/main" id="{9AE93A0F-42E5-1F48-A079-051ABD98EAD6}"/>
              </a:ext>
            </a:extLst>
          </p:cNvPr>
          <p:cNvSpPr>
            <a:spLocks noGrp="1"/>
          </p:cNvSpPr>
          <p:nvPr>
            <p:ph type="sldNum" sz="quarter" idx="12"/>
          </p:nvPr>
        </p:nvSpPr>
        <p:spPr/>
        <p:txBody>
          <a:bodyPr/>
          <a:lstStyle/>
          <a:p>
            <a:pPr>
              <a:defRPr/>
            </a:pPr>
            <a:r>
              <a:rPr lang="en-US"/>
              <a:t>Slide </a:t>
            </a:r>
            <a:fld id="{B0E774AB-328E-4169-BDA4-F9A4CFC1ECF4}" type="slidenum">
              <a:rPr lang="en-US" smtClean="0"/>
              <a:pPr>
                <a:defRPr/>
              </a:pPr>
              <a:t>‹#›</a:t>
            </a:fld>
            <a:endParaRPr lang="en-US"/>
          </a:p>
        </p:txBody>
      </p:sp>
      <p:sp>
        <p:nvSpPr>
          <p:cNvPr id="14" name="TextBox 13">
            <a:extLst>
              <a:ext uri="{FF2B5EF4-FFF2-40B4-BE49-F238E27FC236}">
                <a16:creationId xmlns:a16="http://schemas.microsoft.com/office/drawing/2014/main" id="{9C26D748-6CAC-C442-ADBC-DFD62151BC83}"/>
              </a:ext>
            </a:extLst>
          </p:cNvPr>
          <p:cNvSpPr txBox="1"/>
          <p:nvPr userDrawn="1"/>
        </p:nvSpPr>
        <p:spPr>
          <a:xfrm>
            <a:off x="6391175" y="510139"/>
            <a:ext cx="184731" cy="584775"/>
          </a:xfrm>
          <a:prstGeom prst="rect">
            <a:avLst/>
          </a:prstGeom>
          <a:noFill/>
        </p:spPr>
        <p:txBody>
          <a:bodyPr wrap="none" rtlCol="0">
            <a:spAutoFit/>
          </a:bodyPr>
          <a:lstStyle/>
          <a:p>
            <a:endParaRPr lang="en-US" dirty="0"/>
          </a:p>
        </p:txBody>
      </p:sp>
      <p:sp>
        <p:nvSpPr>
          <p:cNvPr id="15" name="TextBox 14">
            <a:extLst>
              <a:ext uri="{FF2B5EF4-FFF2-40B4-BE49-F238E27FC236}">
                <a16:creationId xmlns:a16="http://schemas.microsoft.com/office/drawing/2014/main" id="{6854970F-4BA2-7547-903A-5293FD791A83}"/>
              </a:ext>
            </a:extLst>
          </p:cNvPr>
          <p:cNvSpPr txBox="1"/>
          <p:nvPr userDrawn="1"/>
        </p:nvSpPr>
        <p:spPr>
          <a:xfrm>
            <a:off x="7074568" y="452387"/>
            <a:ext cx="184731" cy="584775"/>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877468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Jan 2022</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9D4E047-4CF0-4231-ACDB-977B50BB4E48}" type="slidenum">
              <a:rPr lang="en-US"/>
              <a:pPr>
                <a:defRPr/>
              </a:pPr>
              <a:t>‹#›</a:t>
            </a:fld>
            <a:endParaRPr lang="en-US"/>
          </a:p>
        </p:txBody>
      </p:sp>
      <p:sp>
        <p:nvSpPr>
          <p:cNvPr id="8" name="TextBox 7">
            <a:extLst>
              <a:ext uri="{FF2B5EF4-FFF2-40B4-BE49-F238E27FC236}">
                <a16:creationId xmlns:a16="http://schemas.microsoft.com/office/drawing/2014/main" id="{D3A80D1E-C2AF-C141-AE34-18F4F1F8B7A7}"/>
              </a:ext>
            </a:extLst>
          </p:cNvPr>
          <p:cNvSpPr txBox="1"/>
          <p:nvPr userDrawn="1"/>
        </p:nvSpPr>
        <p:spPr>
          <a:xfrm>
            <a:off x="7642459" y="442762"/>
            <a:ext cx="184731" cy="584775"/>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9184223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Jan 2022</a:t>
            </a:r>
          </a:p>
        </p:txBody>
      </p:sp>
      <p:sp>
        <p:nvSpPr>
          <p:cNvPr id="8"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28FB14D6-79FE-4386-8F9D-635E31575E99}" type="slidenum">
              <a:rPr lang="en-US"/>
              <a:pPr>
                <a:defRPr/>
              </a:pPr>
              <a:t>‹#›</a:t>
            </a:fld>
            <a:endParaRPr lang="en-US"/>
          </a:p>
        </p:txBody>
      </p:sp>
      <p:sp>
        <p:nvSpPr>
          <p:cNvPr id="10" name="TextBox 9">
            <a:extLst>
              <a:ext uri="{FF2B5EF4-FFF2-40B4-BE49-F238E27FC236}">
                <a16:creationId xmlns:a16="http://schemas.microsoft.com/office/drawing/2014/main" id="{5EF652F6-EE97-274D-ACB1-53862E0FC213}"/>
              </a:ext>
            </a:extLst>
          </p:cNvPr>
          <p:cNvSpPr txBox="1"/>
          <p:nvPr userDrawn="1"/>
        </p:nvSpPr>
        <p:spPr>
          <a:xfrm>
            <a:off x="7382577" y="519764"/>
            <a:ext cx="184731" cy="584775"/>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3874731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Jan 2022</a:t>
            </a:r>
          </a:p>
        </p:txBody>
      </p:sp>
      <p:sp>
        <p:nvSpPr>
          <p:cNvPr id="4"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7CD831EE-E1D4-4342-A1DB-C47C4AE14B77}" type="slidenum">
              <a:rPr lang="en-US"/>
              <a:pPr>
                <a:defRPr/>
              </a:pPr>
              <a:t>‹#›</a:t>
            </a:fld>
            <a:endParaRPr lang="en-US"/>
          </a:p>
        </p:txBody>
      </p:sp>
    </p:spTree>
    <p:extLst>
      <p:ext uri="{BB962C8B-B14F-4D97-AF65-F5344CB8AC3E}">
        <p14:creationId xmlns:p14="http://schemas.microsoft.com/office/powerpoint/2010/main" val="7742135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Jan 2022</a:t>
            </a:r>
          </a:p>
        </p:txBody>
      </p:sp>
      <p:sp>
        <p:nvSpPr>
          <p:cNvPr id="3"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1C2B8106-88DD-4C4A-A317-11679D01BABD}" type="slidenum">
              <a:rPr lang="en-US"/>
              <a:pPr>
                <a:defRPr/>
              </a:pPr>
              <a:t>‹#›</a:t>
            </a:fld>
            <a:endParaRPr lang="en-US"/>
          </a:p>
        </p:txBody>
      </p:sp>
    </p:spTree>
    <p:extLst>
      <p:ext uri="{BB962C8B-B14F-4D97-AF65-F5344CB8AC3E}">
        <p14:creationId xmlns:p14="http://schemas.microsoft.com/office/powerpoint/2010/main" val="8005182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Jan 2022</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648EC5E-7993-4F45-B829-BA842556D369}" type="slidenum">
              <a:rPr lang="en-US"/>
              <a:pPr>
                <a:defRPr/>
              </a:pPr>
              <a:t>‹#›</a:t>
            </a:fld>
            <a:endParaRPr lang="en-US"/>
          </a:p>
        </p:txBody>
      </p:sp>
    </p:spTree>
    <p:extLst>
      <p:ext uri="{BB962C8B-B14F-4D97-AF65-F5344CB8AC3E}">
        <p14:creationId xmlns:p14="http://schemas.microsoft.com/office/powerpoint/2010/main" val="8743788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Jan 2022</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1D84AEE-76A1-4B43-A7D3-D5C2BA303CD8}" type="slidenum">
              <a:rPr lang="en-US"/>
              <a:pPr>
                <a:defRPr/>
              </a:pPr>
              <a:t>‹#›</a:t>
            </a:fld>
            <a:endParaRPr lang="en-US"/>
          </a:p>
        </p:txBody>
      </p:sp>
    </p:spTree>
    <p:extLst>
      <p:ext uri="{BB962C8B-B14F-4D97-AF65-F5344CB8AC3E}">
        <p14:creationId xmlns:p14="http://schemas.microsoft.com/office/powerpoint/2010/main" val="1205130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atin typeface="Times New Roman" pitchFamily="18" charset="0"/>
                <a:ea typeface="+mn-ea"/>
              </a:defRPr>
            </a:lvl1pPr>
          </a:lstStyle>
          <a:p>
            <a:pPr>
              <a:defRPr/>
            </a:pPr>
            <a:r>
              <a:rPr lang="en-US" dirty="0"/>
              <a:t>May 2022</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z="1200">
                <a:latin typeface="Times New Roman" pitchFamily="18" charset="0"/>
                <a:ea typeface="+mn-ea"/>
              </a:defRPr>
            </a:lvl1pPr>
          </a:lstStyle>
          <a:p>
            <a:pPr>
              <a:defRPr/>
            </a:pPr>
            <a:r>
              <a:rPr lang="en-US" dirty="0"/>
              <a:t>Clint Powell, Meta Platforms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200"/>
            </a:lvl1pPr>
          </a:lstStyle>
          <a:p>
            <a:pPr>
              <a:defRPr/>
            </a:pPr>
            <a:r>
              <a:rPr lang="en-US"/>
              <a:t>Slide </a:t>
            </a:r>
            <a:fld id="{B0E774AB-328E-4169-BDA4-F9A4CFC1ECF4}" type="slidenum">
              <a:rPr lang="en-US"/>
              <a:pPr>
                <a:defRPr/>
              </a:pPr>
              <a:t>‹#›</a:t>
            </a:fld>
            <a:endParaRPr lang="en-US"/>
          </a:p>
        </p:txBody>
      </p:sp>
      <p:sp>
        <p:nvSpPr>
          <p:cNvPr id="1031" name="Rectangle 7"/>
          <p:cNvSpPr>
            <a:spLocks noChangeArrowheads="1"/>
          </p:cNvSpPr>
          <p:nvPr userDrawn="1"/>
        </p:nvSpPr>
        <p:spPr bwMode="auto">
          <a:xfrm>
            <a:off x="4267200" y="393700"/>
            <a:ext cx="41910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sz="1400" b="1" dirty="0">
                <a:latin typeface="Times New Roman" charset="0"/>
                <a:ea typeface="ＭＳ Ｐゴシック" charset="0"/>
              </a:rPr>
              <a:t>doc.: IEEE 802.15-22-0229-01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sz="1200">
                <a:latin typeface="Times New Roman" charset="0"/>
                <a:ea typeface="ＭＳ Ｐゴシック"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p:txStyles>
    <p:title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12.xml"/><Relationship Id="rId4" Type="http://schemas.openxmlformats.org/officeDocument/2006/relationships/image" Target="../media/image6.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10BEFC39-A09F-4E8D-94EC-7C287E67E9EC}"/>
              </a:ext>
            </a:extLst>
          </p:cNvPr>
          <p:cNvSpPr>
            <a:spLocks noGrp="1"/>
          </p:cNvSpPr>
          <p:nvPr>
            <p:ph type="dt" sz="half" idx="10"/>
          </p:nvPr>
        </p:nvSpPr>
        <p:spPr/>
        <p:txBody>
          <a:bodyPr/>
          <a:lstStyle/>
          <a:p>
            <a:pPr>
              <a:defRPr/>
            </a:pPr>
            <a:r>
              <a:rPr lang="en-US" dirty="0"/>
              <a:t>May 2022</a:t>
            </a:r>
          </a:p>
        </p:txBody>
      </p:sp>
      <p:sp>
        <p:nvSpPr>
          <p:cNvPr id="5" name="Footer Placeholder 4">
            <a:extLst>
              <a:ext uri="{FF2B5EF4-FFF2-40B4-BE49-F238E27FC236}">
                <a16:creationId xmlns:a16="http://schemas.microsoft.com/office/drawing/2014/main" id="{7CC8D6AC-20C5-4C6D-9CD2-C293083541C0}"/>
              </a:ext>
            </a:extLst>
          </p:cNvPr>
          <p:cNvSpPr>
            <a:spLocks noGrp="1"/>
          </p:cNvSpPr>
          <p:nvPr>
            <p:ph type="ftr" sz="quarter" idx="11"/>
          </p:nvPr>
        </p:nvSpPr>
        <p:spPr/>
        <p:txBody>
          <a:bodyPr/>
          <a:lstStyle/>
          <a:p>
            <a:pPr>
              <a:defRPr/>
            </a:pPr>
            <a:r>
              <a:rPr lang="en-US" dirty="0"/>
              <a:t>Clint Powell, Meta Platforms</a:t>
            </a:r>
          </a:p>
        </p:txBody>
      </p:sp>
      <p:sp>
        <p:nvSpPr>
          <p:cNvPr id="7" name="Rectangle 2">
            <a:extLst>
              <a:ext uri="{FF2B5EF4-FFF2-40B4-BE49-F238E27FC236}">
                <a16:creationId xmlns:a16="http://schemas.microsoft.com/office/drawing/2014/main" id="{BA8E5BA4-B4F4-4B03-8C90-EEE07F21CB43}"/>
              </a:ext>
            </a:extLst>
          </p:cNvPr>
          <p:cNvSpPr>
            <a:spLocks noGrp="1" noChangeArrowheads="1"/>
          </p:cNvSpPr>
          <p:nvPr>
            <p:ph type="ctrTitle"/>
          </p:nvPr>
        </p:nvSpPr>
        <p:spPr>
          <a:xfrm>
            <a:off x="828890" y="2349586"/>
            <a:ext cx="7772400" cy="1143000"/>
          </a:xfrm>
        </p:spPr>
        <p:txBody>
          <a:bodyPr/>
          <a:lstStyle/>
          <a:p>
            <a:pPr>
              <a:defRPr/>
            </a:pPr>
            <a:br>
              <a:rPr lang="en-US" dirty="0"/>
            </a:br>
            <a:r>
              <a:rPr lang="en-US" dirty="0"/>
              <a:t>137</a:t>
            </a:r>
            <a:r>
              <a:rPr lang="en-US" baseline="30000" dirty="0"/>
              <a:t>th</a:t>
            </a:r>
            <a:r>
              <a:rPr lang="en-US" dirty="0"/>
              <a:t> Session of meetings of the </a:t>
            </a:r>
            <a:br>
              <a:rPr lang="en-US" dirty="0"/>
            </a:br>
            <a:r>
              <a:rPr lang="en-US" dirty="0"/>
              <a:t>IEEE 802.15 Working Group for Wireless Specialty Networks (WSN)</a:t>
            </a:r>
          </a:p>
        </p:txBody>
      </p:sp>
      <p:sp>
        <p:nvSpPr>
          <p:cNvPr id="8" name="Rectangle 3">
            <a:extLst>
              <a:ext uri="{FF2B5EF4-FFF2-40B4-BE49-F238E27FC236}">
                <a16:creationId xmlns:a16="http://schemas.microsoft.com/office/drawing/2014/main" id="{F560FA2B-B0E0-44C9-9C23-BF5571BD20EB}"/>
              </a:ext>
            </a:extLst>
          </p:cNvPr>
          <p:cNvSpPr>
            <a:spLocks noGrp="1" noChangeArrowheads="1"/>
          </p:cNvSpPr>
          <p:nvPr>
            <p:ph type="subTitle" idx="1"/>
          </p:nvPr>
        </p:nvSpPr>
        <p:spPr>
          <a:xfrm>
            <a:off x="914400" y="3809999"/>
            <a:ext cx="7467600" cy="2665413"/>
          </a:xfrm>
        </p:spPr>
        <p:txBody>
          <a:bodyPr/>
          <a:lstStyle/>
          <a:p>
            <a:pPr>
              <a:lnSpc>
                <a:spcPct val="70000"/>
              </a:lnSpc>
              <a:defRPr/>
            </a:pPr>
            <a:endParaRPr lang="en-US" sz="2400" b="1" dirty="0">
              <a:latin typeface="Times New Roman" charset="0"/>
            </a:endParaRPr>
          </a:p>
          <a:p>
            <a:pPr>
              <a:lnSpc>
                <a:spcPct val="70000"/>
              </a:lnSpc>
              <a:defRPr/>
            </a:pPr>
            <a:r>
              <a:rPr lang="en-US" sz="3600" b="1" dirty="0">
                <a:latin typeface="Times New Roman" charset="0"/>
              </a:rPr>
              <a:t>Opening Report</a:t>
            </a:r>
          </a:p>
          <a:p>
            <a:pPr>
              <a:lnSpc>
                <a:spcPct val="70000"/>
              </a:lnSpc>
              <a:defRPr/>
            </a:pPr>
            <a:endParaRPr lang="en-US" sz="2400" b="1" dirty="0">
              <a:latin typeface="Times New Roman" charset="0"/>
            </a:endParaRPr>
          </a:p>
          <a:p>
            <a:pPr>
              <a:lnSpc>
                <a:spcPct val="70000"/>
              </a:lnSpc>
              <a:defRPr/>
            </a:pPr>
            <a:r>
              <a:rPr lang="en-US" sz="2400" b="1" dirty="0">
                <a:latin typeface="Times New Roman" charset="0"/>
              </a:rPr>
              <a:t>May 10-18, 2022</a:t>
            </a:r>
          </a:p>
          <a:p>
            <a:pPr eaLnBrk="1" fontAlgn="b" hangingPunct="1">
              <a:defRPr/>
            </a:pPr>
            <a:r>
              <a:rPr lang="en-US" b="1" dirty="0"/>
              <a:t>Held Virtually via Webex </a:t>
            </a:r>
            <a:br>
              <a:rPr lang="en-US" b="1" dirty="0"/>
            </a:br>
            <a:r>
              <a:rPr lang="en-US" b="1" dirty="0"/>
              <a:t>(</a:t>
            </a:r>
            <a:r>
              <a:rPr lang="en-US" sz="2400" b="1" dirty="0"/>
              <a:t>all times in ET</a:t>
            </a:r>
            <a:r>
              <a:rPr lang="en-US" b="1" dirty="0"/>
              <a:t>)</a:t>
            </a:r>
            <a:endParaRPr lang="en-US" sz="2400" b="1" dirty="0"/>
          </a:p>
        </p:txBody>
      </p:sp>
      <p:pic>
        <p:nvPicPr>
          <p:cNvPr id="9" name="Picture 8">
            <a:extLst>
              <a:ext uri="{FF2B5EF4-FFF2-40B4-BE49-F238E27FC236}">
                <a16:creationId xmlns:a16="http://schemas.microsoft.com/office/drawing/2014/main" id="{1471D538-FEF9-4A75-9163-796A37FDCC04}"/>
              </a:ext>
            </a:extLst>
          </p:cNvPr>
          <p:cNvPicPr>
            <a:picLocks noChangeAspect="1" noChangeArrowheads="1"/>
          </p:cNvPicPr>
          <p:nvPr/>
        </p:nvPicPr>
        <p:blipFill>
          <a:blip r:embed="rId2"/>
          <a:srcRect/>
          <a:stretch>
            <a:fillRect/>
          </a:stretch>
        </p:blipFill>
        <p:spPr bwMode="auto">
          <a:xfrm>
            <a:off x="3141663" y="847725"/>
            <a:ext cx="2974975" cy="146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Tree>
    <p:extLst>
      <p:ext uri="{BB962C8B-B14F-4D97-AF65-F5344CB8AC3E}">
        <p14:creationId xmlns:p14="http://schemas.microsoft.com/office/powerpoint/2010/main" val="16964122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10</a:t>
            </a:fld>
            <a:endParaRPr lang="en-US" sz="1200"/>
          </a:p>
        </p:txBody>
      </p:sp>
      <p:sp>
        <p:nvSpPr>
          <p:cNvPr id="11" name="Rectangle 4">
            <a:extLst>
              <a:ext uri="{FF2B5EF4-FFF2-40B4-BE49-F238E27FC236}">
                <a16:creationId xmlns:a16="http://schemas.microsoft.com/office/drawing/2014/main" id="{1BE1FC62-2A16-4834-9CFB-41E45E7DBEFC}"/>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Meeting Slots for 802.15 WG May Interim</a:t>
            </a:r>
          </a:p>
        </p:txBody>
      </p:sp>
      <p:sp>
        <p:nvSpPr>
          <p:cNvPr id="10" name="Footer Placeholder 4">
            <a:extLst>
              <a:ext uri="{FF2B5EF4-FFF2-40B4-BE49-F238E27FC236}">
                <a16:creationId xmlns:a16="http://schemas.microsoft.com/office/drawing/2014/main" id="{016E9F0A-7F4E-41BE-989D-C16F8F1AD0C2}"/>
              </a:ext>
            </a:extLst>
          </p:cNvPr>
          <p:cNvSpPr>
            <a:spLocks noGrp="1"/>
          </p:cNvSpPr>
          <p:nvPr>
            <p:ph type="ftr" sz="quarter" idx="11"/>
          </p:nvPr>
        </p:nvSpPr>
        <p:spPr>
          <a:xfrm>
            <a:off x="5486400" y="6475413"/>
            <a:ext cx="3124200" cy="184666"/>
          </a:xfrm>
        </p:spPr>
        <p:txBody>
          <a:bodyPr/>
          <a:lstStyle/>
          <a:p>
            <a:pPr>
              <a:defRPr/>
            </a:pPr>
            <a:r>
              <a:rPr lang="en-US" dirty="0"/>
              <a:t>Clint Powell, Meta Platforms</a:t>
            </a:r>
          </a:p>
        </p:txBody>
      </p:sp>
      <p:sp>
        <p:nvSpPr>
          <p:cNvPr id="12" name="Date Placeholder 3">
            <a:extLst>
              <a:ext uri="{FF2B5EF4-FFF2-40B4-BE49-F238E27FC236}">
                <a16:creationId xmlns:a16="http://schemas.microsoft.com/office/drawing/2014/main" id="{3484B28B-3B26-4EF4-A568-C6F4DC225A31}"/>
              </a:ext>
            </a:extLst>
          </p:cNvPr>
          <p:cNvSpPr>
            <a:spLocks noGrp="1"/>
          </p:cNvSpPr>
          <p:nvPr>
            <p:ph type="dt" sz="half" idx="10"/>
          </p:nvPr>
        </p:nvSpPr>
        <p:spPr>
          <a:xfrm>
            <a:off x="685800" y="378281"/>
            <a:ext cx="1600200" cy="215444"/>
          </a:xfrm>
        </p:spPr>
        <p:txBody>
          <a:bodyPr/>
          <a:lstStyle/>
          <a:p>
            <a:pPr>
              <a:defRPr/>
            </a:pPr>
            <a:r>
              <a:rPr lang="en-US" dirty="0"/>
              <a:t>May 2022</a:t>
            </a:r>
          </a:p>
        </p:txBody>
      </p:sp>
      <p:grpSp>
        <p:nvGrpSpPr>
          <p:cNvPr id="14" name="Group 13">
            <a:extLst>
              <a:ext uri="{FF2B5EF4-FFF2-40B4-BE49-F238E27FC236}">
                <a16:creationId xmlns:a16="http://schemas.microsoft.com/office/drawing/2014/main" id="{8F8ADE83-5BB8-4526-B296-1989BBFB2753}"/>
              </a:ext>
            </a:extLst>
          </p:cNvPr>
          <p:cNvGrpSpPr/>
          <p:nvPr/>
        </p:nvGrpSpPr>
        <p:grpSpPr>
          <a:xfrm>
            <a:off x="1071399" y="4554368"/>
            <a:ext cx="2957262" cy="1043940"/>
            <a:chOff x="1071399" y="4554368"/>
            <a:chExt cx="2957262" cy="1043940"/>
          </a:xfrm>
        </p:grpSpPr>
        <p:pic>
          <p:nvPicPr>
            <p:cNvPr id="15" name="Picture 14">
              <a:extLst>
                <a:ext uri="{FF2B5EF4-FFF2-40B4-BE49-F238E27FC236}">
                  <a16:creationId xmlns:a16="http://schemas.microsoft.com/office/drawing/2014/main" id="{F60D8699-83C9-44C7-978F-D44013D4A207}"/>
                </a:ext>
              </a:extLst>
            </p:cNvPr>
            <p:cNvPicPr>
              <a:picLocks noChangeAspect="1"/>
            </p:cNvPicPr>
            <p:nvPr/>
          </p:nvPicPr>
          <p:blipFill>
            <a:blip r:embed="rId2"/>
            <a:stretch>
              <a:fillRect/>
            </a:stretch>
          </p:blipFill>
          <p:spPr>
            <a:xfrm>
              <a:off x="1071399" y="4554368"/>
              <a:ext cx="586740" cy="1043940"/>
            </a:xfrm>
            <a:prstGeom prst="rect">
              <a:avLst/>
            </a:prstGeom>
            <a:ln>
              <a:solidFill>
                <a:schemeClr val="tx1"/>
              </a:solidFill>
            </a:ln>
          </p:spPr>
        </p:pic>
        <p:pic>
          <p:nvPicPr>
            <p:cNvPr id="16" name="Picture 15">
              <a:extLst>
                <a:ext uri="{FF2B5EF4-FFF2-40B4-BE49-F238E27FC236}">
                  <a16:creationId xmlns:a16="http://schemas.microsoft.com/office/drawing/2014/main" id="{7709C497-ECE1-47D1-BD8E-F93E45F14D8A}"/>
                </a:ext>
              </a:extLst>
            </p:cNvPr>
            <p:cNvPicPr>
              <a:picLocks noChangeAspect="1"/>
            </p:cNvPicPr>
            <p:nvPr/>
          </p:nvPicPr>
          <p:blipFill rotWithShape="1">
            <a:blip r:embed="rId3"/>
            <a:srcRect r="44249"/>
            <a:stretch/>
          </p:blipFill>
          <p:spPr>
            <a:xfrm>
              <a:off x="1658139" y="4554368"/>
              <a:ext cx="2370522" cy="1043940"/>
            </a:xfrm>
            <a:prstGeom prst="rect">
              <a:avLst/>
            </a:prstGeom>
            <a:ln>
              <a:solidFill>
                <a:schemeClr val="tx1"/>
              </a:solidFill>
            </a:ln>
          </p:spPr>
        </p:pic>
      </p:grpSp>
      <p:pic>
        <p:nvPicPr>
          <p:cNvPr id="2" name="Picture 1">
            <a:extLst>
              <a:ext uri="{FF2B5EF4-FFF2-40B4-BE49-F238E27FC236}">
                <a16:creationId xmlns:a16="http://schemas.microsoft.com/office/drawing/2014/main" id="{9A246909-8D5A-8687-4287-961F6D962396}"/>
              </a:ext>
            </a:extLst>
          </p:cNvPr>
          <p:cNvPicPr>
            <a:picLocks noChangeAspect="1"/>
          </p:cNvPicPr>
          <p:nvPr/>
        </p:nvPicPr>
        <p:blipFill>
          <a:blip r:embed="rId4"/>
          <a:stretch>
            <a:fillRect/>
          </a:stretch>
        </p:blipFill>
        <p:spPr>
          <a:xfrm>
            <a:off x="304800" y="1943392"/>
            <a:ext cx="8610600" cy="1970724"/>
          </a:xfrm>
          <a:prstGeom prst="rect">
            <a:avLst/>
          </a:prstGeom>
          <a:ln>
            <a:solidFill>
              <a:schemeClr val="tx1"/>
            </a:solidFill>
          </a:ln>
        </p:spPr>
      </p:pic>
    </p:spTree>
    <p:extLst>
      <p:ext uri="{BB962C8B-B14F-4D97-AF65-F5344CB8AC3E}">
        <p14:creationId xmlns:p14="http://schemas.microsoft.com/office/powerpoint/2010/main" val="4129383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11</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0" indent="0" fontAlgn="b">
              <a:lnSpc>
                <a:spcPct val="80000"/>
              </a:lnSpc>
              <a:buNone/>
              <a:defRPr/>
            </a:pPr>
            <a:r>
              <a:rPr lang="en-US" sz="2000" dirty="0">
                <a:solidFill>
                  <a:srgbClr val="000000"/>
                </a:solidFill>
                <a:latin typeface="Arial Rounded MT Bold" pitchFamily="34" charset="0"/>
                <a:cs typeface="Arial" pitchFamily="34" charset="0"/>
              </a:rPr>
              <a:t>TG 3ma (Revision) (3 meeting slots)</a:t>
            </a:r>
          </a:p>
          <a:p>
            <a:pPr marL="685800" lvl="1" indent="-457200" fontAlgn="b">
              <a:lnSpc>
                <a:spcPct val="80000"/>
              </a:lnSpc>
              <a:buFont typeface="+mj-lt"/>
              <a:buAutoNum type="arabicPeriod"/>
              <a:defRPr/>
            </a:pPr>
            <a:r>
              <a:rPr lang="en-US" sz="2000" dirty="0">
                <a:solidFill>
                  <a:srgbClr val="000000"/>
                </a:solidFill>
                <a:latin typeface="Arial Rounded MT Bold" pitchFamily="34" charset="0"/>
                <a:cs typeface="Arial" pitchFamily="34" charset="0"/>
              </a:rPr>
              <a:t>Begin work on editing r0 of draft</a:t>
            </a:r>
          </a:p>
          <a:p>
            <a:pPr marL="685800" lvl="1" indent="-457200" fontAlgn="b">
              <a:lnSpc>
                <a:spcPct val="80000"/>
              </a:lnSpc>
              <a:buFont typeface="+mj-lt"/>
              <a:buAutoNum type="arabicPeriod"/>
              <a:defRPr/>
            </a:pPr>
            <a:r>
              <a:rPr lang="en-US" sz="2000" dirty="0">
                <a:solidFill>
                  <a:srgbClr val="000000"/>
                </a:solidFill>
                <a:latin typeface="Arial Rounded MT Bold" pitchFamily="34" charset="0"/>
                <a:cs typeface="Arial" pitchFamily="34" charset="0"/>
              </a:rPr>
              <a:t>Affirm technical editor</a:t>
            </a:r>
          </a:p>
          <a:p>
            <a:pPr marL="685800" lvl="1" indent="-457200" fontAlgn="b">
              <a:lnSpc>
                <a:spcPct val="80000"/>
              </a:lnSpc>
              <a:buFont typeface="+mj-lt"/>
              <a:buAutoNum type="arabicPeriod"/>
              <a:defRPr/>
            </a:pPr>
            <a:r>
              <a:rPr lang="en-US" sz="2000" dirty="0">
                <a:solidFill>
                  <a:srgbClr val="000000"/>
                </a:solidFill>
                <a:latin typeface="Arial Rounded MT Bold" pitchFamily="34" charset="0"/>
                <a:cs typeface="Arial" pitchFamily="34" charset="0"/>
              </a:rPr>
              <a:t>Hear and discuss presentations</a:t>
            </a:r>
          </a:p>
          <a:p>
            <a:pPr marL="857250" lvl="1" indent="-457200" fontAlgn="b">
              <a:lnSpc>
                <a:spcPct val="80000"/>
              </a:lnSpc>
              <a:buFont typeface="+mj-lt"/>
              <a:buAutoNum type="arabicPeriod"/>
              <a:defRPr/>
            </a:pPr>
            <a:endParaRPr lang="en-US" sz="2000" kern="1200" dirty="0">
              <a:latin typeface="Arial Rounded MT Bold" pitchFamily="34" charset="0"/>
              <a:cs typeface="Arial" charset="0"/>
            </a:endParaRPr>
          </a:p>
          <a:p>
            <a:pPr marL="609600" indent="-609600" fontAlgn="b">
              <a:lnSpc>
                <a:spcPct val="80000"/>
              </a:lnSpc>
              <a:buFontTx/>
              <a:buNone/>
              <a:defRPr/>
            </a:pPr>
            <a:r>
              <a:rPr lang="en-US" sz="2000" kern="1200" dirty="0">
                <a:latin typeface="Arial Rounded MT Bold" pitchFamily="34" charset="0"/>
                <a:cs typeface="Arial" charset="0"/>
              </a:rPr>
              <a:t>TG 4/Cor1 (2 meeting slots)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SA Ballot comment resolution, initial ballot closes 5/12, expect 1 more recirc</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Target going to </a:t>
            </a:r>
            <a:r>
              <a:rPr lang="en-US" sz="2000" dirty="0" err="1">
                <a:solidFill>
                  <a:srgbClr val="000000"/>
                </a:solidFill>
                <a:latin typeface="Arial Rounded MT Bold" pitchFamily="34" charset="0"/>
                <a:cs typeface="Arial" pitchFamily="34" charset="0"/>
              </a:rPr>
              <a:t>Revcom</a:t>
            </a:r>
            <a:r>
              <a:rPr lang="en-US" sz="2000" dirty="0">
                <a:solidFill>
                  <a:srgbClr val="000000"/>
                </a:solidFill>
                <a:latin typeface="Arial Rounded MT Bold" pitchFamily="34" charset="0"/>
                <a:cs typeface="Arial" pitchFamily="34" charset="0"/>
              </a:rPr>
              <a:t> before July</a:t>
            </a:r>
          </a:p>
          <a:p>
            <a:pPr marL="685800" lvl="1" indent="-457200" fontAlgn="b">
              <a:lnSpc>
                <a:spcPct val="80000"/>
              </a:lnSpc>
              <a:buFont typeface="+mj-lt"/>
              <a:buAutoNum type="arabicPeriod"/>
              <a:tabLst>
                <a:tab pos="1247775" algn="l"/>
              </a:tabLst>
              <a:defRPr/>
            </a:pPr>
            <a:endParaRPr lang="en-US" sz="2000" kern="1200" dirty="0">
              <a:latin typeface="Arial Rounded MT Bold" pitchFamily="34" charset="0"/>
              <a:cs typeface="Arial" charset="0"/>
            </a:endParaRPr>
          </a:p>
          <a:p>
            <a:pPr marL="0" indent="0" fontAlgn="b">
              <a:lnSpc>
                <a:spcPct val="80000"/>
              </a:lnSpc>
              <a:buFontTx/>
              <a:buNone/>
              <a:defRPr/>
            </a:pPr>
            <a:r>
              <a:rPr lang="en-US" sz="2000" dirty="0">
                <a:latin typeface="Arial Rounded MT Bold" pitchFamily="34" charset="0"/>
                <a:ea typeface="ＭＳ Ｐゴシック" pitchFamily="34" charset="-128"/>
                <a:cs typeface="Times New Roman" pitchFamily="18" charset="0"/>
              </a:rPr>
              <a:t>TG 15.4ab (UWB-NG) (8 meeting slots)</a:t>
            </a:r>
          </a:p>
          <a:p>
            <a:pPr marL="685800" lvl="1" indent="-457200" fontAlgn="b">
              <a:lnSpc>
                <a:spcPct val="80000"/>
              </a:lnSpc>
              <a:buFont typeface="+mj-lt"/>
              <a:buAutoNum type="arabicPeriod"/>
              <a:defRPr/>
            </a:pPr>
            <a:r>
              <a:rPr lang="en-US" sz="2000" dirty="0">
                <a:solidFill>
                  <a:srgbClr val="000000"/>
                </a:solidFill>
                <a:latin typeface="Arial Rounded MT Bold" pitchFamily="34" charset="0"/>
                <a:cs typeface="Arial" pitchFamily="34" charset="0"/>
              </a:rPr>
              <a:t>Refining technical requirements</a:t>
            </a:r>
          </a:p>
          <a:p>
            <a:pPr marL="685800" lvl="1" indent="-457200" fontAlgn="b">
              <a:lnSpc>
                <a:spcPct val="80000"/>
              </a:lnSpc>
              <a:buFont typeface="+mj-lt"/>
              <a:buAutoNum type="arabicPeriod"/>
              <a:defRPr/>
            </a:pPr>
            <a:r>
              <a:rPr lang="en-US" sz="2000" dirty="0">
                <a:solidFill>
                  <a:srgbClr val="000000"/>
                </a:solidFill>
                <a:latin typeface="Arial Rounded MT Bold" pitchFamily="34" charset="0"/>
                <a:cs typeface="Arial" pitchFamily="34" charset="0"/>
              </a:rPr>
              <a:t>Continue Technical discussion </a:t>
            </a:r>
          </a:p>
          <a:p>
            <a:pPr marL="685800" lvl="1" indent="-457200" fontAlgn="b">
              <a:lnSpc>
                <a:spcPct val="80000"/>
              </a:lnSpc>
              <a:buFont typeface="+mj-lt"/>
              <a:buAutoNum type="arabicPeriod"/>
              <a:defRPr/>
            </a:pPr>
            <a:r>
              <a:rPr lang="en-US" sz="2000" dirty="0">
                <a:solidFill>
                  <a:srgbClr val="000000"/>
                </a:solidFill>
                <a:latin typeface="Arial Rounded MT Bold" pitchFamily="34" charset="0"/>
                <a:cs typeface="Arial" pitchFamily="34" charset="0"/>
              </a:rPr>
              <a:t>Hear and discuss presentations</a:t>
            </a:r>
          </a:p>
          <a:p>
            <a:pPr marL="685800" lvl="1" indent="-457200" fontAlgn="b">
              <a:lnSpc>
                <a:spcPct val="80000"/>
              </a:lnSpc>
              <a:buFont typeface="+mj-lt"/>
              <a:buAutoNum type="arabicPeriod"/>
              <a:defRPr/>
            </a:pPr>
            <a:r>
              <a:rPr lang="en-US" sz="2000" dirty="0">
                <a:solidFill>
                  <a:srgbClr val="000000"/>
                </a:solidFill>
                <a:latin typeface="Arial Rounded MT Bold" pitchFamily="34" charset="0"/>
                <a:cs typeface="Arial" pitchFamily="34" charset="0"/>
              </a:rPr>
              <a:t>Aligning PHY features to start drafting text</a:t>
            </a: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92075" y="1187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1BE1FC62-2A16-4834-9CFB-41E45E7DBEFC}"/>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Session Objectives May 10-18, 2022</a:t>
            </a:r>
          </a:p>
        </p:txBody>
      </p:sp>
      <p:sp>
        <p:nvSpPr>
          <p:cNvPr id="10" name="Footer Placeholder 4">
            <a:extLst>
              <a:ext uri="{FF2B5EF4-FFF2-40B4-BE49-F238E27FC236}">
                <a16:creationId xmlns:a16="http://schemas.microsoft.com/office/drawing/2014/main" id="{3E9D3B3B-E62F-4A25-A6DE-E5742DBAC49F}"/>
              </a:ext>
            </a:extLst>
          </p:cNvPr>
          <p:cNvSpPr>
            <a:spLocks noGrp="1"/>
          </p:cNvSpPr>
          <p:nvPr>
            <p:ph type="ftr" sz="quarter" idx="11"/>
          </p:nvPr>
        </p:nvSpPr>
        <p:spPr>
          <a:xfrm>
            <a:off x="5486400" y="6475413"/>
            <a:ext cx="3124200" cy="184666"/>
          </a:xfrm>
        </p:spPr>
        <p:txBody>
          <a:bodyPr/>
          <a:lstStyle/>
          <a:p>
            <a:pPr>
              <a:defRPr/>
            </a:pPr>
            <a:r>
              <a:rPr lang="en-US" dirty="0"/>
              <a:t>Clint Powell, Meta Platforms</a:t>
            </a:r>
          </a:p>
        </p:txBody>
      </p:sp>
      <p:sp>
        <p:nvSpPr>
          <p:cNvPr id="12" name="Date Placeholder 3">
            <a:extLst>
              <a:ext uri="{FF2B5EF4-FFF2-40B4-BE49-F238E27FC236}">
                <a16:creationId xmlns:a16="http://schemas.microsoft.com/office/drawing/2014/main" id="{66AA1D2C-CAA6-45A1-9521-8A9D820987AD}"/>
              </a:ext>
            </a:extLst>
          </p:cNvPr>
          <p:cNvSpPr>
            <a:spLocks noGrp="1"/>
          </p:cNvSpPr>
          <p:nvPr>
            <p:ph type="dt" sz="half" idx="10"/>
          </p:nvPr>
        </p:nvSpPr>
        <p:spPr>
          <a:xfrm>
            <a:off x="685800" y="378281"/>
            <a:ext cx="1600200" cy="215444"/>
          </a:xfrm>
        </p:spPr>
        <p:txBody>
          <a:bodyPr/>
          <a:lstStyle/>
          <a:p>
            <a:pPr>
              <a:defRPr/>
            </a:pPr>
            <a:r>
              <a:rPr lang="en-US" dirty="0"/>
              <a:t>May 2022</a:t>
            </a:r>
          </a:p>
        </p:txBody>
      </p:sp>
    </p:spTree>
    <p:extLst>
      <p:ext uri="{BB962C8B-B14F-4D97-AF65-F5344CB8AC3E}">
        <p14:creationId xmlns:p14="http://schemas.microsoft.com/office/powerpoint/2010/main" val="38321908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12</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0" indent="0" fontAlgn="b">
              <a:lnSpc>
                <a:spcPct val="80000"/>
              </a:lnSpc>
              <a:buNone/>
              <a:defRPr/>
            </a:pPr>
            <a:r>
              <a:rPr lang="en-US" sz="2000" dirty="0">
                <a:solidFill>
                  <a:srgbClr val="000000"/>
                </a:solidFill>
                <a:latin typeface="Arial Rounded MT Bold" pitchFamily="34" charset="0"/>
                <a:cs typeface="Arial" pitchFamily="34" charset="0"/>
              </a:rPr>
              <a:t>TG 6a (ED-BAN) (3 meeting slots)</a:t>
            </a:r>
            <a:endParaRPr lang="en-US" sz="2000" dirty="0">
              <a:latin typeface="Arial Rounded MT Bold" pitchFamily="34" charset="0"/>
              <a:cs typeface="Arial" charset="0"/>
            </a:endParaRP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Hear and discuss presentations </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Discussion on harmonization with TG 4ab and TG 14</a:t>
            </a:r>
          </a:p>
          <a:p>
            <a:pPr marL="0" indent="0" fontAlgn="b">
              <a:lnSpc>
                <a:spcPct val="80000"/>
              </a:lnSpc>
              <a:buNone/>
              <a:defRPr/>
            </a:pPr>
            <a:endParaRPr lang="en-US" sz="2000" dirty="0">
              <a:solidFill>
                <a:srgbClr val="000000"/>
              </a:solidFill>
              <a:latin typeface="Arial Rounded MT Bold" pitchFamily="34" charset="0"/>
              <a:cs typeface="Arial" pitchFamily="34" charset="0"/>
            </a:endParaRPr>
          </a:p>
          <a:p>
            <a:pPr marL="20637" indent="0" fontAlgn="b">
              <a:lnSpc>
                <a:spcPct val="80000"/>
              </a:lnSpc>
              <a:spcBef>
                <a:spcPts val="0"/>
              </a:spcBef>
              <a:spcAft>
                <a:spcPts val="0"/>
              </a:spcAft>
              <a:buNone/>
              <a:defRPr/>
            </a:pPr>
            <a:r>
              <a:rPr lang="en-US" sz="2000" dirty="0">
                <a:latin typeface="Arial Rounded MT Bold" pitchFamily="34" charset="0"/>
                <a:cs typeface="Arial" charset="0"/>
              </a:rPr>
              <a:t>TG 7a (OCC) (4 meeting slots)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Working on baseline draft (D0)</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Proposal mergers</a:t>
            </a:r>
          </a:p>
          <a:p>
            <a:pPr marL="0" indent="0" fontAlgn="b">
              <a:lnSpc>
                <a:spcPct val="80000"/>
              </a:lnSpc>
              <a:buNone/>
              <a:defRPr/>
            </a:pPr>
            <a:endParaRPr lang="en-US" sz="2000" dirty="0">
              <a:solidFill>
                <a:srgbClr val="000000"/>
              </a:solidFill>
              <a:latin typeface="Arial Rounded MT Bold" pitchFamily="34" charset="0"/>
              <a:cs typeface="Arial" pitchFamily="34" charset="0"/>
            </a:endParaRPr>
          </a:p>
          <a:p>
            <a:pPr marL="0" indent="0" fontAlgn="b">
              <a:lnSpc>
                <a:spcPct val="80000"/>
              </a:lnSpc>
              <a:buNone/>
              <a:defRPr/>
            </a:pPr>
            <a:r>
              <a:rPr lang="en-US" sz="2000" dirty="0">
                <a:solidFill>
                  <a:srgbClr val="000000"/>
                </a:solidFill>
                <a:latin typeface="Arial Rounded MT Bold" pitchFamily="34" charset="0"/>
                <a:cs typeface="Arial" pitchFamily="34" charset="0"/>
              </a:rPr>
              <a:t>TG 13 (MG-OWC) (4 meeting slots)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SA Ballot comment resolution, resolving comments from 2</a:t>
            </a:r>
            <a:r>
              <a:rPr lang="en-US" sz="2000" baseline="30000" dirty="0">
                <a:solidFill>
                  <a:srgbClr val="000000"/>
                </a:solidFill>
                <a:latin typeface="Arial Rounded MT Bold" pitchFamily="34" charset="0"/>
                <a:cs typeface="Arial" pitchFamily="34" charset="0"/>
              </a:rPr>
              <a:t>nd</a:t>
            </a:r>
            <a:r>
              <a:rPr lang="en-US" sz="2000" dirty="0">
                <a:solidFill>
                  <a:srgbClr val="000000"/>
                </a:solidFill>
                <a:latin typeface="Arial Rounded MT Bold" pitchFamily="34" charset="0"/>
                <a:cs typeface="Arial" pitchFamily="34" charset="0"/>
              </a:rPr>
              <a:t> recirc</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Target going to </a:t>
            </a:r>
            <a:r>
              <a:rPr lang="en-US" sz="2000" dirty="0" err="1">
                <a:solidFill>
                  <a:srgbClr val="000000"/>
                </a:solidFill>
                <a:latin typeface="Arial Rounded MT Bold" pitchFamily="34" charset="0"/>
                <a:cs typeface="Arial" pitchFamily="34" charset="0"/>
              </a:rPr>
              <a:t>Revcom</a:t>
            </a:r>
            <a:r>
              <a:rPr lang="en-US" sz="2000" dirty="0">
                <a:solidFill>
                  <a:srgbClr val="000000"/>
                </a:solidFill>
                <a:latin typeface="Arial Rounded MT Bold" pitchFamily="34" charset="0"/>
                <a:cs typeface="Arial" pitchFamily="34" charset="0"/>
              </a:rPr>
              <a:t> after July mtg.</a:t>
            </a:r>
          </a:p>
          <a:p>
            <a:pPr marL="685800" lvl="1" indent="-457200" fontAlgn="b">
              <a:lnSpc>
                <a:spcPct val="80000"/>
              </a:lnSpc>
              <a:buFont typeface="+mj-lt"/>
              <a:buAutoNum type="arabicPeriod"/>
              <a:tabLst>
                <a:tab pos="1247775" algn="l"/>
              </a:tabLst>
              <a:defRPr/>
            </a:pPr>
            <a:endParaRPr lang="en-US" sz="2000" dirty="0">
              <a:solidFill>
                <a:srgbClr val="000000"/>
              </a:solidFill>
              <a:latin typeface="Arial Rounded MT Bold" pitchFamily="34" charset="0"/>
              <a:cs typeface="Arial" pitchFamily="34" charset="0"/>
            </a:endParaRPr>
          </a:p>
          <a:p>
            <a:pPr marL="0" indent="0" fontAlgn="b">
              <a:lnSpc>
                <a:spcPct val="80000"/>
              </a:lnSpc>
              <a:buNone/>
              <a:defRPr/>
            </a:pPr>
            <a:r>
              <a:rPr lang="en-US" sz="2000" dirty="0">
                <a:solidFill>
                  <a:srgbClr val="000000"/>
                </a:solidFill>
                <a:latin typeface="Arial Rounded MT Bold" pitchFamily="34" charset="0"/>
                <a:cs typeface="Arial" pitchFamily="34" charset="0"/>
              </a:rPr>
              <a:t>TG 14 (UWB-AHN) (1 joint slot w/TG15)</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Joint mtgs w/4ab &amp; 6a reviewing channel models</a:t>
            </a: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92075" y="1187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1BE1FC62-2A16-4834-9CFB-41E45E7DBEFC}"/>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Session Objectives May 10-18, 2022</a:t>
            </a:r>
          </a:p>
        </p:txBody>
      </p:sp>
      <p:sp>
        <p:nvSpPr>
          <p:cNvPr id="10" name="Footer Placeholder 4">
            <a:extLst>
              <a:ext uri="{FF2B5EF4-FFF2-40B4-BE49-F238E27FC236}">
                <a16:creationId xmlns:a16="http://schemas.microsoft.com/office/drawing/2014/main" id="{DF46BA4D-829B-428B-A065-E8326A02E818}"/>
              </a:ext>
            </a:extLst>
          </p:cNvPr>
          <p:cNvSpPr>
            <a:spLocks noGrp="1"/>
          </p:cNvSpPr>
          <p:nvPr>
            <p:ph type="ftr" sz="quarter" idx="11"/>
          </p:nvPr>
        </p:nvSpPr>
        <p:spPr>
          <a:xfrm>
            <a:off x="5486400" y="6475413"/>
            <a:ext cx="3124200" cy="184666"/>
          </a:xfrm>
        </p:spPr>
        <p:txBody>
          <a:bodyPr/>
          <a:lstStyle/>
          <a:p>
            <a:pPr>
              <a:defRPr/>
            </a:pPr>
            <a:r>
              <a:rPr lang="en-US" dirty="0"/>
              <a:t>Clint Powell, Meta Platforms</a:t>
            </a:r>
          </a:p>
        </p:txBody>
      </p:sp>
      <p:sp>
        <p:nvSpPr>
          <p:cNvPr id="12" name="Date Placeholder 3">
            <a:extLst>
              <a:ext uri="{FF2B5EF4-FFF2-40B4-BE49-F238E27FC236}">
                <a16:creationId xmlns:a16="http://schemas.microsoft.com/office/drawing/2014/main" id="{A2A9CF0E-140A-4E4A-890C-050C8BD4D631}"/>
              </a:ext>
            </a:extLst>
          </p:cNvPr>
          <p:cNvSpPr>
            <a:spLocks noGrp="1"/>
          </p:cNvSpPr>
          <p:nvPr>
            <p:ph type="dt" sz="half" idx="10"/>
          </p:nvPr>
        </p:nvSpPr>
        <p:spPr>
          <a:xfrm>
            <a:off x="685800" y="378281"/>
            <a:ext cx="1600200" cy="215444"/>
          </a:xfrm>
        </p:spPr>
        <p:txBody>
          <a:bodyPr/>
          <a:lstStyle/>
          <a:p>
            <a:pPr>
              <a:defRPr/>
            </a:pPr>
            <a:r>
              <a:rPr lang="en-US" dirty="0"/>
              <a:t>May 2022</a:t>
            </a:r>
          </a:p>
        </p:txBody>
      </p:sp>
    </p:spTree>
    <p:extLst>
      <p:ext uri="{BB962C8B-B14F-4D97-AF65-F5344CB8AC3E}">
        <p14:creationId xmlns:p14="http://schemas.microsoft.com/office/powerpoint/2010/main" val="3793490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13</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0" indent="0" fontAlgn="b">
              <a:lnSpc>
                <a:spcPct val="80000"/>
              </a:lnSpc>
              <a:buNone/>
              <a:defRPr/>
            </a:pPr>
            <a:r>
              <a:rPr lang="en-US" sz="2000" dirty="0">
                <a:solidFill>
                  <a:srgbClr val="000000"/>
                </a:solidFill>
                <a:latin typeface="Arial Rounded MT Bold" pitchFamily="34" charset="0"/>
                <a:cs typeface="Arial" pitchFamily="34" charset="0"/>
              </a:rPr>
              <a:t>TG 15 (NB-AHN) (1 joint slot w/TG14)</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charset="0"/>
              </a:rPr>
              <a:t>Discuss NB-AHN direction</a:t>
            </a:r>
            <a:endParaRPr lang="en-US" sz="2000" dirty="0">
              <a:solidFill>
                <a:srgbClr val="000000"/>
              </a:solidFill>
              <a:latin typeface="Arial Rounded MT Bold" pitchFamily="34" charset="0"/>
              <a:cs typeface="Arial" pitchFamily="34" charset="0"/>
            </a:endParaRPr>
          </a:p>
          <a:p>
            <a:pPr marL="0" indent="0" fontAlgn="b">
              <a:lnSpc>
                <a:spcPct val="80000"/>
              </a:lnSpc>
              <a:buFontTx/>
              <a:buNone/>
              <a:defRPr/>
            </a:pPr>
            <a:endParaRPr lang="en-US" sz="2000" dirty="0">
              <a:latin typeface="Arial Rounded MT Bold" pitchFamily="34" charset="0"/>
              <a:cs typeface="Times New Roman" pitchFamily="18" charset="0"/>
            </a:endParaRPr>
          </a:p>
          <a:p>
            <a:pPr marL="0" indent="0" fontAlgn="b">
              <a:lnSpc>
                <a:spcPct val="80000"/>
              </a:lnSpc>
              <a:buFontTx/>
              <a:buNone/>
              <a:defRPr/>
            </a:pPr>
            <a:r>
              <a:rPr lang="en-US" sz="2000" dirty="0">
                <a:latin typeface="Arial Rounded MT Bold" pitchFamily="34" charset="0"/>
                <a:cs typeface="Times New Roman" pitchFamily="18" charset="0"/>
              </a:rPr>
              <a:t>TG 16t (</a:t>
            </a:r>
            <a:r>
              <a:rPr lang="en-US" sz="2000" dirty="0" err="1">
                <a:latin typeface="Arial Rounded MT Bold" pitchFamily="34" charset="0"/>
                <a:cs typeface="Times New Roman" pitchFamily="18" charset="0"/>
              </a:rPr>
              <a:t>Lic</a:t>
            </a:r>
            <a:r>
              <a:rPr lang="en-US" sz="2000" dirty="0">
                <a:latin typeface="Arial Rounded MT Bold" pitchFamily="34" charset="0"/>
                <a:cs typeface="Times New Roman" pitchFamily="18" charset="0"/>
              </a:rPr>
              <a:t>-NB) (2 meeting slots)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SRD and SDD Update and Approval</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Initiate draft development, call for contributions to Draft</a:t>
            </a:r>
          </a:p>
          <a:p>
            <a:pPr marL="0" indent="0" fontAlgn="b">
              <a:lnSpc>
                <a:spcPct val="80000"/>
              </a:lnSpc>
              <a:buFontTx/>
              <a:buNone/>
              <a:defRPr/>
            </a:pPr>
            <a:endParaRPr lang="en-US" sz="2000" dirty="0">
              <a:latin typeface="Arial Rounded MT Bold" pitchFamily="34" charset="0"/>
              <a:cs typeface="Times New Roman" pitchFamily="18" charset="0"/>
            </a:endParaRPr>
          </a:p>
          <a:p>
            <a:pPr marL="0" indent="0" fontAlgn="b">
              <a:lnSpc>
                <a:spcPct val="80000"/>
              </a:lnSpc>
              <a:buFontTx/>
              <a:buNone/>
              <a:defRPr/>
            </a:pPr>
            <a:r>
              <a:rPr lang="en-US" sz="2000" dirty="0">
                <a:latin typeface="Arial Rounded MT Bold" pitchFamily="34" charset="0"/>
                <a:cs typeface="Times New Roman" pitchFamily="18" charset="0"/>
              </a:rPr>
              <a:t>Joint 802.1/802.15 (1 meeting slots)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802.13 feedback on comments from April 802.1/802.15 joint Presentations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Update to 802.1 features matrix and associate text</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Plans for moving ahead</a:t>
            </a: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92075" y="1187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1BE1FC62-2A16-4834-9CFB-41E45E7DBEFC}"/>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Session Objectives May 10-18, 2022</a:t>
            </a:r>
          </a:p>
        </p:txBody>
      </p:sp>
      <p:sp>
        <p:nvSpPr>
          <p:cNvPr id="10" name="Footer Placeholder 4">
            <a:extLst>
              <a:ext uri="{FF2B5EF4-FFF2-40B4-BE49-F238E27FC236}">
                <a16:creationId xmlns:a16="http://schemas.microsoft.com/office/drawing/2014/main" id="{016E9F0A-7F4E-41BE-989D-C16F8F1AD0C2}"/>
              </a:ext>
            </a:extLst>
          </p:cNvPr>
          <p:cNvSpPr>
            <a:spLocks noGrp="1"/>
          </p:cNvSpPr>
          <p:nvPr>
            <p:ph type="ftr" sz="quarter" idx="11"/>
          </p:nvPr>
        </p:nvSpPr>
        <p:spPr>
          <a:xfrm>
            <a:off x="5486400" y="6475413"/>
            <a:ext cx="3124200" cy="184666"/>
          </a:xfrm>
        </p:spPr>
        <p:txBody>
          <a:bodyPr/>
          <a:lstStyle/>
          <a:p>
            <a:pPr>
              <a:defRPr/>
            </a:pPr>
            <a:r>
              <a:rPr lang="en-US" dirty="0"/>
              <a:t>Clint Powell, Meta Platforms</a:t>
            </a:r>
          </a:p>
        </p:txBody>
      </p:sp>
      <p:sp>
        <p:nvSpPr>
          <p:cNvPr id="12" name="Date Placeholder 3">
            <a:extLst>
              <a:ext uri="{FF2B5EF4-FFF2-40B4-BE49-F238E27FC236}">
                <a16:creationId xmlns:a16="http://schemas.microsoft.com/office/drawing/2014/main" id="{3484B28B-3B26-4EF4-A568-C6F4DC225A31}"/>
              </a:ext>
            </a:extLst>
          </p:cNvPr>
          <p:cNvSpPr>
            <a:spLocks noGrp="1"/>
          </p:cNvSpPr>
          <p:nvPr>
            <p:ph type="dt" sz="half" idx="10"/>
          </p:nvPr>
        </p:nvSpPr>
        <p:spPr>
          <a:xfrm>
            <a:off x="685800" y="378281"/>
            <a:ext cx="1600200" cy="215444"/>
          </a:xfrm>
        </p:spPr>
        <p:txBody>
          <a:bodyPr/>
          <a:lstStyle/>
          <a:p>
            <a:pPr>
              <a:defRPr/>
            </a:pPr>
            <a:r>
              <a:rPr lang="en-US" dirty="0"/>
              <a:t>May 2022</a:t>
            </a:r>
          </a:p>
        </p:txBody>
      </p:sp>
    </p:spTree>
    <p:extLst>
      <p:ext uri="{BB962C8B-B14F-4D97-AF65-F5344CB8AC3E}">
        <p14:creationId xmlns:p14="http://schemas.microsoft.com/office/powerpoint/2010/main" val="13109154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14</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0" indent="0" fontAlgn="b">
              <a:lnSpc>
                <a:spcPct val="80000"/>
              </a:lnSpc>
              <a:buNone/>
              <a:defRPr/>
            </a:pPr>
            <a:r>
              <a:rPr lang="en-US" sz="2000" dirty="0">
                <a:solidFill>
                  <a:srgbClr val="000000"/>
                </a:solidFill>
                <a:latin typeface="Arial Rounded MT Bold" pitchFamily="34" charset="0"/>
                <a:cs typeface="Arial" pitchFamily="34" charset="0"/>
              </a:rPr>
              <a:t>SC THz (1 meeting slot)</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charset="0"/>
              </a:rPr>
              <a:t>Hear presentations</a:t>
            </a:r>
          </a:p>
          <a:p>
            <a:pPr marL="9525" indent="0" fontAlgn="b">
              <a:spcBef>
                <a:spcPts val="0"/>
              </a:spcBef>
              <a:spcAft>
                <a:spcPts val="0"/>
              </a:spcAft>
              <a:buNone/>
              <a:defRPr/>
            </a:pPr>
            <a:endParaRPr lang="en-US" sz="2000" dirty="0">
              <a:solidFill>
                <a:srgbClr val="000000"/>
              </a:solidFill>
              <a:latin typeface="Arial Rounded MT Bold" pitchFamily="34" charset="0"/>
              <a:cs typeface="Arial" charset="0"/>
            </a:endParaRPr>
          </a:p>
          <a:p>
            <a:pPr marL="9525" indent="0" fontAlgn="b">
              <a:spcBef>
                <a:spcPts val="0"/>
              </a:spcBef>
              <a:spcAft>
                <a:spcPts val="0"/>
              </a:spcAft>
              <a:buNone/>
              <a:defRPr/>
            </a:pPr>
            <a:r>
              <a:rPr lang="en-US" sz="2000" dirty="0">
                <a:solidFill>
                  <a:srgbClr val="000000"/>
                </a:solidFill>
                <a:latin typeface="Arial Rounded MT Bold" pitchFamily="34" charset="0"/>
                <a:cs typeface="Arial" charset="0"/>
              </a:rPr>
              <a:t>SC IETF (1 meeting slot)</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charset="0"/>
              </a:rPr>
              <a:t>Discuss IETF activities</a:t>
            </a:r>
          </a:p>
          <a:p>
            <a:pPr marL="9525" indent="0" fontAlgn="b">
              <a:spcBef>
                <a:spcPts val="0"/>
              </a:spcBef>
              <a:spcAft>
                <a:spcPts val="0"/>
              </a:spcAft>
              <a:buNone/>
              <a:defRPr/>
            </a:pPr>
            <a:endParaRPr lang="en-US" sz="2000" dirty="0">
              <a:solidFill>
                <a:srgbClr val="000000"/>
              </a:solidFill>
              <a:latin typeface="Arial Rounded MT Bold" pitchFamily="34" charset="0"/>
              <a:cs typeface="Arial" charset="0"/>
            </a:endParaRPr>
          </a:p>
          <a:p>
            <a:pPr marL="9525" indent="0" fontAlgn="b">
              <a:spcBef>
                <a:spcPts val="0"/>
              </a:spcBef>
              <a:spcAft>
                <a:spcPts val="0"/>
              </a:spcAft>
              <a:buNone/>
              <a:defRPr/>
            </a:pPr>
            <a:r>
              <a:rPr lang="en-US" sz="2000" dirty="0">
                <a:solidFill>
                  <a:srgbClr val="000000"/>
                </a:solidFill>
                <a:latin typeface="Arial Rounded MT Bold" pitchFamily="34" charset="0"/>
                <a:cs typeface="Arial" charset="0"/>
              </a:rPr>
              <a:t>SC MAINTENANCE</a:t>
            </a:r>
            <a:r>
              <a:rPr lang="en-US" sz="2000" dirty="0">
                <a:solidFill>
                  <a:srgbClr val="000000"/>
                </a:solidFill>
                <a:latin typeface="Arial Rounded MT Bold" pitchFamily="34" charset="0"/>
                <a:ea typeface="ＭＳ Ｐゴシック" pitchFamily="34" charset="-128"/>
                <a:cs typeface="Arial" pitchFamily="34" charset="0"/>
              </a:rPr>
              <a:t> (3 meeting slots)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charset="0"/>
              </a:rPr>
              <a:t>Review any change requests for the Operations Manual</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charset="0"/>
              </a:rPr>
              <a:t>Work on any templates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charset="0"/>
              </a:rPr>
              <a:t>Drafting 802.15.4 Revision PAR, target submitting for 802 EC approval at July mtg.</a:t>
            </a:r>
          </a:p>
          <a:p>
            <a:pPr marL="390525" indent="-381000" fontAlgn="b">
              <a:spcBef>
                <a:spcPts val="0"/>
              </a:spcBef>
              <a:spcAft>
                <a:spcPts val="0"/>
              </a:spcAft>
              <a:buNone/>
              <a:defRPr/>
            </a:pPr>
            <a:endParaRPr lang="en-US" sz="2000" dirty="0">
              <a:solidFill>
                <a:srgbClr val="000000"/>
              </a:solidFill>
              <a:latin typeface="Arial Rounded MT Bold" pitchFamily="34" charset="0"/>
              <a:cs typeface="Arial" charset="0"/>
            </a:endParaRPr>
          </a:p>
          <a:p>
            <a:pPr marL="390525" indent="-381000" fontAlgn="b">
              <a:spcBef>
                <a:spcPts val="0"/>
              </a:spcBef>
              <a:spcAft>
                <a:spcPts val="0"/>
              </a:spcAft>
              <a:buNone/>
              <a:defRPr/>
            </a:pPr>
            <a:r>
              <a:rPr lang="en-US" sz="2000" dirty="0">
                <a:solidFill>
                  <a:srgbClr val="000000"/>
                </a:solidFill>
                <a:latin typeface="Arial Rounded MT Bold" pitchFamily="34" charset="0"/>
                <a:cs typeface="Arial" charset="0"/>
              </a:rPr>
              <a:t>SC WNG (1 meeting slot)</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charset="0"/>
              </a:rPr>
              <a:t>Discuss putting 802.15 </a:t>
            </a:r>
            <a:r>
              <a:rPr lang="en-US" sz="2000" dirty="0" err="1">
                <a:solidFill>
                  <a:srgbClr val="000000"/>
                </a:solidFill>
                <a:latin typeface="Arial Rounded MT Bold" pitchFamily="34" charset="0"/>
                <a:cs typeface="Arial" charset="0"/>
              </a:rPr>
              <a:t>stds</a:t>
            </a:r>
            <a:r>
              <a:rPr lang="en-US" sz="2000" dirty="0">
                <a:solidFill>
                  <a:srgbClr val="000000"/>
                </a:solidFill>
                <a:latin typeface="Arial Rounded MT Bold" pitchFamily="34" charset="0"/>
                <a:cs typeface="Arial" charset="0"/>
              </a:rPr>
              <a:t>. in ISO JTC1</a:t>
            </a: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92075" y="1187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1BE1FC62-2A16-4834-9CFB-41E45E7DBEFC}"/>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Session Objectives May 10-18, 2022</a:t>
            </a:r>
          </a:p>
        </p:txBody>
      </p:sp>
      <p:sp>
        <p:nvSpPr>
          <p:cNvPr id="10" name="Footer Placeholder 4">
            <a:extLst>
              <a:ext uri="{FF2B5EF4-FFF2-40B4-BE49-F238E27FC236}">
                <a16:creationId xmlns:a16="http://schemas.microsoft.com/office/drawing/2014/main" id="{016E9F0A-7F4E-41BE-989D-C16F8F1AD0C2}"/>
              </a:ext>
            </a:extLst>
          </p:cNvPr>
          <p:cNvSpPr>
            <a:spLocks noGrp="1"/>
          </p:cNvSpPr>
          <p:nvPr>
            <p:ph type="ftr" sz="quarter" idx="11"/>
          </p:nvPr>
        </p:nvSpPr>
        <p:spPr>
          <a:xfrm>
            <a:off x="5486400" y="6475413"/>
            <a:ext cx="3124200" cy="184666"/>
          </a:xfrm>
        </p:spPr>
        <p:txBody>
          <a:bodyPr/>
          <a:lstStyle/>
          <a:p>
            <a:pPr>
              <a:defRPr/>
            </a:pPr>
            <a:r>
              <a:rPr lang="en-US" dirty="0"/>
              <a:t>Clint Powell, Meta Platforms</a:t>
            </a:r>
          </a:p>
        </p:txBody>
      </p:sp>
      <p:sp>
        <p:nvSpPr>
          <p:cNvPr id="12" name="Date Placeholder 3">
            <a:extLst>
              <a:ext uri="{FF2B5EF4-FFF2-40B4-BE49-F238E27FC236}">
                <a16:creationId xmlns:a16="http://schemas.microsoft.com/office/drawing/2014/main" id="{3484B28B-3B26-4EF4-A568-C6F4DC225A31}"/>
              </a:ext>
            </a:extLst>
          </p:cNvPr>
          <p:cNvSpPr>
            <a:spLocks noGrp="1"/>
          </p:cNvSpPr>
          <p:nvPr>
            <p:ph type="dt" sz="half" idx="10"/>
          </p:nvPr>
        </p:nvSpPr>
        <p:spPr>
          <a:xfrm>
            <a:off x="685800" y="378281"/>
            <a:ext cx="1600200" cy="215444"/>
          </a:xfrm>
        </p:spPr>
        <p:txBody>
          <a:bodyPr/>
          <a:lstStyle/>
          <a:p>
            <a:pPr>
              <a:defRPr/>
            </a:pPr>
            <a:r>
              <a:rPr lang="en-US" dirty="0"/>
              <a:t>May 2022</a:t>
            </a:r>
          </a:p>
        </p:txBody>
      </p:sp>
    </p:spTree>
    <p:extLst>
      <p:ext uri="{BB962C8B-B14F-4D97-AF65-F5344CB8AC3E}">
        <p14:creationId xmlns:p14="http://schemas.microsoft.com/office/powerpoint/2010/main" val="26356885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10BEFC39-A09F-4E8D-94EC-7C287E67E9EC}"/>
              </a:ext>
            </a:extLst>
          </p:cNvPr>
          <p:cNvSpPr>
            <a:spLocks noGrp="1"/>
          </p:cNvSpPr>
          <p:nvPr>
            <p:ph type="dt" sz="half" idx="10"/>
          </p:nvPr>
        </p:nvSpPr>
        <p:spPr/>
        <p:txBody>
          <a:bodyPr/>
          <a:lstStyle/>
          <a:p>
            <a:pPr>
              <a:defRPr/>
            </a:pPr>
            <a:r>
              <a:rPr lang="en-US"/>
              <a:t>May 2022</a:t>
            </a:r>
            <a:endParaRPr lang="en-US" dirty="0"/>
          </a:p>
        </p:txBody>
      </p:sp>
      <p:sp>
        <p:nvSpPr>
          <p:cNvPr id="5" name="Footer Placeholder 4">
            <a:extLst>
              <a:ext uri="{FF2B5EF4-FFF2-40B4-BE49-F238E27FC236}">
                <a16:creationId xmlns:a16="http://schemas.microsoft.com/office/drawing/2014/main" id="{7CC8D6AC-20C5-4C6D-9CD2-C293083541C0}"/>
              </a:ext>
            </a:extLst>
          </p:cNvPr>
          <p:cNvSpPr>
            <a:spLocks noGrp="1"/>
          </p:cNvSpPr>
          <p:nvPr>
            <p:ph type="ftr" sz="quarter" idx="11"/>
          </p:nvPr>
        </p:nvSpPr>
        <p:spPr/>
        <p:txBody>
          <a:bodyPr/>
          <a:lstStyle/>
          <a:p>
            <a:pPr>
              <a:defRPr/>
            </a:pPr>
            <a:r>
              <a:rPr lang="en-US"/>
              <a:t>Clint Powell, Meta Platforms</a:t>
            </a:r>
            <a:endParaRPr lang="en-US" dirty="0"/>
          </a:p>
        </p:txBody>
      </p:sp>
      <p:sp>
        <p:nvSpPr>
          <p:cNvPr id="31" name="TextBox 30">
            <a:extLst>
              <a:ext uri="{FF2B5EF4-FFF2-40B4-BE49-F238E27FC236}">
                <a16:creationId xmlns:a16="http://schemas.microsoft.com/office/drawing/2014/main" id="{D2E6ACE8-C4FA-467F-A0BF-9EF2F79754C1}"/>
              </a:ext>
            </a:extLst>
          </p:cNvPr>
          <p:cNvSpPr txBox="1"/>
          <p:nvPr/>
        </p:nvSpPr>
        <p:spPr>
          <a:xfrm>
            <a:off x="7239609" y="449401"/>
            <a:ext cx="184731" cy="307777"/>
          </a:xfrm>
          <a:prstGeom prst="rect">
            <a:avLst/>
          </a:prstGeom>
          <a:noFill/>
        </p:spPr>
        <p:txBody>
          <a:bodyPr wrap="none" rtlCol="0">
            <a:spAutoFit/>
          </a:bodyPr>
          <a:lstStyle/>
          <a:p>
            <a:endParaRPr lang="en-US" dirty="0"/>
          </a:p>
        </p:txBody>
      </p:sp>
      <p:sp>
        <p:nvSpPr>
          <p:cNvPr id="7" name="Slide Number Placeholder 6">
            <a:extLst>
              <a:ext uri="{FF2B5EF4-FFF2-40B4-BE49-F238E27FC236}">
                <a16:creationId xmlns:a16="http://schemas.microsoft.com/office/drawing/2014/main" id="{7624161B-977E-4028-9E02-80A68EE53A07}"/>
              </a:ext>
            </a:extLst>
          </p:cNvPr>
          <p:cNvSpPr>
            <a:spLocks noGrp="1"/>
          </p:cNvSpPr>
          <p:nvPr>
            <p:ph type="sldNum" sz="quarter" idx="12"/>
          </p:nvPr>
        </p:nvSpPr>
        <p:spPr>
          <a:xfrm>
            <a:off x="4344988" y="6475413"/>
            <a:ext cx="530225" cy="182562"/>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2</a:t>
            </a:fld>
            <a:endParaRPr lang="en-US" sz="1200"/>
          </a:p>
        </p:txBody>
      </p:sp>
      <p:sp>
        <p:nvSpPr>
          <p:cNvPr id="9" name="Rectangle 4">
            <a:extLst>
              <a:ext uri="{FF2B5EF4-FFF2-40B4-BE49-F238E27FC236}">
                <a16:creationId xmlns:a16="http://schemas.microsoft.com/office/drawing/2014/main" id="{31860B71-A3F5-46E9-BB66-ED4525623A96}"/>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lgn="l">
              <a:defRPr/>
            </a:pPr>
            <a:r>
              <a:rPr lang="en-US" sz="3200" b="1" kern="0" dirty="0"/>
              <a:t>802.15 WG Org. Chart</a:t>
            </a:r>
          </a:p>
        </p:txBody>
      </p:sp>
      <p:pic>
        <p:nvPicPr>
          <p:cNvPr id="6" name="Picture 5">
            <a:extLst>
              <a:ext uri="{FF2B5EF4-FFF2-40B4-BE49-F238E27FC236}">
                <a16:creationId xmlns:a16="http://schemas.microsoft.com/office/drawing/2014/main" id="{46A6D002-50CA-8AD1-4B97-DCA003FB9DB3}"/>
              </a:ext>
            </a:extLst>
          </p:cNvPr>
          <p:cNvPicPr>
            <a:picLocks noChangeAspect="1"/>
          </p:cNvPicPr>
          <p:nvPr/>
        </p:nvPicPr>
        <p:blipFill>
          <a:blip r:embed="rId2"/>
          <a:stretch>
            <a:fillRect/>
          </a:stretch>
        </p:blipFill>
        <p:spPr>
          <a:xfrm>
            <a:off x="585982" y="1027102"/>
            <a:ext cx="7972036" cy="5381497"/>
          </a:xfrm>
          <a:prstGeom prst="rect">
            <a:avLst/>
          </a:prstGeom>
        </p:spPr>
      </p:pic>
    </p:spTree>
    <p:extLst>
      <p:ext uri="{BB962C8B-B14F-4D97-AF65-F5344CB8AC3E}">
        <p14:creationId xmlns:p14="http://schemas.microsoft.com/office/powerpoint/2010/main" val="11831379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10BEFC39-A09F-4E8D-94EC-7C287E67E9EC}"/>
              </a:ext>
            </a:extLst>
          </p:cNvPr>
          <p:cNvSpPr>
            <a:spLocks noGrp="1"/>
          </p:cNvSpPr>
          <p:nvPr>
            <p:ph type="dt" sz="half" idx="10"/>
          </p:nvPr>
        </p:nvSpPr>
        <p:spPr/>
        <p:txBody>
          <a:bodyPr/>
          <a:lstStyle/>
          <a:p>
            <a:pPr>
              <a:defRPr/>
            </a:pPr>
            <a:r>
              <a:rPr lang="en-US"/>
              <a:t>May 2022</a:t>
            </a:r>
            <a:endParaRPr lang="en-US" dirty="0"/>
          </a:p>
        </p:txBody>
      </p:sp>
      <p:sp>
        <p:nvSpPr>
          <p:cNvPr id="5" name="Footer Placeholder 4">
            <a:extLst>
              <a:ext uri="{FF2B5EF4-FFF2-40B4-BE49-F238E27FC236}">
                <a16:creationId xmlns:a16="http://schemas.microsoft.com/office/drawing/2014/main" id="{7CC8D6AC-20C5-4C6D-9CD2-C293083541C0}"/>
              </a:ext>
            </a:extLst>
          </p:cNvPr>
          <p:cNvSpPr>
            <a:spLocks noGrp="1"/>
          </p:cNvSpPr>
          <p:nvPr>
            <p:ph type="ftr" sz="quarter" idx="11"/>
          </p:nvPr>
        </p:nvSpPr>
        <p:spPr/>
        <p:txBody>
          <a:bodyPr/>
          <a:lstStyle/>
          <a:p>
            <a:pPr>
              <a:defRPr/>
            </a:pPr>
            <a:r>
              <a:rPr lang="en-US"/>
              <a:t>Clint Powell, Meta Platforms</a:t>
            </a:r>
            <a:endParaRPr lang="en-US" dirty="0"/>
          </a:p>
        </p:txBody>
      </p:sp>
      <p:sp>
        <p:nvSpPr>
          <p:cNvPr id="31" name="TextBox 30">
            <a:extLst>
              <a:ext uri="{FF2B5EF4-FFF2-40B4-BE49-F238E27FC236}">
                <a16:creationId xmlns:a16="http://schemas.microsoft.com/office/drawing/2014/main" id="{D2E6ACE8-C4FA-467F-A0BF-9EF2F79754C1}"/>
              </a:ext>
            </a:extLst>
          </p:cNvPr>
          <p:cNvSpPr txBox="1"/>
          <p:nvPr/>
        </p:nvSpPr>
        <p:spPr>
          <a:xfrm>
            <a:off x="7239609" y="449401"/>
            <a:ext cx="184731" cy="307777"/>
          </a:xfrm>
          <a:prstGeom prst="rect">
            <a:avLst/>
          </a:prstGeom>
          <a:noFill/>
        </p:spPr>
        <p:txBody>
          <a:bodyPr wrap="none" rtlCol="0">
            <a:spAutoFit/>
          </a:bodyPr>
          <a:lstStyle/>
          <a:p>
            <a:endParaRPr lang="en-US" dirty="0"/>
          </a:p>
        </p:txBody>
      </p:sp>
      <p:sp>
        <p:nvSpPr>
          <p:cNvPr id="39" name="Slide Number Placeholder 6">
            <a:extLst>
              <a:ext uri="{FF2B5EF4-FFF2-40B4-BE49-F238E27FC236}">
                <a16:creationId xmlns:a16="http://schemas.microsoft.com/office/drawing/2014/main" id="{B671323E-5425-4FC0-B11C-7F5AA2488FD0}"/>
              </a:ext>
            </a:extLst>
          </p:cNvPr>
          <p:cNvSpPr>
            <a:spLocks noGrp="1"/>
          </p:cNvSpPr>
          <p:nvPr>
            <p:ph type="sldNum" sz="quarter" idx="12"/>
          </p:nvPr>
        </p:nvSpPr>
        <p:spPr>
          <a:xfrm>
            <a:off x="4344988" y="6475413"/>
            <a:ext cx="530225" cy="182562"/>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3</a:t>
            </a:fld>
            <a:endParaRPr lang="en-US" sz="1200"/>
          </a:p>
        </p:txBody>
      </p:sp>
      <p:sp>
        <p:nvSpPr>
          <p:cNvPr id="40" name="Rectangle 4">
            <a:extLst>
              <a:ext uri="{FF2B5EF4-FFF2-40B4-BE49-F238E27FC236}">
                <a16:creationId xmlns:a16="http://schemas.microsoft.com/office/drawing/2014/main" id="{418CE834-8575-4219-8F4F-44D840ECC0E3}"/>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lgn="l">
              <a:defRPr/>
            </a:pPr>
            <a:r>
              <a:rPr lang="en-US" sz="3200" b="1" kern="0" dirty="0"/>
              <a:t>802.15 WG Standards Pipeline</a:t>
            </a:r>
          </a:p>
        </p:txBody>
      </p:sp>
      <p:pic>
        <p:nvPicPr>
          <p:cNvPr id="2" name="Picture 1">
            <a:extLst>
              <a:ext uri="{FF2B5EF4-FFF2-40B4-BE49-F238E27FC236}">
                <a16:creationId xmlns:a16="http://schemas.microsoft.com/office/drawing/2014/main" id="{865043BF-22ED-7697-03A6-633EE9AEBDC5}"/>
              </a:ext>
            </a:extLst>
          </p:cNvPr>
          <p:cNvPicPr>
            <a:picLocks noChangeAspect="1"/>
          </p:cNvPicPr>
          <p:nvPr/>
        </p:nvPicPr>
        <p:blipFill>
          <a:blip r:embed="rId2"/>
          <a:stretch>
            <a:fillRect/>
          </a:stretch>
        </p:blipFill>
        <p:spPr>
          <a:xfrm>
            <a:off x="306013" y="1342880"/>
            <a:ext cx="8531974" cy="4608512"/>
          </a:xfrm>
          <a:prstGeom prst="rect">
            <a:avLst/>
          </a:prstGeom>
        </p:spPr>
      </p:pic>
    </p:spTree>
    <p:extLst>
      <p:ext uri="{BB962C8B-B14F-4D97-AF65-F5344CB8AC3E}">
        <p14:creationId xmlns:p14="http://schemas.microsoft.com/office/powerpoint/2010/main" val="9241146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10BEFC39-A09F-4E8D-94EC-7C287E67E9EC}"/>
              </a:ext>
            </a:extLst>
          </p:cNvPr>
          <p:cNvSpPr>
            <a:spLocks noGrp="1"/>
          </p:cNvSpPr>
          <p:nvPr>
            <p:ph type="dt" sz="half" idx="10"/>
          </p:nvPr>
        </p:nvSpPr>
        <p:spPr/>
        <p:txBody>
          <a:bodyPr/>
          <a:lstStyle/>
          <a:p>
            <a:pPr>
              <a:defRPr/>
            </a:pPr>
            <a:r>
              <a:rPr lang="en-US"/>
              <a:t>May 2022</a:t>
            </a:r>
            <a:endParaRPr lang="en-US" dirty="0"/>
          </a:p>
        </p:txBody>
      </p:sp>
      <p:sp>
        <p:nvSpPr>
          <p:cNvPr id="5" name="Footer Placeholder 4">
            <a:extLst>
              <a:ext uri="{FF2B5EF4-FFF2-40B4-BE49-F238E27FC236}">
                <a16:creationId xmlns:a16="http://schemas.microsoft.com/office/drawing/2014/main" id="{7CC8D6AC-20C5-4C6D-9CD2-C293083541C0}"/>
              </a:ext>
            </a:extLst>
          </p:cNvPr>
          <p:cNvSpPr>
            <a:spLocks noGrp="1"/>
          </p:cNvSpPr>
          <p:nvPr>
            <p:ph type="ftr" sz="quarter" idx="11"/>
          </p:nvPr>
        </p:nvSpPr>
        <p:spPr/>
        <p:txBody>
          <a:bodyPr/>
          <a:lstStyle/>
          <a:p>
            <a:pPr>
              <a:defRPr/>
            </a:pPr>
            <a:r>
              <a:rPr lang="en-US"/>
              <a:t>Clint Powell, Meta Platforms</a:t>
            </a:r>
            <a:endParaRPr lang="en-US" dirty="0"/>
          </a:p>
        </p:txBody>
      </p:sp>
      <p:sp>
        <p:nvSpPr>
          <p:cNvPr id="31" name="TextBox 30">
            <a:extLst>
              <a:ext uri="{FF2B5EF4-FFF2-40B4-BE49-F238E27FC236}">
                <a16:creationId xmlns:a16="http://schemas.microsoft.com/office/drawing/2014/main" id="{D2E6ACE8-C4FA-467F-A0BF-9EF2F79754C1}"/>
              </a:ext>
            </a:extLst>
          </p:cNvPr>
          <p:cNvSpPr txBox="1"/>
          <p:nvPr/>
        </p:nvSpPr>
        <p:spPr>
          <a:xfrm>
            <a:off x="7239609" y="449401"/>
            <a:ext cx="184731" cy="307777"/>
          </a:xfrm>
          <a:prstGeom prst="rect">
            <a:avLst/>
          </a:prstGeom>
          <a:noFill/>
        </p:spPr>
        <p:txBody>
          <a:bodyPr wrap="none" rtlCol="0">
            <a:spAutoFit/>
          </a:bodyPr>
          <a:lstStyle/>
          <a:p>
            <a:endParaRPr lang="en-US" dirty="0"/>
          </a:p>
        </p:txBody>
      </p:sp>
      <p:sp>
        <p:nvSpPr>
          <p:cNvPr id="6" name="Rectangle 4">
            <a:extLst>
              <a:ext uri="{FF2B5EF4-FFF2-40B4-BE49-F238E27FC236}">
                <a16:creationId xmlns:a16="http://schemas.microsoft.com/office/drawing/2014/main" id="{DBB37AC6-DA79-4081-A354-8C7460534043}"/>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802.15 WG Administrative</a:t>
            </a:r>
          </a:p>
        </p:txBody>
      </p:sp>
      <p:sp>
        <p:nvSpPr>
          <p:cNvPr id="7" name="Rectangle 3">
            <a:extLst>
              <a:ext uri="{FF2B5EF4-FFF2-40B4-BE49-F238E27FC236}">
                <a16:creationId xmlns:a16="http://schemas.microsoft.com/office/drawing/2014/main" id="{028DCF95-BD8E-4FA7-916B-C24CC404A078}"/>
              </a:ext>
            </a:extLst>
          </p:cNvPr>
          <p:cNvSpPr txBox="1">
            <a:spLocks noChangeArrowheads="1"/>
          </p:cNvSpPr>
          <p:nvPr/>
        </p:nvSpPr>
        <p:spPr bwMode="auto">
          <a:xfrm>
            <a:off x="304800" y="1676399"/>
            <a:ext cx="8305800" cy="45878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3200">
                <a:solidFill>
                  <a:schemeClr val="tx1"/>
                </a:solidFill>
                <a:latin typeface="+mn-lt"/>
                <a:ea typeface="ＭＳ Ｐゴシック" charset="0"/>
                <a:cs typeface="+mn-cs"/>
              </a:defRPr>
            </a:lvl1pPr>
            <a:lvl2pPr marL="457200" indent="0" algn="ctr" rtl="0" eaLnBrk="0" fontAlgn="base" hangingPunct="0">
              <a:spcBef>
                <a:spcPct val="20000"/>
              </a:spcBef>
              <a:spcAft>
                <a:spcPct val="0"/>
              </a:spcAft>
              <a:buNone/>
              <a:defRPr sz="2800">
                <a:solidFill>
                  <a:schemeClr val="tx1"/>
                </a:solidFill>
                <a:latin typeface="+mn-lt"/>
                <a:ea typeface="ＭＳ Ｐゴシック" charset="0"/>
              </a:defRPr>
            </a:lvl2pPr>
            <a:lvl3pPr marL="914400" indent="0" algn="ctr" rtl="0" eaLnBrk="0" fontAlgn="base" hangingPunct="0">
              <a:spcBef>
                <a:spcPct val="20000"/>
              </a:spcBef>
              <a:spcAft>
                <a:spcPct val="0"/>
              </a:spcAft>
              <a:buNone/>
              <a:defRPr sz="2400">
                <a:solidFill>
                  <a:schemeClr val="tx1"/>
                </a:solidFill>
                <a:latin typeface="+mn-lt"/>
                <a:ea typeface="ＭＳ Ｐゴシック" charset="0"/>
              </a:defRPr>
            </a:lvl3pPr>
            <a:lvl4pPr marL="1371600" indent="0" algn="ctr" rtl="0" eaLnBrk="0" fontAlgn="base" hangingPunct="0">
              <a:spcBef>
                <a:spcPct val="20000"/>
              </a:spcBef>
              <a:spcAft>
                <a:spcPct val="0"/>
              </a:spcAft>
              <a:buNone/>
              <a:defRPr sz="2000">
                <a:solidFill>
                  <a:schemeClr val="tx1"/>
                </a:solidFill>
                <a:latin typeface="+mn-lt"/>
                <a:ea typeface="ＭＳ Ｐゴシック" charset="0"/>
              </a:defRPr>
            </a:lvl4pPr>
            <a:lvl5pPr marL="1828800" indent="0" algn="ctr" rtl="0" eaLnBrk="0" fontAlgn="base" hangingPunct="0">
              <a:spcBef>
                <a:spcPct val="20000"/>
              </a:spcBef>
              <a:spcAft>
                <a:spcPct val="0"/>
              </a:spcAft>
              <a:buNone/>
              <a:defRPr sz="2000">
                <a:solidFill>
                  <a:schemeClr val="tx1"/>
                </a:solidFill>
                <a:latin typeface="+mn-lt"/>
                <a:ea typeface="ＭＳ Ｐゴシック" charset="0"/>
              </a:defRPr>
            </a:lvl5pPr>
            <a:lvl6pPr marL="2286000" indent="0" algn="ctr" rtl="0" eaLnBrk="0" fontAlgn="base" hangingPunct="0">
              <a:spcBef>
                <a:spcPct val="20000"/>
              </a:spcBef>
              <a:spcAft>
                <a:spcPct val="0"/>
              </a:spcAft>
              <a:buNone/>
              <a:defRPr sz="2000">
                <a:solidFill>
                  <a:schemeClr val="tx1"/>
                </a:solidFill>
                <a:latin typeface="+mn-lt"/>
              </a:defRPr>
            </a:lvl6pPr>
            <a:lvl7pPr marL="2743200" indent="0" algn="ctr" rtl="0" eaLnBrk="0" fontAlgn="base" hangingPunct="0">
              <a:spcBef>
                <a:spcPct val="20000"/>
              </a:spcBef>
              <a:spcAft>
                <a:spcPct val="0"/>
              </a:spcAft>
              <a:buNone/>
              <a:defRPr sz="2000">
                <a:solidFill>
                  <a:schemeClr val="tx1"/>
                </a:solidFill>
                <a:latin typeface="+mn-lt"/>
              </a:defRPr>
            </a:lvl7pPr>
            <a:lvl8pPr marL="3200400" indent="0" algn="ctr" rtl="0" eaLnBrk="0" fontAlgn="base" hangingPunct="0">
              <a:spcBef>
                <a:spcPct val="20000"/>
              </a:spcBef>
              <a:spcAft>
                <a:spcPct val="0"/>
              </a:spcAft>
              <a:buNone/>
              <a:defRPr sz="2000">
                <a:solidFill>
                  <a:schemeClr val="tx1"/>
                </a:solidFill>
                <a:latin typeface="+mn-lt"/>
              </a:defRPr>
            </a:lvl8pPr>
            <a:lvl9pPr marL="3657600" indent="0" algn="ctr" rtl="0" eaLnBrk="0" fontAlgn="base" hangingPunct="0">
              <a:spcBef>
                <a:spcPct val="20000"/>
              </a:spcBef>
              <a:spcAft>
                <a:spcPct val="0"/>
              </a:spcAft>
              <a:buNone/>
              <a:defRPr sz="2000">
                <a:solidFill>
                  <a:schemeClr val="tx1"/>
                </a:solidFill>
                <a:latin typeface="+mn-lt"/>
              </a:defRPr>
            </a:lvl9pPr>
          </a:lstStyle>
          <a:p>
            <a:pPr marL="1487488" indent="-635000" algn="l" fontAlgn="b">
              <a:lnSpc>
                <a:spcPct val="80000"/>
              </a:lnSpc>
              <a:spcAft>
                <a:spcPts val="600"/>
              </a:spcAft>
              <a:defRPr/>
            </a:pPr>
            <a:r>
              <a:rPr lang="en-US" sz="2400" kern="1200" dirty="0">
                <a:latin typeface="Arial Rounded MT Bold" pitchFamily="34" charset="0"/>
                <a:cs typeface="Arial" charset="0"/>
              </a:rPr>
              <a:t>Voting members:			139</a:t>
            </a:r>
          </a:p>
          <a:p>
            <a:pPr marL="1487488" indent="-635000" algn="l" fontAlgn="b">
              <a:lnSpc>
                <a:spcPct val="80000"/>
              </a:lnSpc>
              <a:spcAft>
                <a:spcPts val="600"/>
              </a:spcAft>
              <a:defRPr/>
            </a:pPr>
            <a:r>
              <a:rPr lang="en-US" sz="2400" kern="1200" dirty="0">
                <a:latin typeface="Arial Rounded MT Bold" pitchFamily="34" charset="0"/>
                <a:cs typeface="Arial" charset="0"/>
              </a:rPr>
              <a:t>Nearly voting members:		12</a:t>
            </a:r>
          </a:p>
          <a:p>
            <a:pPr marL="1487488" indent="-635000" algn="l" fontAlgn="b">
              <a:lnSpc>
                <a:spcPct val="80000"/>
              </a:lnSpc>
              <a:spcAft>
                <a:spcPts val="600"/>
              </a:spcAft>
              <a:defRPr/>
            </a:pPr>
            <a:r>
              <a:rPr lang="en-US" sz="2400" kern="1200" dirty="0">
                <a:latin typeface="Arial Rounded MT Bold" pitchFamily="34" charset="0"/>
                <a:cs typeface="Arial" charset="0"/>
              </a:rPr>
              <a:t>Aspirant voting member:		24</a:t>
            </a:r>
            <a:endParaRPr lang="en-US" sz="2400" kern="0" dirty="0">
              <a:latin typeface="Arial Rounded MT Bold" pitchFamily="34" charset="0"/>
              <a:cs typeface="Arial" charset="0"/>
            </a:endParaRPr>
          </a:p>
          <a:p>
            <a:pPr marL="609600" indent="-609600" fontAlgn="b">
              <a:lnSpc>
                <a:spcPct val="80000"/>
              </a:lnSpc>
              <a:spcAft>
                <a:spcPts val="600"/>
              </a:spcAft>
              <a:defRPr/>
            </a:pPr>
            <a:endParaRPr lang="en-US" sz="2400" kern="0" dirty="0">
              <a:latin typeface="Arial Rounded MT Bold" pitchFamily="34" charset="0"/>
              <a:cs typeface="Arial" charset="0"/>
            </a:endParaRPr>
          </a:p>
          <a:p>
            <a:pPr marL="609600" indent="-609600" algn="l" fontAlgn="b">
              <a:lnSpc>
                <a:spcPct val="80000"/>
              </a:lnSpc>
              <a:spcAft>
                <a:spcPts val="600"/>
              </a:spcAft>
              <a:defRPr/>
            </a:pPr>
            <a:r>
              <a:rPr lang="en-US" sz="2400" kern="0" dirty="0">
                <a:latin typeface="Arial Rounded MT Bold" pitchFamily="34" charset="0"/>
                <a:cs typeface="Arial" charset="0"/>
              </a:rPr>
              <a:t>	802.15 WG Officer elections held in March 2022</a:t>
            </a:r>
          </a:p>
          <a:p>
            <a:pPr marL="1262062" indent="-342900" algn="l" fontAlgn="b">
              <a:lnSpc>
                <a:spcPct val="80000"/>
              </a:lnSpc>
              <a:spcAft>
                <a:spcPts val="600"/>
              </a:spcAft>
              <a:buFont typeface="Arial" panose="020B0604020202020204" pitchFamily="34" charset="0"/>
              <a:buChar char="•"/>
              <a:defRPr/>
            </a:pPr>
            <a:r>
              <a:rPr lang="en-US" sz="2400" kern="0" dirty="0">
                <a:latin typeface="Arial Rounded MT Bold" pitchFamily="34" charset="0"/>
                <a:cs typeface="Arial" charset="0"/>
              </a:rPr>
              <a:t>Clint Powell elected WG Chair</a:t>
            </a:r>
          </a:p>
          <a:p>
            <a:pPr marL="1262062" indent="-342900" algn="l" fontAlgn="b">
              <a:lnSpc>
                <a:spcPct val="80000"/>
              </a:lnSpc>
              <a:spcAft>
                <a:spcPts val="600"/>
              </a:spcAft>
              <a:buFont typeface="Arial" panose="020B0604020202020204" pitchFamily="34" charset="0"/>
              <a:buChar char="•"/>
              <a:defRPr/>
            </a:pPr>
            <a:r>
              <a:rPr lang="en-US" sz="2400" kern="0" dirty="0">
                <a:latin typeface="Arial Rounded MT Bold" pitchFamily="34" charset="0"/>
                <a:cs typeface="Arial" charset="0"/>
              </a:rPr>
              <a:t>Phil Beecher elected WG Vice-Chair</a:t>
            </a:r>
          </a:p>
          <a:p>
            <a:pPr marL="1262062" indent="-342900" algn="l" fontAlgn="b">
              <a:lnSpc>
                <a:spcPct val="80000"/>
              </a:lnSpc>
              <a:spcAft>
                <a:spcPts val="600"/>
              </a:spcAft>
              <a:buFont typeface="Arial" panose="020B0604020202020204" pitchFamily="34" charset="0"/>
              <a:buChar char="•"/>
              <a:defRPr/>
            </a:pPr>
            <a:r>
              <a:rPr lang="en-US" sz="2400" kern="0" dirty="0">
                <a:latin typeface="Arial Rounded MT Bold" pitchFamily="34" charset="0"/>
                <a:cs typeface="Arial" charset="0"/>
              </a:rPr>
              <a:t>Still need WG Sec, and 1-2 WG Vice-Chairs	</a:t>
            </a:r>
          </a:p>
          <a:p>
            <a:pPr marL="609600" indent="-609600" fontAlgn="b">
              <a:lnSpc>
                <a:spcPct val="80000"/>
              </a:lnSpc>
              <a:spcAft>
                <a:spcPts val="600"/>
              </a:spcAft>
              <a:defRPr/>
            </a:pPr>
            <a:endParaRPr lang="en-US" sz="1800" kern="0" dirty="0">
              <a:latin typeface="Arial Rounded MT Bold" pitchFamily="34" charset="0"/>
              <a:cs typeface="Arial" charset="0"/>
            </a:endParaRPr>
          </a:p>
        </p:txBody>
      </p:sp>
      <p:sp>
        <p:nvSpPr>
          <p:cNvPr id="8" name="Slide Number Placeholder 6">
            <a:extLst>
              <a:ext uri="{FF2B5EF4-FFF2-40B4-BE49-F238E27FC236}">
                <a16:creationId xmlns:a16="http://schemas.microsoft.com/office/drawing/2014/main" id="{1353B116-04E3-4893-8D09-FA60886634BC}"/>
              </a:ext>
            </a:extLst>
          </p:cNvPr>
          <p:cNvSpPr>
            <a:spLocks noGrp="1"/>
          </p:cNvSpPr>
          <p:nvPr>
            <p:ph type="sldNum" sz="quarter" idx="12"/>
          </p:nvPr>
        </p:nvSpPr>
        <p:spPr>
          <a:xfrm>
            <a:off x="4344988" y="6475413"/>
            <a:ext cx="530225" cy="182562"/>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4</a:t>
            </a:fld>
            <a:endParaRPr lang="en-US" sz="1200"/>
          </a:p>
        </p:txBody>
      </p:sp>
    </p:spTree>
    <p:extLst>
      <p:ext uri="{BB962C8B-B14F-4D97-AF65-F5344CB8AC3E}">
        <p14:creationId xmlns:p14="http://schemas.microsoft.com/office/powerpoint/2010/main" val="94003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5</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609600" indent="-609600" fontAlgn="b">
              <a:lnSpc>
                <a:spcPct val="80000"/>
              </a:lnSpc>
              <a:spcAft>
                <a:spcPts val="0"/>
              </a:spcAft>
              <a:buNone/>
              <a:defRPr/>
            </a:pPr>
            <a:r>
              <a:rPr lang="en-US" sz="2000" dirty="0">
                <a:latin typeface="Arial Rounded MT Bold" pitchFamily="34" charset="0"/>
                <a:cs typeface="Arial" charset="0"/>
              </a:rPr>
              <a:t>TG 3ma – Revision a, Maintenance (ma)</a:t>
            </a:r>
          </a:p>
          <a:p>
            <a:pPr marL="457200" indent="-457200" fontAlgn="b">
              <a:lnSpc>
                <a:spcPct val="80000"/>
              </a:lnSpc>
              <a:spcAft>
                <a:spcPts val="0"/>
              </a:spcAft>
              <a:buNone/>
              <a:defRPr/>
            </a:pPr>
            <a:r>
              <a:rPr lang="en-US" sz="2000" kern="1200" dirty="0">
                <a:latin typeface="Arial Rounded MT Bold" pitchFamily="34" charset="0"/>
                <a:cs typeface="Arial" charset="0"/>
              </a:rPr>
              <a:t>	Objective: revision for 802.15.3, extension of the frequency range to 300 GHz and review the 802.1D references and replace them with 802.1Q as appropriate</a:t>
            </a:r>
          </a:p>
          <a:p>
            <a:pPr marL="609600" indent="-609600" fontAlgn="b">
              <a:lnSpc>
                <a:spcPct val="80000"/>
              </a:lnSpc>
              <a:spcBef>
                <a:spcPts val="0"/>
              </a:spcBef>
              <a:spcAft>
                <a:spcPts val="0"/>
              </a:spcAft>
              <a:buFontTx/>
              <a:buNone/>
              <a:defRPr/>
            </a:pPr>
            <a:endParaRPr lang="en-US" sz="1000" kern="1200" dirty="0">
              <a:latin typeface="Arial Rounded MT Bold" pitchFamily="34" charset="0"/>
              <a:cs typeface="Arial" charset="0"/>
            </a:endParaRPr>
          </a:p>
          <a:p>
            <a:pPr marL="609600" indent="-609600" fontAlgn="b">
              <a:lnSpc>
                <a:spcPct val="80000"/>
              </a:lnSpc>
              <a:spcAft>
                <a:spcPts val="0"/>
              </a:spcAft>
              <a:buFontTx/>
              <a:buNone/>
              <a:defRPr/>
            </a:pPr>
            <a:r>
              <a:rPr lang="en-US" sz="2000" kern="1200" dirty="0">
                <a:latin typeface="Arial Rounded MT Bold" pitchFamily="34" charset="0"/>
                <a:cs typeface="Arial" charset="0"/>
              </a:rPr>
              <a:t>TG 4/Cor1 – 802.15.4-2020 Corrigenda</a:t>
            </a:r>
          </a:p>
          <a:p>
            <a:pPr marL="644525" indent="-644525" fontAlgn="b">
              <a:lnSpc>
                <a:spcPct val="80000"/>
              </a:lnSpc>
              <a:spcAft>
                <a:spcPts val="0"/>
              </a:spcAft>
              <a:buFontTx/>
              <a:buNone/>
              <a:tabLst>
                <a:tab pos="446088" algn="l"/>
              </a:tabLst>
              <a:defRPr/>
            </a:pPr>
            <a:r>
              <a:rPr lang="en-US" sz="2000" kern="1200" dirty="0">
                <a:latin typeface="Arial Rounded MT Bold" pitchFamily="34" charset="0"/>
                <a:cs typeface="Arial" charset="0"/>
              </a:rPr>
              <a:t>	Objective: correction of errors, inconsistencies, and ambiguities </a:t>
            </a:r>
          </a:p>
          <a:p>
            <a:pPr marL="609600" indent="-609600" fontAlgn="b">
              <a:lnSpc>
                <a:spcPct val="80000"/>
              </a:lnSpc>
              <a:spcBef>
                <a:spcPts val="0"/>
              </a:spcBef>
              <a:spcAft>
                <a:spcPts val="0"/>
              </a:spcAft>
              <a:buFontTx/>
              <a:buNone/>
              <a:defRPr/>
            </a:pPr>
            <a:endParaRPr lang="en-US" sz="1000" kern="1200" dirty="0">
              <a:latin typeface="Arial Rounded MT Bold" pitchFamily="34" charset="0"/>
              <a:cs typeface="Arial" charset="0"/>
            </a:endParaRPr>
          </a:p>
          <a:p>
            <a:pPr marL="644525" indent="-644525" fontAlgn="b">
              <a:lnSpc>
                <a:spcPct val="80000"/>
              </a:lnSpc>
              <a:spcAft>
                <a:spcPts val="0"/>
              </a:spcAft>
              <a:buFontTx/>
              <a:buNone/>
              <a:tabLst>
                <a:tab pos="446088" algn="l"/>
              </a:tabLst>
              <a:defRPr/>
            </a:pPr>
            <a:r>
              <a:rPr lang="en-US" sz="2000" dirty="0">
                <a:latin typeface="Arial Rounded MT Bold" pitchFamily="34" charset="0"/>
                <a:cs typeface="Arial" charset="0"/>
              </a:rPr>
              <a:t>TG 4ab </a:t>
            </a:r>
            <a:r>
              <a:rPr lang="en-US" sz="2000" kern="1200" dirty="0">
                <a:latin typeface="Arial Rounded MT Bold" pitchFamily="34" charset="0"/>
                <a:cs typeface="Arial" charset="0"/>
              </a:rPr>
              <a:t>– Next Generation Ultra </a:t>
            </a:r>
            <a:r>
              <a:rPr lang="en-US" sz="2000" kern="1200" dirty="0" err="1">
                <a:latin typeface="Arial Rounded MT Bold" pitchFamily="34" charset="0"/>
                <a:cs typeface="Arial" charset="0"/>
              </a:rPr>
              <a:t>WideBand</a:t>
            </a:r>
            <a:r>
              <a:rPr lang="en-US" sz="2000" kern="1200" dirty="0">
                <a:latin typeface="Arial Rounded MT Bold" pitchFamily="34" charset="0"/>
                <a:cs typeface="Arial" charset="0"/>
              </a:rPr>
              <a:t> (UWB-NG) amendment</a:t>
            </a:r>
          </a:p>
          <a:p>
            <a:pPr marL="457200" indent="-457200" fontAlgn="b">
              <a:lnSpc>
                <a:spcPct val="80000"/>
              </a:lnSpc>
              <a:spcAft>
                <a:spcPts val="0"/>
              </a:spcAft>
              <a:buNone/>
              <a:tabLst>
                <a:tab pos="446088" algn="l"/>
              </a:tabLst>
              <a:defRPr/>
            </a:pPr>
            <a:r>
              <a:rPr lang="en-US" sz="2000" kern="1200" dirty="0">
                <a:latin typeface="Arial Rounded MT Bold" pitchFamily="34" charset="0"/>
                <a:cs typeface="Arial" charset="0"/>
              </a:rPr>
              <a:t>	Objective: enhancements to 802.15.4 Ultra Wideband (UWB) physical layers (PHYs) media access control (MAC), and associated ranging techniques while retaining backward compatibility with enhanced ranging capable devices (ERDEVs).</a:t>
            </a: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547503" y="135282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 name="Rectangle 4">
            <a:extLst>
              <a:ext uri="{FF2B5EF4-FFF2-40B4-BE49-F238E27FC236}">
                <a16:creationId xmlns:a16="http://schemas.microsoft.com/office/drawing/2014/main" id="{F2B9E079-9192-4D94-ADD7-88637BAC4ABA}"/>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802.15 WG Subgroups/Objectives</a:t>
            </a:r>
          </a:p>
        </p:txBody>
      </p:sp>
      <p:sp>
        <p:nvSpPr>
          <p:cNvPr id="12" name="Footer Placeholder 4">
            <a:extLst>
              <a:ext uri="{FF2B5EF4-FFF2-40B4-BE49-F238E27FC236}">
                <a16:creationId xmlns:a16="http://schemas.microsoft.com/office/drawing/2014/main" id="{94EE4F9D-0C95-4F47-B13C-378766097198}"/>
              </a:ext>
            </a:extLst>
          </p:cNvPr>
          <p:cNvSpPr>
            <a:spLocks noGrp="1"/>
          </p:cNvSpPr>
          <p:nvPr>
            <p:ph type="ftr" sz="quarter" idx="11"/>
          </p:nvPr>
        </p:nvSpPr>
        <p:spPr>
          <a:xfrm>
            <a:off x="5486400" y="6475413"/>
            <a:ext cx="3124200" cy="184666"/>
          </a:xfrm>
        </p:spPr>
        <p:txBody>
          <a:bodyPr/>
          <a:lstStyle/>
          <a:p>
            <a:pPr>
              <a:defRPr/>
            </a:pPr>
            <a:r>
              <a:rPr lang="en-US" dirty="0"/>
              <a:t>Clint Powell, Meta Platforms</a:t>
            </a:r>
          </a:p>
        </p:txBody>
      </p:sp>
      <p:sp>
        <p:nvSpPr>
          <p:cNvPr id="13" name="Date Placeholder 3">
            <a:extLst>
              <a:ext uri="{FF2B5EF4-FFF2-40B4-BE49-F238E27FC236}">
                <a16:creationId xmlns:a16="http://schemas.microsoft.com/office/drawing/2014/main" id="{A7E51E1A-4566-4DB1-98F5-A97CA4785152}"/>
              </a:ext>
            </a:extLst>
          </p:cNvPr>
          <p:cNvSpPr>
            <a:spLocks noGrp="1"/>
          </p:cNvSpPr>
          <p:nvPr>
            <p:ph type="dt" sz="half" idx="10"/>
          </p:nvPr>
        </p:nvSpPr>
        <p:spPr>
          <a:xfrm>
            <a:off x="685800" y="378281"/>
            <a:ext cx="1600200" cy="215444"/>
          </a:xfrm>
        </p:spPr>
        <p:txBody>
          <a:bodyPr/>
          <a:lstStyle/>
          <a:p>
            <a:pPr>
              <a:defRPr/>
            </a:pPr>
            <a:r>
              <a:rPr lang="en-US" dirty="0"/>
              <a:t>May 2022</a:t>
            </a:r>
          </a:p>
        </p:txBody>
      </p:sp>
    </p:spTree>
    <p:extLst>
      <p:ext uri="{BB962C8B-B14F-4D97-AF65-F5344CB8AC3E}">
        <p14:creationId xmlns:p14="http://schemas.microsoft.com/office/powerpoint/2010/main" val="17816863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6</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609600" indent="-609600" fontAlgn="b">
              <a:lnSpc>
                <a:spcPct val="80000"/>
              </a:lnSpc>
              <a:spcAft>
                <a:spcPts val="0"/>
              </a:spcAft>
              <a:buNone/>
              <a:defRPr/>
            </a:pPr>
            <a:r>
              <a:rPr lang="en-US" sz="2000" dirty="0">
                <a:latin typeface="Arial Rounded MT Bold" pitchFamily="34" charset="0"/>
                <a:cs typeface="Arial" charset="0"/>
              </a:rPr>
              <a:t>TG 6a </a:t>
            </a:r>
            <a:r>
              <a:rPr lang="en-US" sz="2000" kern="1200" dirty="0">
                <a:latin typeface="Arial Rounded MT Bold" pitchFamily="34" charset="0"/>
                <a:cs typeface="Arial" charset="0"/>
              </a:rPr>
              <a:t>– Enhanced Dependability Body Area Network (ED-BAN)</a:t>
            </a:r>
          </a:p>
          <a:p>
            <a:pPr marL="457200" indent="-457200" fontAlgn="b">
              <a:lnSpc>
                <a:spcPct val="80000"/>
              </a:lnSpc>
              <a:spcAft>
                <a:spcPts val="0"/>
              </a:spcAft>
              <a:buNone/>
              <a:defRPr/>
            </a:pPr>
            <a:r>
              <a:rPr lang="en-US" sz="2000" kern="1200" dirty="0">
                <a:latin typeface="Arial Rounded MT Bold" pitchFamily="34" charset="0"/>
                <a:cs typeface="Arial" charset="0"/>
              </a:rPr>
              <a:t>	Objective: enhancements to the BAN Ultra Wideband (UWB) physical layer (PHY) and media access control (MAC) to support enhanced dependability to a human BAN (HBAN) and adds support for vehicle body area networks (VBAN), a coordinator in a vehicle with devices around the vehicular cabin</a:t>
            </a:r>
            <a:endParaRPr lang="en-US" sz="2000" dirty="0">
              <a:latin typeface="Arial Rounded MT Bold" pitchFamily="34" charset="0"/>
              <a:cs typeface="Arial" charset="0"/>
            </a:endParaRPr>
          </a:p>
          <a:p>
            <a:pPr marL="609600" indent="-609600" fontAlgn="b">
              <a:lnSpc>
                <a:spcPct val="80000"/>
              </a:lnSpc>
              <a:spcBef>
                <a:spcPts val="0"/>
              </a:spcBef>
              <a:spcAft>
                <a:spcPts val="0"/>
              </a:spcAft>
              <a:buNone/>
              <a:defRPr/>
            </a:pPr>
            <a:endParaRPr lang="en-US" sz="1000" dirty="0">
              <a:latin typeface="Arial Rounded MT Bold" pitchFamily="34" charset="0"/>
              <a:cs typeface="Arial" charset="0"/>
            </a:endParaRPr>
          </a:p>
          <a:p>
            <a:pPr marL="609600" indent="-609600" fontAlgn="b">
              <a:lnSpc>
                <a:spcPct val="80000"/>
              </a:lnSpc>
              <a:spcAft>
                <a:spcPts val="0"/>
              </a:spcAft>
              <a:buNone/>
              <a:defRPr/>
            </a:pPr>
            <a:r>
              <a:rPr lang="en-US" sz="2000" dirty="0">
                <a:latin typeface="Arial Rounded MT Bold" pitchFamily="34" charset="0"/>
                <a:cs typeface="Arial" charset="0"/>
              </a:rPr>
              <a:t>TG 7a </a:t>
            </a:r>
            <a:r>
              <a:rPr lang="en-US" sz="2000" kern="1200" dirty="0">
                <a:latin typeface="Arial Rounded MT Bold" pitchFamily="34" charset="0"/>
                <a:cs typeface="Arial" charset="0"/>
              </a:rPr>
              <a:t>–</a:t>
            </a:r>
            <a:r>
              <a:rPr lang="en-US" sz="2000" dirty="0">
                <a:latin typeface="Arial Rounded MT Bold" pitchFamily="34" charset="0"/>
                <a:cs typeface="Arial" charset="0"/>
              </a:rPr>
              <a:t> Optical Camera Communication (OCC)</a:t>
            </a:r>
          </a:p>
          <a:p>
            <a:pPr marL="457200" indent="-457200" fontAlgn="b">
              <a:lnSpc>
                <a:spcPct val="80000"/>
              </a:lnSpc>
              <a:spcAft>
                <a:spcPts val="0"/>
              </a:spcAft>
              <a:buNone/>
              <a:defRPr/>
            </a:pPr>
            <a:r>
              <a:rPr lang="en-US" sz="2000" kern="1200" dirty="0">
                <a:latin typeface="Arial Rounded MT Bold" pitchFamily="34" charset="0"/>
                <a:cs typeface="Arial" charset="0"/>
              </a:rPr>
              <a:t>	Objective: high-rate OCC Physical Layer (PHY) using light wavelengths from 10 000 nm to 190 nm delivering data rates up to 100 Mb/s for point-to-point and point-to-multipoint communication. </a:t>
            </a: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547503" y="135282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4E7C2080-6DB1-4FB8-9355-76A55A5FB454}"/>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802.15 WG Subgroups/Objectives</a:t>
            </a:r>
          </a:p>
        </p:txBody>
      </p:sp>
      <p:sp>
        <p:nvSpPr>
          <p:cNvPr id="12" name="Footer Placeholder 4">
            <a:extLst>
              <a:ext uri="{FF2B5EF4-FFF2-40B4-BE49-F238E27FC236}">
                <a16:creationId xmlns:a16="http://schemas.microsoft.com/office/drawing/2014/main" id="{1942874F-51BC-4F1B-90C7-1B40D71DC98D}"/>
              </a:ext>
            </a:extLst>
          </p:cNvPr>
          <p:cNvSpPr>
            <a:spLocks noGrp="1"/>
          </p:cNvSpPr>
          <p:nvPr>
            <p:ph type="ftr" sz="quarter" idx="11"/>
          </p:nvPr>
        </p:nvSpPr>
        <p:spPr>
          <a:xfrm>
            <a:off x="5486400" y="6475413"/>
            <a:ext cx="3124200" cy="184666"/>
          </a:xfrm>
        </p:spPr>
        <p:txBody>
          <a:bodyPr/>
          <a:lstStyle/>
          <a:p>
            <a:pPr>
              <a:defRPr/>
            </a:pPr>
            <a:r>
              <a:rPr lang="en-US" dirty="0"/>
              <a:t>Clint Powell, Meta Platforms</a:t>
            </a:r>
          </a:p>
        </p:txBody>
      </p:sp>
      <p:sp>
        <p:nvSpPr>
          <p:cNvPr id="13" name="Date Placeholder 3">
            <a:extLst>
              <a:ext uri="{FF2B5EF4-FFF2-40B4-BE49-F238E27FC236}">
                <a16:creationId xmlns:a16="http://schemas.microsoft.com/office/drawing/2014/main" id="{2C9FF40C-D9EC-4A3D-9256-5FCC28599031}"/>
              </a:ext>
            </a:extLst>
          </p:cNvPr>
          <p:cNvSpPr>
            <a:spLocks noGrp="1"/>
          </p:cNvSpPr>
          <p:nvPr>
            <p:ph type="dt" sz="half" idx="10"/>
          </p:nvPr>
        </p:nvSpPr>
        <p:spPr>
          <a:xfrm>
            <a:off x="685800" y="378281"/>
            <a:ext cx="1600200" cy="215444"/>
          </a:xfrm>
        </p:spPr>
        <p:txBody>
          <a:bodyPr/>
          <a:lstStyle/>
          <a:p>
            <a:pPr>
              <a:defRPr/>
            </a:pPr>
            <a:r>
              <a:rPr lang="en-US" dirty="0"/>
              <a:t>May 2022</a:t>
            </a:r>
          </a:p>
        </p:txBody>
      </p:sp>
    </p:spTree>
    <p:extLst>
      <p:ext uri="{BB962C8B-B14F-4D97-AF65-F5344CB8AC3E}">
        <p14:creationId xmlns:p14="http://schemas.microsoft.com/office/powerpoint/2010/main" val="3989986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7</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609600" indent="-609600" fontAlgn="b">
              <a:lnSpc>
                <a:spcPct val="80000"/>
              </a:lnSpc>
              <a:spcAft>
                <a:spcPts val="0"/>
              </a:spcAft>
              <a:buNone/>
              <a:defRPr/>
            </a:pPr>
            <a:r>
              <a:rPr lang="en-US" sz="2000" kern="1200" dirty="0">
                <a:latin typeface="Arial Rounded MT Bold" pitchFamily="34" charset="0"/>
                <a:cs typeface="Arial" charset="0"/>
              </a:rPr>
              <a:t>TG 13 – Multi-Gigabit/sec Optical Wireless Communication (MG-OWC)</a:t>
            </a:r>
          </a:p>
          <a:p>
            <a:pPr marL="457200" indent="-457200" fontAlgn="b">
              <a:lnSpc>
                <a:spcPct val="80000"/>
              </a:lnSpc>
              <a:spcAft>
                <a:spcPts val="0"/>
              </a:spcAft>
              <a:buNone/>
              <a:defRPr/>
            </a:pPr>
            <a:r>
              <a:rPr lang="en-US" sz="2000" kern="1200" dirty="0">
                <a:latin typeface="Arial Rounded MT Bold" pitchFamily="34" charset="0"/>
                <a:cs typeface="Arial" charset="0"/>
              </a:rPr>
              <a:t>	Objective: define OWC specifications to enable high data rate transfer among end points at rates up to 10 Gb/s and ranges up to 200 m unrestricted line of site</a:t>
            </a:r>
          </a:p>
          <a:p>
            <a:pPr marL="609600" indent="-609600" fontAlgn="b">
              <a:lnSpc>
                <a:spcPct val="80000"/>
              </a:lnSpc>
              <a:spcBef>
                <a:spcPts val="0"/>
              </a:spcBef>
              <a:spcAft>
                <a:spcPts val="0"/>
              </a:spcAft>
              <a:buNone/>
              <a:defRPr/>
            </a:pPr>
            <a:endParaRPr lang="en-US" sz="1000" kern="1200" dirty="0">
              <a:latin typeface="Arial Rounded MT Bold" pitchFamily="34" charset="0"/>
              <a:cs typeface="Arial" charset="0"/>
            </a:endParaRPr>
          </a:p>
          <a:p>
            <a:pPr marL="457200" indent="-457200" fontAlgn="b">
              <a:lnSpc>
                <a:spcPct val="80000"/>
              </a:lnSpc>
              <a:spcAft>
                <a:spcPts val="0"/>
              </a:spcAft>
              <a:buNone/>
              <a:defRPr/>
            </a:pPr>
            <a:r>
              <a:rPr lang="en-US" sz="2000" kern="1200" dirty="0">
                <a:latin typeface="Arial Rounded MT Bold" pitchFamily="34" charset="0"/>
                <a:cs typeface="Arial" charset="0"/>
              </a:rPr>
              <a:t>TG 14 – Impulse Radio Ultra Wideband Wireless Ad Hoc Networks (UWB-AHN)</a:t>
            </a:r>
          </a:p>
          <a:p>
            <a:pPr marL="457200" indent="-457200" fontAlgn="b">
              <a:lnSpc>
                <a:spcPct val="80000"/>
              </a:lnSpc>
              <a:spcAft>
                <a:spcPts val="0"/>
              </a:spcAft>
              <a:buNone/>
              <a:defRPr/>
            </a:pPr>
            <a:r>
              <a:rPr lang="en-US" sz="2000" kern="1200" dirty="0">
                <a:latin typeface="Arial Rounded MT Bold" pitchFamily="34" charset="0"/>
                <a:cs typeface="Arial" charset="0"/>
              </a:rPr>
              <a:t>	Objective: focused on impulse radio (IR) Ultra Wideband (UWB) PHY and MAC providing precision ranging capability that is accurate to the centimeter level by including (via. referencing) the 802.15.4 IR UWB functionality into a simple focused specification</a:t>
            </a:r>
          </a:p>
          <a:p>
            <a:pPr marL="609600" indent="-609600" fontAlgn="b">
              <a:lnSpc>
                <a:spcPct val="80000"/>
              </a:lnSpc>
              <a:spcBef>
                <a:spcPts val="0"/>
              </a:spcBef>
              <a:spcAft>
                <a:spcPts val="0"/>
              </a:spcAft>
              <a:buNone/>
              <a:defRPr/>
            </a:pPr>
            <a:endParaRPr lang="en-US" sz="1000" kern="1200" dirty="0">
              <a:latin typeface="Arial Rounded MT Bold" pitchFamily="34" charset="0"/>
              <a:cs typeface="Arial" charset="0"/>
            </a:endParaRPr>
          </a:p>
          <a:p>
            <a:pPr marL="609600" indent="-609600" fontAlgn="b">
              <a:lnSpc>
                <a:spcPct val="80000"/>
              </a:lnSpc>
              <a:spcAft>
                <a:spcPts val="0"/>
              </a:spcAft>
              <a:buNone/>
              <a:defRPr/>
            </a:pPr>
            <a:r>
              <a:rPr lang="en-US" sz="2000" kern="1200" dirty="0">
                <a:latin typeface="Arial Rounded MT Bold" pitchFamily="34" charset="0"/>
                <a:cs typeface="Arial" charset="0"/>
              </a:rPr>
              <a:t>TG 15 – Narrow Band Wireless Ad Hoc Networks (NB-AHN)</a:t>
            </a:r>
          </a:p>
          <a:p>
            <a:pPr marL="457200" indent="-457200" fontAlgn="b">
              <a:lnSpc>
                <a:spcPct val="80000"/>
              </a:lnSpc>
              <a:spcAft>
                <a:spcPts val="600"/>
              </a:spcAft>
              <a:buNone/>
              <a:defRPr/>
            </a:pPr>
            <a:r>
              <a:rPr lang="en-US" sz="2000" kern="1200" dirty="0">
                <a:latin typeface="Arial Rounded MT Bold" pitchFamily="34" charset="0"/>
                <a:cs typeface="Arial" charset="0"/>
              </a:rPr>
              <a:t>	Objective: focused on narrow band ad hoc network PHY and MAC by including (via referencing) functionality and features of 802.15.4 into a simple focused specification</a:t>
            </a: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92075" y="1187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E292E43B-3472-43CD-B41C-711A2FA858CB}"/>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802.15 WG Subgroups/Objectives</a:t>
            </a:r>
          </a:p>
        </p:txBody>
      </p:sp>
      <p:sp>
        <p:nvSpPr>
          <p:cNvPr id="12" name="Footer Placeholder 4">
            <a:extLst>
              <a:ext uri="{FF2B5EF4-FFF2-40B4-BE49-F238E27FC236}">
                <a16:creationId xmlns:a16="http://schemas.microsoft.com/office/drawing/2014/main" id="{459317C9-244A-4941-9541-27CCA839C6F6}"/>
              </a:ext>
            </a:extLst>
          </p:cNvPr>
          <p:cNvSpPr>
            <a:spLocks noGrp="1"/>
          </p:cNvSpPr>
          <p:nvPr>
            <p:ph type="ftr" sz="quarter" idx="11"/>
          </p:nvPr>
        </p:nvSpPr>
        <p:spPr>
          <a:xfrm>
            <a:off x="5486400" y="6475413"/>
            <a:ext cx="3124200" cy="184666"/>
          </a:xfrm>
        </p:spPr>
        <p:txBody>
          <a:bodyPr/>
          <a:lstStyle/>
          <a:p>
            <a:pPr>
              <a:defRPr/>
            </a:pPr>
            <a:r>
              <a:rPr lang="en-US" dirty="0"/>
              <a:t>Clint Powell, Meta Platforms</a:t>
            </a:r>
          </a:p>
        </p:txBody>
      </p:sp>
      <p:sp>
        <p:nvSpPr>
          <p:cNvPr id="13" name="Date Placeholder 3">
            <a:extLst>
              <a:ext uri="{FF2B5EF4-FFF2-40B4-BE49-F238E27FC236}">
                <a16:creationId xmlns:a16="http://schemas.microsoft.com/office/drawing/2014/main" id="{E8AF18DA-6931-4375-AB81-4A48294F778E}"/>
              </a:ext>
            </a:extLst>
          </p:cNvPr>
          <p:cNvSpPr>
            <a:spLocks noGrp="1"/>
          </p:cNvSpPr>
          <p:nvPr>
            <p:ph type="dt" sz="half" idx="10"/>
          </p:nvPr>
        </p:nvSpPr>
        <p:spPr>
          <a:xfrm>
            <a:off x="685800" y="378281"/>
            <a:ext cx="1600200" cy="215444"/>
          </a:xfrm>
        </p:spPr>
        <p:txBody>
          <a:bodyPr/>
          <a:lstStyle/>
          <a:p>
            <a:pPr>
              <a:defRPr/>
            </a:pPr>
            <a:r>
              <a:rPr lang="en-US" dirty="0"/>
              <a:t>May 2022</a:t>
            </a:r>
          </a:p>
        </p:txBody>
      </p:sp>
    </p:spTree>
    <p:extLst>
      <p:ext uri="{BB962C8B-B14F-4D97-AF65-F5344CB8AC3E}">
        <p14:creationId xmlns:p14="http://schemas.microsoft.com/office/powerpoint/2010/main" val="25204429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8</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609600" indent="-609600" fontAlgn="b">
              <a:lnSpc>
                <a:spcPct val="80000"/>
              </a:lnSpc>
              <a:buNone/>
              <a:defRPr/>
            </a:pPr>
            <a:r>
              <a:rPr lang="en-US" sz="2000" kern="1200" dirty="0">
                <a:latin typeface="Arial Rounded MT Bold" pitchFamily="34" charset="0"/>
                <a:cs typeface="Arial" charset="0"/>
              </a:rPr>
              <a:t>TG 16t – Spectrum Characterization &amp; Occupancy Sensing (</a:t>
            </a:r>
            <a:r>
              <a:rPr lang="en-US" sz="2000" kern="1200" dirty="0" err="1">
                <a:latin typeface="Arial Rounded MT Bold" pitchFamily="34" charset="0"/>
                <a:cs typeface="Arial" charset="0"/>
              </a:rPr>
              <a:t>Lic</a:t>
            </a:r>
            <a:r>
              <a:rPr lang="en-US" sz="2000" kern="1200" dirty="0">
                <a:latin typeface="Arial Rounded MT Bold" pitchFamily="34" charset="0"/>
                <a:cs typeface="Arial" charset="0"/>
              </a:rPr>
              <a:t>-NB)</a:t>
            </a:r>
          </a:p>
          <a:p>
            <a:pPr marL="457200" indent="-457200" fontAlgn="b">
              <a:lnSpc>
                <a:spcPct val="80000"/>
              </a:lnSpc>
              <a:buNone/>
              <a:defRPr/>
            </a:pPr>
            <a:r>
              <a:rPr lang="en-US" sz="2000" kern="1200" dirty="0">
                <a:latin typeface="Arial Rounded MT Bold" pitchFamily="34" charset="0"/>
                <a:cs typeface="Arial" charset="0"/>
              </a:rPr>
              <a:t>	Objective: specifies new PHY in licensed spectrum with channel bandwidths greater than or equal to 5 kHz and less than 100 kHz focusing on spectrum less than 2 GHz.</a:t>
            </a: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92075" y="1187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87F3DC19-30E0-4A56-A71F-D087DEB9B03E}"/>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802.15 WG Subgroups/Objectives</a:t>
            </a:r>
          </a:p>
        </p:txBody>
      </p:sp>
      <p:sp>
        <p:nvSpPr>
          <p:cNvPr id="12" name="Footer Placeholder 4">
            <a:extLst>
              <a:ext uri="{FF2B5EF4-FFF2-40B4-BE49-F238E27FC236}">
                <a16:creationId xmlns:a16="http://schemas.microsoft.com/office/drawing/2014/main" id="{960DF356-FE0E-4BE1-8443-7F1654D2D91F}"/>
              </a:ext>
            </a:extLst>
          </p:cNvPr>
          <p:cNvSpPr>
            <a:spLocks noGrp="1"/>
          </p:cNvSpPr>
          <p:nvPr>
            <p:ph type="ftr" sz="quarter" idx="11"/>
          </p:nvPr>
        </p:nvSpPr>
        <p:spPr>
          <a:xfrm>
            <a:off x="5486400" y="6475413"/>
            <a:ext cx="3124200" cy="184666"/>
          </a:xfrm>
        </p:spPr>
        <p:txBody>
          <a:bodyPr/>
          <a:lstStyle/>
          <a:p>
            <a:pPr>
              <a:defRPr/>
            </a:pPr>
            <a:r>
              <a:rPr lang="en-US" dirty="0"/>
              <a:t>Clint Powell, Meta Platforms</a:t>
            </a:r>
          </a:p>
        </p:txBody>
      </p:sp>
      <p:sp>
        <p:nvSpPr>
          <p:cNvPr id="13" name="Date Placeholder 3">
            <a:extLst>
              <a:ext uri="{FF2B5EF4-FFF2-40B4-BE49-F238E27FC236}">
                <a16:creationId xmlns:a16="http://schemas.microsoft.com/office/drawing/2014/main" id="{A7C975C3-A80E-43A4-AD89-5716430C1D4D}"/>
              </a:ext>
            </a:extLst>
          </p:cNvPr>
          <p:cNvSpPr>
            <a:spLocks noGrp="1"/>
          </p:cNvSpPr>
          <p:nvPr>
            <p:ph type="dt" sz="half" idx="10"/>
          </p:nvPr>
        </p:nvSpPr>
        <p:spPr>
          <a:xfrm>
            <a:off x="685800" y="378281"/>
            <a:ext cx="1600200" cy="215444"/>
          </a:xfrm>
        </p:spPr>
        <p:txBody>
          <a:bodyPr/>
          <a:lstStyle/>
          <a:p>
            <a:pPr>
              <a:defRPr/>
            </a:pPr>
            <a:r>
              <a:rPr lang="en-US" dirty="0"/>
              <a:t>May 2022</a:t>
            </a:r>
          </a:p>
        </p:txBody>
      </p:sp>
    </p:spTree>
    <p:extLst>
      <p:ext uri="{BB962C8B-B14F-4D97-AF65-F5344CB8AC3E}">
        <p14:creationId xmlns:p14="http://schemas.microsoft.com/office/powerpoint/2010/main" val="28629843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9</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609600" indent="-609600" fontAlgn="b">
              <a:lnSpc>
                <a:spcPct val="80000"/>
              </a:lnSpc>
              <a:spcAft>
                <a:spcPts val="0"/>
              </a:spcAft>
              <a:buNone/>
              <a:defRPr/>
            </a:pPr>
            <a:r>
              <a:rPr lang="en-US" sz="2000" kern="1200" dirty="0">
                <a:latin typeface="Arial Rounded MT Bold" pitchFamily="34" charset="0"/>
                <a:cs typeface="Arial" charset="0"/>
              </a:rPr>
              <a:t>SC IETF – Internet Engineering Task Force standing committee</a:t>
            </a:r>
          </a:p>
          <a:p>
            <a:pPr marL="457200" indent="-457200" fontAlgn="b">
              <a:lnSpc>
                <a:spcPct val="80000"/>
              </a:lnSpc>
              <a:spcAft>
                <a:spcPts val="0"/>
              </a:spcAft>
              <a:buNone/>
              <a:defRPr/>
            </a:pPr>
            <a:r>
              <a:rPr lang="en-US" sz="2000" kern="1200" dirty="0">
                <a:latin typeface="Arial Rounded MT Bold" pitchFamily="34" charset="0"/>
                <a:cs typeface="Arial" charset="0"/>
              </a:rPr>
              <a:t>	Objective:  provides an 802.15 liaison to IETF for projects associated with 802.15 standards</a:t>
            </a:r>
          </a:p>
          <a:p>
            <a:pPr marL="609600" indent="-609600" fontAlgn="b">
              <a:lnSpc>
                <a:spcPct val="80000"/>
              </a:lnSpc>
              <a:spcBef>
                <a:spcPts val="0"/>
              </a:spcBef>
              <a:spcAft>
                <a:spcPts val="0"/>
              </a:spcAft>
              <a:buNone/>
              <a:defRPr/>
            </a:pPr>
            <a:endParaRPr lang="en-US" sz="1000" kern="1200" dirty="0">
              <a:latin typeface="Arial Rounded MT Bold" pitchFamily="34" charset="0"/>
              <a:cs typeface="Arial" charset="0"/>
            </a:endParaRPr>
          </a:p>
          <a:p>
            <a:pPr marL="609600" indent="-609600" fontAlgn="b">
              <a:lnSpc>
                <a:spcPct val="80000"/>
              </a:lnSpc>
              <a:spcAft>
                <a:spcPts val="0"/>
              </a:spcAft>
              <a:buNone/>
              <a:defRPr/>
            </a:pPr>
            <a:r>
              <a:rPr lang="en-US" sz="2000" kern="1200" dirty="0">
                <a:latin typeface="Arial Rounded MT Bold" pitchFamily="34" charset="0"/>
                <a:cs typeface="Arial" charset="0"/>
              </a:rPr>
              <a:t>SC THz – TeraHertz (THz)</a:t>
            </a:r>
          </a:p>
          <a:p>
            <a:pPr marL="457200" indent="-457200" fontAlgn="b">
              <a:lnSpc>
                <a:spcPct val="80000"/>
              </a:lnSpc>
              <a:spcAft>
                <a:spcPts val="0"/>
              </a:spcAft>
              <a:buNone/>
              <a:defRPr/>
            </a:pPr>
            <a:r>
              <a:rPr lang="en-US" sz="2000" kern="1200" dirty="0">
                <a:latin typeface="Arial Rounded MT Bold" pitchFamily="34" charset="0"/>
                <a:cs typeface="Arial" charset="0"/>
              </a:rPr>
              <a:t>	Objective:  follow the developments of THz communications, follow and provide input to the regulatory framework for THz Communications in close cooperation IEEE 802.18 TAG, trigger the start of projects to amend existing and develop new standards for THz Communications</a:t>
            </a:r>
          </a:p>
          <a:p>
            <a:pPr marL="609600" indent="-609600" fontAlgn="b">
              <a:lnSpc>
                <a:spcPct val="80000"/>
              </a:lnSpc>
              <a:spcBef>
                <a:spcPts val="0"/>
              </a:spcBef>
              <a:spcAft>
                <a:spcPts val="0"/>
              </a:spcAft>
              <a:buNone/>
              <a:defRPr/>
            </a:pPr>
            <a:endParaRPr lang="en-US" sz="1000" kern="1200" dirty="0">
              <a:latin typeface="Arial Rounded MT Bold" pitchFamily="34" charset="0"/>
              <a:cs typeface="Arial" charset="0"/>
            </a:endParaRPr>
          </a:p>
          <a:p>
            <a:pPr marL="609600" indent="-609600" fontAlgn="b">
              <a:lnSpc>
                <a:spcPct val="80000"/>
              </a:lnSpc>
              <a:spcAft>
                <a:spcPts val="0"/>
              </a:spcAft>
              <a:buNone/>
              <a:defRPr/>
            </a:pPr>
            <a:r>
              <a:rPr lang="en-US" sz="2000" kern="1200" dirty="0">
                <a:latin typeface="Arial Rounded MT Bold" pitchFamily="34" charset="0"/>
                <a:cs typeface="Arial" charset="0"/>
              </a:rPr>
              <a:t>SC Maintenance/Rules</a:t>
            </a:r>
          </a:p>
          <a:p>
            <a:pPr marL="457200" indent="-457200" fontAlgn="b">
              <a:lnSpc>
                <a:spcPct val="80000"/>
              </a:lnSpc>
              <a:spcAft>
                <a:spcPts val="0"/>
              </a:spcAft>
              <a:buNone/>
              <a:defRPr/>
            </a:pPr>
            <a:r>
              <a:rPr lang="en-US" sz="2000" kern="1200" dirty="0">
                <a:latin typeface="Arial Rounded MT Bold" pitchFamily="34" charset="0"/>
                <a:cs typeface="Arial" charset="0"/>
              </a:rPr>
              <a:t>	Objective:  review errors noted in published standards providing a response/proposal to the 802.15 WG; review the 802.15 WG operations manual and suggest changes to 802.15 WG.</a:t>
            </a:r>
          </a:p>
          <a:p>
            <a:pPr marL="609600" indent="-609600" fontAlgn="b">
              <a:lnSpc>
                <a:spcPct val="80000"/>
              </a:lnSpc>
              <a:spcBef>
                <a:spcPts val="0"/>
              </a:spcBef>
              <a:spcAft>
                <a:spcPts val="0"/>
              </a:spcAft>
              <a:buNone/>
              <a:defRPr/>
            </a:pPr>
            <a:endParaRPr lang="en-US" sz="1000" kern="1200" dirty="0">
              <a:latin typeface="Arial Rounded MT Bold" pitchFamily="34" charset="0"/>
              <a:cs typeface="Arial" charset="0"/>
            </a:endParaRPr>
          </a:p>
          <a:p>
            <a:pPr marL="609600" indent="-609600" fontAlgn="b">
              <a:lnSpc>
                <a:spcPct val="80000"/>
              </a:lnSpc>
              <a:spcAft>
                <a:spcPts val="0"/>
              </a:spcAft>
              <a:buNone/>
              <a:defRPr/>
            </a:pPr>
            <a:r>
              <a:rPr lang="en-US" sz="2000" kern="1200" dirty="0">
                <a:latin typeface="Arial Rounded MT Bold" pitchFamily="34" charset="0"/>
                <a:cs typeface="Arial" charset="0"/>
              </a:rPr>
              <a:t>SC WNG – Wireless Next Generation (WNG)</a:t>
            </a:r>
          </a:p>
          <a:p>
            <a:pPr marL="457200" indent="-457200" fontAlgn="b">
              <a:lnSpc>
                <a:spcPct val="80000"/>
              </a:lnSpc>
              <a:spcAft>
                <a:spcPts val="0"/>
              </a:spcAft>
              <a:buNone/>
              <a:defRPr/>
            </a:pPr>
            <a:r>
              <a:rPr lang="en-US" sz="2000" kern="1200" dirty="0">
                <a:latin typeface="Arial Rounded MT Bold" pitchFamily="34" charset="0"/>
                <a:cs typeface="Arial" charset="0"/>
              </a:rPr>
              <a:t>	Objective:  provides an opportunity to individuals to make technical presentations to the 802.15 WG on new technologies and/or proposals for new projects</a:t>
            </a: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92075" y="1187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1BE1FC62-2A16-4834-9CFB-41E45E7DBEFC}"/>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802.15 WG Subgroups/Objectives</a:t>
            </a:r>
          </a:p>
        </p:txBody>
      </p:sp>
      <p:sp>
        <p:nvSpPr>
          <p:cNvPr id="13" name="Footer Placeholder 4">
            <a:extLst>
              <a:ext uri="{FF2B5EF4-FFF2-40B4-BE49-F238E27FC236}">
                <a16:creationId xmlns:a16="http://schemas.microsoft.com/office/drawing/2014/main" id="{BDB90E2B-0856-42BA-8702-C07CE0A3CC45}"/>
              </a:ext>
            </a:extLst>
          </p:cNvPr>
          <p:cNvSpPr>
            <a:spLocks noGrp="1"/>
          </p:cNvSpPr>
          <p:nvPr>
            <p:ph type="ftr" sz="quarter" idx="11"/>
          </p:nvPr>
        </p:nvSpPr>
        <p:spPr>
          <a:xfrm>
            <a:off x="5486400" y="6475413"/>
            <a:ext cx="3124200" cy="184666"/>
          </a:xfrm>
        </p:spPr>
        <p:txBody>
          <a:bodyPr/>
          <a:lstStyle/>
          <a:p>
            <a:pPr>
              <a:defRPr/>
            </a:pPr>
            <a:r>
              <a:rPr lang="en-US" dirty="0"/>
              <a:t>Clint Powell, Meta Platforms</a:t>
            </a:r>
          </a:p>
        </p:txBody>
      </p:sp>
      <p:sp>
        <p:nvSpPr>
          <p:cNvPr id="14" name="Date Placeholder 3">
            <a:extLst>
              <a:ext uri="{FF2B5EF4-FFF2-40B4-BE49-F238E27FC236}">
                <a16:creationId xmlns:a16="http://schemas.microsoft.com/office/drawing/2014/main" id="{2439F196-DD41-4FFF-B213-CDF7FE939A57}"/>
              </a:ext>
            </a:extLst>
          </p:cNvPr>
          <p:cNvSpPr>
            <a:spLocks noGrp="1"/>
          </p:cNvSpPr>
          <p:nvPr>
            <p:ph type="dt" sz="half" idx="10"/>
          </p:nvPr>
        </p:nvSpPr>
        <p:spPr>
          <a:xfrm>
            <a:off x="685800" y="378281"/>
            <a:ext cx="1600200" cy="215444"/>
          </a:xfrm>
        </p:spPr>
        <p:txBody>
          <a:bodyPr/>
          <a:lstStyle/>
          <a:p>
            <a:pPr>
              <a:defRPr/>
            </a:pPr>
            <a:r>
              <a:rPr lang="en-US" dirty="0"/>
              <a:t>May 2022</a:t>
            </a:r>
          </a:p>
        </p:txBody>
      </p:sp>
    </p:spTree>
    <p:extLst>
      <p:ext uri="{BB962C8B-B14F-4D97-AF65-F5344CB8AC3E}">
        <p14:creationId xmlns:p14="http://schemas.microsoft.com/office/powerpoint/2010/main" val="1903400445"/>
      </p:ext>
    </p:extLst>
  </p:cSld>
  <p:clrMapOvr>
    <a:masterClrMapping/>
  </p:clrMapOvr>
</p:sld>
</file>

<file path=ppt/theme/theme1.xml><?xml version="1.0" encoding="utf-8"?>
<a:theme xmlns:a="http://schemas.openxmlformats.org/drawingml/2006/main" name="IEEE-802_15">
  <a:themeElements>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D:\MYDOCU~1\IEEEP8~1.15\TEMPLATE\IEEE-8~1.POT</Template>
  <TotalTime>45352</TotalTime>
  <Words>1138</Words>
  <Application>Microsoft Office PowerPoint</Application>
  <PresentationFormat>On-screen Show (4:3)</PresentationFormat>
  <Paragraphs>154</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Arial Rounded MT Bold</vt:lpstr>
      <vt:lpstr>Times New Roman</vt:lpstr>
      <vt:lpstr>IEEE-802_15</vt:lpstr>
      <vt:lpstr> 137th Session of meetings of the  IEEE 802.15 Working Group for Wireless Specialty Networks (WSN)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802.15 WG-Opening Report Sept Interim 2021</dc:title>
  <dc:subject>IEEE 802.15 &lt;subject&gt;</dc:subject>
  <dc:creator>Pat Kinney</dc:creator>
  <cp:keywords/>
  <dc:description/>
  <cp:lastModifiedBy>Clint Powell2</cp:lastModifiedBy>
  <cp:revision>896</cp:revision>
  <cp:lastPrinted>2000-07-07T01:25:49Z</cp:lastPrinted>
  <dcterms:created xsi:type="dcterms:W3CDTF">1999-06-22T06:24:01Z</dcterms:created>
  <dcterms:modified xsi:type="dcterms:W3CDTF">2022-05-06T05:46:45Z</dcterms:modified>
  <cp:category/>
</cp:coreProperties>
</file>