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9" r:id="rId2"/>
    <p:sldId id="341" r:id="rId3"/>
    <p:sldId id="340" r:id="rId4"/>
    <p:sldId id="342" r:id="rId5"/>
    <p:sldId id="349" r:id="rId6"/>
    <p:sldId id="348" r:id="rId7"/>
    <p:sldId id="347" r:id="rId8"/>
    <p:sldId id="346" r:id="rId9"/>
    <p:sldId id="334" r:id="rId10"/>
    <p:sldId id="350" r:id="rId11"/>
    <p:sldId id="351" r:id="rId12"/>
    <p:sldId id="352" r:id="rId13"/>
    <p:sldId id="356" r:id="rId14"/>
    <p:sldId id="357" r:id="rId15"/>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46"/>
    <p:restoredTop sz="94676" autoAdjust="0"/>
  </p:normalViewPr>
  <p:slideViewPr>
    <p:cSldViewPr>
      <p:cViewPr varScale="1">
        <p:scale>
          <a:sx n="77" d="100"/>
          <a:sy n="77" d="100"/>
        </p:scale>
        <p:origin x="403"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May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Clint Powell, Meta Platforms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
        <p:nvSpPr>
          <p:cNvPr id="7" name="TextBox 6">
            <a:extLst>
              <a:ext uri="{FF2B5EF4-FFF2-40B4-BE49-F238E27FC236}">
                <a16:creationId xmlns:a16="http://schemas.microsoft.com/office/drawing/2014/main" id="{D50CAB72-8F15-D843-AA41-EFA0E70C6CAB}"/>
              </a:ext>
            </a:extLst>
          </p:cNvPr>
          <p:cNvSpPr txBox="1"/>
          <p:nvPr userDrawn="1"/>
        </p:nvSpPr>
        <p:spPr>
          <a:xfrm>
            <a:off x="7748337" y="510139"/>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7" name="TextBox 6">
            <a:extLst>
              <a:ext uri="{FF2B5EF4-FFF2-40B4-BE49-F238E27FC236}">
                <a16:creationId xmlns:a16="http://schemas.microsoft.com/office/drawing/2014/main" id="{50787FC4-A0D3-1144-B2C6-1BD70095C7F6}"/>
              </a:ext>
            </a:extLst>
          </p:cNvPr>
          <p:cNvSpPr txBox="1"/>
          <p:nvPr userDrawn="1"/>
        </p:nvSpPr>
        <p:spPr>
          <a:xfrm>
            <a:off x="7257448" y="442762"/>
            <a:ext cx="184731" cy="584775"/>
          </a:xfrm>
          <a:prstGeom prst="rect">
            <a:avLst/>
          </a:prstGeom>
          <a:noFill/>
        </p:spPr>
        <p:txBody>
          <a:bodyPr wrap="none" rtlCol="0">
            <a:spAutoFit/>
          </a:bodyPr>
          <a:lstStyle/>
          <a:p>
            <a:endParaRPr lang="en-US" dirty="0"/>
          </a:p>
        </p:txBody>
      </p:sp>
      <p:sp>
        <p:nvSpPr>
          <p:cNvPr id="11" name="Date Placeholder 10">
            <a:extLst>
              <a:ext uri="{FF2B5EF4-FFF2-40B4-BE49-F238E27FC236}">
                <a16:creationId xmlns:a16="http://schemas.microsoft.com/office/drawing/2014/main" id="{C755C689-618A-C54C-B613-0555B1F3115B}"/>
              </a:ext>
            </a:extLst>
          </p:cNvPr>
          <p:cNvSpPr>
            <a:spLocks noGrp="1"/>
          </p:cNvSpPr>
          <p:nvPr>
            <p:ph type="dt" sz="half" idx="10"/>
          </p:nvPr>
        </p:nvSpPr>
        <p:spPr/>
        <p:txBody>
          <a:bodyPr/>
          <a:lstStyle/>
          <a:p>
            <a:pPr>
              <a:defRPr/>
            </a:pPr>
            <a:r>
              <a:rPr lang="en-US"/>
              <a:t>Jan 2022</a:t>
            </a:r>
            <a:endParaRPr lang="en-US" dirty="0"/>
          </a:p>
        </p:txBody>
      </p:sp>
      <p:sp>
        <p:nvSpPr>
          <p:cNvPr id="12" name="Footer Placeholder 11">
            <a:extLst>
              <a:ext uri="{FF2B5EF4-FFF2-40B4-BE49-F238E27FC236}">
                <a16:creationId xmlns:a16="http://schemas.microsoft.com/office/drawing/2014/main" id="{99E7EBEA-F214-0640-ADC1-7874D49D0958}"/>
              </a:ext>
            </a:extLst>
          </p:cNvPr>
          <p:cNvSpPr>
            <a:spLocks noGrp="1"/>
          </p:cNvSpPr>
          <p:nvPr>
            <p:ph type="ftr" sz="quarter" idx="11"/>
          </p:nvPr>
        </p:nvSpPr>
        <p:spPr/>
        <p:txBody>
          <a:bodyPr/>
          <a:lstStyle/>
          <a:p>
            <a:pPr>
              <a:defRPr/>
            </a:pPr>
            <a:r>
              <a:rPr lang="en-US"/>
              <a:t>Pat Kinney, Kinney Consulting</a:t>
            </a:r>
            <a:endParaRPr lang="en-US" dirty="0"/>
          </a:p>
        </p:txBody>
      </p:sp>
      <p:sp>
        <p:nvSpPr>
          <p:cNvPr id="13" name="Slide Number Placeholder 12">
            <a:extLst>
              <a:ext uri="{FF2B5EF4-FFF2-40B4-BE49-F238E27FC236}">
                <a16:creationId xmlns:a16="http://schemas.microsoft.com/office/drawing/2014/main" id="{9AE93A0F-42E5-1F48-A079-051ABD98EAD6}"/>
              </a:ext>
            </a:extLst>
          </p:cNvPr>
          <p:cNvSpPr>
            <a:spLocks noGrp="1"/>
          </p:cNvSpPr>
          <p:nvPr>
            <p:ph type="sldNum" sz="quarter" idx="12"/>
          </p:nvPr>
        </p:nvSpPr>
        <p:spPr/>
        <p:txBody>
          <a:bodyPr/>
          <a:lstStyle/>
          <a:p>
            <a:pPr>
              <a:defRPr/>
            </a:pPr>
            <a:r>
              <a:rPr lang="en-US"/>
              <a:t>Slide </a:t>
            </a:r>
            <a:fld id="{B0E774AB-328E-4169-BDA4-F9A4CFC1ECF4}" type="slidenum">
              <a:rPr lang="en-US" smtClean="0"/>
              <a:pPr>
                <a:defRPr/>
              </a:pPr>
              <a:t>‹#›</a:t>
            </a:fld>
            <a:endParaRPr lang="en-US"/>
          </a:p>
        </p:txBody>
      </p:sp>
      <p:sp>
        <p:nvSpPr>
          <p:cNvPr id="14" name="TextBox 13">
            <a:extLst>
              <a:ext uri="{FF2B5EF4-FFF2-40B4-BE49-F238E27FC236}">
                <a16:creationId xmlns:a16="http://schemas.microsoft.com/office/drawing/2014/main" id="{9C26D748-6CAC-C442-ADBC-DFD62151BC83}"/>
              </a:ext>
            </a:extLst>
          </p:cNvPr>
          <p:cNvSpPr txBox="1"/>
          <p:nvPr userDrawn="1"/>
        </p:nvSpPr>
        <p:spPr>
          <a:xfrm>
            <a:off x="6391175" y="510139"/>
            <a:ext cx="184731" cy="584775"/>
          </a:xfrm>
          <a:prstGeom prst="rect">
            <a:avLst/>
          </a:prstGeom>
          <a:noFill/>
        </p:spPr>
        <p:txBody>
          <a:bodyPr wrap="none" rtlCol="0">
            <a:spAutoFit/>
          </a:bodyPr>
          <a:lstStyle/>
          <a:p>
            <a:endParaRPr lang="en-US" dirty="0"/>
          </a:p>
        </p:txBody>
      </p:sp>
      <p:sp>
        <p:nvSpPr>
          <p:cNvPr id="15" name="TextBox 14">
            <a:extLst>
              <a:ext uri="{FF2B5EF4-FFF2-40B4-BE49-F238E27FC236}">
                <a16:creationId xmlns:a16="http://schemas.microsoft.com/office/drawing/2014/main" id="{6854970F-4BA2-7547-903A-5293FD791A83}"/>
              </a:ext>
            </a:extLst>
          </p:cNvPr>
          <p:cNvSpPr txBox="1"/>
          <p:nvPr userDrawn="1"/>
        </p:nvSpPr>
        <p:spPr>
          <a:xfrm>
            <a:off x="7074568" y="452387"/>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
        <p:nvSpPr>
          <p:cNvPr id="8" name="TextBox 7">
            <a:extLst>
              <a:ext uri="{FF2B5EF4-FFF2-40B4-BE49-F238E27FC236}">
                <a16:creationId xmlns:a16="http://schemas.microsoft.com/office/drawing/2014/main" id="{D3A80D1E-C2AF-C141-AE34-18F4F1F8B7A7}"/>
              </a:ext>
            </a:extLst>
          </p:cNvPr>
          <p:cNvSpPr txBox="1"/>
          <p:nvPr userDrawn="1"/>
        </p:nvSpPr>
        <p:spPr>
          <a:xfrm>
            <a:off x="7642459" y="442762"/>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
        <p:nvSpPr>
          <p:cNvPr id="10" name="TextBox 9">
            <a:extLst>
              <a:ext uri="{FF2B5EF4-FFF2-40B4-BE49-F238E27FC236}">
                <a16:creationId xmlns:a16="http://schemas.microsoft.com/office/drawing/2014/main" id="{5EF652F6-EE97-274D-ACB1-53862E0FC213}"/>
              </a:ext>
            </a:extLst>
          </p:cNvPr>
          <p:cNvSpPr txBox="1"/>
          <p:nvPr userDrawn="1"/>
        </p:nvSpPr>
        <p:spPr>
          <a:xfrm>
            <a:off x="7382577" y="519764"/>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 2022</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dirty="0"/>
              <a:t>May 2022</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Clint Powell, Meta Platforms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802.15-22-0229-00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2.x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BEFC39-A09F-4E8D-94EC-7C287E67E9EC}"/>
              </a:ext>
            </a:extLst>
          </p:cNvPr>
          <p:cNvSpPr>
            <a:spLocks noGrp="1"/>
          </p:cNvSpPr>
          <p:nvPr>
            <p:ph type="dt" sz="half" idx="10"/>
          </p:nvPr>
        </p:nvSpPr>
        <p:spPr/>
        <p:txBody>
          <a:bodyPr/>
          <a:lstStyle/>
          <a:p>
            <a:pPr>
              <a:defRPr/>
            </a:pPr>
            <a:r>
              <a:rPr lang="en-US" dirty="0"/>
              <a:t>May 2022</a:t>
            </a:r>
          </a:p>
        </p:txBody>
      </p:sp>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dirty="0"/>
              <a:t>Clint Powell, Meta Platforms</a:t>
            </a:r>
          </a:p>
        </p:txBody>
      </p:sp>
      <p:sp>
        <p:nvSpPr>
          <p:cNvPr id="7" name="Rectangle 2">
            <a:extLst>
              <a:ext uri="{FF2B5EF4-FFF2-40B4-BE49-F238E27FC236}">
                <a16:creationId xmlns:a16="http://schemas.microsoft.com/office/drawing/2014/main" id="{BA8E5BA4-B4F4-4B03-8C90-EEE07F21CB43}"/>
              </a:ext>
            </a:extLst>
          </p:cNvPr>
          <p:cNvSpPr>
            <a:spLocks noGrp="1" noChangeArrowheads="1"/>
          </p:cNvSpPr>
          <p:nvPr>
            <p:ph type="ctrTitle"/>
          </p:nvPr>
        </p:nvSpPr>
        <p:spPr>
          <a:xfrm>
            <a:off x="828890" y="2349586"/>
            <a:ext cx="7772400" cy="1143000"/>
          </a:xfrm>
        </p:spPr>
        <p:txBody>
          <a:bodyPr/>
          <a:lstStyle/>
          <a:p>
            <a:pPr>
              <a:defRPr/>
            </a:pPr>
            <a:br>
              <a:rPr lang="en-US" dirty="0"/>
            </a:br>
            <a:r>
              <a:rPr lang="en-US" dirty="0"/>
              <a:t>137</a:t>
            </a:r>
            <a:r>
              <a:rPr lang="en-US" baseline="30000" dirty="0"/>
              <a:t>th</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F560FA2B-B0E0-44C9-9C23-BF5571BD20EB}"/>
              </a:ext>
            </a:extLst>
          </p:cNvPr>
          <p:cNvSpPr>
            <a:spLocks noGrp="1" noChangeArrowheads="1"/>
          </p:cNvSpPr>
          <p:nvPr>
            <p:ph type="subTitle" idx="1"/>
          </p:nvPr>
        </p:nvSpPr>
        <p:spPr>
          <a:xfrm>
            <a:off x="914400" y="3809999"/>
            <a:ext cx="7467600" cy="2665413"/>
          </a:xfrm>
        </p:spPr>
        <p:txBody>
          <a:bodyPr/>
          <a:lstStyle/>
          <a:p>
            <a:pPr>
              <a:lnSpc>
                <a:spcPct val="70000"/>
              </a:lnSpc>
              <a:defRPr/>
            </a:pPr>
            <a:endParaRPr lang="en-US" sz="2400" b="1" dirty="0">
              <a:latin typeface="Times New Roman" charset="0"/>
            </a:endParaRPr>
          </a:p>
          <a:p>
            <a:pPr>
              <a:lnSpc>
                <a:spcPct val="70000"/>
              </a:lnSpc>
              <a:defRPr/>
            </a:pPr>
            <a:r>
              <a:rPr lang="en-US" sz="3600"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May 10-18, 2021</a:t>
            </a:r>
          </a:p>
          <a:p>
            <a:pPr eaLnBrk="1" fontAlgn="b" hangingPunct="1">
              <a:defRPr/>
            </a:pPr>
            <a:r>
              <a:rPr lang="en-US" b="1" dirty="0"/>
              <a:t>Held Virtually via Webex </a:t>
            </a:r>
            <a:br>
              <a:rPr lang="en-US" b="1" dirty="0"/>
            </a:br>
            <a:r>
              <a:rPr lang="en-US" b="1" dirty="0"/>
              <a:t>(</a:t>
            </a:r>
            <a:r>
              <a:rPr lang="en-US" sz="2400" b="1" dirty="0"/>
              <a:t>all times in ET</a:t>
            </a:r>
            <a:r>
              <a:rPr lang="en-US" b="1" dirty="0"/>
              <a:t>)</a:t>
            </a:r>
            <a:endParaRPr lang="en-US" sz="2400" b="1" dirty="0"/>
          </a:p>
        </p:txBody>
      </p:sp>
      <p:pic>
        <p:nvPicPr>
          <p:cNvPr id="9" name="Picture 8">
            <a:extLst>
              <a:ext uri="{FF2B5EF4-FFF2-40B4-BE49-F238E27FC236}">
                <a16:creationId xmlns:a16="http://schemas.microsoft.com/office/drawing/2014/main" id="{1471D538-FEF9-4A75-9163-796A37FDCC04}"/>
              </a:ext>
            </a:extLst>
          </p:cNvPr>
          <p:cNvPicPr>
            <a:picLocks noChangeAspect="1" noChangeArrowheads="1"/>
          </p:cNvPicPr>
          <p:nvPr/>
        </p:nvPicPr>
        <p:blipFill>
          <a:blip r:embed="rId2"/>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696412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0" indent="0" fontAlgn="b">
              <a:lnSpc>
                <a:spcPct val="80000"/>
              </a:lnSpc>
              <a:buNone/>
              <a:defRPr/>
            </a:pPr>
            <a:r>
              <a:rPr lang="en-US" sz="2000" dirty="0">
                <a:solidFill>
                  <a:srgbClr val="000000"/>
                </a:solidFill>
                <a:latin typeface="Arial Rounded MT Bold" pitchFamily="34" charset="0"/>
                <a:cs typeface="Arial" pitchFamily="34" charset="0"/>
              </a:rPr>
              <a:t>TG 3ma (Revision) (3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Begin work on editing r0 of draft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Affirm technical editor</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Hear and discuss presentations</a:t>
            </a:r>
          </a:p>
          <a:p>
            <a:pPr marL="857250" lvl="1" indent="-457200" fontAlgn="b">
              <a:lnSpc>
                <a:spcPct val="80000"/>
              </a:lnSpc>
              <a:buFont typeface="+mj-lt"/>
              <a:buAutoNum type="arabicPeriod"/>
              <a:defRPr/>
            </a:pPr>
            <a:endParaRPr lang="en-US" sz="2000" kern="1200" dirty="0">
              <a:latin typeface="Arial Rounded MT Bold" pitchFamily="34" charset="0"/>
              <a:cs typeface="Arial" charset="0"/>
            </a:endParaRPr>
          </a:p>
          <a:p>
            <a:pPr marL="609600" indent="-609600" fontAlgn="b">
              <a:lnSpc>
                <a:spcPct val="80000"/>
              </a:lnSpc>
              <a:buFontTx/>
              <a:buNone/>
              <a:defRPr/>
            </a:pPr>
            <a:r>
              <a:rPr lang="en-US" sz="2000" kern="1200" dirty="0">
                <a:latin typeface="Arial Rounded MT Bold" pitchFamily="34" charset="0"/>
                <a:cs typeface="Arial" charset="0"/>
              </a:rPr>
              <a:t>TG 4/Cor1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SA Ballot comment resolution, initial ballot closes 5/12, expect 1 more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Target going to </a:t>
            </a:r>
            <a:r>
              <a:rPr lang="en-US" sz="2000" dirty="0" err="1">
                <a:solidFill>
                  <a:srgbClr val="000000"/>
                </a:solidFill>
                <a:latin typeface="Arial Rounded MT Bold" pitchFamily="34" charset="0"/>
                <a:cs typeface="Arial" pitchFamily="34" charset="0"/>
              </a:rPr>
              <a:t>Revcom</a:t>
            </a:r>
            <a:r>
              <a:rPr lang="en-US" sz="2000" dirty="0">
                <a:solidFill>
                  <a:srgbClr val="000000"/>
                </a:solidFill>
                <a:latin typeface="Arial Rounded MT Bold" pitchFamily="34" charset="0"/>
                <a:cs typeface="Arial" pitchFamily="34" charset="0"/>
              </a:rPr>
              <a:t> before July</a:t>
            </a:r>
          </a:p>
          <a:p>
            <a:pPr marL="685800" lvl="1" indent="-457200" fontAlgn="b">
              <a:lnSpc>
                <a:spcPct val="80000"/>
              </a:lnSpc>
              <a:buFont typeface="+mj-lt"/>
              <a:buAutoNum type="arabicPeriod"/>
              <a:tabLst>
                <a:tab pos="1247775" algn="l"/>
              </a:tabLst>
              <a:defRPr/>
            </a:pPr>
            <a:endParaRPr lang="en-US" sz="2000" kern="1200" dirty="0">
              <a:latin typeface="Arial Rounded MT Bold" pitchFamily="34" charset="0"/>
              <a:cs typeface="Arial" charset="0"/>
            </a:endParaRPr>
          </a:p>
          <a:p>
            <a:pPr marL="0" indent="0" fontAlgn="b">
              <a:lnSpc>
                <a:spcPct val="80000"/>
              </a:lnSpc>
              <a:buFontTx/>
              <a:buNone/>
              <a:defRPr/>
            </a:pPr>
            <a:r>
              <a:rPr lang="en-US" sz="2000" dirty="0">
                <a:latin typeface="Arial Rounded MT Bold" pitchFamily="34" charset="0"/>
                <a:ea typeface="ＭＳ Ｐゴシック" pitchFamily="34" charset="-128"/>
                <a:cs typeface="Times New Roman" pitchFamily="18" charset="0"/>
              </a:rPr>
              <a:t>TG 15.4ab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Refining technical requirements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Technical discussion </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Hear and discuss presentations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Aligning PHY features to start drafting text</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May 10-18, 2022</a:t>
            </a:r>
          </a:p>
        </p:txBody>
      </p:sp>
      <p:sp>
        <p:nvSpPr>
          <p:cNvPr id="10" name="Footer Placeholder 4">
            <a:extLst>
              <a:ext uri="{FF2B5EF4-FFF2-40B4-BE49-F238E27FC236}">
                <a16:creationId xmlns:a16="http://schemas.microsoft.com/office/drawing/2014/main" id="{3E9D3B3B-E62F-4A25-A6DE-E5742DBAC49F}"/>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66AA1D2C-CAA6-45A1-9521-8A9D820987AD}"/>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3832190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0" indent="0" fontAlgn="b">
              <a:lnSpc>
                <a:spcPct val="80000"/>
              </a:lnSpc>
              <a:buNone/>
              <a:defRPr/>
            </a:pPr>
            <a:r>
              <a:rPr lang="en-US" sz="2000" dirty="0">
                <a:solidFill>
                  <a:srgbClr val="000000"/>
                </a:solidFill>
                <a:latin typeface="Arial Rounded MT Bold" pitchFamily="34" charset="0"/>
                <a:cs typeface="Arial" pitchFamily="34" charset="0"/>
              </a:rPr>
              <a:t>TG 6a (ED-BAN) (3 meeting slots)</a:t>
            </a:r>
            <a:endParaRPr lang="en-US" sz="2000" dirty="0">
              <a:latin typeface="Arial Rounded MT Bold" pitchFamily="34" charset="0"/>
              <a:cs typeface="Arial" charset="0"/>
            </a:endParaRP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Discussion on harmonization with TG 4ab and TG 14</a:t>
            </a:r>
          </a:p>
          <a:p>
            <a:pPr marL="0" indent="0" fontAlgn="b">
              <a:lnSpc>
                <a:spcPct val="80000"/>
              </a:lnSpc>
              <a:buNone/>
              <a:defRPr/>
            </a:pPr>
            <a:endParaRPr lang="en-US" sz="2000" dirty="0">
              <a:solidFill>
                <a:srgbClr val="000000"/>
              </a:solidFill>
              <a:latin typeface="Arial Rounded MT Bold" pitchFamily="34" charset="0"/>
              <a:cs typeface="Arial" pitchFamily="34" charset="0"/>
            </a:endParaRPr>
          </a:p>
          <a:p>
            <a:pPr marL="20637" indent="0" fontAlgn="b">
              <a:lnSpc>
                <a:spcPct val="80000"/>
              </a:lnSpc>
              <a:spcBef>
                <a:spcPts val="0"/>
              </a:spcBef>
              <a:spcAft>
                <a:spcPts val="0"/>
              </a:spcAft>
              <a:buNone/>
              <a:defRPr/>
            </a:pPr>
            <a:r>
              <a:rPr lang="en-US" sz="2000" dirty="0">
                <a:latin typeface="Arial Rounded MT Bold" pitchFamily="34" charset="0"/>
                <a:cs typeface="Arial" charset="0"/>
              </a:rPr>
              <a:t>TG 7a (OCC)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Working on baseline draft (D0)</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Proposal mergers</a:t>
            </a:r>
          </a:p>
          <a:p>
            <a:pPr marL="0" indent="0" fontAlgn="b">
              <a:lnSpc>
                <a:spcPct val="80000"/>
              </a:lnSpc>
              <a:buNone/>
              <a:defRPr/>
            </a:pPr>
            <a:endParaRPr lang="en-US" sz="2000" dirty="0">
              <a:solidFill>
                <a:srgbClr val="000000"/>
              </a:solidFill>
              <a:latin typeface="Arial Rounded MT Bold" pitchFamily="34" charset="0"/>
              <a:cs typeface="Arial" pitchFamily="34" charset="0"/>
            </a:endParaRPr>
          </a:p>
          <a:p>
            <a:pPr marL="0" indent="0" fontAlgn="b">
              <a:lnSpc>
                <a:spcPct val="80000"/>
              </a:lnSpc>
              <a:buNone/>
              <a:defRPr/>
            </a:pPr>
            <a:r>
              <a:rPr lang="en-US" sz="2000" dirty="0">
                <a:solidFill>
                  <a:srgbClr val="000000"/>
                </a:solidFill>
                <a:latin typeface="Arial Rounded MT Bold" pitchFamily="34" charset="0"/>
                <a:cs typeface="Arial" pitchFamily="34" charset="0"/>
              </a:rPr>
              <a:t>TG 13 (MG-OWC)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SA Ballot comment resolution, resolving comments from 2</a:t>
            </a:r>
            <a:r>
              <a:rPr lang="en-US" sz="2000" baseline="30000" dirty="0">
                <a:solidFill>
                  <a:srgbClr val="000000"/>
                </a:solidFill>
                <a:latin typeface="Arial Rounded MT Bold" pitchFamily="34" charset="0"/>
                <a:cs typeface="Arial" pitchFamily="34" charset="0"/>
              </a:rPr>
              <a:t>nd</a:t>
            </a:r>
            <a:r>
              <a:rPr lang="en-US" sz="2000" dirty="0">
                <a:solidFill>
                  <a:srgbClr val="000000"/>
                </a:solidFill>
                <a:latin typeface="Arial Rounded MT Bold" pitchFamily="34" charset="0"/>
                <a:cs typeface="Arial" pitchFamily="34" charset="0"/>
              </a:rPr>
              <a:t>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Target going to </a:t>
            </a:r>
            <a:r>
              <a:rPr lang="en-US" sz="2000" dirty="0" err="1">
                <a:solidFill>
                  <a:srgbClr val="000000"/>
                </a:solidFill>
                <a:latin typeface="Arial Rounded MT Bold" pitchFamily="34" charset="0"/>
                <a:cs typeface="Arial" pitchFamily="34" charset="0"/>
              </a:rPr>
              <a:t>Revcom</a:t>
            </a:r>
            <a:r>
              <a:rPr lang="en-US" sz="2000" dirty="0">
                <a:solidFill>
                  <a:srgbClr val="000000"/>
                </a:solidFill>
                <a:latin typeface="Arial Rounded MT Bold" pitchFamily="34" charset="0"/>
                <a:cs typeface="Arial" pitchFamily="34" charset="0"/>
              </a:rPr>
              <a:t> after July mtg.</a:t>
            </a:r>
          </a:p>
          <a:p>
            <a:pPr marL="685800" lvl="1" indent="-457200" fontAlgn="b">
              <a:lnSpc>
                <a:spcPct val="80000"/>
              </a:lnSpc>
              <a:buFont typeface="+mj-lt"/>
              <a:buAutoNum type="arabicPeriod"/>
              <a:tabLst>
                <a:tab pos="1247775" algn="l"/>
              </a:tabLst>
              <a:defRPr/>
            </a:pPr>
            <a:endParaRPr lang="en-US" sz="2000" dirty="0">
              <a:solidFill>
                <a:srgbClr val="000000"/>
              </a:solidFill>
              <a:latin typeface="Arial Rounded MT Bold" pitchFamily="34" charset="0"/>
              <a:cs typeface="Arial" pitchFamily="34" charset="0"/>
            </a:endParaRPr>
          </a:p>
          <a:p>
            <a:pPr marL="0" indent="0" fontAlgn="b">
              <a:lnSpc>
                <a:spcPct val="80000"/>
              </a:lnSpc>
              <a:buNone/>
              <a:defRPr/>
            </a:pPr>
            <a:r>
              <a:rPr lang="en-US" sz="2000" dirty="0">
                <a:solidFill>
                  <a:srgbClr val="000000"/>
                </a:solidFill>
                <a:latin typeface="Arial Rounded MT Bold" pitchFamily="34" charset="0"/>
                <a:cs typeface="Arial" pitchFamily="34" charset="0"/>
              </a:rPr>
              <a:t>TG 14 (UWB-AHN)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Joint mtgs w/4ab &amp; 6a reviewing channel models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May 10-18, 2022</a:t>
            </a:r>
          </a:p>
        </p:txBody>
      </p:sp>
      <p:sp>
        <p:nvSpPr>
          <p:cNvPr id="10" name="Footer Placeholder 4">
            <a:extLst>
              <a:ext uri="{FF2B5EF4-FFF2-40B4-BE49-F238E27FC236}">
                <a16:creationId xmlns:a16="http://schemas.microsoft.com/office/drawing/2014/main" id="{DF46BA4D-829B-428B-A065-E8326A02E818}"/>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A2A9CF0E-140A-4E4A-890C-050C8BD4D631}"/>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379349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0" indent="0" fontAlgn="b">
              <a:lnSpc>
                <a:spcPct val="80000"/>
              </a:lnSpc>
              <a:buNone/>
              <a:defRPr/>
            </a:pPr>
            <a:r>
              <a:rPr lang="en-US" sz="2000" dirty="0">
                <a:solidFill>
                  <a:srgbClr val="000000"/>
                </a:solidFill>
                <a:latin typeface="Arial Rounded MT Bold" pitchFamily="34" charset="0"/>
                <a:cs typeface="Arial" pitchFamily="34" charset="0"/>
              </a:rPr>
              <a:t>TG 15 (NB-AHN)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NB-AHN direction</a:t>
            </a:r>
            <a:endParaRPr lang="en-US" sz="2000" dirty="0">
              <a:solidFill>
                <a:srgbClr val="000000"/>
              </a:solidFill>
              <a:latin typeface="Arial Rounded MT Bold" pitchFamily="34" charset="0"/>
              <a:cs typeface="Arial" pitchFamily="34" charset="0"/>
            </a:endParaRPr>
          </a:p>
          <a:p>
            <a:pPr marL="0" indent="0" fontAlgn="b">
              <a:lnSpc>
                <a:spcPct val="80000"/>
              </a:lnSpc>
              <a:buFontTx/>
              <a:buNone/>
              <a:defRPr/>
            </a:pPr>
            <a:endParaRPr lang="en-US" sz="2000" dirty="0">
              <a:latin typeface="Arial Rounded MT Bold" pitchFamily="34" charset="0"/>
              <a:cs typeface="Times New Roman" pitchFamily="18" charset="0"/>
            </a:endParaRPr>
          </a:p>
          <a:p>
            <a:pPr marL="0" indent="0" fontAlgn="b">
              <a:lnSpc>
                <a:spcPct val="80000"/>
              </a:lnSpc>
              <a:buFontTx/>
              <a:buNone/>
              <a:defRPr/>
            </a:pPr>
            <a:r>
              <a:rPr lang="en-US" sz="2000" dirty="0">
                <a:latin typeface="Arial Rounded MT Bold" pitchFamily="34" charset="0"/>
                <a:cs typeface="Times New Roman" pitchFamily="18" charset="0"/>
              </a:rPr>
              <a:t>TG 16t (</a:t>
            </a:r>
            <a:r>
              <a:rPr lang="en-US" sz="2000" dirty="0" err="1">
                <a:latin typeface="Arial Rounded MT Bold" pitchFamily="34" charset="0"/>
                <a:cs typeface="Times New Roman" pitchFamily="18" charset="0"/>
              </a:rPr>
              <a:t>Lic</a:t>
            </a:r>
            <a:r>
              <a:rPr lang="en-US" sz="2000" dirty="0">
                <a:latin typeface="Arial Rounded MT Bold" pitchFamily="34" charset="0"/>
                <a:cs typeface="Times New Roman" pitchFamily="18" charset="0"/>
              </a:rPr>
              <a:t>-NB)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SRD and SDD Update and Approval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Initiate draft development, call for contributions to Draft</a:t>
            </a:r>
          </a:p>
          <a:p>
            <a:pPr marL="0" indent="0" fontAlgn="b">
              <a:lnSpc>
                <a:spcPct val="80000"/>
              </a:lnSpc>
              <a:buFontTx/>
              <a:buNone/>
              <a:defRPr/>
            </a:pPr>
            <a:endParaRPr lang="en-US" sz="2000" dirty="0">
              <a:latin typeface="Arial Rounded MT Bold" pitchFamily="34" charset="0"/>
              <a:cs typeface="Times New Roman" pitchFamily="18" charset="0"/>
            </a:endParaRPr>
          </a:p>
          <a:p>
            <a:pPr marL="0" indent="0" fontAlgn="b">
              <a:lnSpc>
                <a:spcPct val="80000"/>
              </a:lnSpc>
              <a:buFontTx/>
              <a:buNone/>
              <a:defRPr/>
            </a:pPr>
            <a:r>
              <a:rPr lang="en-US" sz="2000" dirty="0">
                <a:latin typeface="Arial Rounded MT Bold" pitchFamily="34" charset="0"/>
                <a:cs typeface="Times New Roman" pitchFamily="18" charset="0"/>
              </a:rPr>
              <a:t>Joint 802.1/802.15 (1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802.13 feedback on comments from April 802.1/802.15 joint Presentations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Update to 802.1 features matrix and associate text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Plans for moving ahead</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May 10-18, 2022</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3484B28B-3B26-4EF4-A568-C6F4DC225A31}"/>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1310915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0" indent="0" fontAlgn="b">
              <a:lnSpc>
                <a:spcPct val="80000"/>
              </a:lnSpc>
              <a:buNone/>
              <a:defRPr/>
            </a:pPr>
            <a:r>
              <a:rPr lang="en-US" sz="2000" dirty="0">
                <a:solidFill>
                  <a:srgbClr val="000000"/>
                </a:solidFill>
                <a:latin typeface="Arial Rounded MT Bold" pitchFamily="34" charset="0"/>
                <a:cs typeface="Arial" pitchFamily="34" charset="0"/>
              </a:rPr>
              <a:t>SC THz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 presentations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9525" indent="0" fontAlgn="b">
              <a:spcBef>
                <a:spcPts val="0"/>
              </a:spcBef>
              <a:spcAft>
                <a:spcPts val="0"/>
              </a:spcAft>
              <a:buNone/>
              <a:defRPr/>
            </a:pPr>
            <a:r>
              <a:rPr lang="en-US" sz="2000" dirty="0">
                <a:solidFill>
                  <a:srgbClr val="000000"/>
                </a:solidFill>
                <a:latin typeface="Arial Rounded MT Bold" pitchFamily="34" charset="0"/>
                <a:cs typeface="Arial"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9525" indent="0" fontAlgn="b">
              <a:spcBef>
                <a:spcPts val="0"/>
              </a:spcBef>
              <a:spcAft>
                <a:spcPts val="0"/>
              </a:spcAft>
              <a:buNone/>
              <a:defRPr/>
            </a:pPr>
            <a:r>
              <a:rPr lang="en-US" sz="2000" dirty="0">
                <a:solidFill>
                  <a:srgbClr val="000000"/>
                </a:solidFill>
                <a:latin typeface="Arial Rounded MT Bold" pitchFamily="34" charset="0"/>
                <a:cs typeface="Arial" charset="0"/>
              </a:rPr>
              <a:t>SC MAINTENANCE</a:t>
            </a:r>
            <a:r>
              <a:rPr lang="en-US" sz="2000" dirty="0">
                <a:solidFill>
                  <a:srgbClr val="000000"/>
                </a:solidFill>
                <a:latin typeface="Arial Rounded MT Bold" pitchFamily="34" charset="0"/>
                <a:ea typeface="ＭＳ Ｐゴシック" pitchFamily="34" charset="-128"/>
                <a:cs typeface="Arial" pitchFamily="34" charset="0"/>
              </a:rPr>
              <a:t>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Drafting 802.15.4 Revision PAR, target submitting for 802 EC approval at July mtg.</a:t>
            </a:r>
          </a:p>
          <a:p>
            <a:pPr marL="390525" indent="-38100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390525" indent="-381000" fontAlgn="b">
              <a:spcBef>
                <a:spcPts val="0"/>
              </a:spcBef>
              <a:spcAft>
                <a:spcPts val="0"/>
              </a:spcAft>
              <a:buNone/>
              <a:defRPr/>
            </a:pPr>
            <a:r>
              <a:rPr lang="en-US" sz="2000" dirty="0">
                <a:solidFill>
                  <a:srgbClr val="000000"/>
                </a:solidFill>
                <a:latin typeface="Arial Rounded MT Bold" pitchFamily="34" charset="0"/>
                <a:cs typeface="Arial"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putting .15 </a:t>
            </a:r>
            <a:r>
              <a:rPr lang="en-US" sz="2000" dirty="0" err="1">
                <a:solidFill>
                  <a:srgbClr val="000000"/>
                </a:solidFill>
                <a:latin typeface="Arial Rounded MT Bold" pitchFamily="34" charset="0"/>
                <a:cs typeface="Arial" charset="0"/>
              </a:rPr>
              <a:t>stds</a:t>
            </a:r>
            <a:r>
              <a:rPr lang="en-US" sz="2000" dirty="0">
                <a:solidFill>
                  <a:srgbClr val="000000"/>
                </a:solidFill>
                <a:latin typeface="Arial Rounded MT Bold" pitchFamily="34" charset="0"/>
                <a:cs typeface="Arial" charset="0"/>
              </a:rPr>
              <a:t> in ISO JTC1</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May 10-18, 2022</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3484B28B-3B26-4EF4-A568-C6F4DC225A31}"/>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2635688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14</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May Interim</a:t>
            </a:r>
          </a:p>
        </p:txBody>
      </p:sp>
      <p:sp>
        <p:nvSpPr>
          <p:cNvPr id="10" name="Footer Placeholder 4">
            <a:extLst>
              <a:ext uri="{FF2B5EF4-FFF2-40B4-BE49-F238E27FC236}">
                <a16:creationId xmlns:a16="http://schemas.microsoft.com/office/drawing/2014/main" id="{016E9F0A-7F4E-41BE-989D-C16F8F1AD0C2}"/>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2" name="Date Placeholder 3">
            <a:extLst>
              <a:ext uri="{FF2B5EF4-FFF2-40B4-BE49-F238E27FC236}">
                <a16:creationId xmlns:a16="http://schemas.microsoft.com/office/drawing/2014/main" id="{3484B28B-3B26-4EF4-A568-C6F4DC225A31}"/>
              </a:ext>
            </a:extLst>
          </p:cNvPr>
          <p:cNvSpPr>
            <a:spLocks noGrp="1"/>
          </p:cNvSpPr>
          <p:nvPr>
            <p:ph type="dt" sz="half" idx="10"/>
          </p:nvPr>
        </p:nvSpPr>
        <p:spPr>
          <a:xfrm>
            <a:off x="685800" y="378281"/>
            <a:ext cx="1600200" cy="215444"/>
          </a:xfrm>
        </p:spPr>
        <p:txBody>
          <a:bodyPr/>
          <a:lstStyle/>
          <a:p>
            <a:pPr>
              <a:defRPr/>
            </a:pPr>
            <a:r>
              <a:rPr lang="en-US" dirty="0"/>
              <a:t>May 2022</a:t>
            </a:r>
          </a:p>
        </p:txBody>
      </p:sp>
      <p:grpSp>
        <p:nvGrpSpPr>
          <p:cNvPr id="14" name="Group 13">
            <a:extLst>
              <a:ext uri="{FF2B5EF4-FFF2-40B4-BE49-F238E27FC236}">
                <a16:creationId xmlns:a16="http://schemas.microsoft.com/office/drawing/2014/main" id="{8F8ADE83-5BB8-4526-B296-1989BBFB2753}"/>
              </a:ext>
            </a:extLst>
          </p:cNvPr>
          <p:cNvGrpSpPr/>
          <p:nvPr/>
        </p:nvGrpSpPr>
        <p:grpSpPr>
          <a:xfrm>
            <a:off x="1071399" y="4554368"/>
            <a:ext cx="2957262" cy="1043940"/>
            <a:chOff x="1071399" y="4554368"/>
            <a:chExt cx="2957262" cy="1043940"/>
          </a:xfrm>
        </p:grpSpPr>
        <p:pic>
          <p:nvPicPr>
            <p:cNvPr id="15" name="Picture 14">
              <a:extLst>
                <a:ext uri="{FF2B5EF4-FFF2-40B4-BE49-F238E27FC236}">
                  <a16:creationId xmlns:a16="http://schemas.microsoft.com/office/drawing/2014/main" id="{F60D8699-83C9-44C7-978F-D44013D4A207}"/>
                </a:ext>
              </a:extLst>
            </p:cNvPr>
            <p:cNvPicPr>
              <a:picLocks noChangeAspect="1"/>
            </p:cNvPicPr>
            <p:nvPr/>
          </p:nvPicPr>
          <p:blipFill>
            <a:blip r:embed="rId2"/>
            <a:stretch>
              <a:fillRect/>
            </a:stretch>
          </p:blipFill>
          <p:spPr>
            <a:xfrm>
              <a:off x="1071399" y="4554368"/>
              <a:ext cx="586740" cy="1043940"/>
            </a:xfrm>
            <a:prstGeom prst="rect">
              <a:avLst/>
            </a:prstGeom>
            <a:ln>
              <a:solidFill>
                <a:schemeClr val="tx1"/>
              </a:solidFill>
            </a:ln>
          </p:spPr>
        </p:pic>
        <p:pic>
          <p:nvPicPr>
            <p:cNvPr id="16" name="Picture 15">
              <a:extLst>
                <a:ext uri="{FF2B5EF4-FFF2-40B4-BE49-F238E27FC236}">
                  <a16:creationId xmlns:a16="http://schemas.microsoft.com/office/drawing/2014/main" id="{7709C497-ECE1-47D1-BD8E-F93E45F14D8A}"/>
                </a:ext>
              </a:extLst>
            </p:cNvPr>
            <p:cNvPicPr>
              <a:picLocks noChangeAspect="1"/>
            </p:cNvPicPr>
            <p:nvPr/>
          </p:nvPicPr>
          <p:blipFill rotWithShape="1">
            <a:blip r:embed="rId3"/>
            <a:srcRect r="44249"/>
            <a:stretch/>
          </p:blipFill>
          <p:spPr>
            <a:xfrm>
              <a:off x="1658139" y="4554368"/>
              <a:ext cx="2370522" cy="1043940"/>
            </a:xfrm>
            <a:prstGeom prst="rect">
              <a:avLst/>
            </a:prstGeom>
            <a:ln>
              <a:solidFill>
                <a:schemeClr val="tx1"/>
              </a:solidFill>
            </a:ln>
          </p:spPr>
        </p:pic>
      </p:grpSp>
      <p:pic>
        <p:nvPicPr>
          <p:cNvPr id="2" name="Picture 1">
            <a:extLst>
              <a:ext uri="{FF2B5EF4-FFF2-40B4-BE49-F238E27FC236}">
                <a16:creationId xmlns:a16="http://schemas.microsoft.com/office/drawing/2014/main" id="{9A246909-8D5A-8687-4287-961F6D962396}"/>
              </a:ext>
            </a:extLst>
          </p:cNvPr>
          <p:cNvPicPr>
            <a:picLocks noChangeAspect="1"/>
          </p:cNvPicPr>
          <p:nvPr/>
        </p:nvPicPr>
        <p:blipFill>
          <a:blip r:embed="rId4"/>
          <a:stretch>
            <a:fillRect/>
          </a:stretch>
        </p:blipFill>
        <p:spPr>
          <a:xfrm>
            <a:off x="304800" y="1943392"/>
            <a:ext cx="8610600" cy="1970724"/>
          </a:xfrm>
          <a:prstGeom prst="rect">
            <a:avLst/>
          </a:prstGeom>
          <a:ln>
            <a:solidFill>
              <a:schemeClr val="tx1"/>
            </a:solidFill>
          </a:ln>
        </p:spPr>
      </p:pic>
    </p:spTree>
    <p:extLst>
      <p:ext uri="{BB962C8B-B14F-4D97-AF65-F5344CB8AC3E}">
        <p14:creationId xmlns:p14="http://schemas.microsoft.com/office/powerpoint/2010/main" val="412938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BEFC39-A09F-4E8D-94EC-7C287E67E9EC}"/>
              </a:ext>
            </a:extLst>
          </p:cNvPr>
          <p:cNvSpPr>
            <a:spLocks noGrp="1"/>
          </p:cNvSpPr>
          <p:nvPr>
            <p:ph type="dt" sz="half" idx="10"/>
          </p:nvPr>
        </p:nvSpPr>
        <p:spPr/>
        <p:txBody>
          <a:bodyPr/>
          <a:lstStyle/>
          <a:p>
            <a:pPr>
              <a:defRPr/>
            </a:pPr>
            <a:r>
              <a:rPr lang="en-US"/>
              <a:t>May 2022</a:t>
            </a:r>
            <a:endParaRPr lang="en-US" dirty="0"/>
          </a:p>
        </p:txBody>
      </p:sp>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7" name="Slide Number Placeholder 6">
            <a:extLst>
              <a:ext uri="{FF2B5EF4-FFF2-40B4-BE49-F238E27FC236}">
                <a16:creationId xmlns:a16="http://schemas.microsoft.com/office/drawing/2014/main" id="{7624161B-977E-4028-9E02-80A68EE53A07}"/>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2</a:t>
            </a:fld>
            <a:endParaRPr lang="en-US" sz="1200"/>
          </a:p>
        </p:txBody>
      </p:sp>
      <p:sp>
        <p:nvSpPr>
          <p:cNvPr id="9" name="Rectangle 4">
            <a:extLst>
              <a:ext uri="{FF2B5EF4-FFF2-40B4-BE49-F238E27FC236}">
                <a16:creationId xmlns:a16="http://schemas.microsoft.com/office/drawing/2014/main" id="{31860B71-A3F5-46E9-BB66-ED4525623A96}"/>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pic>
        <p:nvPicPr>
          <p:cNvPr id="2" name="Picture 1">
            <a:extLst>
              <a:ext uri="{FF2B5EF4-FFF2-40B4-BE49-F238E27FC236}">
                <a16:creationId xmlns:a16="http://schemas.microsoft.com/office/drawing/2014/main" id="{0DDB7D61-863A-1816-C595-46DFE7D63FEC}"/>
              </a:ext>
            </a:extLst>
          </p:cNvPr>
          <p:cNvPicPr>
            <a:picLocks noChangeAspect="1"/>
          </p:cNvPicPr>
          <p:nvPr/>
        </p:nvPicPr>
        <p:blipFill>
          <a:blip r:embed="rId2"/>
          <a:stretch>
            <a:fillRect/>
          </a:stretch>
        </p:blipFill>
        <p:spPr>
          <a:xfrm>
            <a:off x="585982" y="1027102"/>
            <a:ext cx="7972036" cy="5381497"/>
          </a:xfrm>
          <a:prstGeom prst="rect">
            <a:avLst/>
          </a:prstGeom>
        </p:spPr>
      </p:pic>
    </p:spTree>
    <p:extLst>
      <p:ext uri="{BB962C8B-B14F-4D97-AF65-F5344CB8AC3E}">
        <p14:creationId xmlns:p14="http://schemas.microsoft.com/office/powerpoint/2010/main" val="1183137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BEFC39-A09F-4E8D-94EC-7C287E67E9EC}"/>
              </a:ext>
            </a:extLst>
          </p:cNvPr>
          <p:cNvSpPr>
            <a:spLocks noGrp="1"/>
          </p:cNvSpPr>
          <p:nvPr>
            <p:ph type="dt" sz="half" idx="10"/>
          </p:nvPr>
        </p:nvSpPr>
        <p:spPr/>
        <p:txBody>
          <a:bodyPr/>
          <a:lstStyle/>
          <a:p>
            <a:pPr>
              <a:defRPr/>
            </a:pPr>
            <a:r>
              <a:rPr lang="en-US"/>
              <a:t>May 2022</a:t>
            </a:r>
            <a:endParaRPr lang="en-US" dirty="0"/>
          </a:p>
        </p:txBody>
      </p:sp>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pic>
        <p:nvPicPr>
          <p:cNvPr id="2" name="Picture 1">
            <a:extLst>
              <a:ext uri="{FF2B5EF4-FFF2-40B4-BE49-F238E27FC236}">
                <a16:creationId xmlns:a16="http://schemas.microsoft.com/office/drawing/2014/main" id="{865043BF-22ED-7697-03A6-633EE9AEBDC5}"/>
              </a:ext>
            </a:extLst>
          </p:cNvPr>
          <p:cNvPicPr>
            <a:picLocks noChangeAspect="1"/>
          </p:cNvPicPr>
          <p:nvPr/>
        </p:nvPicPr>
        <p:blipFill>
          <a:blip r:embed="rId2"/>
          <a:stretch>
            <a:fillRect/>
          </a:stretch>
        </p:blipFill>
        <p:spPr>
          <a:xfrm>
            <a:off x="306013" y="1342880"/>
            <a:ext cx="8531974" cy="4608512"/>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0BEFC39-A09F-4E8D-94EC-7C287E67E9EC}"/>
              </a:ext>
            </a:extLst>
          </p:cNvPr>
          <p:cNvSpPr>
            <a:spLocks noGrp="1"/>
          </p:cNvSpPr>
          <p:nvPr>
            <p:ph type="dt" sz="half" idx="10"/>
          </p:nvPr>
        </p:nvSpPr>
        <p:spPr/>
        <p:txBody>
          <a:bodyPr/>
          <a:lstStyle/>
          <a:p>
            <a:pPr>
              <a:defRPr/>
            </a:pPr>
            <a:r>
              <a:rPr lang="en-US"/>
              <a:t>May 2022</a:t>
            </a:r>
            <a:endParaRPr lang="en-US" dirty="0"/>
          </a:p>
        </p:txBody>
      </p:sp>
      <p:sp>
        <p:nvSpPr>
          <p:cNvPr id="5" name="Footer Placeholder 4">
            <a:extLst>
              <a:ext uri="{FF2B5EF4-FFF2-40B4-BE49-F238E27FC236}">
                <a16:creationId xmlns:a16="http://schemas.microsoft.com/office/drawing/2014/main" id="{7CC8D6AC-20C5-4C6D-9CD2-C293083541C0}"/>
              </a:ext>
            </a:extLst>
          </p:cNvPr>
          <p:cNvSpPr>
            <a:spLocks noGrp="1"/>
          </p:cNvSpPr>
          <p:nvPr>
            <p:ph type="ftr" sz="quarter" idx="11"/>
          </p:nvPr>
        </p:nvSpPr>
        <p:spPr/>
        <p:txBody>
          <a:bodyPr/>
          <a:lstStyle/>
          <a:p>
            <a:pPr>
              <a:defRPr/>
            </a:pPr>
            <a:r>
              <a:rPr lang="en-US"/>
              <a:t>Clint Powell, Meta Platforms</a:t>
            </a:r>
            <a:endParaRPr lang="en-US" dirty="0"/>
          </a:p>
        </p:txBody>
      </p:sp>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3058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139</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12</a:t>
            </a: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24</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 held in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WG 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WG Vice-Chair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Still need WG Sec, and 1-2 WG Vice-Chairs	</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3ma – 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94EE4F9D-0C95-4F47-B13C-378766097198}"/>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A7E51E1A-4566-4DB1-98F5-A97CA4785152}"/>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6a </a:t>
            </a:r>
            <a:r>
              <a:rPr lang="en-US" sz="2000" kern="1200" dirty="0">
                <a:latin typeface="Arial Rounded MT Bold" pitchFamily="34" charset="0"/>
                <a:cs typeface="Arial" charset="0"/>
              </a:rPr>
              <a:t>– Enhanced Dependability Body Area Network (ED-BAN)</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10 000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1942874F-51BC-4F1B-90C7-1B40D71DC98D}"/>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2C9FF40C-D9EC-4A3D-9256-5FCC28599031}"/>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TG 15 – Narrow Band Ad Hoc Networks (NB-AHN)</a:t>
            </a:r>
          </a:p>
          <a:p>
            <a:pPr marL="457200" indent="-4572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459317C9-244A-4941-9541-27CCA839C6F6}"/>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E8AF18DA-6931-4375-AB81-4A48294F778E}"/>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Spectrum Characterization &amp; Occupancy Sensing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specifies new PHY in licensed spectrum with channel bandwidths greater than or equal to 5 kHz and less than 100 kHz focusing on spectrum less than 2 GHz.</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2" name="Footer Placeholder 4">
            <a:extLst>
              <a:ext uri="{FF2B5EF4-FFF2-40B4-BE49-F238E27FC236}">
                <a16:creationId xmlns:a16="http://schemas.microsoft.com/office/drawing/2014/main" id="{960DF356-FE0E-4BE1-8443-7F1654D2D91F}"/>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3" name="Date Placeholder 3">
            <a:extLst>
              <a:ext uri="{FF2B5EF4-FFF2-40B4-BE49-F238E27FC236}">
                <a16:creationId xmlns:a16="http://schemas.microsoft.com/office/drawing/2014/main" id="{A7C975C3-A80E-43A4-AD89-5716430C1D4D}"/>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
        <p:nvSpPr>
          <p:cNvPr id="13" name="Footer Placeholder 4">
            <a:extLst>
              <a:ext uri="{FF2B5EF4-FFF2-40B4-BE49-F238E27FC236}">
                <a16:creationId xmlns:a16="http://schemas.microsoft.com/office/drawing/2014/main" id="{BDB90E2B-0856-42BA-8702-C07CE0A3CC45}"/>
              </a:ext>
            </a:extLst>
          </p:cNvPr>
          <p:cNvSpPr>
            <a:spLocks noGrp="1"/>
          </p:cNvSpPr>
          <p:nvPr>
            <p:ph type="ftr" sz="quarter" idx="11"/>
          </p:nvPr>
        </p:nvSpPr>
        <p:spPr>
          <a:xfrm>
            <a:off x="5486400" y="6475413"/>
            <a:ext cx="3124200" cy="184666"/>
          </a:xfrm>
        </p:spPr>
        <p:txBody>
          <a:bodyPr/>
          <a:lstStyle/>
          <a:p>
            <a:pPr>
              <a:defRPr/>
            </a:pPr>
            <a:r>
              <a:rPr lang="en-US" dirty="0"/>
              <a:t>Clint Powell, Meta Platforms</a:t>
            </a:r>
          </a:p>
        </p:txBody>
      </p:sp>
      <p:sp>
        <p:nvSpPr>
          <p:cNvPr id="14" name="Date Placeholder 3">
            <a:extLst>
              <a:ext uri="{FF2B5EF4-FFF2-40B4-BE49-F238E27FC236}">
                <a16:creationId xmlns:a16="http://schemas.microsoft.com/office/drawing/2014/main" id="{2439F196-DD41-4FFF-B213-CDF7FE939A57}"/>
              </a:ext>
            </a:extLst>
          </p:cNvPr>
          <p:cNvSpPr>
            <a:spLocks noGrp="1"/>
          </p:cNvSpPr>
          <p:nvPr>
            <p:ph type="dt" sz="half" idx="10"/>
          </p:nvPr>
        </p:nvSpPr>
        <p:spPr>
          <a:xfrm>
            <a:off x="685800" y="378281"/>
            <a:ext cx="1600200" cy="215444"/>
          </a:xfrm>
        </p:spPr>
        <p:txBody>
          <a:bodyPr/>
          <a:lstStyle/>
          <a:p>
            <a:pPr>
              <a:defRPr/>
            </a:pPr>
            <a:r>
              <a:rPr lang="en-US" dirty="0"/>
              <a:t>May 2022</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45318</TotalTime>
  <Words>1131</Words>
  <Application>Microsoft Office PowerPoint</Application>
  <PresentationFormat>On-screen Show (4:3)</PresentationFormat>
  <Paragraphs>154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Arial Rounded MT Bold</vt:lpstr>
      <vt:lpstr>Times New Roman</vt:lpstr>
      <vt:lpstr>IEEE-802_15</vt:lpstr>
      <vt:lpstr> 137th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887</cp:revision>
  <cp:lastPrinted>2000-07-07T01:25:49Z</cp:lastPrinted>
  <dcterms:created xsi:type="dcterms:W3CDTF">1999-06-22T06:24:01Z</dcterms:created>
  <dcterms:modified xsi:type="dcterms:W3CDTF">2022-05-04T18:04:07Z</dcterms:modified>
  <cp:category/>
</cp:coreProperties>
</file>