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363" r:id="rId2"/>
    <p:sldId id="322" r:id="rId3"/>
    <p:sldId id="365" r:id="rId4"/>
    <p:sldId id="304" r:id="rId5"/>
    <p:sldId id="317" r:id="rId6"/>
    <p:sldId id="302" r:id="rId7"/>
    <p:sldId id="312" r:id="rId8"/>
    <p:sldId id="2385" r:id="rId9"/>
    <p:sldId id="326" r:id="rId10"/>
    <p:sldId id="2389" r:id="rId11"/>
    <p:sldId id="2390" r:id="rId12"/>
    <p:sldId id="298" r:id="rId13"/>
    <p:sldId id="296"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82" d="100"/>
          <a:sy n="82" d="100"/>
        </p:scale>
        <p:origin x="150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802.15-22-0225-02-04ab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3</a:t>
            </a:r>
            <a:r>
              <a:rPr lang="en-US" altLang="en-US" sz="1600" baseline="30000" dirty="0">
                <a:latin typeface="Times New Roman" panose="02020603050405020304" pitchFamily="18" charset="0"/>
              </a:rPr>
              <a:t>rd</a:t>
            </a:r>
            <a:r>
              <a:rPr lang="en-US" altLang="en-US" sz="1600" dirty="0">
                <a:latin typeface="Times New Roman" panose="02020603050405020304" pitchFamily="18" charset="0"/>
              </a:rPr>
              <a:t>,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1E420-AED8-490D-82B0-1F2077A6C1C5}"/>
              </a:ext>
            </a:extLst>
          </p:cNvPr>
          <p:cNvSpPr>
            <a:spLocks noGrp="1"/>
          </p:cNvSpPr>
          <p:nvPr>
            <p:ph type="title"/>
          </p:nvPr>
        </p:nvSpPr>
        <p:spPr/>
        <p:txBody>
          <a:bodyPr/>
          <a:lstStyle/>
          <a:p>
            <a:r>
              <a:rPr lang="en-US" dirty="0"/>
              <a:t>May Interim Session</a:t>
            </a:r>
          </a:p>
        </p:txBody>
      </p:sp>
      <p:sp>
        <p:nvSpPr>
          <p:cNvPr id="4" name="Slide Number Placeholder 3">
            <a:extLst>
              <a:ext uri="{FF2B5EF4-FFF2-40B4-BE49-F238E27FC236}">
                <a16:creationId xmlns:a16="http://schemas.microsoft.com/office/drawing/2014/main" id="{CD8514BB-C9D9-4CB0-A28F-7A49FB9A5A0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9" name="TextBox 8">
            <a:extLst>
              <a:ext uri="{FF2B5EF4-FFF2-40B4-BE49-F238E27FC236}">
                <a16:creationId xmlns:a16="http://schemas.microsoft.com/office/drawing/2014/main" id="{31A68FA7-6036-49C4-AC95-E8EB48BC6AFC}"/>
              </a:ext>
            </a:extLst>
          </p:cNvPr>
          <p:cNvSpPr txBox="1"/>
          <p:nvPr/>
        </p:nvSpPr>
        <p:spPr>
          <a:xfrm>
            <a:off x="251520" y="5661248"/>
            <a:ext cx="8568952" cy="338554"/>
          </a:xfrm>
          <a:prstGeom prst="rect">
            <a:avLst/>
          </a:prstGeom>
          <a:noFill/>
        </p:spPr>
        <p:txBody>
          <a:bodyPr wrap="square">
            <a:spAutoFit/>
          </a:bodyPr>
          <a:lstStyle/>
          <a:p>
            <a:pPr algn="ctr"/>
            <a:r>
              <a:rPr lang="en-US" sz="1600" dirty="0">
                <a:solidFill>
                  <a:schemeClr val="tx1"/>
                </a:solidFill>
                <a:latin typeface="Tahoma" panose="020B0604030504040204" pitchFamily="34" charset="0"/>
                <a:ea typeface="Tahoma" panose="020B0604030504040204" pitchFamily="34" charset="0"/>
                <a:cs typeface="Tahoma" panose="020B0604030504040204" pitchFamily="34" charset="0"/>
              </a:rPr>
              <a:t>https://mentor.ieee.org/802.15/dcn/22/15-22-0216-01-04ab-tg-agenda-may-2022.xlsx</a:t>
            </a:r>
          </a:p>
        </p:txBody>
      </p:sp>
      <p:graphicFrame>
        <p:nvGraphicFramePr>
          <p:cNvPr id="11" name="Table 10">
            <a:extLst>
              <a:ext uri="{FF2B5EF4-FFF2-40B4-BE49-F238E27FC236}">
                <a16:creationId xmlns:a16="http://schemas.microsoft.com/office/drawing/2014/main" id="{88BC8D3D-8AF4-4FD3-A1F8-B22D28C665FD}"/>
              </a:ext>
            </a:extLst>
          </p:cNvPr>
          <p:cNvGraphicFramePr>
            <a:graphicFrameLocks noGrp="1"/>
          </p:cNvGraphicFramePr>
          <p:nvPr>
            <p:extLst>
              <p:ext uri="{D42A27DB-BD31-4B8C-83A1-F6EECF244321}">
                <p14:modId xmlns:p14="http://schemas.microsoft.com/office/powerpoint/2010/main" val="3537093062"/>
              </p:ext>
            </p:extLst>
          </p:nvPr>
        </p:nvGraphicFramePr>
        <p:xfrm>
          <a:off x="539552" y="2060848"/>
          <a:ext cx="8208907" cy="3068469"/>
        </p:xfrm>
        <a:graphic>
          <a:graphicData uri="http://schemas.openxmlformats.org/drawingml/2006/table">
            <a:tbl>
              <a:tblPr/>
              <a:tblGrid>
                <a:gridCol w="356909">
                  <a:extLst>
                    <a:ext uri="{9D8B030D-6E8A-4147-A177-3AD203B41FA5}">
                      <a16:colId xmlns:a16="http://schemas.microsoft.com/office/drawing/2014/main" val="362415749"/>
                    </a:ext>
                  </a:extLst>
                </a:gridCol>
                <a:gridCol w="356909">
                  <a:extLst>
                    <a:ext uri="{9D8B030D-6E8A-4147-A177-3AD203B41FA5}">
                      <a16:colId xmlns:a16="http://schemas.microsoft.com/office/drawing/2014/main" val="2084494169"/>
                    </a:ext>
                  </a:extLst>
                </a:gridCol>
                <a:gridCol w="356909">
                  <a:extLst>
                    <a:ext uri="{9D8B030D-6E8A-4147-A177-3AD203B41FA5}">
                      <a16:colId xmlns:a16="http://schemas.microsoft.com/office/drawing/2014/main" val="4054792650"/>
                    </a:ext>
                  </a:extLst>
                </a:gridCol>
                <a:gridCol w="356909">
                  <a:extLst>
                    <a:ext uri="{9D8B030D-6E8A-4147-A177-3AD203B41FA5}">
                      <a16:colId xmlns:a16="http://schemas.microsoft.com/office/drawing/2014/main" val="2996983822"/>
                    </a:ext>
                  </a:extLst>
                </a:gridCol>
                <a:gridCol w="356909">
                  <a:extLst>
                    <a:ext uri="{9D8B030D-6E8A-4147-A177-3AD203B41FA5}">
                      <a16:colId xmlns:a16="http://schemas.microsoft.com/office/drawing/2014/main" val="2510742619"/>
                    </a:ext>
                  </a:extLst>
                </a:gridCol>
                <a:gridCol w="356909">
                  <a:extLst>
                    <a:ext uri="{9D8B030D-6E8A-4147-A177-3AD203B41FA5}">
                      <a16:colId xmlns:a16="http://schemas.microsoft.com/office/drawing/2014/main" val="1499301752"/>
                    </a:ext>
                  </a:extLst>
                </a:gridCol>
                <a:gridCol w="356909">
                  <a:extLst>
                    <a:ext uri="{9D8B030D-6E8A-4147-A177-3AD203B41FA5}">
                      <a16:colId xmlns:a16="http://schemas.microsoft.com/office/drawing/2014/main" val="906333382"/>
                    </a:ext>
                  </a:extLst>
                </a:gridCol>
                <a:gridCol w="356909">
                  <a:extLst>
                    <a:ext uri="{9D8B030D-6E8A-4147-A177-3AD203B41FA5}">
                      <a16:colId xmlns:a16="http://schemas.microsoft.com/office/drawing/2014/main" val="1451642172"/>
                    </a:ext>
                  </a:extLst>
                </a:gridCol>
                <a:gridCol w="356909">
                  <a:extLst>
                    <a:ext uri="{9D8B030D-6E8A-4147-A177-3AD203B41FA5}">
                      <a16:colId xmlns:a16="http://schemas.microsoft.com/office/drawing/2014/main" val="3431461140"/>
                    </a:ext>
                  </a:extLst>
                </a:gridCol>
                <a:gridCol w="356909">
                  <a:extLst>
                    <a:ext uri="{9D8B030D-6E8A-4147-A177-3AD203B41FA5}">
                      <a16:colId xmlns:a16="http://schemas.microsoft.com/office/drawing/2014/main" val="1513140980"/>
                    </a:ext>
                  </a:extLst>
                </a:gridCol>
                <a:gridCol w="356909">
                  <a:extLst>
                    <a:ext uri="{9D8B030D-6E8A-4147-A177-3AD203B41FA5}">
                      <a16:colId xmlns:a16="http://schemas.microsoft.com/office/drawing/2014/main" val="4085561909"/>
                    </a:ext>
                  </a:extLst>
                </a:gridCol>
                <a:gridCol w="356909">
                  <a:extLst>
                    <a:ext uri="{9D8B030D-6E8A-4147-A177-3AD203B41FA5}">
                      <a16:colId xmlns:a16="http://schemas.microsoft.com/office/drawing/2014/main" val="2948120746"/>
                    </a:ext>
                  </a:extLst>
                </a:gridCol>
                <a:gridCol w="356909">
                  <a:extLst>
                    <a:ext uri="{9D8B030D-6E8A-4147-A177-3AD203B41FA5}">
                      <a16:colId xmlns:a16="http://schemas.microsoft.com/office/drawing/2014/main" val="3803221380"/>
                    </a:ext>
                  </a:extLst>
                </a:gridCol>
                <a:gridCol w="356909">
                  <a:extLst>
                    <a:ext uri="{9D8B030D-6E8A-4147-A177-3AD203B41FA5}">
                      <a16:colId xmlns:a16="http://schemas.microsoft.com/office/drawing/2014/main" val="2036355499"/>
                    </a:ext>
                  </a:extLst>
                </a:gridCol>
                <a:gridCol w="356909">
                  <a:extLst>
                    <a:ext uri="{9D8B030D-6E8A-4147-A177-3AD203B41FA5}">
                      <a16:colId xmlns:a16="http://schemas.microsoft.com/office/drawing/2014/main" val="2268906893"/>
                    </a:ext>
                  </a:extLst>
                </a:gridCol>
                <a:gridCol w="356909">
                  <a:extLst>
                    <a:ext uri="{9D8B030D-6E8A-4147-A177-3AD203B41FA5}">
                      <a16:colId xmlns:a16="http://schemas.microsoft.com/office/drawing/2014/main" val="1428464839"/>
                    </a:ext>
                  </a:extLst>
                </a:gridCol>
                <a:gridCol w="356909">
                  <a:extLst>
                    <a:ext uri="{9D8B030D-6E8A-4147-A177-3AD203B41FA5}">
                      <a16:colId xmlns:a16="http://schemas.microsoft.com/office/drawing/2014/main" val="2110520366"/>
                    </a:ext>
                  </a:extLst>
                </a:gridCol>
                <a:gridCol w="356909">
                  <a:extLst>
                    <a:ext uri="{9D8B030D-6E8A-4147-A177-3AD203B41FA5}">
                      <a16:colId xmlns:a16="http://schemas.microsoft.com/office/drawing/2014/main" val="2836328773"/>
                    </a:ext>
                  </a:extLst>
                </a:gridCol>
                <a:gridCol w="356909">
                  <a:extLst>
                    <a:ext uri="{9D8B030D-6E8A-4147-A177-3AD203B41FA5}">
                      <a16:colId xmlns:a16="http://schemas.microsoft.com/office/drawing/2014/main" val="3145175202"/>
                    </a:ext>
                  </a:extLst>
                </a:gridCol>
                <a:gridCol w="356909">
                  <a:extLst>
                    <a:ext uri="{9D8B030D-6E8A-4147-A177-3AD203B41FA5}">
                      <a16:colId xmlns:a16="http://schemas.microsoft.com/office/drawing/2014/main" val="3889920267"/>
                    </a:ext>
                  </a:extLst>
                </a:gridCol>
                <a:gridCol w="356909">
                  <a:extLst>
                    <a:ext uri="{9D8B030D-6E8A-4147-A177-3AD203B41FA5}">
                      <a16:colId xmlns:a16="http://schemas.microsoft.com/office/drawing/2014/main" val="1437541612"/>
                    </a:ext>
                  </a:extLst>
                </a:gridCol>
                <a:gridCol w="356909">
                  <a:extLst>
                    <a:ext uri="{9D8B030D-6E8A-4147-A177-3AD203B41FA5}">
                      <a16:colId xmlns:a16="http://schemas.microsoft.com/office/drawing/2014/main" val="379703482"/>
                    </a:ext>
                  </a:extLst>
                </a:gridCol>
                <a:gridCol w="356909">
                  <a:extLst>
                    <a:ext uri="{9D8B030D-6E8A-4147-A177-3AD203B41FA5}">
                      <a16:colId xmlns:a16="http://schemas.microsoft.com/office/drawing/2014/main" val="69772160"/>
                    </a:ext>
                  </a:extLst>
                </a:gridCol>
              </a:tblGrid>
              <a:tr h="252265">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Wednesday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Friday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Tuesday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Wednesday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Thursday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Friday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Sunday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Monday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Tuesday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 Wednesday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653305597"/>
                  </a:ext>
                </a:extLst>
              </a:tr>
              <a:tr h="132098">
                <a:tc>
                  <a:txBody>
                    <a:bodyPr/>
                    <a:lstStyle/>
                    <a:p>
                      <a:pPr algn="r" fontAlgn="b"/>
                      <a:r>
                        <a:rPr lang="en-US" sz="700" b="1" i="0" u="none" strike="noStrike">
                          <a:effectLst/>
                          <a:latin typeface="Arial" panose="020B0604020202020204" pitchFamily="34" charset="0"/>
                        </a:rPr>
                        <a:t>EST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PST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UTC</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JST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4-May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6-May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10-May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11-May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12-May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13-May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15-May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UTC</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JST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16-May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17-May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18-May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231141247"/>
                  </a:ext>
                </a:extLst>
              </a:tr>
              <a:tr h="128579">
                <a:tc>
                  <a:txBody>
                    <a:bodyPr/>
                    <a:lstStyle/>
                    <a:p>
                      <a:pPr algn="r" fontAlgn="b"/>
                      <a:r>
                        <a:rPr lang="en-US" sz="700" b="1" i="0" u="none" strike="noStrike">
                          <a:effectLst/>
                          <a:latin typeface="Arial" panose="020B0604020202020204" pitchFamily="34" charset="0"/>
                        </a:rPr>
                        <a:t>5:00</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rowSpan="4" gridSpan="2">
                  <a:txBody>
                    <a:bodyPr/>
                    <a:lstStyle/>
                    <a:p>
                      <a:pPr algn="ctr" fontAlgn="ctr"/>
                      <a:r>
                        <a:rPr lang="en-US" sz="700" b="0" i="0" u="none" strike="noStrike">
                          <a:effectLst/>
                          <a:latin typeface="Arial" panose="020B0604020202020204" pitchFamily="34" charset="0"/>
                        </a:rPr>
                        <a:t> </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h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1930804218"/>
                  </a:ext>
                </a:extLst>
              </a:tr>
              <a:tr h="128579">
                <a:tc>
                  <a:txBody>
                    <a:bodyPr/>
                    <a:lstStyle/>
                    <a:p>
                      <a:pPr algn="r" fontAlgn="b"/>
                      <a:r>
                        <a:rPr lang="en-US" sz="700" b="1" i="0" u="none" strike="noStrike">
                          <a:effectLst/>
                          <a:latin typeface="Arial" panose="020B0604020202020204" pitchFamily="34" charset="0"/>
                        </a:rPr>
                        <a:t>6:00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846662381"/>
                  </a:ext>
                </a:extLst>
              </a:tr>
              <a:tr h="128579">
                <a:tc>
                  <a:txBody>
                    <a:bodyPr/>
                    <a:lstStyle/>
                    <a:p>
                      <a:pPr algn="r" fontAlgn="b"/>
                      <a:r>
                        <a:rPr lang="en-US" sz="700" b="1" i="0" u="none" strike="noStrike">
                          <a:effectLst/>
                          <a:latin typeface="Arial" panose="020B0604020202020204" pitchFamily="34" charset="0"/>
                        </a:rPr>
                        <a:t>7:00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SC THz</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AM0</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751462297"/>
                  </a:ext>
                </a:extLst>
              </a:tr>
              <a:tr h="128579">
                <a:tc>
                  <a:txBody>
                    <a:bodyPr/>
                    <a:lstStyle/>
                    <a:p>
                      <a:pPr algn="r" fontAlgn="b"/>
                      <a:r>
                        <a:rPr lang="en-US" sz="700" b="1" i="0" u="none" strike="noStrike">
                          <a:effectLst/>
                          <a:latin typeface="Arial" panose="020B0604020202020204" pitchFamily="34" charset="0"/>
                        </a:rPr>
                        <a:t>8:00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5:00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3140353750"/>
                  </a:ext>
                </a:extLst>
              </a:tr>
              <a:tr h="128579">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6:00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Opening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TG6a</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TG3ma</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TG3ma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Joint 6a/4ab/14</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700" b="1" i="0" u="none" strike="noStrike">
                          <a:effectLst/>
                          <a:latin typeface="Arial" panose="020B0604020202020204" pitchFamily="34" charset="0"/>
                        </a:rPr>
                        <a:t>TG3ma</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TG6a</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Closing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extLst>
                  <a:ext uri="{0D108BD9-81ED-4DB2-BD59-A6C34878D82A}">
                    <a16:rowId xmlns:a16="http://schemas.microsoft.com/office/drawing/2014/main" val="1849712556"/>
                  </a:ext>
                </a:extLst>
              </a:tr>
              <a:tr h="247372">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7:00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solidFill>
                            <a:srgbClr val="0000FF"/>
                          </a:solidFill>
                          <a:effectLst/>
                          <a:latin typeface="Calibri" panose="020F0502020204030204" pitchFamily="34" charset="0"/>
                        </a:rPr>
                        <a:t>802.15 CAC</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6954713"/>
                  </a:ext>
                </a:extLst>
              </a:tr>
              <a:tr h="128579">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8:00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none" strike="noStrike">
                          <a:effectLst/>
                          <a:latin typeface="Arial" panose="020B0604020202020204" pitchFamily="34" charset="0"/>
                        </a:rPr>
                        <a:t>SC Maint</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Joint 802.15/802.1</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Maint</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IETF</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h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gridSpan="2">
                  <a:txBody>
                    <a:bodyPr/>
                    <a:lstStyle/>
                    <a:p>
                      <a:pPr algn="ctr" fontAlgn="ctr"/>
                      <a:r>
                        <a:rPr lang="en-US" sz="700" b="1" i="0" u="none" strike="noStrike">
                          <a:effectLst/>
                          <a:latin typeface="Arial" panose="020B0604020202020204" pitchFamily="34" charset="0"/>
                        </a:rPr>
                        <a:t>SC Maint</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WNG</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3194621893"/>
                  </a:ext>
                </a:extLst>
              </a:tr>
              <a:tr h="128579">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9:00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4232675975"/>
                  </a:ext>
                </a:extLst>
              </a:tr>
              <a:tr h="128579">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10:00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TG16t</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TG15</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14/15/4ab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effectLst/>
                          <a:latin typeface="Arial" panose="020B0604020202020204" pitchFamily="34" charset="0"/>
                        </a:rPr>
                        <a:t>TG16t</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TG15</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495978227"/>
                  </a:ext>
                </a:extLst>
              </a:tr>
              <a:tr h="247372">
                <a:tc>
                  <a:txBody>
                    <a:bodyPr/>
                    <a:lstStyle/>
                    <a:p>
                      <a:pPr algn="r" fontAlgn="b"/>
                      <a:r>
                        <a:rPr lang="en-US" sz="700" b="1" i="0" u="none" strike="noStrike">
                          <a:effectLst/>
                          <a:latin typeface="Arial" panose="020B0604020202020204" pitchFamily="34" charset="0"/>
                        </a:rPr>
                        <a:t>14:00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11:00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01442739"/>
                  </a:ext>
                </a:extLst>
              </a:tr>
              <a:tr h="128579">
                <a:tc>
                  <a:txBody>
                    <a:bodyPr/>
                    <a:lstStyle/>
                    <a:p>
                      <a:pPr algn="r" fontAlgn="b"/>
                      <a:r>
                        <a:rPr lang="en-US" sz="700" b="1" i="0" u="none" strike="noStrike">
                          <a:effectLst/>
                          <a:latin typeface="Arial" panose="020B0604020202020204" pitchFamily="34" charset="0"/>
                        </a:rPr>
                        <a:t>15:00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12:00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 </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TG14</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effectLst/>
                          <a:latin typeface="Arial" panose="020B0604020202020204" pitchFamily="34" charset="0"/>
                        </a:rPr>
                        <a:t>TG4cor1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723468864"/>
                  </a:ext>
                </a:extLst>
              </a:tr>
              <a:tr h="128579">
                <a:tc>
                  <a:txBody>
                    <a:bodyPr/>
                    <a:lstStyle/>
                    <a:p>
                      <a:pPr algn="r" fontAlgn="b"/>
                      <a:r>
                        <a:rPr lang="en-US" sz="700" b="1" i="0" u="none" strike="noStrike">
                          <a:effectLst/>
                          <a:latin typeface="Arial" panose="020B0604020202020204" pitchFamily="34" charset="0"/>
                        </a:rPr>
                        <a:t>16:00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13:00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422232244"/>
                  </a:ext>
                </a:extLst>
              </a:tr>
              <a:tr h="128579">
                <a:tc>
                  <a:txBody>
                    <a:bodyPr/>
                    <a:lstStyle/>
                    <a:p>
                      <a:pPr algn="r" fontAlgn="b"/>
                      <a:r>
                        <a:rPr lang="en-US" sz="700" b="1" i="0" u="none" strike="noStrike">
                          <a:effectLst/>
                          <a:latin typeface="Arial" panose="020B0604020202020204" pitchFamily="34" charset="0"/>
                        </a:rPr>
                        <a:t>17:00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14:00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223520917"/>
                  </a:ext>
                </a:extLst>
              </a:tr>
              <a:tr h="128579">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15:00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732716268"/>
                  </a:ext>
                </a:extLst>
              </a:tr>
              <a:tr h="128579">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16:00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507450053"/>
                  </a:ext>
                </a:extLst>
              </a:tr>
              <a:tr h="128579">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17:00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266118082"/>
                  </a:ext>
                </a:extLst>
              </a:tr>
              <a:tr h="128579">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18:00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555990963"/>
                  </a:ext>
                </a:extLst>
              </a:tr>
              <a:tr h="128579">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948569218"/>
                  </a:ext>
                </a:extLst>
              </a:tr>
              <a:tr h="132098">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1253392506"/>
                  </a:ext>
                </a:extLst>
              </a:tr>
            </a:tbl>
          </a:graphicData>
        </a:graphic>
      </p:graphicFrame>
    </p:spTree>
    <p:extLst>
      <p:ext uri="{BB962C8B-B14F-4D97-AF65-F5344CB8AC3E}">
        <p14:creationId xmlns:p14="http://schemas.microsoft.com/office/powerpoint/2010/main" val="1778485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12</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May 3</a:t>
            </a:r>
            <a:r>
              <a:rPr lang="en-US" baseline="30000" dirty="0"/>
              <a:t>rd</a:t>
            </a:r>
            <a:r>
              <a:rPr lang="en-US" dirty="0"/>
              <a:t>,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and Reminders </a:t>
            </a:r>
          </a:p>
          <a:p>
            <a:pPr marL="514350" indent="-514350">
              <a:buFont typeface="Arial" panose="020B0604020202020204" pitchFamily="34" charset="0"/>
              <a:buAutoNum type="arabicPeriod"/>
            </a:pPr>
            <a:r>
              <a:rPr lang="en-US" altLang="en-US" dirty="0"/>
              <a:t>Technical discussions</a:t>
            </a:r>
          </a:p>
          <a:p>
            <a:pPr marL="914400" lvl="1" indent="-514350">
              <a:buFont typeface="+mj-lt"/>
              <a:buAutoNum type="alphaLcPeriod"/>
            </a:pPr>
            <a:r>
              <a:rPr lang="en-US" altLang="en-US" dirty="0"/>
              <a:t>None </a:t>
            </a:r>
          </a:p>
          <a:p>
            <a:pPr marL="514350" indent="-514350">
              <a:buFont typeface="Arial" panose="020B0604020202020204" pitchFamily="34" charset="0"/>
              <a:buAutoNum type="arabicPeriod"/>
            </a:pPr>
            <a:r>
              <a:rPr lang="en-US" altLang="en-US" dirty="0"/>
              <a:t>Next steps</a:t>
            </a:r>
          </a:p>
          <a:p>
            <a:pPr marL="914400" lvl="1" indent="-514350">
              <a:buFont typeface="+mj-lt"/>
              <a:buAutoNum type="alphaLcPeriod"/>
            </a:pPr>
            <a:r>
              <a:rPr lang="en-US" altLang="en-US" dirty="0"/>
              <a:t>May meeting agenda, schedule</a:t>
            </a:r>
          </a:p>
          <a:p>
            <a:pPr marL="914400" lvl="1" indent="-514350">
              <a:buFont typeface="+mj-lt"/>
              <a:buAutoNum type="alphaLcPeriod"/>
            </a:pPr>
            <a:r>
              <a:rPr lang="en-US" altLang="en-US" dirty="0"/>
              <a:t>Topics for joint 4ab/6a/14 </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38844</TotalTime>
  <Words>1199</Words>
  <Application>Microsoft Office PowerPoint</Application>
  <PresentationFormat>On-screen Show (4:3)</PresentationFormat>
  <Paragraphs>461</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Courier</vt:lpstr>
      <vt:lpstr>Open Sans</vt:lpstr>
      <vt:lpstr>Tahoma</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Technical Discussion</vt:lpstr>
      <vt:lpstr>Next Steps</vt:lpstr>
      <vt:lpstr>May Interim Session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227</cp:revision>
  <cp:lastPrinted>2000-03-07T00:55:37Z</cp:lastPrinted>
  <dcterms:created xsi:type="dcterms:W3CDTF">2016-01-17T22:48:36Z</dcterms:created>
  <dcterms:modified xsi:type="dcterms:W3CDTF">2022-05-03T13:26:48Z</dcterms:modified>
  <cp:category/>
</cp:coreProperties>
</file>