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9" r:id="rId2"/>
    <p:sldId id="258" r:id="rId3"/>
    <p:sldId id="284" r:id="rId4"/>
    <p:sldId id="281" r:id="rId5"/>
    <p:sldId id="271" r:id="rId6"/>
    <p:sldId id="273" r:id="rId7"/>
    <p:sldId id="274" r:id="rId8"/>
    <p:sldId id="282" r:id="rId9"/>
    <p:sldId id="276" r:id="rId10"/>
    <p:sldId id="262" r:id="rId11"/>
    <p:sldId id="263" r:id="rId12"/>
    <p:sldId id="264" r:id="rId13"/>
    <p:sldId id="5082" r:id="rId14"/>
    <p:sldId id="4945" r:id="rId15"/>
    <p:sldId id="256" r:id="rId16"/>
    <p:sldId id="5083" r:id="rId17"/>
    <p:sldId id="5081" r:id="rId18"/>
    <p:sldId id="283" r:id="rId19"/>
    <p:sldId id="494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2" d="100"/>
          <a:sy n="72" d="100"/>
        </p:scale>
        <p:origin x="1072"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4" d="100"/>
          <a:sy n="54" d="100"/>
        </p:scale>
        <p:origin x="2564" y="6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2022/5/2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18</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802.15-22-0221-00-06a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May 2022</a:t>
            </a:r>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ieeesa.webex.com/ieeesa/j.php?MTID=m1c57bbf0834ea6616f736b942e2c818e" TargetMode="External"/><Relationship Id="rId2" Type="http://schemas.openxmlformats.org/officeDocument/2006/relationships/hyperlink" Target="https://ieeesa.webex.com/ieeesa/j.php?MTID=md4f06fd011ccb38a5b158a99672fed00"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[TG15.6a Opening Information for May 2022]	</a:t>
            </a:r>
          </a:p>
          <a:p>
            <a:r>
              <a:rPr lang="en-US" altLang="ja-JP" sz="1600" b="1" dirty="0">
                <a:ea typeface="ＭＳ Ｐゴシック" charset="-128"/>
              </a:rPr>
              <a:t>Date Submitted: </a:t>
            </a:r>
            <a:r>
              <a:rPr lang="en-US" altLang="ja-JP" sz="1600" dirty="0">
                <a:ea typeface="ＭＳ Ｐゴシック" charset="-128"/>
              </a:rPr>
              <a:t>[2</a:t>
            </a:r>
            <a:r>
              <a:rPr lang="en-US" altLang="ja-JP" sz="1600" baseline="30000" dirty="0">
                <a:ea typeface="ＭＳ Ｐゴシック" charset="-128"/>
              </a:rPr>
              <a:t>nd</a:t>
            </a:r>
            <a:r>
              <a:rPr lang="en-US" altLang="ja-JP" sz="1600" dirty="0">
                <a:ea typeface="ＭＳ Ｐゴシック" charset="-128"/>
              </a:rPr>
              <a:t> May 2022]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TG15.6a meeting in May 2022.]</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May 2022</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10</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May 2022</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11</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2"/>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3"/>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May 2022</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9280275-19D4-4F70-B74A-EB932602EF81}"/>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
        <p:nvSpPr>
          <p:cNvPr id="3" name="日付プレースホルダー 2">
            <a:extLst>
              <a:ext uri="{FF2B5EF4-FFF2-40B4-BE49-F238E27FC236}">
                <a16:creationId xmlns:a16="http://schemas.microsoft.com/office/drawing/2014/main" id="{2D1C3900-1182-4976-8C7C-2372D1B06C42}"/>
              </a:ext>
            </a:extLst>
          </p:cNvPr>
          <p:cNvSpPr>
            <a:spLocks noGrp="1"/>
          </p:cNvSpPr>
          <p:nvPr>
            <p:ph type="dt" sz="half" idx="2"/>
          </p:nvPr>
        </p:nvSpPr>
        <p:spPr/>
        <p:txBody>
          <a:bodyPr/>
          <a:lstStyle/>
          <a:p>
            <a:r>
              <a:rPr lang="en-US" altLang="ja-JP"/>
              <a:t>May 2022</a:t>
            </a:r>
            <a:endParaRPr lang="en-US" altLang="ja-JP" dirty="0"/>
          </a:p>
        </p:txBody>
      </p:sp>
      <p:sp>
        <p:nvSpPr>
          <p:cNvPr id="5" name="テキスト ボックス 4">
            <a:extLst>
              <a:ext uri="{FF2B5EF4-FFF2-40B4-BE49-F238E27FC236}">
                <a16:creationId xmlns:a16="http://schemas.microsoft.com/office/drawing/2014/main" id="{BB5BEC9D-C36E-4606-90DA-B7E78378D506}"/>
              </a:ext>
            </a:extLst>
          </p:cNvPr>
          <p:cNvSpPr txBox="1"/>
          <p:nvPr/>
        </p:nvSpPr>
        <p:spPr>
          <a:xfrm>
            <a:off x="612560" y="933024"/>
            <a:ext cx="7910004" cy="461665"/>
          </a:xfrm>
          <a:prstGeom prst="rect">
            <a:avLst/>
          </a:prstGeom>
          <a:noFill/>
        </p:spPr>
        <p:txBody>
          <a:bodyPr wrap="square">
            <a:spAutoFit/>
          </a:bodyPr>
          <a:lstStyle/>
          <a:p>
            <a:r>
              <a:rPr lang="en-US" altLang="ja-JP" sz="2400" b="1" dirty="0"/>
              <a:t>Registration for the May 802.15 interim session</a:t>
            </a:r>
            <a:endParaRPr lang="ja-JP" altLang="en-US" sz="2400" b="1" dirty="0"/>
          </a:p>
        </p:txBody>
      </p:sp>
      <p:graphicFrame>
        <p:nvGraphicFramePr>
          <p:cNvPr id="6" name="表 5">
            <a:extLst>
              <a:ext uri="{FF2B5EF4-FFF2-40B4-BE49-F238E27FC236}">
                <a16:creationId xmlns:a16="http://schemas.microsoft.com/office/drawing/2014/main" id="{4117EDEC-426A-4133-8C06-7A760D0B3F01}"/>
              </a:ext>
            </a:extLst>
          </p:cNvPr>
          <p:cNvGraphicFramePr>
            <a:graphicFrameLocks noGrp="1"/>
          </p:cNvGraphicFramePr>
          <p:nvPr>
            <p:extLst>
              <p:ext uri="{D42A27DB-BD31-4B8C-83A1-F6EECF244321}">
                <p14:modId xmlns:p14="http://schemas.microsoft.com/office/powerpoint/2010/main" val="3187947824"/>
              </p:ext>
            </p:extLst>
          </p:nvPr>
        </p:nvGraphicFramePr>
        <p:xfrm>
          <a:off x="685800" y="1931498"/>
          <a:ext cx="7772400" cy="3758826"/>
        </p:xfrm>
        <a:graphic>
          <a:graphicData uri="http://schemas.openxmlformats.org/drawingml/2006/table">
            <a:tbl>
              <a:tblPr>
                <a:tableStyleId>{5C22544A-7EE6-4342-B048-85BDC9FD1C3A}</a:tableStyleId>
              </a:tblPr>
              <a:tblGrid>
                <a:gridCol w="7772400">
                  <a:extLst>
                    <a:ext uri="{9D8B030D-6E8A-4147-A177-3AD203B41FA5}">
                      <a16:colId xmlns:a16="http://schemas.microsoft.com/office/drawing/2014/main" val="4244184157"/>
                    </a:ext>
                  </a:extLst>
                </a:gridCol>
              </a:tblGrid>
              <a:tr h="469853">
                <a:tc>
                  <a:txBody>
                    <a:bodyPr/>
                    <a:lstStyle/>
                    <a:p>
                      <a:pPr algn="l" rtl="0" fontAlgn="ctr"/>
                      <a:r>
                        <a:rPr lang="en-US" sz="1600" u="none" strike="noStrike" dirty="0">
                          <a:effectLst/>
                        </a:rPr>
                        <a:t>This meeting is part of the March IEEE 802 wireless session</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842453719"/>
                  </a:ext>
                </a:extLst>
              </a:tr>
              <a:tr h="469853">
                <a:tc>
                  <a:txBody>
                    <a:bodyPr/>
                    <a:lstStyle/>
                    <a:p>
                      <a:pPr algn="l" rtl="0" fontAlgn="ctr"/>
                      <a:r>
                        <a:rPr lang="en-US" sz="1600" u="none" strike="noStrike">
                          <a:effectLst/>
                        </a:rPr>
                        <a:t>You must pay the registration fee in order to attend</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446269888"/>
                  </a:ext>
                </a:extLst>
              </a:tr>
              <a:tr h="1409560">
                <a:tc>
                  <a:txBody>
                    <a:bodyPr/>
                    <a:lstStyle/>
                    <a:p>
                      <a:pPr algn="l" rtl="0" fontAlgn="ctr"/>
                      <a:r>
                        <a:rPr lang="en-US" sz="1600" u="none" strike="noStrike">
                          <a:effectLst/>
                        </a:rPr>
                        <a:t>If you have not already done so, you can register here or follow the registration link -  https://touchpoint.eventsair.com/ieee-802-wireless-interim-session-jan-2022/registration/Site/Register</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50169520"/>
                  </a:ext>
                </a:extLst>
              </a:tr>
              <a:tr h="1409560">
                <a:tc>
                  <a:txBody>
                    <a:bodyPr/>
                    <a:lstStyle/>
                    <a:p>
                      <a:pPr algn="l" rtl="0" fontAlgn="ctr"/>
                      <a:r>
                        <a:rPr lang="en-US" sz="1600" u="none" strike="noStrike" dirty="0">
                          <a:effectLst/>
                        </a:rPr>
                        <a:t>If you do not intend to register for this session you must leave this meeting and, if you have logged attendance on IMAT, email the 802.11 chair or vice chairs to have your attendance cancelled</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2501595499"/>
                  </a:ext>
                </a:extLst>
              </a:tr>
            </a:tbl>
          </a:graphicData>
        </a:graphic>
      </p:graphicFrame>
    </p:spTree>
    <p:extLst>
      <p:ext uri="{BB962C8B-B14F-4D97-AF65-F5344CB8AC3E}">
        <p14:creationId xmlns:p14="http://schemas.microsoft.com/office/powerpoint/2010/main" val="1226870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55639" y="1451182"/>
            <a:ext cx="8824450" cy="4765060"/>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buNone/>
            </a:pPr>
            <a:r>
              <a:rPr lang="en-US" altLang="ja-JP" sz="2000" b="1" dirty="0"/>
              <a:t>Action:  </a:t>
            </a:r>
          </a:p>
          <a:p>
            <a:pPr>
              <a:buFont typeface="Arial" panose="020B0604020202020204" pitchFamily="34" charset="0"/>
              <a:buChar char="•"/>
            </a:pPr>
            <a:r>
              <a:rPr lang="en-US" altLang="ja-JP" sz="2000" dirty="0">
                <a:solidFill>
                  <a:srgbClr val="FF0000"/>
                </a:solidFill>
              </a:rPr>
              <a:t>Answer for Comments from </a:t>
            </a:r>
            <a:r>
              <a:rPr lang="en-US" altLang="ja-JP" sz="2000" dirty="0" err="1">
                <a:solidFill>
                  <a:srgbClr val="FF0000"/>
                </a:solidFill>
              </a:rPr>
              <a:t>NesCom</a:t>
            </a:r>
            <a:r>
              <a:rPr lang="en-US" altLang="ja-JP" sz="2000" dirty="0">
                <a:solidFill>
                  <a:srgbClr val="FF0000"/>
                </a:solidFill>
              </a:rPr>
              <a:t> for Revision PAR &amp; CSD</a:t>
            </a:r>
          </a:p>
          <a:p>
            <a:pPr>
              <a:buFont typeface="Arial" panose="020B0604020202020204" pitchFamily="34" charset="0"/>
              <a:buChar char="•"/>
            </a:pPr>
            <a:r>
              <a:rPr lang="en-US" altLang="ja-JP" sz="2000" dirty="0">
                <a:solidFill>
                  <a:srgbClr val="FF0000"/>
                </a:solidFill>
              </a:rPr>
              <a:t>Update of CSD and TRD for the Revision 802.15.6a(6ma)</a:t>
            </a:r>
          </a:p>
          <a:p>
            <a:pPr>
              <a:buFont typeface="Arial" panose="020B0604020202020204" pitchFamily="34" charset="0"/>
              <a:buChar char="•"/>
            </a:pPr>
            <a:r>
              <a:rPr lang="en-US" altLang="ja-JP" sz="2000" dirty="0">
                <a:solidFill>
                  <a:srgbClr val="FF0000"/>
                </a:solidFill>
              </a:rPr>
              <a:t>Channel model,  PHY and MAC  documentation for revision</a:t>
            </a:r>
          </a:p>
          <a:p>
            <a:pPr>
              <a:buFont typeface="Arial" panose="020B0604020202020204" pitchFamily="34" charset="0"/>
              <a:buChar char="•"/>
            </a:pPr>
            <a:r>
              <a:rPr lang="en-US" altLang="ja-JP" sz="2000" dirty="0">
                <a:solidFill>
                  <a:srgbClr val="FF0000"/>
                </a:solidFill>
              </a:rPr>
              <a:t>Feasibility of TSN of 802.1 in MAC and interference mitigation in PHY and MAC</a:t>
            </a:r>
          </a:p>
          <a:p>
            <a:pPr>
              <a:buFont typeface="Arial" panose="020B0604020202020204" pitchFamily="34" charset="0"/>
              <a:buChar char="•"/>
            </a:pPr>
            <a:r>
              <a:rPr lang="en-US" altLang="ja-JP" sz="2000" dirty="0">
                <a:solidFill>
                  <a:srgbClr val="FF0000"/>
                </a:solidFill>
              </a:rPr>
              <a:t>Joint Meeting with other groups for harmonization to resolve common problems</a:t>
            </a:r>
          </a:p>
          <a:p>
            <a:pPr>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buNone/>
            </a:pPr>
            <a:r>
              <a:rPr lang="en-US" altLang="ja-JP" sz="2000" dirty="0">
                <a:solidFill>
                  <a:srgbClr val="FF0000"/>
                </a:solidFill>
              </a:rPr>
              <a:t>     Complete all documents for revision </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540774" y="1054407"/>
            <a:ext cx="8347587" cy="553065"/>
          </a:xfrm>
        </p:spPr>
        <p:txBody>
          <a:bodyPr/>
          <a:lstStyle/>
          <a:p>
            <a:r>
              <a:rPr kumimoji="1" lang="en-US" altLang="ja-JP" sz="3200" b="1" dirty="0"/>
              <a:t>Objectives of TG 6a – Enhanced Dependability Body Area Network (</a:t>
            </a:r>
            <a:r>
              <a:rPr kumimoji="1" lang="en-US" altLang="ja-JP" sz="3200" b="1" dirty="0">
                <a:solidFill>
                  <a:srgbClr val="FF0000"/>
                </a:solidFill>
              </a:rPr>
              <a:t>ED-BAN</a:t>
            </a:r>
            <a:r>
              <a:rPr kumimoji="1" lang="en-US" altLang="ja-JP" sz="3200" b="1" dirty="0"/>
              <a:t>)</a:t>
            </a:r>
            <a:br>
              <a:rPr kumimoji="1" lang="en-US" altLang="ja-JP" sz="3200" b="1" dirty="0"/>
            </a:b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May 2022</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45604" y="1009749"/>
            <a:ext cx="8928992" cy="5544616"/>
          </a:xfrm>
          <a:ln/>
        </p:spPr>
        <p:txBody>
          <a:bodyPr>
            <a:noAutofit/>
          </a:bodyPr>
          <a:lstStyle/>
          <a:p>
            <a:pPr>
              <a:lnSpc>
                <a:spcPts val="1100"/>
              </a:lnSpc>
            </a:pPr>
            <a:r>
              <a:rPr lang="en-US" altLang="ja-JP" sz="1300" dirty="0"/>
              <a:t>TG15.6a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TG 15.6a Meeting Minutes for March 2022                       doc.#15-22-0191-02-06a</a:t>
            </a:r>
          </a:p>
          <a:p>
            <a:pPr>
              <a:lnSpc>
                <a:spcPts val="1100"/>
              </a:lnSpc>
            </a:pPr>
            <a:r>
              <a:rPr lang="en-US" altLang="ja-JP" sz="1300" dirty="0"/>
              <a:t>Agenda of TG15.6a  May Meeting                                                                                      doc.#15-22-0222-00-06a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doc.#15-21-0023-06-0dep</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2.     Revision PAR and CSD for IEEE802.15.6ma                                                                    doc.#15-22-0168-02-06a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doc.#15-22-0167-03-06a</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3.   Summary of Channel and Environment Model                                                                     doc.#15-22-0091-01-06a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Considerations for MAC protocol in IEEE 802.15.6 BAN with Enhanced Dependability        doc.#15-22-0186-01-06a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Interference modeling in the Technical Requirements Document                                         doc.#15-22-0052-00-06a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Coordinator-to-coordinator communication for Body Area Networks                                     doc.#15-21-0582-02-06a               </a:t>
            </a:r>
          </a:p>
          <a:p>
            <a:pPr marL="171450" lvl="1" indent="-171450">
              <a:lnSpc>
                <a:spcPts val="15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ETSI </a:t>
            </a:r>
            <a:r>
              <a:rPr lang="en-US" altLang="ja-JP" sz="1200" dirty="0" err="1">
                <a:solidFill>
                  <a:srgbClr val="000000"/>
                </a:solidFill>
                <a:latin typeface="Arial"/>
                <a:cs typeface="Times New Roman" pitchFamily="18" charset="0"/>
              </a:rPr>
              <a:t>SmartBAN</a:t>
            </a:r>
            <a:r>
              <a:rPr lang="en-US" altLang="ja-JP" sz="1200" dirty="0">
                <a:solidFill>
                  <a:srgbClr val="000000"/>
                </a:solidFill>
                <a:latin typeface="Arial"/>
                <a:cs typeface="Times New Roman" pitchFamily="18" charset="0"/>
              </a:rPr>
              <a:t> in Medical/Wellbeing</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BAN Application for Healthcare under COVID-19; Field Trial of Detecting Symptom Using Machine Learning in Care Center</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Practice of BAN Platform MIPARU in Hokkaido, Japan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Channel Model for Wearable and Implant BAN in use case of BMI and BCI</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for BAN with Enhanced Dependability</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Dynamic On-Body UWB Radio Channel Modeling</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std IEEE802.15.6                                   doc:#15-22-0025.00-06a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802.15.6a                                                  doc.#15-22-0024-00-06a</a:t>
            </a:r>
            <a:endParaRPr lang="en-US" altLang="ja-JP" sz="1200" dirty="0">
              <a:solidFill>
                <a:srgbClr val="000000"/>
              </a:solidFill>
              <a:latin typeface="Arial"/>
              <a:cs typeface="Times New Roman" pitchFamily="18" charset="0"/>
            </a:endParaRP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8.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Solution for Coexisting BANs and Other Networks with MAC-Bridge and Integrated Terminal    21-0245-02-06a</a:t>
            </a:r>
          </a:p>
          <a:p>
            <a:pPr>
              <a:lnSpc>
                <a:spcPts val="1100"/>
              </a:lnSpc>
            </a:pPr>
            <a:r>
              <a:rPr lang="en-US" altLang="ja-JP" sz="1300" dirty="0"/>
              <a:t>Discussion</a:t>
            </a:r>
          </a:p>
          <a:p>
            <a:pPr marL="0" indent="0">
              <a:lnSpc>
                <a:spcPts val="1100"/>
              </a:lnSpc>
              <a:buNone/>
            </a:pPr>
            <a:r>
              <a:rPr lang="en-US" altLang="ja-JP" sz="1300" dirty="0"/>
              <a:t>           1.  Review and answer for comments for the Revision from </a:t>
            </a:r>
            <a:r>
              <a:rPr lang="en-US" altLang="ja-JP" sz="1300" dirty="0" err="1"/>
              <a:t>NesCom</a:t>
            </a:r>
            <a:r>
              <a:rPr lang="en-US" altLang="ja-JP" sz="1300" dirty="0"/>
              <a:t>, EC and other 802 WGs</a:t>
            </a:r>
          </a:p>
          <a:p>
            <a:pPr marL="0" indent="0">
              <a:lnSpc>
                <a:spcPts val="1100"/>
              </a:lnSpc>
              <a:buNone/>
            </a:pPr>
            <a:r>
              <a:rPr lang="en-US" altLang="ja-JP" sz="1300" dirty="0"/>
              <a:t>           2.   Harmonization with TG 15.6a, 4ab, 5.14, and ETSI Smart BAN</a:t>
            </a:r>
          </a:p>
          <a:p>
            <a:pPr marL="0" indent="0">
              <a:lnSpc>
                <a:spcPts val="1100"/>
              </a:lnSpc>
              <a:buNone/>
            </a:pPr>
            <a:r>
              <a:rPr lang="en-US" altLang="ja-JP" sz="1300" dirty="0"/>
              <a:t>          :3.   Update of TRD for Revision/ of WBAN IEEE802.15.6-2012</a:t>
            </a:r>
          </a:p>
          <a:p>
            <a:pPr marL="0" indent="0">
              <a:lnSpc>
                <a:spcPts val="1100"/>
              </a:lnSpc>
              <a:buNone/>
            </a:pPr>
            <a:r>
              <a:rPr lang="en-US" altLang="ja-JP" sz="1300" dirty="0"/>
              <a:t>           4.   Feasible Technologies for Satisfying the Technical Requirement</a:t>
            </a:r>
          </a:p>
          <a:p>
            <a:pPr marL="0" indent="0">
              <a:lnSpc>
                <a:spcPts val="1100"/>
              </a:lnSpc>
              <a:buNone/>
            </a:pPr>
            <a:r>
              <a:rPr lang="en-US" altLang="ja-JP" sz="1300" dirty="0"/>
              <a:t>           5.   Timeline for next May and July meetings and later  </a:t>
            </a:r>
          </a:p>
          <a:p>
            <a:pPr marL="0" indent="0">
              <a:lnSpc>
                <a:spcPts val="1100"/>
              </a:lnSpc>
              <a:buNone/>
            </a:pPr>
            <a:r>
              <a:rPr lang="en-US" altLang="ja-JP" sz="1300" dirty="0"/>
              <a:t>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555416" y="1050595"/>
            <a:ext cx="85885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prstClr val="black"/>
                </a:solidFill>
                <a:latin typeface="游ゴシック" panose="020F0502020204030204"/>
                <a:ea typeface="游ゴシック" panose="020B0400000000000000" pitchFamily="50" charset="-128"/>
              </a:rPr>
              <a:t>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9:00-11:00 EST, May 11(WED),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9:00-11:00 EST, May 12(THU),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TG6a,TG4ab,TG14:AM1 9:00-11:00 May 13(FRI)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EST, May 17(TUE),   </a:t>
            </a:r>
            <a:r>
              <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rPr>
              <a:t>22:00-24:00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10-18</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May 2022</a:t>
            </a:r>
            <a:endParaRPr lang="en-US" altLang="ja-JP" dirty="0"/>
          </a:p>
        </p:txBody>
      </p:sp>
      <p:pic>
        <p:nvPicPr>
          <p:cNvPr id="4" name="図 3">
            <a:extLst>
              <a:ext uri="{FF2B5EF4-FFF2-40B4-BE49-F238E27FC236}">
                <a16:creationId xmlns:a16="http://schemas.microsoft.com/office/drawing/2014/main" id="{99F4480D-0865-FFFE-9DA2-82FD249C7188}"/>
              </a:ext>
            </a:extLst>
          </p:cNvPr>
          <p:cNvPicPr>
            <a:picLocks noChangeAspect="1"/>
          </p:cNvPicPr>
          <p:nvPr/>
        </p:nvPicPr>
        <p:blipFill>
          <a:blip r:embed="rId2"/>
          <a:stretch>
            <a:fillRect/>
          </a:stretch>
        </p:blipFill>
        <p:spPr>
          <a:xfrm>
            <a:off x="10886" y="2035630"/>
            <a:ext cx="9144000" cy="2644812"/>
          </a:xfrm>
          <a:prstGeom prst="rect">
            <a:avLst/>
          </a:prstGeom>
        </p:spPr>
      </p:pic>
      <p:pic>
        <p:nvPicPr>
          <p:cNvPr id="10" name="図 9">
            <a:extLst>
              <a:ext uri="{FF2B5EF4-FFF2-40B4-BE49-F238E27FC236}">
                <a16:creationId xmlns:a16="http://schemas.microsoft.com/office/drawing/2014/main" id="{A4579555-B47F-93DC-639B-FF46E375DE75}"/>
              </a:ext>
            </a:extLst>
          </p:cNvPr>
          <p:cNvPicPr>
            <a:picLocks noChangeAspect="1"/>
          </p:cNvPicPr>
          <p:nvPr/>
        </p:nvPicPr>
        <p:blipFill>
          <a:blip r:embed="rId3"/>
          <a:stretch>
            <a:fillRect/>
          </a:stretch>
        </p:blipFill>
        <p:spPr>
          <a:xfrm>
            <a:off x="235974" y="4729601"/>
            <a:ext cx="8731045" cy="1691922"/>
          </a:xfrm>
          <a:prstGeom prst="rect">
            <a:avLst/>
          </a:prstGeom>
        </p:spPr>
      </p:pic>
      <p:sp>
        <p:nvSpPr>
          <p:cNvPr id="11" name="正方形/長方形 10">
            <a:extLst>
              <a:ext uri="{FF2B5EF4-FFF2-40B4-BE49-F238E27FC236}">
                <a16:creationId xmlns:a16="http://schemas.microsoft.com/office/drawing/2014/main" id="{837C72FD-46B1-7970-9365-4230F24875CC}"/>
              </a:ext>
            </a:extLst>
          </p:cNvPr>
          <p:cNvSpPr/>
          <p:nvPr/>
        </p:nvSpPr>
        <p:spPr bwMode="auto">
          <a:xfrm>
            <a:off x="3145971" y="2732314"/>
            <a:ext cx="533400" cy="293915"/>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5" name="正方形/長方形 14">
            <a:extLst>
              <a:ext uri="{FF2B5EF4-FFF2-40B4-BE49-F238E27FC236}">
                <a16:creationId xmlns:a16="http://schemas.microsoft.com/office/drawing/2014/main" id="{09A1E859-27B9-45B1-DABB-A41ABBDFD9F0}"/>
              </a:ext>
            </a:extLst>
          </p:cNvPr>
          <p:cNvSpPr/>
          <p:nvPr/>
        </p:nvSpPr>
        <p:spPr bwMode="auto">
          <a:xfrm>
            <a:off x="4071257" y="2743196"/>
            <a:ext cx="533400" cy="293915"/>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6" name="正方形/長方形 15">
            <a:extLst>
              <a:ext uri="{FF2B5EF4-FFF2-40B4-BE49-F238E27FC236}">
                <a16:creationId xmlns:a16="http://schemas.microsoft.com/office/drawing/2014/main" id="{24C236C4-94E7-EC4F-42DE-3BA6172B43CC}"/>
              </a:ext>
            </a:extLst>
          </p:cNvPr>
          <p:cNvSpPr/>
          <p:nvPr/>
        </p:nvSpPr>
        <p:spPr bwMode="auto">
          <a:xfrm>
            <a:off x="7304312" y="2743199"/>
            <a:ext cx="533400" cy="293915"/>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475218DD-17A5-83FC-6BC4-A68BBA1BA6AB}"/>
              </a:ext>
            </a:extLst>
          </p:cNvPr>
          <p:cNvSpPr/>
          <p:nvPr/>
        </p:nvSpPr>
        <p:spPr bwMode="auto">
          <a:xfrm>
            <a:off x="5475514" y="2721424"/>
            <a:ext cx="533400" cy="293915"/>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CE498819-ED66-39DD-E236-39F0D5335A83}"/>
              </a:ext>
            </a:extLst>
          </p:cNvPr>
          <p:cNvSpPr/>
          <p:nvPr/>
        </p:nvSpPr>
        <p:spPr bwMode="auto">
          <a:xfrm>
            <a:off x="2220685" y="2754084"/>
            <a:ext cx="925286" cy="261256"/>
          </a:xfrm>
          <a:prstGeom prst="rect">
            <a:avLst/>
          </a:prstGeom>
          <a:noFill/>
          <a:ln w="3810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9" name="正方形/長方形 18">
            <a:extLst>
              <a:ext uri="{FF2B5EF4-FFF2-40B4-BE49-F238E27FC236}">
                <a16:creationId xmlns:a16="http://schemas.microsoft.com/office/drawing/2014/main" id="{DE4AB7C8-5491-1896-A28F-8551C3836EFE}"/>
              </a:ext>
            </a:extLst>
          </p:cNvPr>
          <p:cNvSpPr/>
          <p:nvPr/>
        </p:nvSpPr>
        <p:spPr bwMode="auto">
          <a:xfrm>
            <a:off x="8251370" y="2754083"/>
            <a:ext cx="849079" cy="261256"/>
          </a:xfrm>
          <a:prstGeom prst="rect">
            <a:avLst/>
          </a:prstGeom>
          <a:noFill/>
          <a:ln w="3810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0" name="正方形/長方形 19">
            <a:extLst>
              <a:ext uri="{FF2B5EF4-FFF2-40B4-BE49-F238E27FC236}">
                <a16:creationId xmlns:a16="http://schemas.microsoft.com/office/drawing/2014/main" id="{34918DBF-42C9-889A-F5C3-B5B13C2A3580}"/>
              </a:ext>
            </a:extLst>
          </p:cNvPr>
          <p:cNvSpPr/>
          <p:nvPr/>
        </p:nvSpPr>
        <p:spPr bwMode="auto">
          <a:xfrm>
            <a:off x="7304310" y="3004458"/>
            <a:ext cx="925286" cy="261256"/>
          </a:xfrm>
          <a:prstGeom prst="rect">
            <a:avLst/>
          </a:prstGeom>
          <a:noFill/>
          <a:ln w="3810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11508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TG15.6a  Session Schedule for 10-18</a:t>
            </a:r>
            <a:r>
              <a:rPr kumimoji="1" lang="en-US" altLang="ja-JP" sz="2400" b="1" i="0" u="none" strike="noStrike" kern="0" cap="none" spc="0" normalizeH="0" baseline="3000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th</a:t>
            </a: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May,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May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extLst>
              <p:ext uri="{D42A27DB-BD31-4B8C-83A1-F6EECF244321}">
                <p14:modId xmlns:p14="http://schemas.microsoft.com/office/powerpoint/2010/main" val="2460347122"/>
              </p:ext>
            </p:extLst>
          </p:nvPr>
        </p:nvGraphicFramePr>
        <p:xfrm>
          <a:off x="134176" y="911456"/>
          <a:ext cx="9009823" cy="1295359"/>
        </p:xfrm>
        <a:graphic>
          <a:graphicData uri="http://schemas.openxmlformats.org/drawingml/2006/table">
            <a:tbl>
              <a:tblPr firstRow="1" bandRow="1">
                <a:tableStyleId>{93296810-A885-4BE3-A3E7-6D5BEEA58F35}</a:tableStyleId>
              </a:tblPr>
              <a:tblGrid>
                <a:gridCol w="1417286">
                  <a:extLst>
                    <a:ext uri="{9D8B030D-6E8A-4147-A177-3AD203B41FA5}">
                      <a16:colId xmlns:a16="http://schemas.microsoft.com/office/drawing/2014/main" val="20000"/>
                    </a:ext>
                  </a:extLst>
                </a:gridCol>
                <a:gridCol w="1099583">
                  <a:extLst>
                    <a:ext uri="{9D8B030D-6E8A-4147-A177-3AD203B41FA5}">
                      <a16:colId xmlns:a16="http://schemas.microsoft.com/office/drawing/2014/main" val="20001"/>
                    </a:ext>
                  </a:extLst>
                </a:gridCol>
                <a:gridCol w="1261966">
                  <a:extLst>
                    <a:ext uri="{9D8B030D-6E8A-4147-A177-3AD203B41FA5}">
                      <a16:colId xmlns:a16="http://schemas.microsoft.com/office/drawing/2014/main" val="20002"/>
                    </a:ext>
                  </a:extLst>
                </a:gridCol>
                <a:gridCol w="1105525">
                  <a:extLst>
                    <a:ext uri="{9D8B030D-6E8A-4147-A177-3AD203B41FA5}">
                      <a16:colId xmlns:a16="http://schemas.microsoft.com/office/drawing/2014/main" val="2295029801"/>
                    </a:ext>
                  </a:extLst>
                </a:gridCol>
                <a:gridCol w="1752958">
                  <a:extLst>
                    <a:ext uri="{9D8B030D-6E8A-4147-A177-3AD203B41FA5}">
                      <a16:colId xmlns:a16="http://schemas.microsoft.com/office/drawing/2014/main" val="20003"/>
                    </a:ext>
                  </a:extLst>
                </a:gridCol>
                <a:gridCol w="1156265">
                  <a:extLst>
                    <a:ext uri="{9D8B030D-6E8A-4147-A177-3AD203B41FA5}">
                      <a16:colId xmlns:a16="http://schemas.microsoft.com/office/drawing/2014/main" val="20004"/>
                    </a:ext>
                  </a:extLst>
                </a:gridCol>
                <a:gridCol w="1216240">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May 10</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May 11</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May 12</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May 13</a:t>
                      </a:r>
                      <a:r>
                        <a:rPr kumimoji="1" lang="en-US" altLang="ja-JP" sz="1400" baseline="30000" dirty="0"/>
                        <a:t>h</a:t>
                      </a:r>
                      <a:endParaRPr kumimoji="1" lang="en-US" altLang="ja-JP" sz="1400" dirty="0"/>
                    </a:p>
                    <a:p>
                      <a:pPr algn="ctr"/>
                      <a:r>
                        <a:rPr kumimoji="1" lang="en-US" altLang="ja-JP" sz="1400" dirty="0"/>
                        <a:t>Friday</a:t>
                      </a:r>
                      <a:endParaRPr kumimoji="1" lang="ja-JP" altLang="en-US" sz="1400" dirty="0"/>
                    </a:p>
                  </a:txBody>
                  <a:tcPr anchor="ctr">
                    <a:solidFill>
                      <a:srgbClr val="0070C0"/>
                    </a:solidFill>
                  </a:tcPr>
                </a:tc>
                <a:tc>
                  <a:txBody>
                    <a:bodyPr/>
                    <a:lstStyle/>
                    <a:p>
                      <a:pPr algn="ctr"/>
                      <a:r>
                        <a:rPr kumimoji="1" lang="en-US" altLang="ja-JP" sz="1400" dirty="0"/>
                        <a:t>May 17</a:t>
                      </a:r>
                      <a:r>
                        <a:rPr kumimoji="1" lang="en-US" altLang="ja-JP" sz="1400" baseline="30000" dirty="0"/>
                        <a:t>th</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May 18</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10:00-12:00PM</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Joint Session TG15.6a, 4ab, &amp;TG14</a:t>
                      </a:r>
                      <a:endParaRPr kumimoji="1" lang="ja-JP" altLang="en-US" sz="1200" b="1" i="0" u="none" strike="noStrike" kern="1200" cap="none" spc="0" normalizeH="0" baseline="0" noProof="0" dirty="0">
                        <a:ln>
                          <a:noFill/>
                        </a:ln>
                        <a:solidFill>
                          <a:srgbClr val="00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TG15.6a 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6" name="表 5">
            <a:extLst>
              <a:ext uri="{FF2B5EF4-FFF2-40B4-BE49-F238E27FC236}">
                <a16:creationId xmlns:a16="http://schemas.microsoft.com/office/drawing/2014/main" id="{8490B3CF-5F48-4741-AE14-8ED6B17F4196}"/>
              </a:ext>
            </a:extLst>
          </p:cNvPr>
          <p:cNvGraphicFramePr>
            <a:graphicFrameLocks noGrp="1"/>
          </p:cNvGraphicFramePr>
          <p:nvPr>
            <p:extLst>
              <p:ext uri="{D42A27DB-BD31-4B8C-83A1-F6EECF244321}">
                <p14:modId xmlns:p14="http://schemas.microsoft.com/office/powerpoint/2010/main" val="4094891272"/>
              </p:ext>
            </p:extLst>
          </p:nvPr>
        </p:nvGraphicFramePr>
        <p:xfrm>
          <a:off x="2023417" y="2178275"/>
          <a:ext cx="5645377" cy="4270331"/>
        </p:xfrm>
        <a:graphic>
          <a:graphicData uri="http://schemas.openxmlformats.org/drawingml/2006/table">
            <a:tbl>
              <a:tblPr/>
              <a:tblGrid>
                <a:gridCol w="323724">
                  <a:extLst>
                    <a:ext uri="{9D8B030D-6E8A-4147-A177-3AD203B41FA5}">
                      <a16:colId xmlns:a16="http://schemas.microsoft.com/office/drawing/2014/main" val="1982408458"/>
                    </a:ext>
                  </a:extLst>
                </a:gridCol>
                <a:gridCol w="364965">
                  <a:extLst>
                    <a:ext uri="{9D8B030D-6E8A-4147-A177-3AD203B41FA5}">
                      <a16:colId xmlns:a16="http://schemas.microsoft.com/office/drawing/2014/main" val="2061846485"/>
                    </a:ext>
                  </a:extLst>
                </a:gridCol>
                <a:gridCol w="337245">
                  <a:extLst>
                    <a:ext uri="{9D8B030D-6E8A-4147-A177-3AD203B41FA5}">
                      <a16:colId xmlns:a16="http://schemas.microsoft.com/office/drawing/2014/main" val="3670033031"/>
                    </a:ext>
                  </a:extLst>
                </a:gridCol>
                <a:gridCol w="671522">
                  <a:extLst>
                    <a:ext uri="{9D8B030D-6E8A-4147-A177-3AD203B41FA5}">
                      <a16:colId xmlns:a16="http://schemas.microsoft.com/office/drawing/2014/main" val="17867778"/>
                    </a:ext>
                  </a:extLst>
                </a:gridCol>
                <a:gridCol w="28457">
                  <a:extLst>
                    <a:ext uri="{9D8B030D-6E8A-4147-A177-3AD203B41FA5}">
                      <a16:colId xmlns:a16="http://schemas.microsoft.com/office/drawing/2014/main" val="1203488414"/>
                    </a:ext>
                  </a:extLst>
                </a:gridCol>
                <a:gridCol w="75964">
                  <a:extLst>
                    <a:ext uri="{9D8B030D-6E8A-4147-A177-3AD203B41FA5}">
                      <a16:colId xmlns:a16="http://schemas.microsoft.com/office/drawing/2014/main" val="2619573213"/>
                    </a:ext>
                  </a:extLst>
                </a:gridCol>
                <a:gridCol w="28457">
                  <a:extLst>
                    <a:ext uri="{9D8B030D-6E8A-4147-A177-3AD203B41FA5}">
                      <a16:colId xmlns:a16="http://schemas.microsoft.com/office/drawing/2014/main" val="1517966906"/>
                    </a:ext>
                  </a:extLst>
                </a:gridCol>
                <a:gridCol w="28457">
                  <a:extLst>
                    <a:ext uri="{9D8B030D-6E8A-4147-A177-3AD203B41FA5}">
                      <a16:colId xmlns:a16="http://schemas.microsoft.com/office/drawing/2014/main" val="350048882"/>
                    </a:ext>
                  </a:extLst>
                </a:gridCol>
                <a:gridCol w="31514">
                  <a:extLst>
                    <a:ext uri="{9D8B030D-6E8A-4147-A177-3AD203B41FA5}">
                      <a16:colId xmlns:a16="http://schemas.microsoft.com/office/drawing/2014/main" val="2800167723"/>
                    </a:ext>
                  </a:extLst>
                </a:gridCol>
                <a:gridCol w="31514">
                  <a:extLst>
                    <a:ext uri="{9D8B030D-6E8A-4147-A177-3AD203B41FA5}">
                      <a16:colId xmlns:a16="http://schemas.microsoft.com/office/drawing/2014/main" val="695328264"/>
                    </a:ext>
                  </a:extLst>
                </a:gridCol>
                <a:gridCol w="213748">
                  <a:extLst>
                    <a:ext uri="{9D8B030D-6E8A-4147-A177-3AD203B41FA5}">
                      <a16:colId xmlns:a16="http://schemas.microsoft.com/office/drawing/2014/main" val="3905013639"/>
                    </a:ext>
                  </a:extLst>
                </a:gridCol>
                <a:gridCol w="81193">
                  <a:extLst>
                    <a:ext uri="{9D8B030D-6E8A-4147-A177-3AD203B41FA5}">
                      <a16:colId xmlns:a16="http://schemas.microsoft.com/office/drawing/2014/main" val="2716133449"/>
                    </a:ext>
                  </a:extLst>
                </a:gridCol>
                <a:gridCol w="240955">
                  <a:extLst>
                    <a:ext uri="{9D8B030D-6E8A-4147-A177-3AD203B41FA5}">
                      <a16:colId xmlns:a16="http://schemas.microsoft.com/office/drawing/2014/main" val="3388372529"/>
                    </a:ext>
                  </a:extLst>
                </a:gridCol>
                <a:gridCol w="513622">
                  <a:extLst>
                    <a:ext uri="{9D8B030D-6E8A-4147-A177-3AD203B41FA5}">
                      <a16:colId xmlns:a16="http://schemas.microsoft.com/office/drawing/2014/main" val="2715155850"/>
                    </a:ext>
                  </a:extLst>
                </a:gridCol>
                <a:gridCol w="31514">
                  <a:extLst>
                    <a:ext uri="{9D8B030D-6E8A-4147-A177-3AD203B41FA5}">
                      <a16:colId xmlns:a16="http://schemas.microsoft.com/office/drawing/2014/main" val="651928590"/>
                    </a:ext>
                  </a:extLst>
                </a:gridCol>
                <a:gridCol w="526657">
                  <a:extLst>
                    <a:ext uri="{9D8B030D-6E8A-4147-A177-3AD203B41FA5}">
                      <a16:colId xmlns:a16="http://schemas.microsoft.com/office/drawing/2014/main" val="2276935190"/>
                    </a:ext>
                  </a:extLst>
                </a:gridCol>
                <a:gridCol w="609814">
                  <a:extLst>
                    <a:ext uri="{9D8B030D-6E8A-4147-A177-3AD203B41FA5}">
                      <a16:colId xmlns:a16="http://schemas.microsoft.com/office/drawing/2014/main" val="2745202356"/>
                    </a:ext>
                  </a:extLst>
                </a:gridCol>
                <a:gridCol w="443501">
                  <a:extLst>
                    <a:ext uri="{9D8B030D-6E8A-4147-A177-3AD203B41FA5}">
                      <a16:colId xmlns:a16="http://schemas.microsoft.com/office/drawing/2014/main" val="1569920087"/>
                    </a:ext>
                  </a:extLst>
                </a:gridCol>
                <a:gridCol w="563616">
                  <a:extLst>
                    <a:ext uri="{9D8B030D-6E8A-4147-A177-3AD203B41FA5}">
                      <a16:colId xmlns:a16="http://schemas.microsoft.com/office/drawing/2014/main" val="3602216402"/>
                    </a:ext>
                  </a:extLst>
                </a:gridCol>
                <a:gridCol w="498938">
                  <a:extLst>
                    <a:ext uri="{9D8B030D-6E8A-4147-A177-3AD203B41FA5}">
                      <a16:colId xmlns:a16="http://schemas.microsoft.com/office/drawing/2014/main" val="1346710108"/>
                    </a:ext>
                  </a:extLst>
                </a:gridCol>
              </a:tblGrid>
              <a:tr h="208460">
                <a:tc gridSpan="13">
                  <a:txBody>
                    <a:bodyPr/>
                    <a:lstStyle/>
                    <a:p>
                      <a:pPr algn="l" rtl="0" fontAlgn="ctr"/>
                      <a:r>
                        <a:rPr lang="en-US" sz="900" b="0" i="0" u="none" strike="noStrike" dirty="0">
                          <a:effectLst/>
                          <a:latin typeface="Arial" panose="020B0604020202020204" pitchFamily="34" charset="0"/>
                        </a:rPr>
                        <a:t>1.</a:t>
                      </a:r>
                      <a:r>
                        <a:rPr lang="en-US" sz="900" b="1" i="0" u="none" strike="noStrike" dirty="0">
                          <a:effectLst/>
                          <a:latin typeface="Arial" panose="020B0604020202020204" pitchFamily="34" charset="0"/>
                        </a:rPr>
                        <a:t>  T</a:t>
                      </a:r>
                      <a:r>
                        <a:rPr lang="en-US" sz="900" b="1" i="0" u="none" strike="noStrike" dirty="0">
                          <a:solidFill>
                            <a:srgbClr val="000000"/>
                          </a:solidFill>
                          <a:effectLst/>
                          <a:latin typeface="Arial" panose="020B0604020202020204" pitchFamily="34" charset="0"/>
                        </a:rPr>
                        <a:t>G 15.6a</a:t>
                      </a:r>
                      <a:r>
                        <a:rPr lang="en-US" sz="900" b="1" i="0" u="none" strike="noStrike" dirty="0">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dirty="0">
                          <a:solidFill>
                            <a:srgbClr val="000000"/>
                          </a:solidFill>
                          <a:effectLst/>
                          <a:latin typeface="Arial" panose="020B0604020202020204" pitchFamily="34" charset="0"/>
                        </a:rPr>
                        <a:t>  Session1,    Wed AM1</a:t>
                      </a:r>
                      <a:endParaRPr lang="en-US" sz="900" b="0" i="0" u="none" strike="noStrike" dirty="0">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900" b="0" i="0" u="none" strike="noStrike" dirty="0">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391815967"/>
                  </a:ext>
                </a:extLst>
              </a:tr>
              <a:tr h="110038">
                <a:tc gridSpan="18">
                  <a:txBody>
                    <a:bodyPr/>
                    <a:lstStyle/>
                    <a:p>
                      <a:pPr algn="l" rtl="0" fontAlgn="ctr"/>
                      <a:r>
                        <a:rPr lang="en-US" sz="900" b="1" i="0" u="none" strike="noStrike" dirty="0">
                          <a:solidFill>
                            <a:srgbClr val="000000"/>
                          </a:solidFill>
                          <a:effectLst/>
                          <a:latin typeface="Arial" panose="020B0604020202020204" pitchFamily="34" charset="0"/>
                        </a:rPr>
                        <a:t>        9:00 AM - 11:00 AM Wed. May 11th,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686719492"/>
                  </a:ext>
                </a:extLst>
              </a:tr>
              <a:tr h="128377">
                <a:tc gridSpan="20">
                  <a:txBody>
                    <a:bodyPr/>
                    <a:lstStyle/>
                    <a:p>
                      <a:pPr algn="l" rtl="0" fontAlgn="ctr"/>
                      <a:r>
                        <a:rPr lang="en-US" sz="900" b="1" i="0" u="none" strike="noStrike" dirty="0">
                          <a:solidFill>
                            <a:srgbClr val="000000"/>
                          </a:solidFill>
                          <a:effectLst/>
                          <a:latin typeface="Arial" panose="020B0604020202020204" pitchFamily="34" charset="0"/>
                        </a:rPr>
                        <a:t>      10:00 PM -  12:00PM  Wed. May 11</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17282168"/>
                  </a:ext>
                </a:extLst>
              </a:tr>
              <a:tr h="106981">
                <a:tc gridSpan="19">
                  <a:txBody>
                    <a:bodyPr/>
                    <a:lstStyle/>
                    <a:p>
                      <a:pPr algn="l" rtl="0" fontAlgn="ctr"/>
                      <a:r>
                        <a:rPr lang="en-US" sz="900" b="0" i="0" u="sng" strike="noStrike" dirty="0">
                          <a:solidFill>
                            <a:srgbClr val="0000FF"/>
                          </a:solidFill>
                          <a:effectLst/>
                          <a:latin typeface="Arial" panose="020B0604020202020204" pitchFamily="34" charset="0"/>
                          <a:hlinkClick r:id="rId2"/>
                        </a:rPr>
                        <a:t>Meeting link:  </a:t>
                      </a:r>
                      <a:r>
                        <a:rPr lang="en-US" sz="900" b="0" i="0" u="sng" strike="noStrike" dirty="0">
                          <a:solidFill>
                            <a:srgbClr val="0000FF"/>
                          </a:solidFill>
                          <a:effectLst/>
                          <a:latin typeface="Arial" panose="020B0604020202020204" pitchFamily="34" charset="0"/>
                        </a:rPr>
                        <a:t>https://ieeesa.webex.com/ieeesa/j.php?MTID=m3080ca887df09849567da636d55f32a0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48776880"/>
                  </a:ext>
                </a:extLst>
              </a:tr>
              <a:tr h="190339">
                <a:tc gridSpan="11">
                  <a:txBody>
                    <a:bodyPr/>
                    <a:lstStyle/>
                    <a:p>
                      <a:pPr algn="l" rtl="0" fontAlgn="ctr"/>
                      <a:r>
                        <a:rPr lang="en-US" sz="900" b="1" i="0" u="none" strike="noStrike" dirty="0">
                          <a:solidFill>
                            <a:srgbClr val="000000"/>
                          </a:solidFill>
                          <a:effectLst/>
                          <a:latin typeface="Arial" panose="020B0604020202020204" pitchFamily="34" charset="0"/>
                        </a:rPr>
                        <a:t>Meeting number: 22346 086 7691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dirty="0">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126759541"/>
                  </a:ext>
                </a:extLst>
              </a:tr>
              <a:tr h="133165">
                <a:tc gridSpan="4">
                  <a:txBody>
                    <a:bodyPr/>
                    <a:lstStyle/>
                    <a:p>
                      <a:pPr algn="l" rtl="0" fontAlgn="ctr"/>
                      <a:r>
                        <a:rPr lang="en-US" sz="900" b="1" i="0" u="none" strike="noStrike" dirty="0">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7">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340311753"/>
                  </a:ext>
                </a:extLst>
              </a:tr>
              <a:tr h="110038">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7">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79546629"/>
                  </a:ext>
                </a:extLst>
              </a:tr>
              <a:tr h="208460">
                <a:tc gridSpan="12">
                  <a:txBody>
                    <a:bodyPr/>
                    <a:lstStyle/>
                    <a:p>
                      <a:pPr algn="l" rtl="0" fontAlgn="ctr"/>
                      <a:r>
                        <a:rPr lang="en-US" sz="900" b="1" i="0" u="none" strike="noStrike" dirty="0">
                          <a:solidFill>
                            <a:srgbClr val="000000"/>
                          </a:solidFill>
                          <a:effectLst/>
                          <a:latin typeface="Arial" panose="020B0604020202020204" pitchFamily="34" charset="0"/>
                        </a:rPr>
                        <a:t>2.  TG 15.6a</a:t>
                      </a:r>
                      <a:r>
                        <a:rPr lang="en-US" sz="900" b="1" i="0" u="none" strike="noStrike" dirty="0">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dirty="0">
                          <a:solidFill>
                            <a:srgbClr val="000000"/>
                          </a:solidFill>
                          <a:effectLst/>
                          <a:latin typeface="Arial" panose="020B0604020202020204" pitchFamily="34" charset="0"/>
                        </a:rPr>
                        <a:t>Session2    Thu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rtl="0" fontAlgn="ctr"/>
                      <a:endParaRPr 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57200190"/>
                  </a:ext>
                </a:extLst>
              </a:tr>
              <a:tr h="110038">
                <a:tc gridSpan="17">
                  <a:txBody>
                    <a:bodyPr/>
                    <a:lstStyle/>
                    <a:p>
                      <a:pPr algn="l" rtl="0" fontAlgn="ctr"/>
                      <a:r>
                        <a:rPr lang="en-US" sz="900" b="1" i="0" u="none" strike="noStrike" dirty="0">
                          <a:solidFill>
                            <a:srgbClr val="000000"/>
                          </a:solidFill>
                          <a:effectLst/>
                          <a:latin typeface="Arial" panose="020B0604020202020204" pitchFamily="34" charset="0"/>
                        </a:rPr>
                        <a:t>        9:00 AM - 11:00 AM Thu, May 12th,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09253629"/>
                  </a:ext>
                </a:extLst>
              </a:tr>
              <a:tr h="128377">
                <a:tc gridSpan="20">
                  <a:txBody>
                    <a:bodyPr/>
                    <a:lstStyle/>
                    <a:p>
                      <a:pPr algn="l" rtl="0" fontAlgn="ctr"/>
                      <a:r>
                        <a:rPr lang="en-US" sz="900" b="1" i="0" u="none" strike="noStrike" dirty="0">
                          <a:solidFill>
                            <a:srgbClr val="000000"/>
                          </a:solidFill>
                          <a:effectLst/>
                          <a:latin typeface="Arial" panose="020B0604020202020204" pitchFamily="34" charset="0"/>
                        </a:rPr>
                        <a:t>      10:00 PM  - 12:00 PM Thu. May 12</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86861244"/>
                  </a:ext>
                </a:extLst>
              </a:tr>
              <a:tr h="142615">
                <a:tc gridSpan="19">
                  <a:txBody>
                    <a:bodyPr/>
                    <a:lstStyle/>
                    <a:p>
                      <a:pPr algn="l" rtl="0" fontAlgn="ctr"/>
                      <a:r>
                        <a:rPr lang="en-US" sz="900" b="0" i="0" u="sng" strike="noStrike" dirty="0">
                          <a:solidFill>
                            <a:srgbClr val="0000FF"/>
                          </a:solidFill>
                          <a:effectLst/>
                          <a:latin typeface="Arial" panose="020B0604020202020204" pitchFamily="34" charset="0"/>
                        </a:rPr>
                        <a:t>Meeting link: https://ieeesa.webex.com/ieeesa/j.php?MTID=m3080ca887df09849567da636d55f32a0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604451678"/>
                  </a:ext>
                </a:extLst>
              </a:tr>
              <a:tr h="84428">
                <a:tc gridSpan="6">
                  <a:txBody>
                    <a:bodyPr/>
                    <a:lstStyle/>
                    <a:p>
                      <a:pPr algn="l" rtl="0" fontAlgn="ctr"/>
                      <a:r>
                        <a:rPr lang="en-US" sz="900" b="1" i="0" u="none" strike="noStrike" dirty="0">
                          <a:solidFill>
                            <a:srgbClr val="000000"/>
                          </a:solidFill>
                          <a:effectLst/>
                          <a:latin typeface="Arial" panose="020B0604020202020204" pitchFamily="34" charset="0"/>
                        </a:rPr>
                        <a:t>Meeting number: 2346 086 7691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3">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94876848"/>
                  </a:ext>
                </a:extLst>
              </a:tr>
              <a:tr h="0">
                <a:tc gridSpan="5">
                  <a:txBody>
                    <a:bodyPr/>
                    <a:lstStyle/>
                    <a:p>
                      <a:pPr algn="l" rtl="0" fontAlgn="ctr"/>
                      <a:r>
                        <a:rPr lang="en-US" sz="900" b="1" i="0" u="none" strike="noStrike" dirty="0">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a:txBody>
                    <a:bodyPr/>
                    <a:lstStyle/>
                    <a:p>
                      <a:endParaRPr kumimoji="1" lang="ja-JP" altLang="en-US" sz="2000"/>
                    </a:p>
                  </a:txBody>
                  <a:tcPr marL="3057" marR="3057" marT="3057" marB="0" anchor="b">
                    <a:lnL>
                      <a:noFill/>
                    </a:lnL>
                    <a:lnR>
                      <a:noFill/>
                    </a:lnR>
                    <a:lnT>
                      <a:noFill/>
                    </a:lnT>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3">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175494970"/>
                  </a:ext>
                </a:extLst>
              </a:tr>
              <a:tr h="110038">
                <a:tc gridSpan="16">
                  <a:txBody>
                    <a:bodyPr/>
                    <a:lstStyle/>
                    <a:p>
                      <a:pPr algn="l" rtl="0" fontAlgn="ctr"/>
                      <a:r>
                        <a:rPr lang="en-US" sz="900" b="1" i="0" u="none" strike="noStrike">
                          <a:solidFill>
                            <a:srgbClr val="000000"/>
                          </a:solidFill>
                          <a:effectLst/>
                          <a:latin typeface="Arial" panose="020B0604020202020204" pitchFamily="34" charset="0"/>
                        </a:rPr>
                        <a:t>3.    Joint Session among TG 15.6a, 4ab and TG15.14.    Fri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42821949"/>
                  </a:ext>
                </a:extLst>
              </a:tr>
              <a:tr h="110038">
                <a:tc gridSpan="17">
                  <a:txBody>
                    <a:bodyPr/>
                    <a:lstStyle/>
                    <a:p>
                      <a:pPr algn="l" rtl="0" fontAlgn="ctr"/>
                      <a:r>
                        <a:rPr lang="en-US" sz="900" b="1" i="0" u="none" strike="noStrike" dirty="0">
                          <a:solidFill>
                            <a:srgbClr val="000000"/>
                          </a:solidFill>
                          <a:effectLst/>
                          <a:latin typeface="Arial" panose="020B0604020202020204" pitchFamily="34" charset="0"/>
                        </a:rPr>
                        <a:t>        9:00 AM - 11:00 AM Fri, May 13</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100421593"/>
                  </a:ext>
                </a:extLst>
              </a:tr>
              <a:tr h="128377">
                <a:tc gridSpan="20">
                  <a:txBody>
                    <a:bodyPr/>
                    <a:lstStyle/>
                    <a:p>
                      <a:pPr algn="l" rtl="0" fontAlgn="ctr"/>
                      <a:r>
                        <a:rPr lang="en-US" sz="900" b="1" i="0" u="none" strike="noStrike" dirty="0">
                          <a:solidFill>
                            <a:srgbClr val="000000"/>
                          </a:solidFill>
                          <a:effectLst/>
                          <a:latin typeface="Arial" panose="020B0604020202020204" pitchFamily="34" charset="0"/>
                        </a:rPr>
                        <a:t>      10:00 PM – 12:00 PM Fri. May 13</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5910085"/>
                  </a:ext>
                </a:extLst>
              </a:tr>
              <a:tr h="106981">
                <a:tc gridSpan="19">
                  <a:txBody>
                    <a:bodyPr/>
                    <a:lstStyle/>
                    <a:p>
                      <a:pPr algn="l" rtl="0" fontAlgn="ctr"/>
                      <a:r>
                        <a:rPr lang="en-US" sz="900" b="0" i="0" u="sng" strike="noStrike" dirty="0">
                          <a:solidFill>
                            <a:srgbClr val="0000FF"/>
                          </a:solidFill>
                          <a:effectLst/>
                          <a:latin typeface="Arial" panose="020B0604020202020204" pitchFamily="34" charset="0"/>
                        </a:rPr>
                        <a:t>Meeting link: </a:t>
                      </a:r>
                      <a:r>
                        <a:rPr lang="en-US" sz="900" b="0" i="0" u="sng" strike="noStrike" dirty="0">
                          <a:solidFill>
                            <a:srgbClr val="0000FF"/>
                          </a:solidFill>
                          <a:effectLst/>
                          <a:latin typeface="Arial" panose="020B0604020202020204" pitchFamily="34" charset="0"/>
                          <a:hlinkClick r:id="rId3"/>
                        </a:rPr>
                        <a:t>https://ieeesa.webex.com/ieeesa/j.php?MTID=m1c57bbf0834ea6616f736b942e2c818e</a:t>
                      </a:r>
                      <a:endParaRPr lang="en-US" sz="900" b="0" i="0" u="sng" strike="noStrike" dirty="0">
                        <a:solidFill>
                          <a:srgbClr val="0000FF"/>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883791059"/>
                  </a:ext>
                </a:extLst>
              </a:tr>
              <a:tr h="195859">
                <a:tc gridSpan="7">
                  <a:txBody>
                    <a:bodyPr/>
                    <a:lstStyle/>
                    <a:p>
                      <a:pPr algn="l" rtl="0" fontAlgn="ctr">
                        <a:tabLst>
                          <a:tab pos="896938" algn="l"/>
                        </a:tabLst>
                      </a:pPr>
                      <a:r>
                        <a:rPr lang="en-US" sz="900" b="1" i="0" u="none" strike="noStrike" dirty="0">
                          <a:solidFill>
                            <a:srgbClr val="000000"/>
                          </a:solidFill>
                          <a:effectLst/>
                          <a:latin typeface="Arial" panose="020B0604020202020204" pitchFamily="34" charset="0"/>
                        </a:rPr>
                        <a:t>Meeting number: 2336 385 1934</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gridSpan="5">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64098005"/>
                  </a:ext>
                </a:extLst>
              </a:tr>
              <a:tr h="182708">
                <a:tc gridSpan="7">
                  <a:txBody>
                    <a:bodyPr/>
                    <a:lstStyle/>
                    <a:p>
                      <a:pPr algn="l" rtl="0" fontAlgn="ctr"/>
                      <a:r>
                        <a:rPr lang="en-US" sz="900" b="1" i="0" u="none" strike="noStrike" dirty="0">
                          <a:solidFill>
                            <a:srgbClr val="000000"/>
                          </a:solidFill>
                          <a:effectLst/>
                          <a:latin typeface="Arial" panose="020B0604020202020204" pitchFamily="34" charset="0"/>
                        </a:rPr>
                        <a:t>Password:80215jnt6a4ab14</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5">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973360611"/>
                  </a:ext>
                </a:extLst>
              </a:tr>
              <a:tr h="0">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5">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765217338"/>
                  </a:ext>
                </a:extLst>
              </a:tr>
              <a:tr h="208460">
                <a:tc gridSpan="12">
                  <a:txBody>
                    <a:bodyPr/>
                    <a:lstStyle/>
                    <a:p>
                      <a:pPr algn="l" rtl="0" fontAlgn="ctr"/>
                      <a:r>
                        <a:rPr lang="en-US" sz="900" b="1" i="0" u="none" strike="noStrike">
                          <a:solidFill>
                            <a:srgbClr val="000000"/>
                          </a:solidFill>
                          <a:effectLst/>
                          <a:latin typeface="Arial" panose="020B0604020202020204" pitchFamily="34" charset="0"/>
                        </a:rPr>
                        <a:t>4.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Session3    Tue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rtl="0" fontAlgn="ctr"/>
                      <a:endParaRPr 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804611662"/>
                  </a:ext>
                </a:extLst>
              </a:tr>
              <a:tr h="128377">
                <a:tc gridSpan="17">
                  <a:txBody>
                    <a:bodyPr/>
                    <a:lstStyle/>
                    <a:p>
                      <a:pPr algn="l" rtl="0" fontAlgn="ctr"/>
                      <a:r>
                        <a:rPr lang="en-US" sz="900" b="1" i="0" u="none" strike="noStrike" dirty="0">
                          <a:solidFill>
                            <a:srgbClr val="000000"/>
                          </a:solidFill>
                          <a:effectLst/>
                          <a:latin typeface="Arial" panose="020B0604020202020204" pitchFamily="34" charset="0"/>
                        </a:rPr>
                        <a:t>        9:00 AM - 11:00 AM Tue, May 17</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456169001"/>
                  </a:ext>
                </a:extLst>
              </a:tr>
              <a:tr h="110038">
                <a:tc gridSpan="18">
                  <a:txBody>
                    <a:bodyPr/>
                    <a:lstStyle/>
                    <a:p>
                      <a:pPr algn="l" rtl="0" fontAlgn="ctr"/>
                      <a:r>
                        <a:rPr lang="en-US" sz="900" b="1" i="0" u="none" strike="noStrike" dirty="0">
                          <a:solidFill>
                            <a:srgbClr val="000000"/>
                          </a:solidFill>
                          <a:effectLst/>
                          <a:latin typeface="Arial" panose="020B0604020202020204" pitchFamily="34" charset="0"/>
                        </a:rPr>
                        <a:t>      10:00 PM - 12:00 PM Tue, May 17</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31639643"/>
                  </a:ext>
                </a:extLst>
              </a:tr>
              <a:tr h="106981">
                <a:tc gridSpan="19">
                  <a:txBody>
                    <a:bodyPr/>
                    <a:lstStyle/>
                    <a:p>
                      <a:pPr algn="l" rtl="0" fontAlgn="ctr"/>
                      <a:r>
                        <a:rPr lang="en-US" sz="900" b="0" i="0" u="sng" strike="noStrike" dirty="0">
                          <a:solidFill>
                            <a:srgbClr val="0000FF"/>
                          </a:solidFill>
                          <a:effectLst/>
                          <a:latin typeface="Arial" panose="020B0604020202020204" pitchFamily="34" charset="0"/>
                        </a:rPr>
                        <a:t>Meeting link: https://ieeesa.webex.com/ieeesa/j.php?MTID=m3080ca887df09849567da636d55f32a0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073976046"/>
                  </a:ext>
                </a:extLst>
              </a:tr>
              <a:tr h="173641">
                <a:tc gridSpan="9">
                  <a:txBody>
                    <a:bodyPr/>
                    <a:lstStyle/>
                    <a:p>
                      <a:pPr algn="l" rtl="0" fontAlgn="ctr"/>
                      <a:r>
                        <a:rPr lang="en-US" sz="900" b="1" i="0" u="none" strike="noStrike" dirty="0">
                          <a:solidFill>
                            <a:srgbClr val="000000"/>
                          </a:solidFill>
                          <a:effectLst/>
                          <a:latin typeface="Arial" panose="020B0604020202020204" pitchFamily="34" charset="0"/>
                        </a:rPr>
                        <a:t>Meeting number: 2346 086 7691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3">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493282833"/>
                  </a:ext>
                </a:extLst>
              </a:tr>
              <a:tr h="208460">
                <a:tc gridSpan="8">
                  <a:txBody>
                    <a:bodyPr/>
                    <a:lstStyle/>
                    <a:p>
                      <a:pPr algn="l" fontAlgn="b"/>
                      <a:r>
                        <a:rPr lang="en-US" sz="900" b="0" i="0" u="none" strike="noStrike" dirty="0">
                          <a:effectLst/>
                          <a:latin typeface="Arial" panose="020B0604020202020204" pitchFamily="34" charset="0"/>
                        </a:rPr>
                        <a:t>Password: 80215tg6a</a:t>
                      </a: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3">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136198545"/>
                  </a:ext>
                </a:extLst>
              </a:tr>
            </a:tbl>
          </a:graphicData>
        </a:graphic>
      </p:graphicFrame>
    </p:spTree>
    <p:extLst>
      <p:ext uri="{BB962C8B-B14F-4D97-AF65-F5344CB8AC3E}">
        <p14:creationId xmlns:p14="http://schemas.microsoft.com/office/powerpoint/2010/main" val="2154604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May 2022</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1265238"/>
            <a:ext cx="7558608" cy="4811486"/>
          </a:xfrm>
        </p:spPr>
        <p:txBody>
          <a:bodyPr/>
          <a:lstStyle/>
          <a:p>
            <a:r>
              <a:rPr lang="en-US" altLang="ja-JP" b="1" dirty="0">
                <a:ea typeface="ＭＳ Ｐゴシック" pitchFamily="50" charset="-128"/>
              </a:rPr>
              <a:t>IEEE 802.15 TG15.6a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a:t>
            </a:r>
            <a:br>
              <a:rPr lang="en-US" altLang="ja-JP" dirty="0">
                <a:ea typeface="ＭＳ Ｐゴシック" pitchFamily="50" charset="-128"/>
              </a:rPr>
            </a:br>
            <a:r>
              <a:rPr lang="en-US" altLang="ja-JP" dirty="0">
                <a:ea typeface="ＭＳ Ｐゴシック" pitchFamily="50" charset="-128"/>
              </a:rPr>
              <a:t>May 11</a:t>
            </a:r>
            <a:r>
              <a:rPr lang="en-US" altLang="ja-JP" baseline="30000" dirty="0">
                <a:ea typeface="ＭＳ Ｐゴシック" pitchFamily="50" charset="-128"/>
              </a:rPr>
              <a:t>th</a:t>
            </a:r>
            <a:r>
              <a:rPr lang="en-US" altLang="ja-JP" dirty="0">
                <a:ea typeface="ＭＳ Ｐゴシック" pitchFamily="50" charset="-128"/>
              </a:rPr>
              <a:t>, 2022</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Ryuji Kohno</a:t>
            </a:r>
            <a:br>
              <a:rPr lang="en-US" altLang="ja-JP" dirty="0">
                <a:ea typeface="ＭＳ Ｐゴシック" pitchFamily="50" charset="-128"/>
              </a:rPr>
            </a:br>
            <a:r>
              <a:rPr lang="en-US" altLang="ja-JP" sz="2800" dirty="0">
                <a:ea typeface="ＭＳ Ｐゴシック" pitchFamily="50" charset="-128"/>
              </a:rPr>
              <a:t>Yokohama National University(YNU),</a:t>
            </a:r>
            <a:br>
              <a:rPr lang="en-US" altLang="ja-JP" sz="2800" dirty="0">
                <a:ea typeface="ＭＳ Ｐゴシック" pitchFamily="50" charset="-128"/>
              </a:rPr>
            </a:br>
            <a:r>
              <a:rPr lang="en-US" altLang="ja-JP" sz="28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May 2022</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2" y="1830733"/>
            <a:ext cx="7860803"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March 2022. Doc.# 15-22-0191-02-06a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a:t>
            </a:r>
            <a:r>
              <a:rPr lang="en-US" sz="2400" dirty="0">
                <a:solidFill>
                  <a:srgbClr val="000000"/>
                </a:solidFill>
                <a:highlight>
                  <a:srgbClr val="FFFF00"/>
                </a:highlight>
              </a:rPr>
              <a:t>15-22-0222-00-06a</a:t>
            </a:r>
            <a:endPar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Hernandez(YRP-IAI/CWC)</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Editors are Minsoo Kim(YRP-IAI) and</a:t>
            </a:r>
          </a:p>
          <a:p>
            <a:pPr marL="457200" lvl="1" indent="0">
              <a:buNone/>
            </a:pPr>
            <a:r>
              <a:rPr lang="en-US" altLang="ja-JP" sz="2000" dirty="0">
                <a:ea typeface="ＭＳ Ｐゴシック" charset="-128"/>
              </a:rPr>
              <a:t>                                       Marco Hernandez(YRP-IAI/CWC)</a:t>
            </a:r>
          </a:p>
          <a:p>
            <a:pPr marL="457200" lvl="1" indent="0">
              <a:buNone/>
            </a:pPr>
            <a:endParaRPr lang="en-US" altLang="ja-JP" sz="2000" dirty="0">
              <a:ea typeface="ＭＳ Ｐゴシック" charset="-128"/>
            </a:endParaRP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57422</TotalTime>
  <Words>2829</Words>
  <Application>Microsoft Office PowerPoint</Application>
  <PresentationFormat>画面に合わせる (4:3)</PresentationFormat>
  <Paragraphs>288</Paragraphs>
  <Slides>19</Slides>
  <Notes>10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19</vt:i4>
      </vt:variant>
    </vt:vector>
  </HeadingPairs>
  <TitlesOfParts>
    <vt:vector size="29" baseType="lpstr">
      <vt:lpstr>Monotype Sorts</vt:lpstr>
      <vt:lpstr>ＭＳ Ｐゴシック</vt:lpstr>
      <vt:lpstr>ＭＳ ゴシック</vt:lpstr>
      <vt:lpstr>游ゴシック</vt:lpstr>
      <vt:lpstr>Arial</vt:lpstr>
      <vt:lpstr>Calibri</vt:lpstr>
      <vt:lpstr>Montserrat</vt:lpstr>
      <vt:lpstr>Times New Roman</vt:lpstr>
      <vt:lpstr>Wingdings</vt:lpstr>
      <vt:lpstr>IEEE-P802_15</vt:lpstr>
      <vt:lpstr>PowerPoint プレゼンテーション</vt:lpstr>
      <vt:lpstr>IEEE 802.15 TG15.6a   Opening Information  Virtual Interim Meeting May 11th, 2022  Ryuji Kohno Yokohama National University(YNU), YRP International Alliance Institute(YRP-IAI)</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Objectives of TG 6a – Enhanced Dependability Body Area Network (ED-BAN) </vt:lpstr>
      <vt:lpstr>Agenda items for the week</vt:lpstr>
      <vt:lpstr>TG15.6a  Session Schedule for 10-18th, May 2022</vt:lpstr>
      <vt:lpstr>TG15.6a  Session Schedule for 10-18th May, 2022</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85</cp:revision>
  <dcterms:created xsi:type="dcterms:W3CDTF">2020-12-17T10:56:09Z</dcterms:created>
  <dcterms:modified xsi:type="dcterms:W3CDTF">2022-05-02T09:04:38Z</dcterms:modified>
</cp:coreProperties>
</file>