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8"/>
  </p:notesMasterIdLst>
  <p:sldIdLst>
    <p:sldId id="363" r:id="rId2"/>
    <p:sldId id="326" r:id="rId3"/>
    <p:sldId id="364" r:id="rId4"/>
    <p:sldId id="365" r:id="rId5"/>
    <p:sldId id="2378" r:id="rId6"/>
    <p:sldId id="2377" r:id="rId7"/>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82" d="100"/>
          <a:sy n="82" d="100"/>
        </p:scale>
        <p:origin x="1502"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802.15-22-0218-00-04ab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April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Technical Contribution Summary</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April 26th,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Contributions</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B4ADB-260B-4A04-9BE9-CD0CFEB1F631}"/>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222479E4-F961-4C02-8B88-A1E9CBEB5D29}"/>
              </a:ext>
            </a:extLst>
          </p:cNvPr>
          <p:cNvSpPr>
            <a:spLocks noGrp="1"/>
          </p:cNvSpPr>
          <p:nvPr>
            <p:ph idx="1"/>
          </p:nvPr>
        </p:nvSpPr>
        <p:spPr/>
        <p:txBody>
          <a:bodyPr/>
          <a:lstStyle/>
          <a:p>
            <a:pPr marL="457200" indent="-457200">
              <a:buFont typeface="Arial" panose="020B0604020202020204" pitchFamily="34" charset="0"/>
              <a:buChar char="•"/>
            </a:pPr>
            <a:r>
              <a:rPr lang="en-US" dirty="0"/>
              <a:t>Compare contributions with the project objectives</a:t>
            </a:r>
          </a:p>
          <a:p>
            <a:pPr marL="457200" indent="-457200">
              <a:buFont typeface="Arial" panose="020B0604020202020204" pitchFamily="34" charset="0"/>
              <a:buChar char="•"/>
            </a:pPr>
            <a:r>
              <a:rPr lang="en-US" dirty="0"/>
              <a:t>Identify areas of ongoing collaboration (discussion)</a:t>
            </a:r>
          </a:p>
          <a:p>
            <a:pPr marL="457200" indent="-457200">
              <a:buFont typeface="Arial" panose="020B0604020202020204" pitchFamily="34" charset="0"/>
              <a:buChar char="•"/>
            </a:pPr>
            <a:r>
              <a:rPr lang="en-US" dirty="0"/>
              <a:t>Identify areas needing more work</a:t>
            </a:r>
          </a:p>
          <a:p>
            <a:pPr marL="457200" indent="-457200">
              <a:buFont typeface="Arial" panose="020B0604020202020204" pitchFamily="34" charset="0"/>
              <a:buChar char="•"/>
            </a:pPr>
            <a:r>
              <a:rPr lang="en-US" dirty="0"/>
              <a:t>Map to schedule</a:t>
            </a:r>
          </a:p>
        </p:txBody>
      </p:sp>
      <p:sp>
        <p:nvSpPr>
          <p:cNvPr id="4" name="Slide Number Placeholder 3">
            <a:extLst>
              <a:ext uri="{FF2B5EF4-FFF2-40B4-BE49-F238E27FC236}">
                <a16:creationId xmlns:a16="http://schemas.microsoft.com/office/drawing/2014/main" id="{3671BD71-1483-46D2-806A-E5EB3E9127E1}"/>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535513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C039C-BE90-4AEF-A66C-17605C7D22E3}"/>
              </a:ext>
            </a:extLst>
          </p:cNvPr>
          <p:cNvSpPr>
            <a:spLocks noGrp="1"/>
          </p:cNvSpPr>
          <p:nvPr>
            <p:ph type="title"/>
          </p:nvPr>
        </p:nvSpPr>
        <p:spPr>
          <a:xfrm>
            <a:off x="755576" y="685800"/>
            <a:ext cx="7764463" cy="407609"/>
          </a:xfrm>
        </p:spPr>
        <p:txBody>
          <a:bodyPr/>
          <a:lstStyle/>
          <a:p>
            <a:r>
              <a:rPr lang="en-US" sz="3200" dirty="0"/>
              <a:t>Overview</a:t>
            </a:r>
          </a:p>
        </p:txBody>
      </p:sp>
      <p:sp>
        <p:nvSpPr>
          <p:cNvPr id="4" name="Slide Number Placeholder 3">
            <a:extLst>
              <a:ext uri="{FF2B5EF4-FFF2-40B4-BE49-F238E27FC236}">
                <a16:creationId xmlns:a16="http://schemas.microsoft.com/office/drawing/2014/main" id="{D9E23091-29B0-40E1-88B0-D4D298E7E78B}"/>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graphicFrame>
        <p:nvGraphicFramePr>
          <p:cNvPr id="6" name="Table 5">
            <a:extLst>
              <a:ext uri="{FF2B5EF4-FFF2-40B4-BE49-F238E27FC236}">
                <a16:creationId xmlns:a16="http://schemas.microsoft.com/office/drawing/2014/main" id="{4EC3FCFB-22B8-48D9-AC53-E5792C9B5920}"/>
              </a:ext>
            </a:extLst>
          </p:cNvPr>
          <p:cNvGraphicFramePr>
            <a:graphicFrameLocks noGrp="1"/>
          </p:cNvGraphicFramePr>
          <p:nvPr>
            <p:extLst>
              <p:ext uri="{D42A27DB-BD31-4B8C-83A1-F6EECF244321}">
                <p14:modId xmlns:p14="http://schemas.microsoft.com/office/powerpoint/2010/main" val="1389943627"/>
              </p:ext>
            </p:extLst>
          </p:nvPr>
        </p:nvGraphicFramePr>
        <p:xfrm>
          <a:off x="685800" y="1194861"/>
          <a:ext cx="7774632" cy="5258475"/>
        </p:xfrm>
        <a:graphic>
          <a:graphicData uri="http://schemas.openxmlformats.org/drawingml/2006/table">
            <a:tbl>
              <a:tblPr firstRow="1" bandRow="1">
                <a:tableStyleId>{5940675A-B579-460E-94D1-54222C63F5DA}</a:tableStyleId>
              </a:tblPr>
              <a:tblGrid>
                <a:gridCol w="4187492">
                  <a:extLst>
                    <a:ext uri="{9D8B030D-6E8A-4147-A177-3AD203B41FA5}">
                      <a16:colId xmlns:a16="http://schemas.microsoft.com/office/drawing/2014/main" val="1745747388"/>
                    </a:ext>
                  </a:extLst>
                </a:gridCol>
                <a:gridCol w="3587140">
                  <a:extLst>
                    <a:ext uri="{9D8B030D-6E8A-4147-A177-3AD203B41FA5}">
                      <a16:colId xmlns:a16="http://schemas.microsoft.com/office/drawing/2014/main" val="1336621721"/>
                    </a:ext>
                  </a:extLst>
                </a:gridCol>
              </a:tblGrid>
              <a:tr h="251274">
                <a:tc>
                  <a:txBody>
                    <a:bodyPr/>
                    <a:lstStyle/>
                    <a:p>
                      <a:pPr>
                        <a:lnSpc>
                          <a:spcPct val="107000"/>
                        </a:lnSpc>
                        <a:spcAft>
                          <a:spcPts val="800"/>
                        </a:spcAft>
                      </a:pPr>
                      <a:r>
                        <a:rPr lang="en-US" sz="1200">
                          <a:effectLst/>
                        </a:rPr>
                        <a:t>PAR Objective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Have Contributions</a:t>
                      </a:r>
                    </a:p>
                  </a:txBody>
                  <a:tcPr marL="62197" marR="62197" marT="0" marB="0"/>
                </a:tc>
                <a:extLst>
                  <a:ext uri="{0D108BD9-81ED-4DB2-BD59-A6C34878D82A}">
                    <a16:rowId xmlns:a16="http://schemas.microsoft.com/office/drawing/2014/main" val="3516017004"/>
                  </a:ext>
                </a:extLst>
              </a:tr>
              <a:tr h="251274">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251274">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251274">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200" dirty="0">
                          <a:effectLst/>
                        </a:rPr>
                        <a:t> 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25127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457200" rtl="0" eaLnBrk="1" fontAlgn="auto" latinLnBrk="0" hangingPunct="1">
                        <a:lnSpc>
                          <a:spcPct val="107000"/>
                        </a:lnSpc>
                        <a:spcBef>
                          <a:spcPts val="0"/>
                        </a:spcBef>
                        <a:spcAft>
                          <a:spcPts val="800"/>
                        </a:spcAft>
                        <a:buClrTx/>
                        <a:buSzTx/>
                        <a:buFontTx/>
                        <a:buNone/>
                        <a:tabLst/>
                        <a:defRPr/>
                      </a:pPr>
                      <a:r>
                        <a:rPr lang="en-US" sz="1200" dirty="0">
                          <a:effectLst/>
                        </a:rPr>
                        <a:t> 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51274">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251274">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25127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Yes</a:t>
                      </a:r>
                    </a:p>
                  </a:txBody>
                  <a:tcPr marL="62197" marR="62197" marT="0" marB="0"/>
                </a:tc>
                <a:extLst>
                  <a:ext uri="{0D108BD9-81ED-4DB2-BD59-A6C34878D82A}">
                    <a16:rowId xmlns:a16="http://schemas.microsoft.com/office/drawing/2014/main" val="313926360"/>
                  </a:ext>
                </a:extLst>
              </a:tr>
              <a:tr h="251274">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251274">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409934918"/>
                  </a:ext>
                </a:extLst>
              </a:tr>
              <a:tr h="251274">
                <a:tc>
                  <a:txBody>
                    <a:bodyPr/>
                    <a:lstStyle/>
                    <a:p>
                      <a:pPr>
                        <a:lnSpc>
                          <a:spcPct val="107000"/>
                        </a:lnSpc>
                        <a:spcAft>
                          <a:spcPts val="800"/>
                        </a:spcAft>
                      </a:pPr>
                      <a:r>
                        <a:rPr lang="en-US" sz="1200" dirty="0">
                          <a:solidFill>
                            <a:srgbClr val="FF0000"/>
                          </a:solidFill>
                          <a:effectLst/>
                        </a:rPr>
                        <a:t>Enhanced native discovery and connection setup mechanisms</a:t>
                      </a:r>
                      <a:endPar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solidFill>
                            <a:srgbClr val="FF0000"/>
                          </a:solidFill>
                          <a:effectLst/>
                        </a:rPr>
                        <a:t> No</a:t>
                      </a:r>
                      <a:endPar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25127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latin typeface="Arial" panose="020B0604020202020204" pitchFamily="34" charset="0"/>
                          <a:ea typeface="Calibri" panose="020F0502020204030204" pitchFamily="34" charset="0"/>
                          <a:cs typeface="Arial" panose="020B0604020202020204" pitchFamily="34" charset="0"/>
                        </a:rPr>
                        <a:t>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251274">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25127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251274">
                <a:tc>
                  <a:txBody>
                    <a:bodyPr/>
                    <a:lstStyle/>
                    <a:p>
                      <a:pPr>
                        <a:lnSpc>
                          <a:spcPct val="107000"/>
                        </a:lnSpc>
                        <a:spcAft>
                          <a:spcPts val="800"/>
                        </a:spcAft>
                      </a:pPr>
                      <a:r>
                        <a:rPr lang="en-US" sz="1200" dirty="0">
                          <a:solidFill>
                            <a:srgbClr val="FF0000"/>
                          </a:solidFill>
                          <a:effectLst/>
                        </a:rPr>
                        <a:t>Support for peer-to-peer, peer-to-multi-peer, and station-to-infrastructure protocols</a:t>
                      </a:r>
                      <a:endPar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solidFill>
                            <a:srgbClr val="FF0000"/>
                          </a:solidFill>
                          <a:effectLst/>
                        </a:rPr>
                        <a:t>No</a:t>
                      </a:r>
                      <a:endPar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251274">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dirty="0">
                          <a:effectLst/>
                        </a:rPr>
                        <a:t> Yes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2156417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88002-5F9A-4617-BE5C-973E32468CD4}"/>
              </a:ext>
            </a:extLst>
          </p:cNvPr>
          <p:cNvSpPr>
            <a:spLocks noGrp="1"/>
          </p:cNvSpPr>
          <p:nvPr>
            <p:ph type="title"/>
          </p:nvPr>
        </p:nvSpPr>
        <p:spPr/>
        <p:txBody>
          <a:bodyPr/>
          <a:lstStyle/>
          <a:p>
            <a:r>
              <a:rPr lang="en-US" dirty="0"/>
              <a:t>Collaborations</a:t>
            </a:r>
          </a:p>
        </p:txBody>
      </p:sp>
      <p:sp>
        <p:nvSpPr>
          <p:cNvPr id="3" name="Content Placeholder 2">
            <a:extLst>
              <a:ext uri="{FF2B5EF4-FFF2-40B4-BE49-F238E27FC236}">
                <a16:creationId xmlns:a16="http://schemas.microsoft.com/office/drawing/2014/main" id="{C7613498-D94C-4015-A59D-BAC35A298855}"/>
              </a:ext>
            </a:extLst>
          </p:cNvPr>
          <p:cNvSpPr>
            <a:spLocks noGrp="1"/>
          </p:cNvSpPr>
          <p:nvPr>
            <p:ph idx="1"/>
          </p:nvPr>
        </p:nvSpPr>
        <p:spPr/>
        <p:txBody>
          <a:bodyPr/>
          <a:lstStyle/>
          <a:p>
            <a:pPr marL="457200" indent="-457200">
              <a:buFont typeface="Arial" panose="020B0604020202020204" pitchFamily="34" charset="0"/>
              <a:buChar char="•"/>
            </a:pPr>
            <a:r>
              <a:rPr lang="en-US" dirty="0"/>
              <a:t>DL-TDOA</a:t>
            </a:r>
          </a:p>
          <a:p>
            <a:pPr marL="457200" indent="-457200">
              <a:buFont typeface="Arial" panose="020B0604020202020204" pitchFamily="34" charset="0"/>
              <a:buChar char="•"/>
            </a:pPr>
            <a:r>
              <a:rPr lang="en-US" dirty="0"/>
              <a:t>Sensing</a:t>
            </a:r>
          </a:p>
          <a:p>
            <a:pPr marL="457200" indent="-457200">
              <a:buFont typeface="Arial" panose="020B0604020202020204" pitchFamily="34" charset="0"/>
              <a:buChar char="•"/>
            </a:pPr>
            <a:r>
              <a:rPr lang="en-US"/>
              <a:t>Low Latency and Low Power</a:t>
            </a:r>
            <a:endParaRPr lang="en-US" dirty="0"/>
          </a:p>
          <a:p>
            <a:pPr marL="457200" indent="-457200">
              <a:buFont typeface="Arial" panose="020B0604020202020204" pitchFamily="34" charset="0"/>
              <a:buChar char="•"/>
            </a:pPr>
            <a:r>
              <a:rPr lang="en-US" dirty="0"/>
              <a:t>Hybrid and Link Budget improvement?</a:t>
            </a:r>
          </a:p>
          <a:p>
            <a:pPr marL="457200" indent="-457200">
              <a:buFont typeface="Arial" panose="020B0604020202020204" pitchFamily="34" charset="0"/>
              <a:buChar char="•"/>
            </a:pPr>
            <a:r>
              <a:rPr lang="en-US" dirty="0"/>
              <a:t>Coding?</a:t>
            </a:r>
          </a:p>
          <a:p>
            <a:pPr marL="457200" indent="-457200">
              <a:buFont typeface="Arial" panose="020B0604020202020204" pitchFamily="34" charset="0"/>
              <a:buChar char="•"/>
            </a:pPr>
            <a:r>
              <a:rPr lang="en-US" dirty="0"/>
              <a:t>Higher data rates?</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D66EA81D-1DEB-4DD3-AE48-E0D8C2944470}"/>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3376594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755576" y="685801"/>
            <a:ext cx="7764463" cy="531494"/>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nvPr>
        </p:nvGraphicFramePr>
        <p:xfrm>
          <a:off x="1691679" y="2708920"/>
          <a:ext cx="6768753" cy="1767840"/>
        </p:xfrm>
        <a:graphic>
          <a:graphicData uri="http://schemas.openxmlformats.org/drawingml/2006/table">
            <a:tbl>
              <a:tblPr>
                <a:tableStyleId>{5C22544A-7EE6-4342-B048-85BDC9FD1C3A}</a:tableStyleId>
              </a:tblPr>
              <a:tblGrid>
                <a:gridCol w="4256639">
                  <a:extLst>
                    <a:ext uri="{9D8B030D-6E8A-4147-A177-3AD203B41FA5}">
                      <a16:colId xmlns:a16="http://schemas.microsoft.com/office/drawing/2014/main" val="4020299781"/>
                    </a:ext>
                  </a:extLst>
                </a:gridCol>
                <a:gridCol w="2512114">
                  <a:extLst>
                    <a:ext uri="{9D8B030D-6E8A-4147-A177-3AD203B41FA5}">
                      <a16:colId xmlns:a16="http://schemas.microsoft.com/office/drawing/2014/main" val="1015812903"/>
                    </a:ext>
                  </a:extLst>
                </a:gridCol>
              </a:tblGrid>
              <a:tr h="182880">
                <a:tc>
                  <a:txBody>
                    <a:bodyPr/>
                    <a:lstStyle/>
                    <a:p>
                      <a:pPr algn="l" fontAlgn="b"/>
                      <a:r>
                        <a:rPr lang="en-US" sz="1400" u="none" strike="noStrike" dirty="0">
                          <a:effectLst/>
                        </a:rPr>
                        <a:t>Call for proposals</a:t>
                      </a:r>
                      <a:endParaRPr lang="en-US" sz="1400" b="0" i="0" u="none" strike="noStrike" dirty="0">
                        <a:solidFill>
                          <a:srgbClr val="000000"/>
                        </a:solidFill>
                        <a:effectLst/>
                        <a:latin typeface="Calibri" panose="020F0502020204030204" pitchFamily="34" charset="0"/>
                      </a:endParaRPr>
                    </a:p>
                  </a:txBody>
                  <a:tcPr marL="7620" marR="7620" marT="7620" marB="0" anchor="b">
                    <a:solidFill>
                      <a:schemeClr val="accent3">
                        <a:lumMod val="95000"/>
                      </a:schemeClr>
                    </a:solidFill>
                  </a:tcPr>
                </a:tc>
                <a:tc>
                  <a:txBody>
                    <a:bodyPr/>
                    <a:lstStyle/>
                    <a:p>
                      <a:pPr algn="l" fontAlgn="b"/>
                      <a:r>
                        <a:rPr lang="en-US" sz="1400" b="0" i="0" u="none" strike="noStrike" dirty="0">
                          <a:solidFill>
                            <a:srgbClr val="000000"/>
                          </a:solidFill>
                          <a:effectLst/>
                          <a:latin typeface="Calibri" panose="020F0502020204030204" pitchFamily="34" charset="0"/>
                        </a:rPr>
                        <a:t>November 2021</a:t>
                      </a:r>
                    </a:p>
                  </a:txBody>
                  <a:tcPr marL="7620" marR="7620" marT="7620" marB="0" anchor="b">
                    <a:solidFill>
                      <a:schemeClr val="accent3">
                        <a:lumMod val="95000"/>
                      </a:schemeClr>
                    </a:solidFill>
                  </a:tcPr>
                </a:tc>
                <a:extLst>
                  <a:ext uri="{0D108BD9-81ED-4DB2-BD59-A6C34878D82A}">
                    <a16:rowId xmlns:a16="http://schemas.microsoft.com/office/drawing/2014/main" val="3321393315"/>
                  </a:ext>
                </a:extLst>
              </a:tr>
              <a:tr h="182880">
                <a:tc>
                  <a:txBody>
                    <a:bodyPr/>
                    <a:lstStyle/>
                    <a:p>
                      <a:pPr algn="l" fontAlgn="b"/>
                      <a:r>
                        <a:rPr lang="en-US" sz="1400" u="none" strike="noStrike" dirty="0">
                          <a:effectLst/>
                        </a:rPr>
                        <a:t>Cut-off for new features (high level feature set), PHY</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b="0" i="0" u="none" strike="noStrike" dirty="0">
                          <a:solidFill>
                            <a:srgbClr val="000000"/>
                          </a:solidFill>
                          <a:effectLst/>
                          <a:latin typeface="Calibri" panose="020F0502020204030204" pitchFamily="34" charset="0"/>
                        </a:rPr>
                        <a:t>May 2022 </a:t>
                      </a:r>
                    </a:p>
                  </a:txBody>
                  <a:tcPr marL="7620" marR="7620" marT="7620" marB="0" anchor="b"/>
                </a:tc>
                <a:extLst>
                  <a:ext uri="{0D108BD9-81ED-4DB2-BD59-A6C34878D82A}">
                    <a16:rowId xmlns:a16="http://schemas.microsoft.com/office/drawing/2014/main" val="269491527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Cut-off for new features (high level feature set), MAC</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July 2022</a:t>
                      </a:r>
                    </a:p>
                  </a:txBody>
                  <a:tcPr marL="7620" marR="7620" marT="7620" marB="0" anchor="b"/>
                </a:tc>
                <a:extLst>
                  <a:ext uri="{0D108BD9-81ED-4DB2-BD59-A6C34878D82A}">
                    <a16:rowId xmlns:a16="http://schemas.microsoft.com/office/drawing/2014/main" val="3657201518"/>
                  </a:ext>
                </a:extLst>
              </a:tr>
              <a:tr h="182880">
                <a:tc>
                  <a:txBody>
                    <a:bodyPr/>
                    <a:lstStyle/>
                    <a:p>
                      <a:pPr algn="l" fontAlgn="b"/>
                      <a:r>
                        <a:rPr lang="en-US" sz="1400" u="none" strike="noStrike" dirty="0">
                          <a:effectLst/>
                        </a:rPr>
                        <a:t>Draft 0</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September 2022 </a:t>
                      </a:r>
                    </a:p>
                  </a:txBody>
                  <a:tcPr marL="7620" marR="7620" marT="7620" marB="0" anchor="b"/>
                </a:tc>
                <a:extLst>
                  <a:ext uri="{0D108BD9-81ED-4DB2-BD59-A6C34878D82A}">
                    <a16:rowId xmlns:a16="http://schemas.microsoft.com/office/drawing/2014/main" val="3811737940"/>
                  </a:ext>
                </a:extLst>
              </a:tr>
              <a:tr h="182880">
                <a:tc>
                  <a:txBody>
                    <a:bodyPr/>
                    <a:lstStyle/>
                    <a:p>
                      <a:pPr algn="l" fontAlgn="b"/>
                      <a:r>
                        <a:rPr lang="en-US" sz="1400" u="none" strike="noStrike" dirty="0">
                          <a:effectLst/>
                        </a:rPr>
                        <a:t>TG draft review and revision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November 2022</a:t>
                      </a:r>
                    </a:p>
                  </a:txBody>
                  <a:tcPr marL="7620" marR="7620" marT="7620" marB="0" anchor="b"/>
                </a:tc>
                <a:extLst>
                  <a:ext uri="{0D108BD9-81ED-4DB2-BD59-A6C34878D82A}">
                    <a16:rowId xmlns:a16="http://schemas.microsoft.com/office/drawing/2014/main" val="244108333"/>
                  </a:ext>
                </a:extLst>
              </a:tr>
              <a:tr h="182880">
                <a:tc>
                  <a:txBody>
                    <a:bodyPr/>
                    <a:lstStyle/>
                    <a:p>
                      <a:pPr algn="l" fontAlgn="b"/>
                      <a:r>
                        <a:rPr lang="en-US" sz="1400" u="none" strike="noStrike" dirty="0">
                          <a:effectLst/>
                        </a:rPr>
                        <a:t>Working group pre-ballot review complete</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January 2022 (before meeting)</a:t>
                      </a:r>
                    </a:p>
                  </a:txBody>
                  <a:tcPr marL="7620" marR="7620" marT="7620" marB="0" anchor="b"/>
                </a:tc>
                <a:extLst>
                  <a:ext uri="{0D108BD9-81ED-4DB2-BD59-A6C34878D82A}">
                    <a16:rowId xmlns:a16="http://schemas.microsoft.com/office/drawing/2014/main" val="871787359"/>
                  </a:ext>
                </a:extLst>
              </a:tr>
              <a:tr h="182880">
                <a:tc>
                  <a:txBody>
                    <a:bodyPr/>
                    <a:lstStyle/>
                    <a:p>
                      <a:pPr algn="l" fontAlgn="b"/>
                      <a:r>
                        <a:rPr lang="en-US" sz="1400" u="none" strike="noStrike" dirty="0">
                          <a:effectLst/>
                        </a:rPr>
                        <a:t>First letter ballot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r>
                        <a:rPr lang="en-US" sz="1400" b="0" i="0" u="none" strike="noStrike" dirty="0">
                          <a:solidFill>
                            <a:srgbClr val="000000"/>
                          </a:solidFill>
                          <a:effectLst/>
                          <a:latin typeface="Calibri" panose="020F0502020204030204" pitchFamily="34" charset="0"/>
                        </a:rPr>
                        <a:t>March 2023 (following meeting)</a:t>
                      </a:r>
                    </a:p>
                  </a:txBody>
                  <a:tcPr marL="7620" marR="7620" marT="7620" marB="0" anchor="b"/>
                </a:tc>
                <a:extLst>
                  <a:ext uri="{0D108BD9-81ED-4DB2-BD59-A6C34878D82A}">
                    <a16:rowId xmlns:a16="http://schemas.microsoft.com/office/drawing/2014/main" val="750380359"/>
                  </a:ext>
                </a:extLst>
              </a:tr>
              <a:tr h="182880">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400" u="none" strike="noStrike" dirty="0">
                          <a:effectLst/>
                        </a:rPr>
                        <a:t>…</a:t>
                      </a:r>
                      <a:endParaRPr lang="en-US" sz="1400" b="0" i="0" u="none" strike="noStrike" dirty="0">
                        <a:solidFill>
                          <a:srgbClr val="000000"/>
                        </a:solidFill>
                        <a:effectLst/>
                        <a:latin typeface="Calibri" panose="020F0502020204030204" pitchFamily="34" charset="0"/>
                      </a:endParaRPr>
                    </a:p>
                  </a:txBody>
                  <a:tcPr marL="7620" marR="7620" marT="7620" marB="0" anchor="b"/>
                </a:tc>
                <a:tc>
                  <a:txBody>
                    <a:bodyPr/>
                    <a:lstStyle/>
                    <a:p>
                      <a:pPr algn="l" fontAlgn="b"/>
                      <a:endParaRPr lang="en-US" sz="1400" b="0" i="0" u="none" strike="noStrike" dirty="0">
                        <a:solidFill>
                          <a:srgbClr val="000000"/>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143125971"/>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4076283" y="1844824"/>
            <a:ext cx="4384149" cy="461665"/>
          </a:xfrm>
          <a:prstGeom prst="rect">
            <a:avLst/>
          </a:prstGeom>
          <a:solidFill>
            <a:schemeClr val="bg1">
              <a:lumMod val="85000"/>
            </a:schemeClr>
          </a:solidFill>
        </p:spPr>
        <p:txBody>
          <a:bodyPr wrap="none" rtlCol="0">
            <a:spAutoFit/>
          </a:bodyPr>
          <a:lstStyle/>
          <a:p>
            <a:r>
              <a:rPr lang="en-US" sz="2400" dirty="0">
                <a:solidFill>
                  <a:srgbClr val="C00000"/>
                </a:solidFill>
                <a:latin typeface="+mn-lt"/>
                <a:cs typeface="Aharoni" panose="02010803020104030203" pitchFamily="2" charset="-79"/>
              </a:rPr>
              <a:t>Near Term Working Milestones</a:t>
            </a:r>
          </a:p>
        </p:txBody>
      </p:sp>
      <p:sp>
        <p:nvSpPr>
          <p:cNvPr id="5" name="Left Brace 4">
            <a:extLst>
              <a:ext uri="{FF2B5EF4-FFF2-40B4-BE49-F238E27FC236}">
                <a16:creationId xmlns:a16="http://schemas.microsoft.com/office/drawing/2014/main" id="{009F881B-65C7-40F2-AFAA-2EC67F32DFEB}"/>
              </a:ext>
            </a:extLst>
          </p:cNvPr>
          <p:cNvSpPr/>
          <p:nvPr/>
        </p:nvSpPr>
        <p:spPr bwMode="auto">
          <a:xfrm>
            <a:off x="1187624" y="2924944"/>
            <a:ext cx="432048" cy="576064"/>
          </a:xfrm>
          <a:prstGeom prst="leftBrace">
            <a:avLst/>
          </a:prstGeom>
          <a:noFill/>
          <a:ln w="12700" cap="flat" cmpd="sng" algn="ctr">
            <a:solidFill>
              <a:schemeClr val="accent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34313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38784</TotalTime>
  <Words>486</Words>
  <Application>Microsoft Office PowerPoint</Application>
  <PresentationFormat>On-screen Show (4:3)</PresentationFormat>
  <Paragraphs>84</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Times New Roman</vt:lpstr>
      <vt:lpstr>Office Theme</vt:lpstr>
      <vt:lpstr>PowerPoint Presentation</vt:lpstr>
      <vt:lpstr>Technical Contributions</vt:lpstr>
      <vt:lpstr>Purpose</vt:lpstr>
      <vt:lpstr>Overview</vt:lpstr>
      <vt:lpstr>Collaborations</vt:lpstr>
      <vt:lpstr>Schedule Major Milestones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228</cp:revision>
  <cp:lastPrinted>2000-03-07T00:55:37Z</cp:lastPrinted>
  <dcterms:created xsi:type="dcterms:W3CDTF">2016-01-17T22:48:36Z</dcterms:created>
  <dcterms:modified xsi:type="dcterms:W3CDTF">2022-04-26T06:42:46Z</dcterms:modified>
  <cp:category/>
</cp:coreProperties>
</file>