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60" r:id="rId1"/>
  </p:sldMasterIdLst>
  <p:notesMasterIdLst>
    <p:notesMasterId r:id="rId16"/>
  </p:notesMasterIdLst>
  <p:sldIdLst>
    <p:sldId id="314" r:id="rId2"/>
    <p:sldId id="318" r:id="rId3"/>
    <p:sldId id="319" r:id="rId4"/>
    <p:sldId id="320" r:id="rId5"/>
    <p:sldId id="321" r:id="rId6"/>
    <p:sldId id="1056" r:id="rId7"/>
    <p:sldId id="1063" r:id="rId8"/>
    <p:sldId id="1057" r:id="rId9"/>
    <p:sldId id="1059" r:id="rId10"/>
    <p:sldId id="1058" r:id="rId11"/>
    <p:sldId id="1060" r:id="rId12"/>
    <p:sldId id="1064" r:id="rId13"/>
    <p:sldId id="1061" r:id="rId14"/>
    <p:sldId id="10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41" autoAdjust="0"/>
  </p:normalViewPr>
  <p:slideViewPr>
    <p:cSldViewPr snapToGrid="0">
      <p:cViewPr varScale="1">
        <p:scale>
          <a:sx n="126" d="100"/>
          <a:sy n="126" d="100"/>
        </p:scale>
        <p:origin x="72" y="65"/>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1D5E4-88D8-4139-9138-11C8188A8ED8}" type="datetimeFigureOut">
              <a:rPr lang="en-IN" smtClean="0"/>
              <a:t>14-04-2022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B692F-B74D-457A-B638-178D6499FA40}" type="slidenum">
              <a:rPr lang="en-IN" smtClean="0"/>
              <a:t>‹#›</a:t>
            </a:fld>
            <a:endParaRPr lang="en-IN"/>
          </a:p>
        </p:txBody>
      </p:sp>
    </p:spTree>
    <p:extLst>
      <p:ext uri="{BB962C8B-B14F-4D97-AF65-F5344CB8AC3E}">
        <p14:creationId xmlns:p14="http://schemas.microsoft.com/office/powerpoint/2010/main" val="924999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CB692F-B74D-457A-B638-178D6499FA40}" type="slidenum">
              <a:rPr lang="en-IN" smtClean="0"/>
              <a:t>7</a:t>
            </a:fld>
            <a:endParaRPr lang="en-IN"/>
          </a:p>
        </p:txBody>
      </p:sp>
    </p:spTree>
    <p:extLst>
      <p:ext uri="{BB962C8B-B14F-4D97-AF65-F5344CB8AC3E}">
        <p14:creationId xmlns:p14="http://schemas.microsoft.com/office/powerpoint/2010/main" val="199381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3AECDB-048C-4622-BD70-397902E531FA}" type="datetime1">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C9F77-F8E5-44FF-9A6C-D75BB731722C}" type="datetime1">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99D213-A266-4840-BD3F-498C13B4445E}" type="datetime1">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F80E4F-0A4F-4B84-A85E-E7435B64DF78}" type="datetime1">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67899E-E570-4C0F-8770-C68D1AB7AD29}" type="datetime1">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23104C-5D73-449F-9D61-30AE9D80C3AD}" type="datetime1">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E42FAF-B491-4BA7-B583-5D1FAB9277E5}" type="datetime1">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EC041A-A081-4B31-8B5C-14C9776CBB6D}" type="datetime1">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859E3-9EBB-47D8-8815-669728A35AD8}" type="datetime1">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C29157-2A55-4E14-9E69-06E0A6D6E702}" type="datetime1">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7107C0-B7A4-4C0F-A3F1-86DD921D8FFF}" type="datetime1">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810BA-12C1-4FE3-A626-C2F3299BCF61}" type="datetime1">
              <a:rPr lang="en-US" smtClean="0"/>
              <a:t>4/14/2022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AA769-9E7E-4770-8CF0-F82024AB09B8}"/>
              </a:ext>
            </a:extLst>
          </p:cNvPr>
          <p:cNvSpPr>
            <a:spLocks noGrp="1"/>
          </p:cNvSpPr>
          <p:nvPr>
            <p:ph type="ctrTitle"/>
          </p:nvPr>
        </p:nvSpPr>
        <p:spPr>
          <a:xfrm>
            <a:off x="1524000" y="1122363"/>
            <a:ext cx="9144000" cy="3757326"/>
          </a:xfrm>
        </p:spPr>
        <p:txBody>
          <a:bodyPr>
            <a:normAutofit fontScale="90000"/>
          </a:bodyPr>
          <a:lstStyle/>
          <a:p>
            <a:r>
              <a:rPr lang="en-IN" dirty="0"/>
              <a:t>PHY Layer Design Considerations for ieee802.16t</a:t>
            </a:r>
            <a:br>
              <a:rPr lang="en-IN" dirty="0"/>
            </a:br>
            <a:r>
              <a:rPr lang="en-IN" sz="3200" dirty="0"/>
              <a:t>April 14-2022</a:t>
            </a:r>
            <a:br>
              <a:rPr lang="en-IN" sz="3200" dirty="0"/>
            </a:br>
            <a:br>
              <a:rPr lang="en-IN" sz="3200" dirty="0"/>
            </a:br>
            <a:br>
              <a:rPr lang="en-IN" sz="3200" dirty="0"/>
            </a:br>
            <a:r>
              <a:rPr lang="en-US" sz="2700" b="0" i="0" dirty="0">
                <a:solidFill>
                  <a:srgbClr val="000000"/>
                </a:solidFill>
                <a:effectLst/>
                <a:latin typeface="Verdana" panose="020B0604030504040204" pitchFamily="34" charset="0"/>
              </a:rPr>
              <a:t>DCN </a:t>
            </a:r>
            <a:r>
              <a:rPr lang="en-US" sz="2700" b="1" i="0" dirty="0">
                <a:solidFill>
                  <a:srgbClr val="000000"/>
                </a:solidFill>
                <a:effectLst/>
                <a:latin typeface="Verdana" panose="020B0604030504040204" pitchFamily="34" charset="0"/>
              </a:rPr>
              <a:t>15-22-0211-00-016t</a:t>
            </a:r>
            <a:endParaRPr lang="en-IN" sz="2700" dirty="0"/>
          </a:p>
        </p:txBody>
      </p:sp>
      <p:sp>
        <p:nvSpPr>
          <p:cNvPr id="3" name="Slide Number Placeholder 2">
            <a:extLst>
              <a:ext uri="{FF2B5EF4-FFF2-40B4-BE49-F238E27FC236}">
                <a16:creationId xmlns:a16="http://schemas.microsoft.com/office/drawing/2014/main" id="{0508C937-4603-4135-ACE5-1B1C6A73AC1D}"/>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2895782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6E3DB-C64D-4FD9-B947-4746B771A70B}"/>
              </a:ext>
            </a:extLst>
          </p:cNvPr>
          <p:cNvSpPr>
            <a:spLocks noGrp="1"/>
          </p:cNvSpPr>
          <p:nvPr>
            <p:ph type="title"/>
          </p:nvPr>
        </p:nvSpPr>
        <p:spPr/>
        <p:txBody>
          <a:bodyPr/>
          <a:lstStyle/>
          <a:p>
            <a:r>
              <a:rPr lang="en-US" dirty="0"/>
              <a:t>Modulation and coding</a:t>
            </a:r>
            <a:endParaRPr lang="en-IN" dirty="0"/>
          </a:p>
        </p:txBody>
      </p:sp>
      <p:sp>
        <p:nvSpPr>
          <p:cNvPr id="3" name="Content Placeholder 2">
            <a:extLst>
              <a:ext uri="{FF2B5EF4-FFF2-40B4-BE49-F238E27FC236}">
                <a16:creationId xmlns:a16="http://schemas.microsoft.com/office/drawing/2014/main" id="{B9104404-3946-40D8-AF34-588735C156E2}"/>
              </a:ext>
            </a:extLst>
          </p:cNvPr>
          <p:cNvSpPr>
            <a:spLocks noGrp="1"/>
          </p:cNvSpPr>
          <p:nvPr>
            <p:ph idx="1"/>
          </p:nvPr>
        </p:nvSpPr>
        <p:spPr/>
        <p:txBody>
          <a:bodyPr/>
          <a:lstStyle/>
          <a:p>
            <a:r>
              <a:rPr lang="en-US" dirty="0"/>
              <a:t>Preamble and Pilots will be BPSK modulated.</a:t>
            </a:r>
          </a:p>
          <a:p>
            <a:r>
              <a:rPr lang="en-US" dirty="0"/>
              <a:t>Data shall use Convolutional Coding (CC) or convolutional Turbo codes (CTC).</a:t>
            </a:r>
          </a:p>
          <a:p>
            <a:r>
              <a:rPr lang="en-US" dirty="0"/>
              <a:t>Below table shows the combination</a:t>
            </a:r>
          </a:p>
          <a:p>
            <a:pPr algn="ctr"/>
            <a:endParaRPr lang="en-IN" dirty="0"/>
          </a:p>
        </p:txBody>
      </p:sp>
      <p:sp>
        <p:nvSpPr>
          <p:cNvPr id="4" name="Slide Number Placeholder 3">
            <a:extLst>
              <a:ext uri="{FF2B5EF4-FFF2-40B4-BE49-F238E27FC236}">
                <a16:creationId xmlns:a16="http://schemas.microsoft.com/office/drawing/2014/main" id="{A1AD4D58-FE15-4477-8703-999E856B8E1B}"/>
              </a:ext>
            </a:extLst>
          </p:cNvPr>
          <p:cNvSpPr>
            <a:spLocks noGrp="1"/>
          </p:cNvSpPr>
          <p:nvPr>
            <p:ph type="sldNum" sz="quarter" idx="12"/>
          </p:nvPr>
        </p:nvSpPr>
        <p:spPr/>
        <p:txBody>
          <a:bodyPr/>
          <a:lstStyle/>
          <a:p>
            <a:fld id="{330EA680-D336-4FF7-8B7A-9848BB0A1C32}" type="slidenum">
              <a:rPr lang="en-US" smtClean="0"/>
              <a:t>10</a:t>
            </a:fld>
            <a:endParaRPr lang="en-US"/>
          </a:p>
        </p:txBody>
      </p:sp>
      <p:graphicFrame>
        <p:nvGraphicFramePr>
          <p:cNvPr id="5" name="Table 4">
            <a:extLst>
              <a:ext uri="{FF2B5EF4-FFF2-40B4-BE49-F238E27FC236}">
                <a16:creationId xmlns:a16="http://schemas.microsoft.com/office/drawing/2014/main" id="{C0A1447E-E2E8-41AE-9E23-A1C00B4CC748}"/>
              </a:ext>
            </a:extLst>
          </p:cNvPr>
          <p:cNvGraphicFramePr>
            <a:graphicFrameLocks noGrp="1"/>
          </p:cNvGraphicFramePr>
          <p:nvPr>
            <p:extLst>
              <p:ext uri="{D42A27DB-BD31-4B8C-83A1-F6EECF244321}">
                <p14:modId xmlns:p14="http://schemas.microsoft.com/office/powerpoint/2010/main" val="1129132142"/>
              </p:ext>
            </p:extLst>
          </p:nvPr>
        </p:nvGraphicFramePr>
        <p:xfrm>
          <a:off x="4625380" y="3737933"/>
          <a:ext cx="2743200" cy="2839846"/>
        </p:xfrm>
        <a:graphic>
          <a:graphicData uri="http://schemas.openxmlformats.org/drawingml/2006/table">
            <a:tbl>
              <a:tblPr firstRow="1" firstCol="1" bandRow="1">
                <a:tableStyleId>{5C22544A-7EE6-4342-B048-85BDC9FD1C3A}</a:tableStyleId>
              </a:tblPr>
              <a:tblGrid>
                <a:gridCol w="1501976">
                  <a:extLst>
                    <a:ext uri="{9D8B030D-6E8A-4147-A177-3AD203B41FA5}">
                      <a16:colId xmlns:a16="http://schemas.microsoft.com/office/drawing/2014/main" val="2428632443"/>
                    </a:ext>
                  </a:extLst>
                </a:gridCol>
                <a:gridCol w="1241224">
                  <a:extLst>
                    <a:ext uri="{9D8B030D-6E8A-4147-A177-3AD203B41FA5}">
                      <a16:colId xmlns:a16="http://schemas.microsoft.com/office/drawing/2014/main" val="3419348097"/>
                    </a:ext>
                  </a:extLst>
                </a:gridCol>
              </a:tblGrid>
              <a:tr h="350256">
                <a:tc>
                  <a:txBody>
                    <a:bodyPr/>
                    <a:lstStyle/>
                    <a:p>
                      <a:pPr>
                        <a:lnSpc>
                          <a:spcPct val="107000"/>
                        </a:lnSpc>
                        <a:spcAft>
                          <a:spcPts val="800"/>
                        </a:spcAft>
                      </a:pPr>
                      <a:r>
                        <a:rPr lang="en-US" sz="1100">
                          <a:effectLst/>
                        </a:rPr>
                        <a:t>Modulation</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FEC rate</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46834632"/>
                  </a:ext>
                </a:extLst>
              </a:tr>
              <a:tr h="369155">
                <a:tc>
                  <a:txBody>
                    <a:bodyPr/>
                    <a:lstStyle/>
                    <a:p>
                      <a:pPr>
                        <a:lnSpc>
                          <a:spcPct val="107000"/>
                        </a:lnSpc>
                        <a:spcAft>
                          <a:spcPts val="800"/>
                        </a:spcAft>
                      </a:pPr>
                      <a:r>
                        <a:rPr lang="en-US" sz="1100">
                          <a:effectLst/>
                        </a:rPr>
                        <a:t>QPSK</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1/2</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19559491"/>
                  </a:ext>
                </a:extLst>
              </a:tr>
              <a:tr h="350256">
                <a:tc>
                  <a:txBody>
                    <a:bodyPr/>
                    <a:lstStyle/>
                    <a:p>
                      <a:pPr>
                        <a:lnSpc>
                          <a:spcPct val="107000"/>
                        </a:lnSpc>
                        <a:spcAft>
                          <a:spcPts val="800"/>
                        </a:spcAft>
                      </a:pPr>
                      <a:r>
                        <a:rPr lang="en-US" sz="1100">
                          <a:effectLst/>
                        </a:rPr>
                        <a:t>QPSK</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3/4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31503270"/>
                  </a:ext>
                </a:extLst>
              </a:tr>
              <a:tr h="350256">
                <a:tc>
                  <a:txBody>
                    <a:bodyPr/>
                    <a:lstStyle/>
                    <a:p>
                      <a:pPr>
                        <a:lnSpc>
                          <a:spcPct val="107000"/>
                        </a:lnSpc>
                        <a:spcAft>
                          <a:spcPts val="800"/>
                        </a:spcAft>
                      </a:pPr>
                      <a:r>
                        <a:rPr lang="en-US" sz="1100">
                          <a:effectLst/>
                        </a:rPr>
                        <a:t>QAM16</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1/2</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70338398"/>
                  </a:ext>
                </a:extLst>
              </a:tr>
              <a:tr h="350256">
                <a:tc>
                  <a:txBody>
                    <a:bodyPr/>
                    <a:lstStyle/>
                    <a:p>
                      <a:pPr>
                        <a:lnSpc>
                          <a:spcPct val="107000"/>
                        </a:lnSpc>
                        <a:spcAft>
                          <a:spcPts val="800"/>
                        </a:spcAft>
                      </a:pPr>
                      <a:r>
                        <a:rPr lang="en-US" sz="1100">
                          <a:effectLst/>
                        </a:rPr>
                        <a:t>QAM16</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3/4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86280940"/>
                  </a:ext>
                </a:extLst>
              </a:tr>
              <a:tr h="350256">
                <a:tc>
                  <a:txBody>
                    <a:bodyPr/>
                    <a:lstStyle/>
                    <a:p>
                      <a:pPr>
                        <a:lnSpc>
                          <a:spcPct val="107000"/>
                        </a:lnSpc>
                        <a:spcAft>
                          <a:spcPts val="800"/>
                        </a:spcAft>
                      </a:pPr>
                      <a:r>
                        <a:rPr lang="en-US" sz="1100">
                          <a:effectLst/>
                        </a:rPr>
                        <a:t>QAM64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3/4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97027148"/>
                  </a:ext>
                </a:extLst>
              </a:tr>
              <a:tr h="369155">
                <a:tc>
                  <a:txBody>
                    <a:bodyPr/>
                    <a:lstStyle/>
                    <a:p>
                      <a:pPr>
                        <a:lnSpc>
                          <a:spcPct val="107000"/>
                        </a:lnSpc>
                        <a:spcAft>
                          <a:spcPts val="800"/>
                        </a:spcAft>
                      </a:pPr>
                      <a:r>
                        <a:rPr lang="en-US" sz="1100">
                          <a:effectLst/>
                        </a:rPr>
                        <a:t>QAM64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a:effectLst/>
                        </a:rPr>
                        <a:t>5/6</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76028159"/>
                  </a:ext>
                </a:extLst>
              </a:tr>
              <a:tr h="350256">
                <a:tc>
                  <a:txBody>
                    <a:bodyPr/>
                    <a:lstStyle/>
                    <a:p>
                      <a:pPr>
                        <a:lnSpc>
                          <a:spcPct val="107000"/>
                        </a:lnSpc>
                        <a:spcAft>
                          <a:spcPts val="800"/>
                        </a:spcAft>
                      </a:pPr>
                      <a:r>
                        <a:rPr lang="en-US" sz="1100">
                          <a:effectLst/>
                        </a:rPr>
                        <a:t>QAM256</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100" dirty="0">
                          <a:effectLst/>
                        </a:rPr>
                        <a:t>7/8</a:t>
                      </a:r>
                      <a:endParaRPr lang="en-IN"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28031482"/>
                  </a:ext>
                </a:extLst>
              </a:tr>
            </a:tbl>
          </a:graphicData>
        </a:graphic>
      </p:graphicFrame>
    </p:spTree>
    <p:extLst>
      <p:ext uri="{BB962C8B-B14F-4D97-AF65-F5344CB8AC3E}">
        <p14:creationId xmlns:p14="http://schemas.microsoft.com/office/powerpoint/2010/main" val="98183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6A952-2254-4457-8173-F16229782C57}"/>
              </a:ext>
            </a:extLst>
          </p:cNvPr>
          <p:cNvSpPr>
            <a:spLocks noGrp="1"/>
          </p:cNvSpPr>
          <p:nvPr>
            <p:ph type="title"/>
          </p:nvPr>
        </p:nvSpPr>
        <p:spPr>
          <a:xfrm>
            <a:off x="838200" y="136525"/>
            <a:ext cx="10515600" cy="1325563"/>
          </a:xfrm>
        </p:spPr>
        <p:txBody>
          <a:bodyPr/>
          <a:lstStyle/>
          <a:p>
            <a:r>
              <a:rPr lang="en-US" dirty="0"/>
              <a:t>Resource allocation</a:t>
            </a:r>
            <a:endParaRPr lang="en-IN" dirty="0"/>
          </a:p>
        </p:txBody>
      </p:sp>
      <p:sp>
        <p:nvSpPr>
          <p:cNvPr id="3" name="Content Placeholder 2">
            <a:extLst>
              <a:ext uri="{FF2B5EF4-FFF2-40B4-BE49-F238E27FC236}">
                <a16:creationId xmlns:a16="http://schemas.microsoft.com/office/drawing/2014/main" id="{318847F6-7358-4EA9-99BF-1563EFC8B322}"/>
              </a:ext>
            </a:extLst>
          </p:cNvPr>
          <p:cNvSpPr>
            <a:spLocks noGrp="1"/>
          </p:cNvSpPr>
          <p:nvPr>
            <p:ph idx="1"/>
          </p:nvPr>
        </p:nvSpPr>
        <p:spPr>
          <a:xfrm>
            <a:off x="838200" y="1462087"/>
            <a:ext cx="10515600" cy="5259387"/>
          </a:xfrm>
        </p:spPr>
        <p:txBody>
          <a:bodyPr>
            <a:normAutofit/>
          </a:bodyPr>
          <a:lstStyle/>
          <a:p>
            <a:r>
              <a:rPr lang="en-US" sz="2000" dirty="0"/>
              <a:t>Bins and slots</a:t>
            </a:r>
          </a:p>
          <a:p>
            <a:pPr marL="0" indent="0">
              <a:buNone/>
            </a:pPr>
            <a:r>
              <a:rPr lang="en-US" sz="2000" dirty="0"/>
              <a:t>a. The minimum air interface resource allocation in the downlink and in the uplink is the slot. It is constructed using configurable bins such that one slot contains 48 data symbols.</a:t>
            </a:r>
          </a:p>
          <a:p>
            <a:pPr marL="0" indent="0">
              <a:buNone/>
            </a:pPr>
            <a:r>
              <a:rPr lang="en-US" sz="2000" dirty="0"/>
              <a:t>b. A bin spans over one subcarrier/tone across multiple symbols in time, e.g., 9 symbols shown below</a:t>
            </a:r>
          </a:p>
          <a:p>
            <a:pPr marL="0" indent="0">
              <a:buNone/>
            </a:pPr>
            <a:endParaRPr lang="en-US" sz="2000" dirty="0"/>
          </a:p>
          <a:p>
            <a:pPr marL="0" indent="0">
              <a:buNone/>
            </a:pPr>
            <a:endParaRPr lang="en-US" sz="2000" dirty="0"/>
          </a:p>
          <a:p>
            <a:pPr marL="0" indent="0">
              <a:buNone/>
            </a:pPr>
            <a:r>
              <a:rPr lang="en-US" sz="1800" dirty="0">
                <a:effectLst/>
                <a:latin typeface="Calibri" panose="020F0502020204030204" pitchFamily="34" charset="0"/>
                <a:ea typeface="Calibri" panose="020F0502020204030204" pitchFamily="34" charset="0"/>
                <a:cs typeface="Arial" panose="020B0604020202020204" pitchFamily="34" charset="0"/>
              </a:rPr>
              <a:t>c. the spectral efficiency by increasing the data symbols to pilot ratio</a:t>
            </a:r>
            <a:endParaRPr lang="en-US" sz="2000" dirty="0"/>
          </a:p>
          <a:p>
            <a:pPr marL="0" indent="0">
              <a:buNone/>
            </a:pPr>
            <a:r>
              <a:rPr lang="en-US" sz="2000" dirty="0"/>
              <a:t>d. A slot is formed such that it contains the 48 data symbols, e.g., 6 bins each carrying 8 data symbols.</a:t>
            </a:r>
          </a:p>
          <a:p>
            <a:pPr marL="0" indent="0">
              <a:buNone/>
            </a:pPr>
            <a:endParaRPr lang="en-US" sz="2000" dirty="0"/>
          </a:p>
          <a:p>
            <a:pPr marL="0" indent="0">
              <a:buNone/>
            </a:pPr>
            <a:endParaRPr lang="en-US" sz="2000" dirty="0"/>
          </a:p>
          <a:p>
            <a:pPr marL="0" indent="0">
              <a:buNone/>
            </a:pPr>
            <a:endParaRPr lang="en-US" sz="2000" dirty="0"/>
          </a:p>
          <a:p>
            <a:endParaRPr lang="en-IN" sz="2000" dirty="0"/>
          </a:p>
        </p:txBody>
      </p:sp>
      <p:sp>
        <p:nvSpPr>
          <p:cNvPr id="4" name="Slide Number Placeholder 3">
            <a:extLst>
              <a:ext uri="{FF2B5EF4-FFF2-40B4-BE49-F238E27FC236}">
                <a16:creationId xmlns:a16="http://schemas.microsoft.com/office/drawing/2014/main" id="{A7C334EC-4238-4003-A8A4-30224780AF6A}"/>
              </a:ext>
            </a:extLst>
          </p:cNvPr>
          <p:cNvSpPr>
            <a:spLocks noGrp="1"/>
          </p:cNvSpPr>
          <p:nvPr>
            <p:ph type="sldNum" sz="quarter" idx="12"/>
          </p:nvPr>
        </p:nvSpPr>
        <p:spPr/>
        <p:txBody>
          <a:bodyPr/>
          <a:lstStyle/>
          <a:p>
            <a:fld id="{330EA680-D336-4FF7-8B7A-9848BB0A1C32}" type="slidenum">
              <a:rPr lang="en-US" smtClean="0"/>
              <a:t>11</a:t>
            </a:fld>
            <a:endParaRPr lang="en-US"/>
          </a:p>
        </p:txBody>
      </p:sp>
      <p:pic>
        <p:nvPicPr>
          <p:cNvPr id="35" name="Picture 34">
            <a:extLst>
              <a:ext uri="{FF2B5EF4-FFF2-40B4-BE49-F238E27FC236}">
                <a16:creationId xmlns:a16="http://schemas.microsoft.com/office/drawing/2014/main" id="{2ECEAC5C-C685-409D-B36C-FD699EDBDD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3812" y="3026251"/>
            <a:ext cx="5359400" cy="1065530"/>
          </a:xfrm>
          <a:prstGeom prst="rect">
            <a:avLst/>
          </a:prstGeom>
          <a:noFill/>
          <a:ln>
            <a:noFill/>
          </a:ln>
        </p:spPr>
      </p:pic>
      <p:pic>
        <p:nvPicPr>
          <p:cNvPr id="36" name="Picture 35">
            <a:extLst>
              <a:ext uri="{FF2B5EF4-FFF2-40B4-BE49-F238E27FC236}">
                <a16:creationId xmlns:a16="http://schemas.microsoft.com/office/drawing/2014/main" id="{D0C577CF-14F6-414E-AC09-B8705BA6035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3716" y="5022215"/>
            <a:ext cx="3609975" cy="747395"/>
          </a:xfrm>
          <a:prstGeom prst="rect">
            <a:avLst/>
          </a:prstGeom>
          <a:noFill/>
          <a:ln>
            <a:noFill/>
          </a:ln>
        </p:spPr>
      </p:pic>
    </p:spTree>
    <p:extLst>
      <p:ext uri="{BB962C8B-B14F-4D97-AF65-F5344CB8AC3E}">
        <p14:creationId xmlns:p14="http://schemas.microsoft.com/office/powerpoint/2010/main" val="3312039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DCE3-6F81-4B71-ACD3-BA00771B2C45}"/>
              </a:ext>
            </a:extLst>
          </p:cNvPr>
          <p:cNvSpPr>
            <a:spLocks noGrp="1"/>
          </p:cNvSpPr>
          <p:nvPr>
            <p:ph type="title"/>
          </p:nvPr>
        </p:nvSpPr>
        <p:spPr>
          <a:xfrm>
            <a:off x="838200" y="136525"/>
            <a:ext cx="10515600" cy="777875"/>
          </a:xfrm>
        </p:spPr>
        <p:txBody>
          <a:bodyPr/>
          <a:lstStyle/>
          <a:p>
            <a:pPr algn="ctr"/>
            <a:r>
              <a:rPr lang="en-US" dirty="0"/>
              <a:t>Repetitions</a:t>
            </a:r>
          </a:p>
        </p:txBody>
      </p:sp>
      <p:sp>
        <p:nvSpPr>
          <p:cNvPr id="3" name="Content Placeholder 2">
            <a:extLst>
              <a:ext uri="{FF2B5EF4-FFF2-40B4-BE49-F238E27FC236}">
                <a16:creationId xmlns:a16="http://schemas.microsoft.com/office/drawing/2014/main" id="{32565F32-6ED6-4014-AB0B-03F2B082B48F}"/>
              </a:ext>
            </a:extLst>
          </p:cNvPr>
          <p:cNvSpPr>
            <a:spLocks noGrp="1"/>
          </p:cNvSpPr>
          <p:nvPr>
            <p:ph idx="1"/>
          </p:nvPr>
        </p:nvSpPr>
        <p:spPr>
          <a:xfrm>
            <a:off x="838200" y="914400"/>
            <a:ext cx="10515600" cy="5262563"/>
          </a:xfrm>
        </p:spPr>
        <p:txBody>
          <a:bodyPr/>
          <a:lstStyle/>
          <a:p>
            <a:r>
              <a:rPr lang="en-US"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Repetitions will be used to improve the receiver sensitivity in both DL and UL. Up to 128 repetitions will be supported. The repetition will reduce the channels data capacity by a repetition factor. This repetition scheme is applied only to the QPSK modulation with all coding schemes.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r>
              <a:rPr lang="en-US" sz="2400" dirty="0">
                <a:effectLst/>
                <a:latin typeface="Calibri" panose="020F0502020204030204" pitchFamily="34" charset="0"/>
                <a:ea typeface="Calibri" panose="020F0502020204030204" pitchFamily="34" charset="0"/>
                <a:cs typeface="Arial" panose="020B0604020202020204" pitchFamily="34" charset="0"/>
              </a:rPr>
              <a:t>The 802.16-2017 repetition scheme is done for bits within slot first while the improved scheme repeats the entire FEC block. This provides a significant time diversity benefit.</a:t>
            </a:r>
          </a:p>
          <a:p>
            <a:endParaRPr lang="en-US" dirty="0"/>
          </a:p>
        </p:txBody>
      </p:sp>
      <p:sp>
        <p:nvSpPr>
          <p:cNvPr id="4" name="Slide Number Placeholder 3">
            <a:extLst>
              <a:ext uri="{FF2B5EF4-FFF2-40B4-BE49-F238E27FC236}">
                <a16:creationId xmlns:a16="http://schemas.microsoft.com/office/drawing/2014/main" id="{6EF40D5E-C3C3-4FC2-B915-788005F62A21}"/>
              </a:ext>
            </a:extLst>
          </p:cNvPr>
          <p:cNvSpPr>
            <a:spLocks noGrp="1"/>
          </p:cNvSpPr>
          <p:nvPr>
            <p:ph type="sldNum" sz="quarter" idx="12"/>
          </p:nvPr>
        </p:nvSpPr>
        <p:spPr/>
        <p:txBody>
          <a:bodyPr/>
          <a:lstStyle/>
          <a:p>
            <a:fld id="{330EA680-D336-4FF7-8B7A-9848BB0A1C32}" type="slidenum">
              <a:rPr lang="en-US" smtClean="0"/>
              <a:t>12</a:t>
            </a:fld>
            <a:endParaRPr lang="en-US"/>
          </a:p>
        </p:txBody>
      </p:sp>
      <p:pic>
        <p:nvPicPr>
          <p:cNvPr id="12" name="Picture 11" descr="Diagram&#10;&#10;Description automatically generated">
            <a:extLst>
              <a:ext uri="{FF2B5EF4-FFF2-40B4-BE49-F238E27FC236}">
                <a16:creationId xmlns:a16="http://schemas.microsoft.com/office/drawing/2014/main" id="{ECD71152-DC51-4AA5-8606-11DF9D566AA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78669" y="3574861"/>
            <a:ext cx="5943600" cy="808355"/>
          </a:xfrm>
          <a:prstGeom prst="rect">
            <a:avLst/>
          </a:prstGeom>
          <a:noFill/>
          <a:ln>
            <a:noFill/>
          </a:ln>
        </p:spPr>
      </p:pic>
      <p:pic>
        <p:nvPicPr>
          <p:cNvPr id="13" name="Picture 12" descr="Diagram, table&#10;&#10;Description automatically generated">
            <a:extLst>
              <a:ext uri="{FF2B5EF4-FFF2-40B4-BE49-F238E27FC236}">
                <a16:creationId xmlns:a16="http://schemas.microsoft.com/office/drawing/2014/main" id="{D4FECAC9-6B48-49FE-A5F9-CC5BF93AA3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78669" y="4560253"/>
            <a:ext cx="5943600" cy="808355"/>
          </a:xfrm>
          <a:prstGeom prst="rect">
            <a:avLst/>
          </a:prstGeom>
          <a:noFill/>
          <a:ln>
            <a:noFill/>
          </a:ln>
        </p:spPr>
      </p:pic>
      <p:pic>
        <p:nvPicPr>
          <p:cNvPr id="14" name="Picture 13" descr="Table&#10;&#10;Description automatically generated">
            <a:extLst>
              <a:ext uri="{FF2B5EF4-FFF2-40B4-BE49-F238E27FC236}">
                <a16:creationId xmlns:a16="http://schemas.microsoft.com/office/drawing/2014/main" id="{C068F8EB-3137-44C8-8156-148F5D40552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78669" y="5555271"/>
            <a:ext cx="5943600" cy="808355"/>
          </a:xfrm>
          <a:prstGeom prst="rect">
            <a:avLst/>
          </a:prstGeom>
          <a:noFill/>
          <a:ln>
            <a:noFill/>
          </a:ln>
        </p:spPr>
      </p:pic>
    </p:spTree>
    <p:extLst>
      <p:ext uri="{BB962C8B-B14F-4D97-AF65-F5344CB8AC3E}">
        <p14:creationId xmlns:p14="http://schemas.microsoft.com/office/powerpoint/2010/main" val="412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7E99D-9F3A-4FA8-8B63-824D131831D4}"/>
              </a:ext>
            </a:extLst>
          </p:cNvPr>
          <p:cNvSpPr>
            <a:spLocks noGrp="1"/>
          </p:cNvSpPr>
          <p:nvPr>
            <p:ph type="title"/>
          </p:nvPr>
        </p:nvSpPr>
        <p:spPr/>
        <p:txBody>
          <a:bodyPr/>
          <a:lstStyle/>
          <a:p>
            <a:r>
              <a:rPr lang="en-US" dirty="0"/>
              <a:t>Items to be added for completeness</a:t>
            </a:r>
            <a:endParaRPr lang="en-IN" dirty="0"/>
          </a:p>
        </p:txBody>
      </p:sp>
      <p:sp>
        <p:nvSpPr>
          <p:cNvPr id="3" name="Content Placeholder 2">
            <a:extLst>
              <a:ext uri="{FF2B5EF4-FFF2-40B4-BE49-F238E27FC236}">
                <a16:creationId xmlns:a16="http://schemas.microsoft.com/office/drawing/2014/main" id="{7E3F2F6E-E77E-490B-B8F2-172127B8D283}"/>
              </a:ext>
            </a:extLst>
          </p:cNvPr>
          <p:cNvSpPr>
            <a:spLocks noGrp="1"/>
          </p:cNvSpPr>
          <p:nvPr>
            <p:ph idx="1"/>
          </p:nvPr>
        </p:nvSpPr>
        <p:spPr/>
        <p:txBody>
          <a:bodyPr/>
          <a:lstStyle/>
          <a:p>
            <a:pPr marL="342900" lvl="0" indent="-342900">
              <a:lnSpc>
                <a:spcPct val="107000"/>
              </a:lnSpc>
              <a:buFont typeface="+mj-lt"/>
              <a:buAutoNum type="romanUcPeriod"/>
            </a:pPr>
            <a:r>
              <a:rPr lang="en-US" sz="1800" dirty="0">
                <a:effectLst/>
                <a:latin typeface="Calibri" panose="020F0502020204030204" pitchFamily="34" charset="0"/>
                <a:ea typeface="Calibri" panose="020F0502020204030204" pitchFamily="34" charset="0"/>
                <a:cs typeface="Arial" panose="020B0604020202020204" pitchFamily="34" charset="0"/>
              </a:rPr>
              <a:t>Review all the references given to 802.16-2017.</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romanUcPeriod"/>
            </a:pPr>
            <a:r>
              <a:rPr lang="en-US" sz="1800" dirty="0">
                <a:effectLst/>
                <a:latin typeface="Calibri" panose="020F0502020204030204" pitchFamily="34" charset="0"/>
                <a:ea typeface="Calibri" panose="020F0502020204030204" pitchFamily="34" charset="0"/>
                <a:cs typeface="Arial" panose="020B0604020202020204" pitchFamily="34" charset="0"/>
              </a:rPr>
              <a:t>For various FFT sizes guard band allocations need to define.</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romanUcPeriod"/>
            </a:pPr>
            <a:r>
              <a:rPr lang="en-US" sz="1800" dirty="0">
                <a:effectLst/>
                <a:latin typeface="Calibri" panose="020F0502020204030204" pitchFamily="34" charset="0"/>
                <a:ea typeface="Calibri" panose="020F0502020204030204" pitchFamily="34" charset="0"/>
                <a:cs typeface="Arial" panose="020B0604020202020204" pitchFamily="34" charset="0"/>
              </a:rPr>
              <a:t>256 QAM modulation and coding details.</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romanUcPeriod"/>
            </a:pPr>
            <a:r>
              <a:rPr lang="en-US" sz="1800" dirty="0">
                <a:effectLst/>
                <a:latin typeface="Calibri" panose="020F0502020204030204" pitchFamily="34" charset="0"/>
                <a:ea typeface="Calibri" panose="020F0502020204030204" pitchFamily="34" charset="0"/>
                <a:cs typeface="Arial" panose="020B0604020202020204" pitchFamily="34" charset="0"/>
              </a:rPr>
              <a:t>For Peer-to-peer communication if any changes needed in PHY</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romanUcPeriod"/>
            </a:pPr>
            <a:r>
              <a:rPr lang="en-US" sz="1800" dirty="0">
                <a:effectLst/>
                <a:latin typeface="Calibri" panose="020F0502020204030204" pitchFamily="34" charset="0"/>
                <a:ea typeface="Calibri" panose="020F0502020204030204" pitchFamily="34" charset="0"/>
                <a:cs typeface="Arial" panose="020B0604020202020204" pitchFamily="34" charset="0"/>
              </a:rPr>
              <a:t>Mixed subcarrier spacing how we’re going to introduce ?</a:t>
            </a:r>
            <a:endParaRPr lang="en-IN"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DAA154AC-BC32-466E-A9BA-1DC7A5AC8EA9}"/>
              </a:ext>
            </a:extLst>
          </p:cNvPr>
          <p:cNvSpPr>
            <a:spLocks noGrp="1"/>
          </p:cNvSpPr>
          <p:nvPr>
            <p:ph type="sldNum" sz="quarter" idx="12"/>
          </p:nvPr>
        </p:nvSpPr>
        <p:spPr/>
        <p:txBody>
          <a:bodyPr/>
          <a:lstStyle/>
          <a:p>
            <a:fld id="{330EA680-D336-4FF7-8B7A-9848BB0A1C32}" type="slidenum">
              <a:rPr lang="en-US" smtClean="0"/>
              <a:t>13</a:t>
            </a:fld>
            <a:endParaRPr lang="en-US"/>
          </a:p>
        </p:txBody>
      </p:sp>
    </p:spTree>
    <p:extLst>
      <p:ext uri="{BB962C8B-B14F-4D97-AF65-F5344CB8AC3E}">
        <p14:creationId xmlns:p14="http://schemas.microsoft.com/office/powerpoint/2010/main" val="174866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F55FE-96AC-4A63-9476-ECCB250F33B6}"/>
              </a:ext>
            </a:extLst>
          </p:cNvPr>
          <p:cNvSpPr>
            <a:spLocks noGrp="1"/>
          </p:cNvSpPr>
          <p:nvPr>
            <p:ph type="title"/>
          </p:nvPr>
        </p:nvSpPr>
        <p:spPr/>
        <p:txBody>
          <a:bodyPr/>
          <a:lstStyle/>
          <a:p>
            <a:r>
              <a:rPr lang="en-US" dirty="0"/>
              <a:t>Performance analysis to be done</a:t>
            </a:r>
            <a:endParaRPr lang="en-IN" dirty="0"/>
          </a:p>
        </p:txBody>
      </p:sp>
      <p:sp>
        <p:nvSpPr>
          <p:cNvPr id="3" name="Content Placeholder 2">
            <a:extLst>
              <a:ext uri="{FF2B5EF4-FFF2-40B4-BE49-F238E27FC236}">
                <a16:creationId xmlns:a16="http://schemas.microsoft.com/office/drawing/2014/main" id="{2215304C-DBF0-4C8A-8458-CDB97EDA89F6}"/>
              </a:ext>
            </a:extLst>
          </p:cNvPr>
          <p:cNvSpPr>
            <a:spLocks noGrp="1"/>
          </p:cNvSpPr>
          <p:nvPr>
            <p:ph idx="1"/>
          </p:nvPr>
        </p:nvSpPr>
        <p:spPr/>
        <p:txBody>
          <a:bodyPr>
            <a:normAutofit fontScale="85000" lnSpcReduction="20000"/>
          </a:bodyPr>
          <a:lstStyle/>
          <a:p>
            <a:r>
              <a:rPr lang="en-US" dirty="0"/>
              <a:t>DL Preamble codes</a:t>
            </a:r>
          </a:p>
          <a:p>
            <a:pPr marL="0" indent="0">
              <a:buNone/>
            </a:pPr>
            <a:r>
              <a:rPr lang="en-US" dirty="0"/>
              <a:t>	a. Gold sequence is proposed, need to perform comparative analysis with 802.16 2017 preamble codes and other possible codes.</a:t>
            </a:r>
          </a:p>
          <a:p>
            <a:pPr marL="0" indent="0">
              <a:buNone/>
            </a:pPr>
            <a:r>
              <a:rPr lang="en-US" dirty="0"/>
              <a:t>	b. Preamble code length selection.</a:t>
            </a:r>
          </a:p>
          <a:p>
            <a:r>
              <a:rPr lang="en-US" dirty="0"/>
              <a:t>Ranging codes</a:t>
            </a:r>
          </a:p>
          <a:p>
            <a:pPr marL="0" indent="0">
              <a:buNone/>
            </a:pPr>
            <a:r>
              <a:rPr lang="en-US" dirty="0"/>
              <a:t>	a. Zadoff-Chu sequence is proposed, need to perform comparative analysis with 802.16 2017 ranging codes and other possible sequences.</a:t>
            </a:r>
          </a:p>
          <a:p>
            <a:pPr marL="0" indent="0">
              <a:buNone/>
            </a:pPr>
            <a:r>
              <a:rPr lang="en-US" dirty="0"/>
              <a:t>	b. Ranging code length selection.</a:t>
            </a:r>
          </a:p>
          <a:p>
            <a:r>
              <a:rPr lang="en-US" dirty="0"/>
              <a:t>Repetition</a:t>
            </a:r>
          </a:p>
          <a:p>
            <a:pPr marL="0" indent="0">
              <a:buNone/>
            </a:pPr>
            <a:r>
              <a:rPr lang="en-US" dirty="0"/>
              <a:t>	a. Analysis of the gain due to time diversity.</a:t>
            </a:r>
          </a:p>
          <a:p>
            <a:pPr marL="0" indent="0">
              <a:buNone/>
            </a:pPr>
            <a:r>
              <a:rPr lang="en-US" dirty="0"/>
              <a:t>	b. Analysis of the changes needed to meet the maximum gain achieved by repetition factor 128.</a:t>
            </a:r>
          </a:p>
          <a:p>
            <a:endParaRPr lang="en-IN" dirty="0"/>
          </a:p>
        </p:txBody>
      </p:sp>
      <p:sp>
        <p:nvSpPr>
          <p:cNvPr id="4" name="Slide Number Placeholder 3">
            <a:extLst>
              <a:ext uri="{FF2B5EF4-FFF2-40B4-BE49-F238E27FC236}">
                <a16:creationId xmlns:a16="http://schemas.microsoft.com/office/drawing/2014/main" id="{647A50CB-7CC9-44AA-A539-1B464B59FB2A}"/>
              </a:ext>
            </a:extLst>
          </p:cNvPr>
          <p:cNvSpPr>
            <a:spLocks noGrp="1"/>
          </p:cNvSpPr>
          <p:nvPr>
            <p:ph type="sldNum" sz="quarter" idx="12"/>
          </p:nvPr>
        </p:nvSpPr>
        <p:spPr/>
        <p:txBody>
          <a:bodyPr/>
          <a:lstStyle/>
          <a:p>
            <a:fld id="{330EA680-D336-4FF7-8B7A-9848BB0A1C32}" type="slidenum">
              <a:rPr lang="en-US" smtClean="0"/>
              <a:t>14</a:t>
            </a:fld>
            <a:endParaRPr lang="en-US"/>
          </a:p>
        </p:txBody>
      </p:sp>
    </p:spTree>
    <p:extLst>
      <p:ext uri="{BB962C8B-B14F-4D97-AF65-F5344CB8AC3E}">
        <p14:creationId xmlns:p14="http://schemas.microsoft.com/office/powerpoint/2010/main" val="344674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154F6-76DC-4CCE-B28D-81FBECEA5FA5}"/>
              </a:ext>
            </a:extLst>
          </p:cNvPr>
          <p:cNvSpPr>
            <a:spLocks noGrp="1"/>
          </p:cNvSpPr>
          <p:nvPr>
            <p:ph type="title"/>
          </p:nvPr>
        </p:nvSpPr>
        <p:spPr/>
        <p:txBody>
          <a:bodyPr/>
          <a:lstStyle/>
          <a:p>
            <a:r>
              <a:rPr lang="en-US" dirty="0"/>
              <a:t>Key SRD PHY Layer Requirements </a:t>
            </a:r>
          </a:p>
        </p:txBody>
      </p:sp>
      <p:sp>
        <p:nvSpPr>
          <p:cNvPr id="3" name="Content Placeholder 2">
            <a:extLst>
              <a:ext uri="{FF2B5EF4-FFF2-40B4-BE49-F238E27FC236}">
                <a16:creationId xmlns:a16="http://schemas.microsoft.com/office/drawing/2014/main" id="{CAFA5575-9B08-4B8F-92ED-75523B948A2E}"/>
              </a:ext>
            </a:extLst>
          </p:cNvPr>
          <p:cNvSpPr>
            <a:spLocks noGrp="1"/>
          </p:cNvSpPr>
          <p:nvPr>
            <p:ph idx="1"/>
          </p:nvPr>
        </p:nvSpPr>
        <p:spPr/>
        <p:txBody>
          <a:bodyPr>
            <a:normAutofit fontScale="92500" lnSpcReduction="20000"/>
          </a:bodyPr>
          <a:lstStyle/>
          <a:p>
            <a:pPr marL="342900" marR="0" lvl="0" indent="-342900" rtl="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Support operation in paired and unpaired continuous/non continuous licensed bands:</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Paired spectrum example: AAR- 900 MHz</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Paired spectrum with small separation example: AMTS band</a:t>
            </a:r>
          </a:p>
          <a:p>
            <a:pPr marL="800100" lvl="1" indent="-342900">
              <a:lnSpc>
                <a:spcPct val="107000"/>
              </a:lnSpc>
              <a:spcBef>
                <a:spcPts val="0"/>
              </a:spcBef>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Unpaired spectrum example: AAR-160 MHz</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Non continuous spectrum example:  ATCS band</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07000"/>
              </a:lnSpc>
              <a:spcBef>
                <a:spcPts val="0"/>
              </a:spcBef>
              <a:buFont typeface="Symbol" panose="05050102010706020507" pitchFamily="18" charset="2"/>
              <a:buChar char=""/>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Support partition of continuous licensed bands into multiple channels:</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Partitioning of the bands between multiple organizations</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S</a:t>
            </a:r>
            <a:r>
              <a:rPr lang="en-US" sz="1400" dirty="0">
                <a:effectLst/>
                <a:latin typeface="Calibri" panose="020F0502020204030204" pitchFamily="34" charset="0"/>
                <a:ea typeface="Calibri" panose="020F0502020204030204" pitchFamily="34" charset="0"/>
                <a:cs typeface="Arial" panose="020B0604020202020204" pitchFamily="34" charset="0"/>
              </a:rPr>
              <a:t>mooth migration of legacy deployments</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F</a:t>
            </a:r>
            <a:r>
              <a:rPr lang="en-US" sz="1400" dirty="0">
                <a:effectLst/>
                <a:latin typeface="Calibri" panose="020F0502020204030204" pitchFamily="34" charset="0"/>
                <a:ea typeface="Calibri" panose="020F0502020204030204" pitchFamily="34" charset="0"/>
                <a:cs typeface="Arial" panose="020B0604020202020204" pitchFamily="34" charset="0"/>
              </a:rPr>
              <a:t>requency  reuse </a:t>
            </a:r>
          </a:p>
          <a:p>
            <a:pPr marL="800100" lvl="1" indent="-342900">
              <a:lnSpc>
                <a:spcPct val="107000"/>
              </a:lnSpc>
              <a:spcBef>
                <a:spcPts val="0"/>
              </a:spcBef>
              <a:buFont typeface="Symbol" panose="05050102010706020507" pitchFamily="18" charset="2"/>
              <a:buChar char=""/>
            </a:pPr>
            <a:r>
              <a:rPr lang="en-US" sz="1400" dirty="0">
                <a:latin typeface="Calibri" panose="020F0502020204030204" pitchFamily="34" charset="0"/>
                <a:ea typeface="Calibri" panose="020F0502020204030204" pitchFamily="34" charset="0"/>
                <a:cs typeface="Arial" panose="020B0604020202020204" pitchFamily="34" charset="0"/>
              </a:rPr>
              <a:t>L</a:t>
            </a:r>
            <a:r>
              <a:rPr lang="en-US" sz="1400" dirty="0">
                <a:effectLst/>
                <a:latin typeface="Calibri" panose="020F0502020204030204" pitchFamily="34" charset="0"/>
                <a:ea typeface="Calibri" panose="020F0502020204030204" pitchFamily="34" charset="0"/>
                <a:cs typeface="Arial" panose="020B0604020202020204" pitchFamily="34" charset="0"/>
              </a:rPr>
              <a:t>ink budget/coverage considerations </a:t>
            </a:r>
          </a:p>
          <a:p>
            <a:pPr marL="457200" lvl="1" indent="0">
              <a:lnSpc>
                <a:spcPct val="107000"/>
              </a:lnSpc>
              <a:spcBef>
                <a:spcPts val="0"/>
              </a:spcBef>
              <a:buNone/>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Support operation in Private Land Mobile Radio (PLMR) bands (e.g., RR160 MHz) is required. This includes: </a:t>
            </a:r>
          </a:p>
          <a:p>
            <a:pPr marL="800100" lvl="1" indent="-342900">
              <a:lnSpc>
                <a:spcPct val="107000"/>
              </a:lnSpc>
              <a:spcBef>
                <a:spcPts val="0"/>
              </a:spcBef>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Support of common PLMR channel bandwidth: 6.25, 12.5, 25 and 50 kHz</a:t>
            </a:r>
          </a:p>
          <a:p>
            <a:pPr marL="800100" lvl="1" indent="-342900">
              <a:lnSpc>
                <a:spcPct val="107000"/>
              </a:lnSpc>
              <a:spcBef>
                <a:spcPts val="0"/>
              </a:spcBef>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Support special PLMR channel bandwidth: 5, 7.5 and 15 kHz </a:t>
            </a:r>
          </a:p>
          <a:p>
            <a:pPr marL="800100" lvl="1" indent="-342900">
              <a:lnSpc>
                <a:spcPct val="107000"/>
              </a:lnSpc>
              <a:spcBef>
                <a:spcPts val="0"/>
              </a:spcBef>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Support aggregation of multiple adjacent and non-adjacent PLMR channels to enable higher throughput services.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specification will support simultaneous remote operation over one or more aggregated (adjacent or non-adjacent) subchannels of bandwidth as low as 5 kHz.</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specification will support base station operation over any one or more sub-channels. The base station may support aggregation of multiple subchannels such that the total bandwidth in the sector is not limited to 100 KHz. </a:t>
            </a:r>
          </a:p>
          <a:p>
            <a:endParaRPr lang="en-US" dirty="0"/>
          </a:p>
        </p:txBody>
      </p:sp>
      <p:sp>
        <p:nvSpPr>
          <p:cNvPr id="4" name="Slide Number Placeholder 3">
            <a:extLst>
              <a:ext uri="{FF2B5EF4-FFF2-40B4-BE49-F238E27FC236}">
                <a16:creationId xmlns:a16="http://schemas.microsoft.com/office/drawing/2014/main" id="{8CA363FF-42CE-446D-96CC-209F4211E9FA}"/>
              </a:ext>
            </a:extLst>
          </p:cNvPr>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67306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9C31-6914-4A03-9DBE-F64A21160FCB}"/>
              </a:ext>
            </a:extLst>
          </p:cNvPr>
          <p:cNvSpPr>
            <a:spLocks noGrp="1"/>
          </p:cNvSpPr>
          <p:nvPr>
            <p:ph type="title"/>
          </p:nvPr>
        </p:nvSpPr>
        <p:spPr/>
        <p:txBody>
          <a:bodyPr>
            <a:normAutofit/>
          </a:bodyPr>
          <a:lstStyle/>
          <a:p>
            <a:r>
              <a:rPr lang="en-US" sz="4000" dirty="0"/>
              <a:t>Partitioning of a Non-Continuous Channel into Continuous Sub-Channel Groups</a:t>
            </a:r>
          </a:p>
        </p:txBody>
      </p:sp>
      <p:pic>
        <p:nvPicPr>
          <p:cNvPr id="4" name="Content Placeholder 3" descr="A picture containing table&#10;&#10;Description automatically generated">
            <a:extLst>
              <a:ext uri="{FF2B5EF4-FFF2-40B4-BE49-F238E27FC236}">
                <a16:creationId xmlns:a16="http://schemas.microsoft.com/office/drawing/2014/main" id="{38E62184-9C7C-43DC-BA5C-670D888BD17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0043" y="2336643"/>
            <a:ext cx="9328825" cy="3609041"/>
          </a:xfrm>
          <a:prstGeom prst="rect">
            <a:avLst/>
          </a:prstGeom>
          <a:noFill/>
          <a:ln>
            <a:noFill/>
          </a:ln>
        </p:spPr>
      </p:pic>
      <p:sp>
        <p:nvSpPr>
          <p:cNvPr id="3" name="Slide Number Placeholder 2">
            <a:extLst>
              <a:ext uri="{FF2B5EF4-FFF2-40B4-BE49-F238E27FC236}">
                <a16:creationId xmlns:a16="http://schemas.microsoft.com/office/drawing/2014/main" id="{79FA46B6-5ABF-4C45-900B-ED922250847D}"/>
              </a:ext>
            </a:extLst>
          </p:cNvPr>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257906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58599-DDA4-4939-982C-ABE1D052F66D}"/>
              </a:ext>
            </a:extLst>
          </p:cNvPr>
          <p:cNvSpPr>
            <a:spLocks noGrp="1"/>
          </p:cNvSpPr>
          <p:nvPr>
            <p:ph type="title"/>
          </p:nvPr>
        </p:nvSpPr>
        <p:spPr/>
        <p:txBody>
          <a:bodyPr>
            <a:noAutofit/>
          </a:bodyPr>
          <a:lstStyle/>
          <a:p>
            <a:r>
              <a:rPr lang="en-US" sz="3600" dirty="0"/>
              <a:t>Partitioning of a Non-Continuous Channel into Continuous and Non-Continuous Sub-Channel Groups</a:t>
            </a:r>
          </a:p>
        </p:txBody>
      </p:sp>
      <p:pic>
        <p:nvPicPr>
          <p:cNvPr id="4" name="Content Placeholder 3" descr="A picture containing chart&#10;&#10;Description automatically generated">
            <a:extLst>
              <a:ext uri="{FF2B5EF4-FFF2-40B4-BE49-F238E27FC236}">
                <a16:creationId xmlns:a16="http://schemas.microsoft.com/office/drawing/2014/main" id="{DD446834-C213-42FF-9E4A-0A3BE953358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3506" y="2137187"/>
            <a:ext cx="9610928" cy="3718179"/>
          </a:xfrm>
          <a:prstGeom prst="rect">
            <a:avLst/>
          </a:prstGeom>
          <a:noFill/>
          <a:ln>
            <a:noFill/>
          </a:ln>
        </p:spPr>
      </p:pic>
      <p:sp>
        <p:nvSpPr>
          <p:cNvPr id="3" name="Slide Number Placeholder 2">
            <a:extLst>
              <a:ext uri="{FF2B5EF4-FFF2-40B4-BE49-F238E27FC236}">
                <a16:creationId xmlns:a16="http://schemas.microsoft.com/office/drawing/2014/main" id="{2FC598BE-4F9B-405B-B9AF-FADE04CEF8F7}"/>
              </a:ext>
            </a:extLst>
          </p:cNvPr>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371101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BBEC8-60FB-4FDD-9071-2D472B1635E9}"/>
              </a:ext>
            </a:extLst>
          </p:cNvPr>
          <p:cNvSpPr>
            <a:spLocks noGrp="1"/>
          </p:cNvSpPr>
          <p:nvPr>
            <p:ph type="title"/>
          </p:nvPr>
        </p:nvSpPr>
        <p:spPr/>
        <p:txBody>
          <a:bodyPr/>
          <a:lstStyle/>
          <a:p>
            <a:r>
              <a:rPr lang="en-US" dirty="0"/>
              <a:t>Partitioning of a Continuous Channel</a:t>
            </a:r>
          </a:p>
        </p:txBody>
      </p:sp>
      <p:pic>
        <p:nvPicPr>
          <p:cNvPr id="4" name="Content Placeholder 3" descr="Table&#10;&#10;Description automatically generated">
            <a:extLst>
              <a:ext uri="{FF2B5EF4-FFF2-40B4-BE49-F238E27FC236}">
                <a16:creationId xmlns:a16="http://schemas.microsoft.com/office/drawing/2014/main" id="{F5A050B9-6001-405E-9473-B68A72F7BA0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2718" y="2040105"/>
            <a:ext cx="10127808" cy="3882524"/>
          </a:xfrm>
          <a:prstGeom prst="rect">
            <a:avLst/>
          </a:prstGeom>
          <a:noFill/>
          <a:ln>
            <a:noFill/>
          </a:ln>
        </p:spPr>
      </p:pic>
      <p:sp>
        <p:nvSpPr>
          <p:cNvPr id="3" name="Slide Number Placeholder 2">
            <a:extLst>
              <a:ext uri="{FF2B5EF4-FFF2-40B4-BE49-F238E27FC236}">
                <a16:creationId xmlns:a16="http://schemas.microsoft.com/office/drawing/2014/main" id="{57097C3A-784E-4F03-BD40-100551F66CEF}"/>
              </a:ext>
            </a:extLst>
          </p:cNvPr>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302582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DBA8E-CF64-4E7C-8200-06FE02920C13}"/>
              </a:ext>
            </a:extLst>
          </p:cNvPr>
          <p:cNvSpPr>
            <a:spLocks noGrp="1"/>
          </p:cNvSpPr>
          <p:nvPr>
            <p:ph type="title"/>
          </p:nvPr>
        </p:nvSpPr>
        <p:spPr/>
        <p:txBody>
          <a:bodyPr/>
          <a:lstStyle/>
          <a:p>
            <a:r>
              <a:rPr lang="en-US" dirty="0"/>
              <a:t>Self Sufficiency</a:t>
            </a:r>
            <a:endParaRPr lang="en-IN" dirty="0"/>
          </a:p>
        </p:txBody>
      </p:sp>
      <p:sp>
        <p:nvSpPr>
          <p:cNvPr id="3" name="Content Placeholder 2">
            <a:extLst>
              <a:ext uri="{FF2B5EF4-FFF2-40B4-BE49-F238E27FC236}">
                <a16:creationId xmlns:a16="http://schemas.microsoft.com/office/drawing/2014/main" id="{9F792813-4E09-41C3-ABD3-CDF9B3AAE1AF}"/>
              </a:ext>
            </a:extLst>
          </p:cNvPr>
          <p:cNvSpPr>
            <a:spLocks noGrp="1"/>
          </p:cNvSpPr>
          <p:nvPr>
            <p:ph idx="1"/>
          </p:nvPr>
        </p:nvSpPr>
        <p:spPr/>
        <p:txBody>
          <a:bodyPr>
            <a:normAutofit/>
          </a:bodyPr>
          <a:lstStyle/>
          <a:p>
            <a:r>
              <a:rPr lang="en-US" sz="1800" dirty="0">
                <a:effectLst/>
                <a:latin typeface="Trebuchet MS" panose="020B0603020202020204" pitchFamily="34" charset="0"/>
                <a:ea typeface="Arial" panose="020B0604020202020204" pitchFamily="34" charset="0"/>
                <a:cs typeface="Arial" panose="020B0604020202020204" pitchFamily="34" charset="0"/>
              </a:rPr>
              <a:t>Subchannel groups are self-sufficient in terms of supporting communication between the base station and remote stations including DL &amp; UL synchronization, ranging, bandwidth allocation and network entry. The remotes send and receive the data over one subchannel group. The remote does not need to listen to any other subchannel outside the subchannel group to support its communication with the base station. </a:t>
            </a:r>
          </a:p>
          <a:p>
            <a:r>
              <a:rPr lang="en-US" sz="1800" dirty="0">
                <a:effectLst/>
                <a:latin typeface="Trebuchet MS" panose="020B0603020202020204" pitchFamily="34" charset="0"/>
                <a:ea typeface="Arial" panose="020B0604020202020204" pitchFamily="34" charset="0"/>
                <a:cs typeface="Arial" panose="020B0604020202020204" pitchFamily="34" charset="0"/>
              </a:rPr>
              <a:t>Self-sufficiency advantages:</a:t>
            </a:r>
          </a:p>
          <a:p>
            <a:pPr marL="457200" lvl="1" indent="0">
              <a:buNone/>
            </a:pPr>
            <a:r>
              <a:rPr lang="en-US" sz="1400" dirty="0">
                <a:effectLst/>
                <a:latin typeface="Trebuchet MS" panose="020B0603020202020204" pitchFamily="34" charset="0"/>
                <a:ea typeface="Arial" panose="020B0604020202020204" pitchFamily="34" charset="0"/>
                <a:cs typeface="Arial" panose="020B0604020202020204" pitchFamily="34" charset="0"/>
              </a:rPr>
              <a:t>a</a:t>
            </a:r>
            <a:r>
              <a:rPr lang="en-US" sz="1600" dirty="0">
                <a:effectLst/>
                <a:latin typeface="Trebuchet MS" panose="020B0603020202020204" pitchFamily="34" charset="0"/>
                <a:ea typeface="Arial" panose="020B0604020202020204" pitchFamily="34" charset="0"/>
                <a:cs typeface="Arial" panose="020B0604020202020204" pitchFamily="34" charset="0"/>
              </a:rPr>
              <a:t>.	Multiple types of remotes can be developed depending on the application. For example, the system may employ a low-end remote designed to operate on a single subchannel and a high-end remote designed to operate on multiple subchannels.</a:t>
            </a:r>
          </a:p>
          <a:p>
            <a:pPr marL="457200" lvl="1" indent="0">
              <a:buNone/>
            </a:pPr>
            <a:r>
              <a:rPr lang="en-US" sz="1600" dirty="0">
                <a:effectLst/>
                <a:latin typeface="Trebuchet MS" panose="020B0603020202020204" pitchFamily="34" charset="0"/>
                <a:ea typeface="Arial" panose="020B0604020202020204" pitchFamily="34" charset="0"/>
                <a:cs typeface="Arial" panose="020B0604020202020204" pitchFamily="34" charset="0"/>
              </a:rPr>
              <a:t>b.	A remote transmitting on one subchannel does not need as much power as a remote transmitting on multiple subchannels.</a:t>
            </a:r>
          </a:p>
          <a:p>
            <a:pPr marL="457200" lvl="1" indent="0">
              <a:buNone/>
            </a:pPr>
            <a:r>
              <a:rPr lang="en-US" sz="1600" dirty="0">
                <a:effectLst/>
                <a:latin typeface="Trebuchet MS" panose="020B0603020202020204" pitchFamily="34" charset="0"/>
                <a:ea typeface="Arial" panose="020B0604020202020204" pitchFamily="34" charset="0"/>
                <a:cs typeface="Arial" panose="020B0604020202020204" pitchFamily="34" charset="0"/>
              </a:rPr>
              <a:t>c.	By receiving on one subchannel, a remote may be able to better mitigate interference caused by other subchannel signals.</a:t>
            </a:r>
          </a:p>
          <a:p>
            <a:pPr marL="457200" lvl="1" indent="0">
              <a:buNone/>
            </a:pPr>
            <a:r>
              <a:rPr lang="en-US" sz="1600" dirty="0">
                <a:effectLst/>
                <a:latin typeface="Trebuchet MS" panose="020B0603020202020204" pitchFamily="34" charset="0"/>
                <a:ea typeface="Arial" panose="020B0604020202020204" pitchFamily="34" charset="0"/>
                <a:cs typeface="Arial" panose="020B0604020202020204" pitchFamily="34" charset="0"/>
              </a:rPr>
              <a:t>d.	Low end remote can be cost effective and will have better battery life.</a:t>
            </a:r>
          </a:p>
          <a:p>
            <a:pPr marL="457200" lvl="1" indent="0">
              <a:buNone/>
            </a:pPr>
            <a:r>
              <a:rPr lang="en-US" sz="1600" dirty="0">
                <a:effectLst/>
                <a:latin typeface="Trebuchet MS" panose="020B0603020202020204" pitchFamily="34" charset="0"/>
                <a:ea typeface="Arial" panose="020B0604020202020204" pitchFamily="34" charset="0"/>
                <a:cs typeface="Arial" panose="020B0604020202020204" pitchFamily="34" charset="0"/>
              </a:rPr>
              <a:t>e.	Partitioning of channel can be done based on the application needs.</a:t>
            </a:r>
          </a:p>
          <a:p>
            <a:pPr marL="0" indent="0">
              <a:buNone/>
            </a:pPr>
            <a:endParaRPr lang="en-IN" sz="1800" dirty="0">
              <a:effectLst/>
              <a:latin typeface="Trebuchet MS" panose="020B0603020202020204" pitchFamily="34" charset="0"/>
              <a:ea typeface="Arial" panose="020B0604020202020204" pitchFamily="34" charset="0"/>
              <a:cs typeface="Arial" panose="020B0604020202020204" pitchFamily="34" charset="0"/>
            </a:endParaRPr>
          </a:p>
          <a:p>
            <a:endParaRPr lang="en-IN" dirty="0"/>
          </a:p>
        </p:txBody>
      </p:sp>
      <p:sp>
        <p:nvSpPr>
          <p:cNvPr id="4" name="Slide Number Placeholder 3">
            <a:extLst>
              <a:ext uri="{FF2B5EF4-FFF2-40B4-BE49-F238E27FC236}">
                <a16:creationId xmlns:a16="http://schemas.microsoft.com/office/drawing/2014/main" id="{E6E171F1-B412-42A8-BC34-CAF67F67D7FA}"/>
              </a:ext>
            </a:extLst>
          </p:cNvPr>
          <p:cNvSpPr>
            <a:spLocks noGrp="1"/>
          </p:cNvSpPr>
          <p:nvPr>
            <p:ph type="sldNum" sz="quarter" idx="12"/>
          </p:nvPr>
        </p:nvSpPr>
        <p:spPr/>
        <p:txBody>
          <a:bodyPr/>
          <a:lstStyle/>
          <a:p>
            <a:fld id="{330EA680-D336-4FF7-8B7A-9848BB0A1C32}" type="slidenum">
              <a:rPr lang="en-US" smtClean="0"/>
              <a:t>6</a:t>
            </a:fld>
            <a:endParaRPr lang="en-US"/>
          </a:p>
        </p:txBody>
      </p:sp>
    </p:spTree>
    <p:extLst>
      <p:ext uri="{BB962C8B-B14F-4D97-AF65-F5344CB8AC3E}">
        <p14:creationId xmlns:p14="http://schemas.microsoft.com/office/powerpoint/2010/main" val="5967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645A2-4761-47C6-AEB7-77CECA1B3E69}"/>
              </a:ext>
            </a:extLst>
          </p:cNvPr>
          <p:cNvSpPr>
            <a:spLocks noGrp="1"/>
          </p:cNvSpPr>
          <p:nvPr>
            <p:ph type="title"/>
          </p:nvPr>
        </p:nvSpPr>
        <p:spPr>
          <a:xfrm>
            <a:off x="310896" y="365125"/>
            <a:ext cx="11042904" cy="997331"/>
          </a:xfrm>
        </p:spPr>
        <p:txBody>
          <a:bodyPr>
            <a:normAutofit/>
          </a:bodyPr>
          <a:lstStyle/>
          <a:p>
            <a:r>
              <a:rPr lang="en-US" sz="4000" dirty="0"/>
              <a:t>PHY Layer Differences Relative to IEEE802.16 -2017</a:t>
            </a:r>
          </a:p>
        </p:txBody>
      </p:sp>
      <p:sp>
        <p:nvSpPr>
          <p:cNvPr id="3" name="Content Placeholder 2">
            <a:extLst>
              <a:ext uri="{FF2B5EF4-FFF2-40B4-BE49-F238E27FC236}">
                <a16:creationId xmlns:a16="http://schemas.microsoft.com/office/drawing/2014/main" id="{F41B27C7-9C96-41BD-9D31-60AAC71AD16F}"/>
              </a:ext>
            </a:extLst>
          </p:cNvPr>
          <p:cNvSpPr>
            <a:spLocks noGrp="1"/>
          </p:cNvSpPr>
          <p:nvPr>
            <p:ph idx="1"/>
          </p:nvPr>
        </p:nvSpPr>
        <p:spPr>
          <a:xfrm>
            <a:off x="838200" y="1362456"/>
            <a:ext cx="10515600" cy="4814507"/>
          </a:xfrm>
        </p:spPr>
        <p:txBody>
          <a:bodyPr/>
          <a:lstStyle/>
          <a:p>
            <a:r>
              <a:rPr lang="en-US" sz="2400" dirty="0"/>
              <a:t>Single subcarrier per sub-channel</a:t>
            </a:r>
          </a:p>
          <a:p>
            <a:r>
              <a:rPr lang="en-US" sz="2400" dirty="0"/>
              <a:t>New definition of bin and slot</a:t>
            </a:r>
          </a:p>
          <a:p>
            <a:r>
              <a:rPr lang="en-US" sz="2400" dirty="0"/>
              <a:t>Optional multiple subcarrier spacing </a:t>
            </a:r>
          </a:p>
          <a:p>
            <a:r>
              <a:rPr lang="en-US" sz="2400" dirty="0"/>
              <a:t>SC-FDMA waveform for adjacent/non-adjacent subchannel aggregation in uplink</a:t>
            </a:r>
          </a:p>
          <a:p>
            <a:r>
              <a:rPr lang="en-US" sz="2400" dirty="0"/>
              <a:t>Decoupling of preamble and MAPs from the frame structure with configurable periodicity for per frame overhead reduction</a:t>
            </a:r>
          </a:p>
          <a:p>
            <a:r>
              <a:rPr lang="en-US" sz="2400" dirty="0"/>
              <a:t>Pilots are time multiplexed with data symbols </a:t>
            </a:r>
          </a:p>
          <a:p>
            <a:r>
              <a:rPr lang="en-US" sz="2400" dirty="0"/>
              <a:t>QAM256 with CTC rate 7/8 added as a high frequency utilization FEC. This can leverage low noise floor in narrow channels.</a:t>
            </a:r>
          </a:p>
          <a:p>
            <a:r>
              <a:rPr lang="en-US" sz="2400" dirty="0"/>
              <a:t> Improved codeword repetition scheme for robust communication.</a:t>
            </a:r>
          </a:p>
          <a:p>
            <a:r>
              <a:rPr lang="en-US" sz="2400" dirty="0"/>
              <a:t>New preamble and ranging sequences.</a:t>
            </a:r>
          </a:p>
          <a:p>
            <a:endParaRPr lang="en-US" dirty="0"/>
          </a:p>
        </p:txBody>
      </p:sp>
      <p:sp>
        <p:nvSpPr>
          <p:cNvPr id="4" name="Slide Number Placeholder 3">
            <a:extLst>
              <a:ext uri="{FF2B5EF4-FFF2-40B4-BE49-F238E27FC236}">
                <a16:creationId xmlns:a16="http://schemas.microsoft.com/office/drawing/2014/main" id="{FF5779E3-CF14-4916-9EBF-D7F91A0398EB}"/>
              </a:ext>
            </a:extLst>
          </p:cNvPr>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177263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ED92-8969-42EB-BDCE-961C07AEBBA2}"/>
              </a:ext>
            </a:extLst>
          </p:cNvPr>
          <p:cNvSpPr>
            <a:spLocks noGrp="1"/>
          </p:cNvSpPr>
          <p:nvPr>
            <p:ph type="title"/>
          </p:nvPr>
        </p:nvSpPr>
        <p:spPr/>
        <p:txBody>
          <a:bodyPr/>
          <a:lstStyle/>
          <a:p>
            <a:r>
              <a:rPr lang="en-US" dirty="0"/>
              <a:t>Waveform</a:t>
            </a:r>
            <a:endParaRPr lang="en-IN" dirty="0"/>
          </a:p>
        </p:txBody>
      </p:sp>
      <p:sp>
        <p:nvSpPr>
          <p:cNvPr id="3" name="Content Placeholder 2">
            <a:extLst>
              <a:ext uri="{FF2B5EF4-FFF2-40B4-BE49-F238E27FC236}">
                <a16:creationId xmlns:a16="http://schemas.microsoft.com/office/drawing/2014/main" id="{93582D47-3C17-43F4-A2ED-ECF5B118509E}"/>
              </a:ext>
            </a:extLst>
          </p:cNvPr>
          <p:cNvSpPr>
            <a:spLocks noGrp="1"/>
          </p:cNvSpPr>
          <p:nvPr>
            <p:ph idx="1"/>
          </p:nvPr>
        </p:nvSpPr>
        <p:spPr>
          <a:xfrm>
            <a:off x="838200" y="1460500"/>
            <a:ext cx="10515600" cy="4351338"/>
          </a:xfrm>
        </p:spPr>
        <p:txBody>
          <a:bodyPr/>
          <a:lstStyle/>
          <a:p>
            <a:r>
              <a:rPr lang="en-US" dirty="0"/>
              <a:t>Downlink</a:t>
            </a:r>
          </a:p>
          <a:p>
            <a:pPr lvl="1"/>
            <a:r>
              <a:rPr lang="en-US" sz="2000" dirty="0">
                <a:latin typeface="Calibri" panose="020F0502020204030204" pitchFamily="34" charset="0"/>
                <a:cs typeface="Arial" panose="020B0604020202020204" pitchFamily="34" charset="0"/>
              </a:rPr>
              <a:t>Transmission in the downlink direction employs OFDM with a single subcarrier per subchannel. FFT sizes of 16, 32, …. through 512 are proposed to support up to 512 subchannels. A subchannel bit map is used to turn off any unused subchannel.</a:t>
            </a:r>
          </a:p>
          <a:p>
            <a:r>
              <a:rPr lang="en-US" dirty="0"/>
              <a:t>Uplink</a:t>
            </a:r>
          </a:p>
          <a:p>
            <a:pPr lvl="1"/>
            <a:r>
              <a:rPr lang="en-US" sz="2000" dirty="0">
                <a:effectLst/>
                <a:latin typeface="Calibri" panose="020F0502020204030204" pitchFamily="34" charset="0"/>
                <a:ea typeface="Calibri" panose="020F0502020204030204" pitchFamily="34" charset="0"/>
                <a:cs typeface="Arial" panose="020B0604020202020204" pitchFamily="34" charset="0"/>
              </a:rPr>
              <a:t>Transmission in the uplink direction employs Single Carrier FDMA (SC-FDMA).</a:t>
            </a:r>
            <a:endParaRPr lang="en-IN" sz="2000" dirty="0">
              <a:effectLst/>
              <a:latin typeface="Calibri" panose="020F0502020204030204" pitchFamily="34" charset="0"/>
              <a:ea typeface="Calibri" panose="020F0502020204030204" pitchFamily="34" charset="0"/>
              <a:cs typeface="Arial" panose="020B0604020202020204" pitchFamily="34" charset="0"/>
            </a:endParaRPr>
          </a:p>
          <a:p>
            <a:pPr marL="457200" lvl="1" indent="0">
              <a:buNone/>
            </a:pPr>
            <a:endParaRPr lang="en-US" dirty="0"/>
          </a:p>
          <a:p>
            <a:endParaRPr lang="en-IN" dirty="0"/>
          </a:p>
        </p:txBody>
      </p:sp>
      <p:sp>
        <p:nvSpPr>
          <p:cNvPr id="4" name="Slide Number Placeholder 3">
            <a:extLst>
              <a:ext uri="{FF2B5EF4-FFF2-40B4-BE49-F238E27FC236}">
                <a16:creationId xmlns:a16="http://schemas.microsoft.com/office/drawing/2014/main" id="{2BB0AB79-50BA-4C52-ABDA-961D6EFE17C5}"/>
              </a:ext>
            </a:extLst>
          </p:cNvPr>
          <p:cNvSpPr>
            <a:spLocks noGrp="1"/>
          </p:cNvSpPr>
          <p:nvPr>
            <p:ph type="sldNum" sz="quarter" idx="12"/>
          </p:nvPr>
        </p:nvSpPr>
        <p:spPr/>
        <p:txBody>
          <a:bodyPr/>
          <a:lstStyle/>
          <a:p>
            <a:fld id="{330EA680-D336-4FF7-8B7A-9848BB0A1C32}" type="slidenum">
              <a:rPr lang="en-US" smtClean="0"/>
              <a:t>8</a:t>
            </a:fld>
            <a:endParaRPr lang="en-US"/>
          </a:p>
        </p:txBody>
      </p:sp>
      <p:pic>
        <p:nvPicPr>
          <p:cNvPr id="5" name="Picture 4">
            <a:extLst>
              <a:ext uri="{FF2B5EF4-FFF2-40B4-BE49-F238E27FC236}">
                <a16:creationId xmlns:a16="http://schemas.microsoft.com/office/drawing/2014/main" id="{7C35F29B-CA0F-4540-84E9-2B83C8EB019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38516" y="4246880"/>
            <a:ext cx="8397404" cy="2474595"/>
          </a:xfrm>
          <a:prstGeom prst="rect">
            <a:avLst/>
          </a:prstGeom>
          <a:noFill/>
          <a:ln>
            <a:noFill/>
          </a:ln>
        </p:spPr>
      </p:pic>
    </p:spTree>
    <p:extLst>
      <p:ext uri="{BB962C8B-B14F-4D97-AF65-F5344CB8AC3E}">
        <p14:creationId xmlns:p14="http://schemas.microsoft.com/office/powerpoint/2010/main" val="352342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D6BD0-7785-4297-9FFB-5955D670060F}"/>
              </a:ext>
            </a:extLst>
          </p:cNvPr>
          <p:cNvSpPr>
            <a:spLocks noGrp="1"/>
          </p:cNvSpPr>
          <p:nvPr>
            <p:ph type="title"/>
          </p:nvPr>
        </p:nvSpPr>
        <p:spPr/>
        <p:txBody>
          <a:bodyPr/>
          <a:lstStyle/>
          <a:p>
            <a:r>
              <a:rPr lang="en-US" dirty="0"/>
              <a:t>De-coupling Preamble and Maps per frame</a:t>
            </a:r>
            <a:endParaRPr lang="en-IN" dirty="0"/>
          </a:p>
        </p:txBody>
      </p:sp>
      <p:sp>
        <p:nvSpPr>
          <p:cNvPr id="3" name="Content Placeholder 2">
            <a:extLst>
              <a:ext uri="{FF2B5EF4-FFF2-40B4-BE49-F238E27FC236}">
                <a16:creationId xmlns:a16="http://schemas.microsoft.com/office/drawing/2014/main" id="{BE9176D7-8FEE-46B8-9D76-DE79AFB72691}"/>
              </a:ext>
            </a:extLst>
          </p:cNvPr>
          <p:cNvSpPr>
            <a:spLocks noGrp="1"/>
          </p:cNvSpPr>
          <p:nvPr>
            <p:ph idx="1"/>
          </p:nvPr>
        </p:nvSpPr>
        <p:spPr/>
        <p:txBody>
          <a:bodyPr>
            <a:normAutofit/>
          </a:bodyPr>
          <a:lstStyle/>
          <a:p>
            <a:r>
              <a:rPr lang="en-US" sz="2600" dirty="0"/>
              <a:t>The preamble is sent over a single subchannel within a subchannel group based on the periodicity time configuration. Periodicity of the preamble is configured in terms of the number of frames e.g., periodicity of 5 means every 5th frame preamble will be present, and other frames data will be sent in the place of the preamble below figure shows the same.</a:t>
            </a:r>
          </a:p>
          <a:p>
            <a:pPr marL="0" indent="0">
              <a:buNone/>
            </a:pPr>
            <a:endParaRPr lang="en-US" sz="2600" dirty="0"/>
          </a:p>
          <a:p>
            <a:pPr marL="457200" lvl="1" indent="0">
              <a:buNone/>
            </a:pPr>
            <a:endParaRPr lang="en-IN" sz="2600" dirty="0"/>
          </a:p>
          <a:p>
            <a:pPr>
              <a:lnSpc>
                <a:spcPct val="107000"/>
              </a:lnSpc>
              <a:spcAft>
                <a:spcPts val="800"/>
              </a:spcAft>
            </a:pPr>
            <a:r>
              <a:rPr lang="en-US" sz="2600" dirty="0"/>
              <a:t>IOT-MAP carries information about DL and UL allocation.   IoT Map will be transmitted based on need and can contain the allocation information across the frames.</a:t>
            </a:r>
            <a:endParaRPr lang="en-IN" sz="2600" dirty="0"/>
          </a:p>
          <a:p>
            <a:endParaRPr lang="en-IN" dirty="0"/>
          </a:p>
        </p:txBody>
      </p:sp>
      <p:sp>
        <p:nvSpPr>
          <p:cNvPr id="4" name="Slide Number Placeholder 3">
            <a:extLst>
              <a:ext uri="{FF2B5EF4-FFF2-40B4-BE49-F238E27FC236}">
                <a16:creationId xmlns:a16="http://schemas.microsoft.com/office/drawing/2014/main" id="{7288EC90-5FD7-48DF-BA3C-33558E61A1A0}"/>
              </a:ext>
            </a:extLst>
          </p:cNvPr>
          <p:cNvSpPr>
            <a:spLocks noGrp="1"/>
          </p:cNvSpPr>
          <p:nvPr>
            <p:ph type="sldNum" sz="quarter" idx="12"/>
          </p:nvPr>
        </p:nvSpPr>
        <p:spPr/>
        <p:txBody>
          <a:bodyPr/>
          <a:lstStyle/>
          <a:p>
            <a:fld id="{330EA680-D336-4FF7-8B7A-9848BB0A1C32}" type="slidenum">
              <a:rPr lang="en-US" smtClean="0"/>
              <a:t>9</a:t>
            </a:fld>
            <a:endParaRPr lang="en-US"/>
          </a:p>
        </p:txBody>
      </p:sp>
      <p:pic>
        <p:nvPicPr>
          <p:cNvPr id="8" name="Picture 7">
            <a:extLst>
              <a:ext uri="{FF2B5EF4-FFF2-40B4-BE49-F238E27FC236}">
                <a16:creationId xmlns:a16="http://schemas.microsoft.com/office/drawing/2014/main" id="{163E12C9-0A8B-4E50-8390-6B71384AEF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5797" y="3783756"/>
            <a:ext cx="9444307" cy="847566"/>
          </a:xfrm>
          <a:prstGeom prst="rect">
            <a:avLst/>
          </a:prstGeom>
          <a:noFill/>
          <a:ln>
            <a:noFill/>
          </a:ln>
        </p:spPr>
      </p:pic>
    </p:spTree>
    <p:extLst>
      <p:ext uri="{BB962C8B-B14F-4D97-AF65-F5344CB8AC3E}">
        <p14:creationId xmlns:p14="http://schemas.microsoft.com/office/powerpoint/2010/main" val="3355867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1272</TotalTime>
  <Words>1095</Words>
  <Application>Microsoft Office PowerPoint</Application>
  <PresentationFormat>Widescreen</PresentationFormat>
  <Paragraphs>116</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Symbol</vt:lpstr>
      <vt:lpstr>Trebuchet MS</vt:lpstr>
      <vt:lpstr>Verdana</vt:lpstr>
      <vt:lpstr>office theme</vt:lpstr>
      <vt:lpstr>PHY Layer Design Considerations for ieee802.16t April 14-2022   DCN 15-22-0211-00-016t</vt:lpstr>
      <vt:lpstr>Key SRD PHY Layer Requirements </vt:lpstr>
      <vt:lpstr>Partitioning of a Non-Continuous Channel into Continuous Sub-Channel Groups</vt:lpstr>
      <vt:lpstr>Partitioning of a Non-Continuous Channel into Continuous and Non-Continuous Sub-Channel Groups</vt:lpstr>
      <vt:lpstr>Partitioning of a Continuous Channel</vt:lpstr>
      <vt:lpstr>Self Sufficiency</vt:lpstr>
      <vt:lpstr>PHY Layer Differences Relative to IEEE802.16 -2017</vt:lpstr>
      <vt:lpstr>Waveform</vt:lpstr>
      <vt:lpstr>De-coupling Preamble and Maps per frame</vt:lpstr>
      <vt:lpstr>Modulation and coding</vt:lpstr>
      <vt:lpstr>Resource allocation</vt:lpstr>
      <vt:lpstr>Repetitions</vt:lpstr>
      <vt:lpstr>Items to be added for completeness</vt:lpstr>
      <vt:lpstr>Performance analysis to be done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Menashe Shahar</dc:creator>
  <cp:lastModifiedBy>Guy Simpson</cp:lastModifiedBy>
  <cp:revision>1991</cp:revision>
  <dcterms:created xsi:type="dcterms:W3CDTF">2022-01-27T13:02:54Z</dcterms:created>
  <dcterms:modified xsi:type="dcterms:W3CDTF">2022-04-14T18:06:01Z</dcterms:modified>
</cp:coreProperties>
</file>