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3"/>
  </p:notesMasterIdLst>
  <p:handoutMasterIdLst>
    <p:handoutMasterId r:id="rId24"/>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1017" r:id="rId14"/>
    <p:sldId id="990" r:id="rId15"/>
    <p:sldId id="1003" r:id="rId16"/>
    <p:sldId id="1026" r:id="rId17"/>
    <p:sldId id="1029" r:id="rId18"/>
    <p:sldId id="256" r:id="rId19"/>
    <p:sldId id="965" r:id="rId20"/>
    <p:sldId id="314" r:id="rId21"/>
    <p:sldId id="985" r:id="rId2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410" autoAdjust="0"/>
    <p:restoredTop sz="96869" autoAdjust="0"/>
  </p:normalViewPr>
  <p:slideViewPr>
    <p:cSldViewPr>
      <p:cViewPr varScale="1">
        <p:scale>
          <a:sx n="113" d="100"/>
          <a:sy n="113" d="100"/>
        </p:scale>
        <p:origin x="126" y="85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18</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April_2022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84084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doc.:IEEE802.15-22-00209r0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April_2022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2/15-22-0112-00-016t-call-for-contributions-towards-tg16t-draft.docx" TargetMode="External"/><Relationship Id="rId2" Type="http://schemas.openxmlformats.org/officeDocument/2006/relationships/hyperlink" Target="https://mentor.ieee.org/802.15/dcn/22/15-22-0033-00-016t-802-16t-system-requirements-document.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2/15-22-0081-01-016t-example-draft-amendment-for-16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2022 Teleconference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2022-04-14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April_2022</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April_2022</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April_2022</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Status Update</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SRD Status</a:t>
            </a:r>
            <a:endParaRPr lang="en-US" dirty="0">
              <a:highlight>
                <a:srgbClr val="FFFF00"/>
              </a:highlight>
            </a:endParaRPr>
          </a:p>
          <a:p>
            <a:r>
              <a:rPr lang="en-US" dirty="0">
                <a:highlight>
                  <a:srgbClr val="FFFF00"/>
                </a:highlight>
              </a:rPr>
              <a:t>Approved clean version with 2022 number is </a:t>
            </a:r>
            <a:r>
              <a:rPr lang="en-US" dirty="0">
                <a:highlight>
                  <a:srgbClr val="FFFF00"/>
                </a:highlight>
                <a:hlinkClick r:id="rId2"/>
              </a:rPr>
              <a:t>802.15-22-0033r</a:t>
            </a:r>
            <a:r>
              <a:rPr lang="en-US" dirty="0">
                <a:highlight>
                  <a:srgbClr val="FFFF00"/>
                </a:highlight>
              </a:rPr>
              <a:t>3</a:t>
            </a:r>
          </a:p>
          <a:p>
            <a:endParaRPr lang="en-US" dirty="0">
              <a:highlight>
                <a:srgbClr val="FFFF00"/>
              </a:highlight>
            </a:endParaRPr>
          </a:p>
          <a:p>
            <a:r>
              <a:rPr lang="en-US" dirty="0"/>
              <a:t>SDD Status</a:t>
            </a:r>
          </a:p>
          <a:p>
            <a:r>
              <a:rPr lang="en-US" dirty="0">
                <a:highlight>
                  <a:srgbClr val="FFFF00"/>
                </a:highlight>
              </a:rPr>
              <a:t>Approved clean version with 2022 number </a:t>
            </a:r>
            <a:r>
              <a:rPr lang="en-US" dirty="0"/>
              <a:t>is 802.15-22-0084r2</a:t>
            </a:r>
          </a:p>
          <a:p>
            <a:endParaRPr lang="en-US" dirty="0"/>
          </a:p>
          <a:p>
            <a:r>
              <a:rPr lang="en-US" dirty="0"/>
              <a:t>Released Call for Contributions for Draft – </a:t>
            </a:r>
            <a:r>
              <a:rPr lang="en-US" dirty="0">
                <a:hlinkClick r:id="rId3"/>
              </a:rPr>
              <a:t>802.15-22-0112r0</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April</a:t>
            </a:r>
          </a:p>
        </p:txBody>
      </p:sp>
      <p:graphicFrame>
        <p:nvGraphicFramePr>
          <p:cNvPr id="9" name="Table 8">
            <a:extLst>
              <a:ext uri="{FF2B5EF4-FFF2-40B4-BE49-F238E27FC236}">
                <a16:creationId xmlns:a16="http://schemas.microsoft.com/office/drawing/2014/main" id="{C4A396E7-0093-4C1A-BC62-5FD46F8FD22F}"/>
              </a:ext>
            </a:extLst>
          </p:cNvPr>
          <p:cNvGraphicFramePr>
            <a:graphicFrameLocks noGrp="1"/>
          </p:cNvGraphicFramePr>
          <p:nvPr>
            <p:extLst>
              <p:ext uri="{D42A27DB-BD31-4B8C-83A1-F6EECF244321}">
                <p14:modId xmlns:p14="http://schemas.microsoft.com/office/powerpoint/2010/main" val="3636453570"/>
              </p:ext>
            </p:extLst>
          </p:nvPr>
        </p:nvGraphicFramePr>
        <p:xfrm>
          <a:off x="609600" y="2209800"/>
          <a:ext cx="10515603" cy="914400"/>
        </p:xfrm>
        <a:graphic>
          <a:graphicData uri="http://schemas.openxmlformats.org/drawingml/2006/table">
            <a:tbl>
              <a:tblPr/>
              <a:tblGrid>
                <a:gridCol w="1905000">
                  <a:extLst>
                    <a:ext uri="{9D8B030D-6E8A-4147-A177-3AD203B41FA5}">
                      <a16:colId xmlns:a16="http://schemas.microsoft.com/office/drawing/2014/main" val="3112414177"/>
                    </a:ext>
                  </a:extLst>
                </a:gridCol>
                <a:gridCol w="1099458">
                  <a:extLst>
                    <a:ext uri="{9D8B030D-6E8A-4147-A177-3AD203B41FA5}">
                      <a16:colId xmlns:a16="http://schemas.microsoft.com/office/drawing/2014/main" val="4048611038"/>
                    </a:ext>
                  </a:extLst>
                </a:gridCol>
                <a:gridCol w="1502229">
                  <a:extLst>
                    <a:ext uri="{9D8B030D-6E8A-4147-A177-3AD203B41FA5}">
                      <a16:colId xmlns:a16="http://schemas.microsoft.com/office/drawing/2014/main" val="2693341938"/>
                    </a:ext>
                  </a:extLst>
                </a:gridCol>
                <a:gridCol w="1502229">
                  <a:extLst>
                    <a:ext uri="{9D8B030D-6E8A-4147-A177-3AD203B41FA5}">
                      <a16:colId xmlns:a16="http://schemas.microsoft.com/office/drawing/2014/main" val="2039662860"/>
                    </a:ext>
                  </a:extLst>
                </a:gridCol>
                <a:gridCol w="1502229">
                  <a:extLst>
                    <a:ext uri="{9D8B030D-6E8A-4147-A177-3AD203B41FA5}">
                      <a16:colId xmlns:a16="http://schemas.microsoft.com/office/drawing/2014/main" val="3205724064"/>
                    </a:ext>
                  </a:extLst>
                </a:gridCol>
                <a:gridCol w="1502229">
                  <a:extLst>
                    <a:ext uri="{9D8B030D-6E8A-4147-A177-3AD203B41FA5}">
                      <a16:colId xmlns:a16="http://schemas.microsoft.com/office/drawing/2014/main" val="4273014849"/>
                    </a:ext>
                  </a:extLst>
                </a:gridCol>
                <a:gridCol w="1502229">
                  <a:extLst>
                    <a:ext uri="{9D8B030D-6E8A-4147-A177-3AD203B41FA5}">
                      <a16:colId xmlns:a16="http://schemas.microsoft.com/office/drawing/2014/main" val="1415752507"/>
                    </a:ext>
                  </a:extLst>
                </a:gridCol>
              </a:tblGrid>
              <a:tr h="914400">
                <a:tc>
                  <a:txBody>
                    <a:bodyPr/>
                    <a:lstStyle/>
                    <a:p>
                      <a:r>
                        <a:rPr lang="en-US" sz="1800"/>
                        <a:t>16-Mar-2022 ET</a:t>
                      </a:r>
                    </a:p>
                  </a:txBody>
                  <a:tcPr anchor="ctr">
                    <a:lnL>
                      <a:noFill/>
                    </a:lnL>
                    <a:lnR>
                      <a:noFill/>
                    </a:lnR>
                    <a:lnT>
                      <a:noFill/>
                    </a:lnT>
                    <a:lnB>
                      <a:noFill/>
                    </a:lnB>
                  </a:tcPr>
                </a:tc>
                <a:tc>
                  <a:txBody>
                    <a:bodyPr/>
                    <a:lstStyle/>
                    <a:p>
                      <a:r>
                        <a:rPr lang="en-US" sz="1800"/>
                        <a:t>2022</a:t>
                      </a:r>
                    </a:p>
                  </a:txBody>
                  <a:tcPr anchor="ctr">
                    <a:lnL>
                      <a:noFill/>
                    </a:lnL>
                    <a:lnR>
                      <a:noFill/>
                    </a:lnR>
                    <a:lnT>
                      <a:noFill/>
                    </a:lnT>
                    <a:lnB>
                      <a:noFill/>
                    </a:lnB>
                  </a:tcPr>
                </a:tc>
                <a:tc>
                  <a:txBody>
                    <a:bodyPr/>
                    <a:lstStyle/>
                    <a:p>
                      <a:r>
                        <a:rPr lang="en-US" sz="1800"/>
                        <a:t>198</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it-IT" sz="1800"/>
                        <a:t>OFDM Single Carrier QPSK PAPR</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2563909425"/>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normAutofit fontScale="92500" lnSpcReduction="20000"/>
          </a:bodyPr>
          <a:lstStyle/>
          <a:p>
            <a:r>
              <a:rPr lang="en-US" dirty="0"/>
              <a:t>Harry Bims is the Technical Editor</a:t>
            </a:r>
          </a:p>
          <a:p>
            <a:r>
              <a:rPr lang="en-US" dirty="0"/>
              <a:t>Draft development will be based on approved SDD. </a:t>
            </a:r>
          </a:p>
          <a:p>
            <a:r>
              <a:rPr lang="en-US" dirty="0"/>
              <a:t>Notes on contributions to the draft:</a:t>
            </a:r>
          </a:p>
          <a:p>
            <a:pPr lvl="1"/>
            <a:r>
              <a:rPr lang="en-US" dirty="0"/>
              <a:t>Use document “</a:t>
            </a:r>
            <a:r>
              <a:rPr lang="en-US" dirty="0">
                <a:hlinkClick r:id="rId2"/>
              </a:rPr>
              <a:t>15-22-0081-01-016t-example-draft-amendment-for-16t.pdf</a:t>
            </a:r>
            <a:r>
              <a:rPr lang="en-US" dirty="0"/>
              <a:t>” as a guideline.</a:t>
            </a:r>
          </a:p>
          <a:p>
            <a:pPr lvl="1"/>
            <a:r>
              <a:rPr lang="en-US" dirty="0"/>
              <a:t>Use Visio for drawings</a:t>
            </a:r>
          </a:p>
          <a:p>
            <a:pPr lvl="1"/>
            <a:r>
              <a:rPr lang="en-US" dirty="0"/>
              <a:t>Follow table structures for table additions</a:t>
            </a:r>
          </a:p>
          <a:p>
            <a:pPr lvl="1"/>
            <a:r>
              <a:rPr lang="en-US" dirty="0"/>
              <a:t>Font is not critical – IEEE staff will provide cleanup </a:t>
            </a:r>
          </a:p>
          <a:p>
            <a:r>
              <a:rPr lang="en-US" dirty="0"/>
              <a:t>Need a name for new PHY clause   (8.6)</a:t>
            </a:r>
          </a:p>
          <a:p>
            <a:pPr lvl="1"/>
            <a:r>
              <a:rPr lang="en-US" dirty="0"/>
              <a:t>“Licensed Narrowband PHY”? </a:t>
            </a:r>
          </a:p>
          <a:p>
            <a:pPr lvl="1"/>
            <a:endParaRPr lang="en-US" dirty="0"/>
          </a:p>
          <a:p>
            <a:r>
              <a:rPr lang="en-US" dirty="0"/>
              <a:t>Outline will be structured to maintain Clause numbering from 802.16-2017</a:t>
            </a:r>
          </a:p>
          <a:p>
            <a:pPr marL="0" indent="0">
              <a:buNone/>
            </a:pPr>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April_2022</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67586-B2E3-460A-BCE1-2F1EC8F39425}"/>
              </a:ext>
            </a:extLst>
          </p:cNvPr>
          <p:cNvSpPr>
            <a:spLocks noGrp="1"/>
          </p:cNvSpPr>
          <p:nvPr>
            <p:ph type="title"/>
          </p:nvPr>
        </p:nvSpPr>
        <p:spPr/>
        <p:txBody>
          <a:bodyPr/>
          <a:lstStyle/>
          <a:p>
            <a:r>
              <a:rPr lang="en-US" dirty="0"/>
              <a:t>Next Steps on draft development</a:t>
            </a:r>
          </a:p>
        </p:txBody>
      </p:sp>
      <p:sp>
        <p:nvSpPr>
          <p:cNvPr id="3" name="Content Placeholder 2">
            <a:extLst>
              <a:ext uri="{FF2B5EF4-FFF2-40B4-BE49-F238E27FC236}">
                <a16:creationId xmlns:a16="http://schemas.microsoft.com/office/drawing/2014/main" id="{B05D189A-1B95-4C24-8FD6-F921D5D82A34}"/>
              </a:ext>
            </a:extLst>
          </p:cNvPr>
          <p:cNvSpPr>
            <a:spLocks noGrp="1"/>
          </p:cNvSpPr>
          <p:nvPr>
            <p:ph idx="1"/>
          </p:nvPr>
        </p:nvSpPr>
        <p:spPr>
          <a:xfrm>
            <a:off x="838200" y="1828800"/>
            <a:ext cx="10515600" cy="4351338"/>
          </a:xfrm>
        </p:spPr>
        <p:txBody>
          <a:bodyPr/>
          <a:lstStyle/>
          <a:p>
            <a:r>
              <a:rPr lang="en-US" dirty="0"/>
              <a:t>Menashe will upload a contribution on QPSK Peak to Average Power (for multiple carriers) (with </a:t>
            </a:r>
            <a:r>
              <a:rPr lang="en-US" dirty="0" err="1"/>
              <a:t>Matlab</a:t>
            </a:r>
            <a:r>
              <a:rPr lang="en-US" dirty="0"/>
              <a:t> script)</a:t>
            </a:r>
          </a:p>
          <a:p>
            <a:pPr lvl="1"/>
            <a:r>
              <a:rPr lang="en-US" dirty="0"/>
              <a:t>Comparing AMC 1x6 from OFDMA PHY in .16  compared to single subcarrier per channel. </a:t>
            </a:r>
          </a:p>
          <a:p>
            <a:pPr lvl="1"/>
            <a:r>
              <a:rPr lang="en-US" dirty="0"/>
              <a:t>Clarify specific type of QPSK – constant or non-constant envelope. </a:t>
            </a:r>
          </a:p>
          <a:p>
            <a:endParaRPr lang="en-US" dirty="0"/>
          </a:p>
          <a:p>
            <a:r>
              <a:rPr lang="en-US" dirty="0"/>
              <a:t>Menashe will prepare contribution for PHY layer draft text (April)</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F977B2FE-1AA3-4240-B161-CCEF1C551F9F}"/>
              </a:ext>
            </a:extLst>
          </p:cNvPr>
          <p:cNvSpPr>
            <a:spLocks noGrp="1"/>
          </p:cNvSpPr>
          <p:nvPr>
            <p:ph type="dt" sz="half" idx="10"/>
          </p:nvPr>
        </p:nvSpPr>
        <p:spPr/>
        <p:txBody>
          <a:bodyPr/>
          <a:lstStyle/>
          <a:p>
            <a:r>
              <a:rPr lang="en-US" dirty="0"/>
              <a:t>April_2022</a:t>
            </a:r>
          </a:p>
        </p:txBody>
      </p:sp>
      <p:sp>
        <p:nvSpPr>
          <p:cNvPr id="5" name="Footer Placeholder 4">
            <a:extLst>
              <a:ext uri="{FF2B5EF4-FFF2-40B4-BE49-F238E27FC236}">
                <a16:creationId xmlns:a16="http://schemas.microsoft.com/office/drawing/2014/main" id="{41EA22D8-748A-4A71-84FA-EF3309E6E34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C865322E-630E-4A44-BB3F-A1307737E506}"/>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1442505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5C988-F6AF-4B95-B2E9-0A66D6A214C6}"/>
              </a:ext>
            </a:extLst>
          </p:cNvPr>
          <p:cNvSpPr>
            <a:spLocks noGrp="1"/>
          </p:cNvSpPr>
          <p:nvPr>
            <p:ph type="title"/>
          </p:nvPr>
        </p:nvSpPr>
        <p:spPr/>
        <p:txBody>
          <a:bodyPr/>
          <a:lstStyle/>
          <a:p>
            <a:r>
              <a:rPr lang="en-US" dirty="0"/>
              <a:t>Discussion on PAPR optimization</a:t>
            </a:r>
          </a:p>
        </p:txBody>
      </p:sp>
      <p:sp>
        <p:nvSpPr>
          <p:cNvPr id="3" name="Content Placeholder 2">
            <a:extLst>
              <a:ext uri="{FF2B5EF4-FFF2-40B4-BE49-F238E27FC236}">
                <a16:creationId xmlns:a16="http://schemas.microsoft.com/office/drawing/2014/main" id="{197F6F0F-2124-44D4-ADEF-E80DE364AD73}"/>
              </a:ext>
            </a:extLst>
          </p:cNvPr>
          <p:cNvSpPr>
            <a:spLocks noGrp="1"/>
          </p:cNvSpPr>
          <p:nvPr>
            <p:ph idx="1"/>
          </p:nvPr>
        </p:nvSpPr>
        <p:spPr/>
        <p:txBody>
          <a:bodyPr/>
          <a:lstStyle/>
          <a:p>
            <a:r>
              <a:rPr lang="en-US" dirty="0"/>
              <a:t>Harry: suggests the concept of Shell Mapping (from V.34 modems) to reduce PAPR?  Make the constellation more circular, create circles of constant power. It may impose some limits on sequential symbols. </a:t>
            </a:r>
          </a:p>
          <a:p>
            <a:pPr lvl="1"/>
            <a:r>
              <a:rPr lang="en-US" dirty="0"/>
              <a:t>It is a rate 1 encoder so supports full data rate. </a:t>
            </a:r>
          </a:p>
          <a:p>
            <a:r>
              <a:rPr lang="en-US" dirty="0"/>
              <a:t>Daoud – there are many approaches to OFDM PAPR reduction that could be studied. </a:t>
            </a:r>
          </a:p>
          <a:p>
            <a:endParaRPr lang="en-US" dirty="0"/>
          </a:p>
          <a:p>
            <a:endParaRPr lang="en-US" dirty="0"/>
          </a:p>
        </p:txBody>
      </p:sp>
      <p:sp>
        <p:nvSpPr>
          <p:cNvPr id="4" name="Date Placeholder 3">
            <a:extLst>
              <a:ext uri="{FF2B5EF4-FFF2-40B4-BE49-F238E27FC236}">
                <a16:creationId xmlns:a16="http://schemas.microsoft.com/office/drawing/2014/main" id="{7D5CF8C8-E574-4CB9-9A03-46786B7A6C0F}"/>
              </a:ext>
            </a:extLst>
          </p:cNvPr>
          <p:cNvSpPr>
            <a:spLocks noGrp="1"/>
          </p:cNvSpPr>
          <p:nvPr>
            <p:ph type="dt" sz="half" idx="10"/>
          </p:nvPr>
        </p:nvSpPr>
        <p:spPr/>
        <p:txBody>
          <a:bodyPr/>
          <a:lstStyle/>
          <a:p>
            <a:r>
              <a:rPr lang="en-US" dirty="0"/>
              <a:t>April_2022</a:t>
            </a:r>
          </a:p>
        </p:txBody>
      </p:sp>
      <p:sp>
        <p:nvSpPr>
          <p:cNvPr id="5" name="Footer Placeholder 4">
            <a:extLst>
              <a:ext uri="{FF2B5EF4-FFF2-40B4-BE49-F238E27FC236}">
                <a16:creationId xmlns:a16="http://schemas.microsoft.com/office/drawing/2014/main" id="{F8CDF3C3-53C1-4BE7-88B6-4DC4D7A260A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984D067-C3C4-4E6C-8B7B-BB384EE5AFC3}"/>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496135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942125722"/>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 2022</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2022 </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Jan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May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591800" y="2819400"/>
            <a:ext cx="12954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 July 2022</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April_2022</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April 14, 2022 11am PDT, 2pm EDT Teleconference</a:t>
            </a: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April_2022</a:t>
            </a:r>
          </a:p>
        </p:txBody>
      </p:sp>
    </p:spTree>
    <p:extLst>
      <p:ext uri="{BB962C8B-B14F-4D97-AF65-F5344CB8AC3E}">
        <p14:creationId xmlns:p14="http://schemas.microsoft.com/office/powerpoint/2010/main" val="391923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normAutofit/>
          </a:bodyPr>
          <a:lstStyle/>
          <a:p>
            <a:r>
              <a:rPr lang="en-US" dirty="0"/>
              <a:t>Introductions</a:t>
            </a:r>
          </a:p>
          <a:p>
            <a:endParaRPr lang="en-US" dirty="0"/>
          </a:p>
          <a:p>
            <a:r>
              <a:rPr lang="en-US" dirty="0"/>
              <a:t>Secretary for meeting  -</a:t>
            </a:r>
          </a:p>
          <a:p>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April_2022</a:t>
            </a:r>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736725"/>
            <a:ext cx="10515600" cy="4740275"/>
          </a:xfrm>
        </p:spPr>
        <p:txBody>
          <a:bodyPr>
            <a:normAutofit lnSpcReduction="10000"/>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100" strike="sngStrike" dirty="0">
                <a:solidFill>
                  <a:srgbClr val="FF0000"/>
                </a:solidFill>
              </a:rPr>
              <a:t>Nov 16-18, 2021, Vancouver BC</a:t>
            </a:r>
          </a:p>
          <a:p>
            <a:pPr>
              <a:defRPr/>
            </a:pPr>
            <a:r>
              <a:rPr lang="en-US" sz="2100" strike="sngStrike" dirty="0">
                <a:solidFill>
                  <a:srgbClr val="FF0000"/>
                </a:solidFill>
              </a:rPr>
              <a:t>Jan 16-21, 2022,  Panama</a:t>
            </a:r>
          </a:p>
          <a:p>
            <a:pPr>
              <a:defRPr/>
            </a:pPr>
            <a:r>
              <a:rPr lang="en-US" sz="2100" strike="sngStrike" dirty="0">
                <a:solidFill>
                  <a:srgbClr val="FF0000"/>
                </a:solidFill>
              </a:rPr>
              <a:t>March 13-18, 2022, Orlando, FL</a:t>
            </a:r>
          </a:p>
          <a:p>
            <a:pPr>
              <a:defRPr/>
            </a:pPr>
            <a:r>
              <a:rPr lang="en-US" sz="2100" strike="sngStrike" dirty="0">
                <a:solidFill>
                  <a:srgbClr val="FF0000"/>
                </a:solidFill>
              </a:rPr>
              <a:t>May 15-20, 2022, Warsaw Poland</a:t>
            </a:r>
          </a:p>
          <a:p>
            <a:pPr>
              <a:defRPr/>
            </a:pPr>
            <a:r>
              <a:rPr lang="en-US" sz="2000" dirty="0"/>
              <a:t>July 11-15, 2022, Montreal QC Canada</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20</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7BF48E7F-EE20-4217-9965-5492B0803361}"/>
              </a:ext>
            </a:extLst>
          </p:cNvPr>
          <p:cNvSpPr txBox="1"/>
          <p:nvPr/>
        </p:nvSpPr>
        <p:spPr>
          <a:xfrm>
            <a:off x="10595830" y="3640345"/>
            <a:ext cx="1096775" cy="369332"/>
          </a:xfrm>
          <a:prstGeom prst="rect">
            <a:avLst/>
          </a:prstGeom>
          <a:solidFill>
            <a:srgbClr val="FFFF00"/>
          </a:solidFill>
        </p:spPr>
        <p:txBody>
          <a:bodyPr wrap="none" rtlCol="0">
            <a:spAutoFit/>
          </a:bodyPr>
          <a:lstStyle/>
          <a:p>
            <a:r>
              <a:rPr lang="en-US" dirty="0"/>
              <a:t>Cancelled</a:t>
            </a:r>
          </a:p>
        </p:txBody>
      </p:sp>
      <p:sp>
        <p:nvSpPr>
          <p:cNvPr id="13" name="TextBox 12">
            <a:extLst>
              <a:ext uri="{FF2B5EF4-FFF2-40B4-BE49-F238E27FC236}">
                <a16:creationId xmlns:a16="http://schemas.microsoft.com/office/drawing/2014/main" id="{2138B4A5-FFF5-4660-BED8-06D7C5A643F7}"/>
              </a:ext>
            </a:extLst>
          </p:cNvPr>
          <p:cNvSpPr txBox="1"/>
          <p:nvPr/>
        </p:nvSpPr>
        <p:spPr>
          <a:xfrm>
            <a:off x="10595829" y="4053901"/>
            <a:ext cx="1096775" cy="369332"/>
          </a:xfrm>
          <a:prstGeom prst="rect">
            <a:avLst/>
          </a:prstGeom>
          <a:solidFill>
            <a:srgbClr val="FFFF00"/>
          </a:solidFill>
        </p:spPr>
        <p:txBody>
          <a:bodyPr wrap="none" rtlCol="0">
            <a:spAutoFit/>
          </a:bodyPr>
          <a:lstStyle/>
          <a:p>
            <a:r>
              <a:rPr lang="en-US" dirty="0"/>
              <a:t>Cancelled</a:t>
            </a:r>
          </a:p>
        </p:txBody>
      </p:sp>
      <p:sp>
        <p:nvSpPr>
          <p:cNvPr id="14" name="TextBox 13">
            <a:extLst>
              <a:ext uri="{FF2B5EF4-FFF2-40B4-BE49-F238E27FC236}">
                <a16:creationId xmlns:a16="http://schemas.microsoft.com/office/drawing/2014/main" id="{5362D37A-6410-4C55-8234-408FE67A9BCC}"/>
              </a:ext>
            </a:extLst>
          </p:cNvPr>
          <p:cNvSpPr txBox="1"/>
          <p:nvPr/>
        </p:nvSpPr>
        <p:spPr>
          <a:xfrm>
            <a:off x="10583043" y="4436447"/>
            <a:ext cx="1096775" cy="369332"/>
          </a:xfrm>
          <a:prstGeom prst="rect">
            <a:avLst/>
          </a:prstGeom>
          <a:solidFill>
            <a:srgbClr val="FFFF00"/>
          </a:solidFill>
        </p:spPr>
        <p:txBody>
          <a:bodyPr wrap="none" rtlCol="0">
            <a:spAutoFit/>
          </a:bodyPr>
          <a:lstStyle/>
          <a:p>
            <a:r>
              <a:rPr lang="en-US" dirty="0"/>
              <a:t>Cancelled</a:t>
            </a:r>
          </a:p>
        </p:txBody>
      </p:sp>
      <p:sp>
        <p:nvSpPr>
          <p:cNvPr id="16" name="TextBox 15">
            <a:extLst>
              <a:ext uri="{FF2B5EF4-FFF2-40B4-BE49-F238E27FC236}">
                <a16:creationId xmlns:a16="http://schemas.microsoft.com/office/drawing/2014/main" id="{68EA669B-A43A-47C2-B25F-99E8AF287126}"/>
              </a:ext>
            </a:extLst>
          </p:cNvPr>
          <p:cNvSpPr txBox="1"/>
          <p:nvPr/>
        </p:nvSpPr>
        <p:spPr>
          <a:xfrm>
            <a:off x="10583043" y="4829186"/>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April_2022</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April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April_2022</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April_2022</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April_2022</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April_2022</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April_2022</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April_2022</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April_2022</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13988</TotalTime>
  <Words>2092</Words>
  <Application>Microsoft Office PowerPoint</Application>
  <PresentationFormat>Widescreen</PresentationFormat>
  <Paragraphs>252</Paragraphs>
  <Slides>21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Helvetica</vt:lpstr>
      <vt:lpstr>Times New Roman</vt:lpstr>
      <vt:lpstr>Custom Design</vt:lpstr>
      <vt:lpstr>PowerPoint Presentation</vt:lpstr>
      <vt:lpstr>Opening</vt:lpstr>
      <vt:lpstr>TG16t April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Status Update</vt:lpstr>
      <vt:lpstr>Contributions for April</vt:lpstr>
      <vt:lpstr>Editor and Draft Development</vt:lpstr>
      <vt:lpstr>Next Steps on draft development</vt:lpstr>
      <vt:lpstr>Discussion on PAPR optimization</vt:lpstr>
      <vt:lpstr>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480</cp:revision>
  <cp:lastPrinted>1998-02-10T13:28:06Z</cp:lastPrinted>
  <dcterms:created xsi:type="dcterms:W3CDTF">2020-01-06T16:34:14Z</dcterms:created>
  <dcterms:modified xsi:type="dcterms:W3CDTF">2022-04-14T14:32:34Z</dcterms:modified>
</cp:coreProperties>
</file>