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9" r:id="rId2"/>
    <p:sldId id="258" r:id="rId3"/>
    <p:sldId id="256" r:id="rId4"/>
    <p:sldId id="260" r:id="rId5"/>
    <p:sldId id="261" r:id="rId6"/>
    <p:sldId id="262" r:id="rId7"/>
    <p:sldId id="263" r:id="rId8"/>
    <p:sldId id="267" r:id="rId9"/>
    <p:sldId id="264" r:id="rId10"/>
    <p:sldId id="265" r:id="rId11"/>
    <p:sldId id="266" r:id="rId12"/>
    <p:sldId id="268"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7" autoAdjust="0"/>
    <p:restoredTop sz="94660"/>
  </p:normalViewPr>
  <p:slideViewPr>
    <p:cSldViewPr>
      <p:cViewPr varScale="1">
        <p:scale>
          <a:sx n="130" d="100"/>
          <a:sy n="130" d="100"/>
        </p:scale>
        <p:origin x="955" y="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37C3AEA9-09A6-474D-A838-97E9D4773C5D}"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E9F5D47B-2601-44CC-92B0-889472F44B5F}"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8438DC9-AA79-4C54-ACD3-B9F850EB1845}"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smtClean="0"/>
              <a:t>April 2022</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F8218CD9-3755-4466-8078-A7F39FD05FD4}" type="slidenum">
              <a:rPr lang="en-US" altLang="en-US"/>
              <a:pPr/>
              <a:t>‹#›</a:t>
            </a:fld>
            <a:endParaRPr lang="en-US" altLang="en-US"/>
          </a:p>
        </p:txBody>
      </p:sp>
    </p:spTree>
    <p:extLst>
      <p:ext uri="{BB962C8B-B14F-4D97-AF65-F5344CB8AC3E}">
        <p14:creationId xmlns:p14="http://schemas.microsoft.com/office/powerpoint/2010/main" val="643695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April 2022</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708C4FDB-5905-4887-9E3F-6CECFD083B79}" type="slidenum">
              <a:rPr lang="en-US" altLang="en-US"/>
              <a:pPr/>
              <a:t>‹#›</a:t>
            </a:fld>
            <a:endParaRPr lang="en-US" altLang="en-US"/>
          </a:p>
        </p:txBody>
      </p:sp>
    </p:spTree>
    <p:extLst>
      <p:ext uri="{BB962C8B-B14F-4D97-AF65-F5344CB8AC3E}">
        <p14:creationId xmlns:p14="http://schemas.microsoft.com/office/powerpoint/2010/main" val="1887966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April 2022</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B3BFA92E-D952-4378-995A-B1DDF0D1F7B8}" type="slidenum">
              <a:rPr lang="en-US" altLang="en-US"/>
              <a:pPr/>
              <a:t>‹#›</a:t>
            </a:fld>
            <a:endParaRPr lang="en-US" altLang="en-US"/>
          </a:p>
        </p:txBody>
      </p:sp>
    </p:spTree>
    <p:extLst>
      <p:ext uri="{BB962C8B-B14F-4D97-AF65-F5344CB8AC3E}">
        <p14:creationId xmlns:p14="http://schemas.microsoft.com/office/powerpoint/2010/main" val="2702968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April 2022</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97220AFF-6ABD-4DDE-A361-919BC72455A1}" type="slidenum">
              <a:rPr lang="en-US" altLang="en-US"/>
              <a:pPr/>
              <a:t>‹#›</a:t>
            </a:fld>
            <a:endParaRPr lang="en-US" altLang="en-US"/>
          </a:p>
        </p:txBody>
      </p:sp>
    </p:spTree>
    <p:extLst>
      <p:ext uri="{BB962C8B-B14F-4D97-AF65-F5344CB8AC3E}">
        <p14:creationId xmlns:p14="http://schemas.microsoft.com/office/powerpoint/2010/main" val="1608582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r>
              <a:rPr lang="en-US" altLang="en-US" smtClean="0"/>
              <a:t>April 2022</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CC9187FE-681D-484E-9C11-8EC7495B1103}" type="slidenum">
              <a:rPr lang="en-US" altLang="en-US"/>
              <a:pPr/>
              <a:t>‹#›</a:t>
            </a:fld>
            <a:endParaRPr lang="en-US" altLang="en-US"/>
          </a:p>
        </p:txBody>
      </p:sp>
    </p:spTree>
    <p:extLst>
      <p:ext uri="{BB962C8B-B14F-4D97-AF65-F5344CB8AC3E}">
        <p14:creationId xmlns:p14="http://schemas.microsoft.com/office/powerpoint/2010/main" val="280722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smtClean="0"/>
              <a:t>April 2022</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1EDFD3DF-8BA1-4BA9-AA3D-361764DC45D8}" type="slidenum">
              <a:rPr lang="en-US" altLang="en-US"/>
              <a:pPr/>
              <a:t>‹#›</a:t>
            </a:fld>
            <a:endParaRPr lang="en-US" altLang="en-US"/>
          </a:p>
        </p:txBody>
      </p:sp>
    </p:spTree>
    <p:extLst>
      <p:ext uri="{BB962C8B-B14F-4D97-AF65-F5344CB8AC3E}">
        <p14:creationId xmlns:p14="http://schemas.microsoft.com/office/powerpoint/2010/main" val="3604936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smtClean="0"/>
              <a:t>April 2022</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28C2E8A0-7163-4C16-BC66-DF7661E39B5B}" type="slidenum">
              <a:rPr lang="en-US" altLang="en-US"/>
              <a:pPr/>
              <a:t>‹#›</a:t>
            </a:fld>
            <a:endParaRPr lang="en-US" altLang="en-US"/>
          </a:p>
        </p:txBody>
      </p:sp>
    </p:spTree>
    <p:extLst>
      <p:ext uri="{BB962C8B-B14F-4D97-AF65-F5344CB8AC3E}">
        <p14:creationId xmlns:p14="http://schemas.microsoft.com/office/powerpoint/2010/main" val="620654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smtClean="0"/>
              <a:t>April 2022</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E86D6BEF-8957-49AE-8899-F68AE95FAFDB}" type="slidenum">
              <a:rPr lang="en-US" altLang="en-US"/>
              <a:pPr/>
              <a:t>‹#›</a:t>
            </a:fld>
            <a:endParaRPr lang="en-US" altLang="en-US"/>
          </a:p>
        </p:txBody>
      </p:sp>
    </p:spTree>
    <p:extLst>
      <p:ext uri="{BB962C8B-B14F-4D97-AF65-F5344CB8AC3E}">
        <p14:creationId xmlns:p14="http://schemas.microsoft.com/office/powerpoint/2010/main" val="1526814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smtClean="0"/>
              <a:t>April 2022</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4" name="Slide Number Placeholder 3"/>
          <p:cNvSpPr>
            <a:spLocks noGrp="1"/>
          </p:cNvSpPr>
          <p:nvPr>
            <p:ph type="sldNum" sz="quarter" idx="12"/>
          </p:nvPr>
        </p:nvSpPr>
        <p:spPr/>
        <p:txBody>
          <a:bodyPr/>
          <a:lstStyle>
            <a:lvl1pPr>
              <a:defRPr/>
            </a:lvl1pPr>
          </a:lstStyle>
          <a:p>
            <a:r>
              <a:rPr lang="en-US" altLang="en-US"/>
              <a:t>Slide </a:t>
            </a:r>
            <a:fld id="{3C6E1BA3-B1E9-43AE-9D47-D61B8C87CECB}" type="slidenum">
              <a:rPr lang="en-US" altLang="en-US"/>
              <a:pPr/>
              <a:t>‹#›</a:t>
            </a:fld>
            <a:endParaRPr lang="en-US" altLang="en-US"/>
          </a:p>
        </p:txBody>
      </p:sp>
    </p:spTree>
    <p:extLst>
      <p:ext uri="{BB962C8B-B14F-4D97-AF65-F5344CB8AC3E}">
        <p14:creationId xmlns:p14="http://schemas.microsoft.com/office/powerpoint/2010/main" val="3826526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April 2022</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4C5AC14F-6550-4759-A2F5-DE163B293EF9}" type="slidenum">
              <a:rPr lang="en-US" altLang="en-US"/>
              <a:pPr/>
              <a:t>‹#›</a:t>
            </a:fld>
            <a:endParaRPr lang="en-US" altLang="en-US"/>
          </a:p>
        </p:txBody>
      </p:sp>
    </p:spTree>
    <p:extLst>
      <p:ext uri="{BB962C8B-B14F-4D97-AF65-F5344CB8AC3E}">
        <p14:creationId xmlns:p14="http://schemas.microsoft.com/office/powerpoint/2010/main" val="4015354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April 2022</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605830CC-B639-4AD6-A0EA-B41FD9270E31}" type="slidenum">
              <a:rPr lang="en-US" altLang="en-US"/>
              <a:pPr/>
              <a:t>‹#›</a:t>
            </a:fld>
            <a:endParaRPr lang="en-US" altLang="en-US"/>
          </a:p>
        </p:txBody>
      </p:sp>
    </p:spTree>
    <p:extLst>
      <p:ext uri="{BB962C8B-B14F-4D97-AF65-F5344CB8AC3E}">
        <p14:creationId xmlns:p14="http://schemas.microsoft.com/office/powerpoint/2010/main" val="1282620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smtClean="0"/>
              <a:t>April 2022</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Lennert Bober, Fraunhofer HHI</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9B0C1A55-AFAC-4320-B8E4-6DFEA86FCE84}" type="slidenum">
              <a:rPr lang="en-US" altLang="en-US"/>
              <a:pPr/>
              <a:t>‹#›</a:t>
            </a:fld>
            <a:endParaRPr lang="en-US" altLang="en-US"/>
          </a:p>
        </p:txBody>
      </p:sp>
      <p:sp>
        <p:nvSpPr>
          <p:cNvPr id="1031" name="Rectangle 7"/>
          <p:cNvSpPr>
            <a:spLocks noChangeArrowheads="1"/>
          </p:cNvSpPr>
          <p:nvPr/>
        </p:nvSpPr>
        <p:spPr bwMode="auto">
          <a:xfrm>
            <a:off x="3419872" y="394156"/>
            <a:ext cx="503832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802.15-22-0207-01-0013</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en-US" smtClean="0"/>
              <a:t>April 2022</a:t>
            </a:r>
            <a:endParaRPr lang="en-US" altLang="en-US" dirty="0"/>
          </a:p>
        </p:txBody>
      </p:sp>
      <p:sp>
        <p:nvSpPr>
          <p:cNvPr id="5" name="Footer Placeholder 2"/>
          <p:cNvSpPr>
            <a:spLocks noGrp="1"/>
          </p:cNvSpPr>
          <p:nvPr>
            <p:ph type="ftr" sz="quarter" idx="11"/>
          </p:nvPr>
        </p:nvSpPr>
        <p:spPr/>
        <p:txBody>
          <a:bodyPr/>
          <a:lstStyle/>
          <a:p>
            <a:r>
              <a:rPr lang="en-US" altLang="en-US" smtClean="0"/>
              <a:t>Lennert Bober, Fraunhofer HHI</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1AE2550F-C1EE-4C87-9F2B-626D2BC0D0CE}" type="slidenum">
              <a:rPr lang="en-US" altLang="en-US"/>
              <a:pPr/>
              <a:t>1</a:t>
            </a:fld>
            <a:endParaRPr lang="en-US" altLang="en-US"/>
          </a:p>
        </p:txBody>
      </p:sp>
      <p:sp>
        <p:nvSpPr>
          <p:cNvPr id="27651" name="Rectangle 3"/>
          <p:cNvSpPr>
            <a:spLocks noChangeArrowheads="1"/>
          </p:cNvSpPr>
          <p:nvPr/>
        </p:nvSpPr>
        <p:spPr bwMode="auto">
          <a:xfrm>
            <a:off x="152400" y="609600"/>
            <a:ext cx="8991600"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b="1" dirty="0" smtClean="0">
                <a:solidFill>
                  <a:schemeClr val="tx2"/>
                </a:solidFill>
              </a:rPr>
              <a:t>: IEEE P802.15.13 compatibility with IEEE 802.1</a:t>
            </a:r>
            <a:endParaRPr lang="en-US" altLang="en-US" sz="1600" dirty="0">
              <a:solidFill>
                <a:schemeClr val="tx2"/>
              </a:solidFill>
            </a:endParaRPr>
          </a:p>
          <a:p>
            <a:r>
              <a:rPr lang="en-US" altLang="en-US" sz="1600" b="1" dirty="0">
                <a:solidFill>
                  <a:schemeClr val="tx2"/>
                </a:solidFill>
              </a:rPr>
              <a:t>Date Submitted: </a:t>
            </a:r>
            <a:r>
              <a:rPr lang="en-US" altLang="en-US" sz="1600" dirty="0" smtClean="0">
                <a:solidFill>
                  <a:schemeClr val="tx2"/>
                </a:solidFill>
              </a:rPr>
              <a:t> April 4</a:t>
            </a:r>
            <a:r>
              <a:rPr lang="en-US" altLang="en-US" sz="1600" baseline="30000" dirty="0" smtClean="0">
                <a:solidFill>
                  <a:schemeClr val="tx2"/>
                </a:solidFill>
              </a:rPr>
              <a:t>th</a:t>
            </a:r>
            <a:r>
              <a:rPr lang="en-US" altLang="en-US" sz="1600" dirty="0">
                <a:solidFill>
                  <a:schemeClr val="tx2"/>
                </a:solidFill>
              </a:rPr>
              <a:t> </a:t>
            </a:r>
            <a:r>
              <a:rPr lang="en-US" altLang="en-US" sz="1600" dirty="0" smtClean="0">
                <a:solidFill>
                  <a:schemeClr val="tx2"/>
                </a:solidFill>
              </a:rPr>
              <a:t>2022</a:t>
            </a:r>
            <a:endParaRPr lang="en-US" altLang="en-US" sz="1600" dirty="0">
              <a:solidFill>
                <a:schemeClr val="tx2"/>
              </a:solidFill>
            </a:endParaRPr>
          </a:p>
          <a:p>
            <a:r>
              <a:rPr lang="en-US" altLang="en-US" sz="1600" b="1" dirty="0">
                <a:solidFill>
                  <a:schemeClr val="tx2"/>
                </a:solidFill>
              </a:rPr>
              <a:t>Source:</a:t>
            </a:r>
            <a:r>
              <a:rPr lang="en-US" altLang="en-US" sz="1600" dirty="0">
                <a:solidFill>
                  <a:schemeClr val="tx2"/>
                </a:solidFill>
              </a:rPr>
              <a:t> </a:t>
            </a:r>
            <a:endParaRPr lang="en-US" altLang="en-US" sz="1600" dirty="0" smtClean="0">
              <a:solidFill>
                <a:schemeClr val="tx2"/>
              </a:solidFill>
            </a:endParaRPr>
          </a:p>
          <a:p>
            <a:r>
              <a:rPr lang="en-US" altLang="en-US" sz="1600" dirty="0" smtClean="0">
                <a:solidFill>
                  <a:schemeClr val="tx2"/>
                </a:solidFill>
              </a:rPr>
              <a:t>Lennert Bober, Volker Jungnickel, Fraunhofer HHI</a:t>
            </a:r>
          </a:p>
          <a:p>
            <a:r>
              <a:rPr lang="de-DE" altLang="en-US" sz="1600" dirty="0" smtClean="0">
                <a:solidFill>
                  <a:schemeClr val="tx2"/>
                </a:solidFill>
              </a:rPr>
              <a:t>Tuncer Baykas, Kadir </a:t>
            </a:r>
            <a:r>
              <a:rPr lang="de-DE" altLang="en-US" sz="1600" dirty="0" err="1" smtClean="0">
                <a:solidFill>
                  <a:schemeClr val="tx2"/>
                </a:solidFill>
              </a:rPr>
              <a:t>Has</a:t>
            </a:r>
            <a:r>
              <a:rPr lang="de-DE" altLang="en-US" sz="1600" dirty="0" smtClean="0">
                <a:solidFill>
                  <a:schemeClr val="tx2"/>
                </a:solidFill>
              </a:rPr>
              <a:t> University</a:t>
            </a:r>
          </a:p>
          <a:p>
            <a:r>
              <a:rPr lang="de-DE" altLang="en-US" sz="1600" dirty="0" smtClean="0">
                <a:solidFill>
                  <a:schemeClr val="tx2"/>
                </a:solidFill>
              </a:rPr>
              <a:t>Sang-Kyu Lim, ETRI</a:t>
            </a:r>
            <a:endParaRPr lang="en-US" altLang="en-US" sz="1600" dirty="0" smtClean="0">
              <a:solidFill>
                <a:schemeClr val="tx2"/>
              </a:solidFill>
            </a:endParaRPr>
          </a:p>
          <a:p>
            <a:endParaRPr lang="en-US" altLang="en-US" sz="1600" dirty="0">
              <a:solidFill>
                <a:schemeClr val="tx2"/>
              </a:solidFill>
            </a:endParaRPr>
          </a:p>
          <a:p>
            <a:r>
              <a:rPr lang="en-US" altLang="en-US" sz="1600" b="1" dirty="0" smtClean="0">
                <a:solidFill>
                  <a:schemeClr val="tx2"/>
                </a:solidFill>
              </a:rPr>
              <a:t>E-Mail:</a:t>
            </a:r>
            <a:r>
              <a:rPr lang="en-US" altLang="en-US" sz="1600" dirty="0" smtClean="0">
                <a:solidFill>
                  <a:schemeClr val="tx2"/>
                </a:solidFill>
              </a:rPr>
              <a:t> bober@ieee.org</a:t>
            </a:r>
            <a:endParaRPr lang="en-US" altLang="en-US" sz="1600" dirty="0">
              <a:solidFill>
                <a:schemeClr val="tx2"/>
              </a:solidFill>
            </a:endParaRPr>
          </a:p>
          <a:p>
            <a:pPr>
              <a:spcBef>
                <a:spcPts val="600"/>
              </a:spcBef>
              <a:spcAft>
                <a:spcPts val="600"/>
              </a:spcAft>
            </a:pPr>
            <a:endParaRPr lang="en-US" altLang="en-US" sz="1600" b="1" dirty="0" smtClean="0">
              <a:solidFill>
                <a:schemeClr val="tx2"/>
              </a:solidFill>
            </a:endParaRPr>
          </a:p>
          <a:p>
            <a:pPr>
              <a:spcBef>
                <a:spcPts val="600"/>
              </a:spcBef>
              <a:spcAft>
                <a:spcPts val="600"/>
              </a:spcAft>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Relevant details from the P802.15.13 draft 6.0 for the support of 802.1 architecture and TSN features.</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Aid development of the P802.15.13 standard</a:t>
            </a:r>
          </a:p>
          <a:p>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Towards TSN (2)</a:t>
            </a:r>
            <a:endParaRPr lang="en-US" dirty="0"/>
          </a:p>
        </p:txBody>
      </p:sp>
      <p:sp>
        <p:nvSpPr>
          <p:cNvPr id="3" name="Content Placeholder 2"/>
          <p:cNvSpPr>
            <a:spLocks noGrp="1"/>
          </p:cNvSpPr>
          <p:nvPr>
            <p:ph idx="1"/>
          </p:nvPr>
        </p:nvSpPr>
        <p:spPr>
          <a:xfrm>
            <a:off x="685800" y="1981200"/>
            <a:ext cx="5326360" cy="4114800"/>
          </a:xfrm>
        </p:spPr>
        <p:txBody>
          <a:bodyPr/>
          <a:lstStyle/>
          <a:p>
            <a:r>
              <a:rPr lang="en-US" dirty="0" smtClean="0"/>
              <a:t>Due to distributed MIMO, delay through propagation over fronthaul exists</a:t>
            </a:r>
          </a:p>
          <a:p>
            <a:pPr lvl="1"/>
            <a:r>
              <a:rPr lang="en-US" dirty="0" smtClean="0"/>
              <a:t>Virtual high physical propagation delay</a:t>
            </a:r>
          </a:p>
          <a:p>
            <a:pPr lvl="1"/>
            <a:r>
              <a:rPr lang="en-US" dirty="0" smtClean="0"/>
              <a:t>Implications?</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smtClean="0"/>
              <a:t>Lennert Bober, Fraunhofer HHI</a:t>
            </a:r>
            <a:endParaRPr lang="en-US" alt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altLang="en-US" dirty="0" smtClean="0"/>
              <a:t>Slide </a:t>
            </a:r>
            <a:fld id="{97220AFF-6ABD-4DDE-A361-919BC72455A1}" type="slidenum">
              <a:rPr lang="en-US" altLang="en-US" smtClean="0"/>
              <a:pPr/>
              <a:t>10</a:t>
            </a:fld>
            <a:endParaRPr lang="en-US" altLang="en-US" dirty="0"/>
          </a:p>
        </p:txBody>
      </p:sp>
      <p:pic>
        <p:nvPicPr>
          <p:cNvPr id="7" name="Picture 6"/>
          <p:cNvPicPr>
            <a:picLocks noChangeAspect="1"/>
          </p:cNvPicPr>
          <p:nvPr/>
        </p:nvPicPr>
        <p:blipFill>
          <a:blip r:embed="rId2"/>
          <a:stretch>
            <a:fillRect/>
          </a:stretch>
        </p:blipFill>
        <p:spPr>
          <a:xfrm>
            <a:off x="5148064" y="3284984"/>
            <a:ext cx="3631694" cy="2974968"/>
          </a:xfrm>
          <a:prstGeom prst="rect">
            <a:avLst/>
          </a:prstGeom>
        </p:spPr>
      </p:pic>
      <p:sp>
        <p:nvSpPr>
          <p:cNvPr id="8" name="Date Placeholder 1"/>
          <p:cNvSpPr>
            <a:spLocks noGrp="1"/>
          </p:cNvSpPr>
          <p:nvPr>
            <p:ph type="dt" sz="half" idx="10"/>
          </p:nvPr>
        </p:nvSpPr>
        <p:spPr>
          <a:xfrm>
            <a:off x="685800" y="378281"/>
            <a:ext cx="1600200" cy="215444"/>
          </a:xfrm>
        </p:spPr>
        <p:txBody>
          <a:bodyPr/>
          <a:lstStyle/>
          <a:p>
            <a:r>
              <a:rPr lang="en-US" altLang="en-US" smtClean="0"/>
              <a:t>April 2022</a:t>
            </a:r>
            <a:endParaRPr lang="en-US" altLang="en-US" dirty="0"/>
          </a:p>
        </p:txBody>
      </p:sp>
    </p:spTree>
    <p:extLst>
      <p:ext uri="{BB962C8B-B14F-4D97-AF65-F5344CB8AC3E}">
        <p14:creationId xmlns:p14="http://schemas.microsoft.com/office/powerpoint/2010/main" val="2309058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and status</a:t>
            </a:r>
            <a:endParaRPr lang="en-US" dirty="0"/>
          </a:p>
        </p:txBody>
      </p:sp>
      <p:sp>
        <p:nvSpPr>
          <p:cNvPr id="3" name="Content Placeholder 2"/>
          <p:cNvSpPr>
            <a:spLocks noGrp="1"/>
          </p:cNvSpPr>
          <p:nvPr>
            <p:ph idx="1"/>
          </p:nvPr>
        </p:nvSpPr>
        <p:spPr/>
        <p:txBody>
          <a:bodyPr/>
          <a:lstStyle/>
          <a:p>
            <a:r>
              <a:rPr lang="en-US" dirty="0" smtClean="0"/>
              <a:t>Currently in SA-Ballot</a:t>
            </a:r>
          </a:p>
          <a:p>
            <a:r>
              <a:rPr lang="en-US" dirty="0" smtClean="0"/>
              <a:t>No TSN-compatibility for the base standard</a:t>
            </a:r>
          </a:p>
          <a:p>
            <a:r>
              <a:rPr lang="en-US" dirty="0" smtClean="0"/>
              <a:t>Future amendments possible; try to find a good basis for TSN amendment now</a:t>
            </a:r>
          </a:p>
        </p:txBody>
      </p:sp>
      <p:sp>
        <p:nvSpPr>
          <p:cNvPr id="5" name="Footer Placeholder 4"/>
          <p:cNvSpPr>
            <a:spLocks noGrp="1"/>
          </p:cNvSpPr>
          <p:nvPr>
            <p:ph type="ftr" sz="quarter" idx="11"/>
          </p:nvPr>
        </p:nvSpPr>
        <p:spPr>
          <a:xfrm>
            <a:off x="5486400" y="6475413"/>
            <a:ext cx="3124200" cy="184666"/>
          </a:xfrm>
        </p:spPr>
        <p:txBody>
          <a:bodyPr/>
          <a:lstStyle/>
          <a:p>
            <a:r>
              <a:rPr lang="en-US" altLang="en-US" smtClean="0"/>
              <a:t>Lennert Bober, Fraunhofer HHI</a:t>
            </a:r>
            <a:endParaRPr lang="en-US" altLang="en-US" dirty="0"/>
          </a:p>
        </p:txBody>
      </p:sp>
      <p:sp>
        <p:nvSpPr>
          <p:cNvPr id="6" name="Slide Number Placeholder 5"/>
          <p:cNvSpPr>
            <a:spLocks noGrp="1"/>
          </p:cNvSpPr>
          <p:nvPr>
            <p:ph type="sldNum" sz="quarter" idx="12"/>
          </p:nvPr>
        </p:nvSpPr>
        <p:spPr>
          <a:xfrm>
            <a:off x="4358076" y="6475413"/>
            <a:ext cx="504049" cy="184666"/>
          </a:xfrm>
        </p:spPr>
        <p:txBody>
          <a:bodyPr/>
          <a:lstStyle/>
          <a:p>
            <a:r>
              <a:rPr lang="en-US" altLang="en-US" dirty="0" smtClean="0"/>
              <a:t>Slide </a:t>
            </a:r>
            <a:fld id="{97220AFF-6ABD-4DDE-A361-919BC72455A1}" type="slidenum">
              <a:rPr lang="en-US" altLang="en-US" smtClean="0"/>
              <a:pPr/>
              <a:t>11</a:t>
            </a:fld>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smtClean="0"/>
              <a:t>April 2022</a:t>
            </a:r>
            <a:endParaRPr lang="en-US" altLang="en-US" dirty="0"/>
          </a:p>
        </p:txBody>
      </p:sp>
    </p:spTree>
    <p:extLst>
      <p:ext uri="{BB962C8B-B14F-4D97-AF65-F5344CB8AC3E}">
        <p14:creationId xmlns:p14="http://schemas.microsoft.com/office/powerpoint/2010/main" val="9149622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What to support for TSN</a:t>
            </a:r>
            <a:endParaRPr lang="en-US" sz="3200" dirty="0"/>
          </a:p>
        </p:txBody>
      </p:sp>
      <p:sp>
        <p:nvSpPr>
          <p:cNvPr id="3" name="Content Placeholder 2"/>
          <p:cNvSpPr>
            <a:spLocks noGrp="1"/>
          </p:cNvSpPr>
          <p:nvPr>
            <p:ph idx="1"/>
          </p:nvPr>
        </p:nvSpPr>
        <p:spPr/>
        <p:txBody>
          <a:bodyPr/>
          <a:lstStyle/>
          <a:p>
            <a:endParaRPr lang="en-US" dirty="0"/>
          </a:p>
        </p:txBody>
      </p:sp>
      <p:sp>
        <p:nvSpPr>
          <p:cNvPr id="5" name="Footer Placeholder 4"/>
          <p:cNvSpPr>
            <a:spLocks noGrp="1"/>
          </p:cNvSpPr>
          <p:nvPr>
            <p:ph type="ftr" sz="quarter" idx="11"/>
          </p:nvPr>
        </p:nvSpPr>
        <p:spPr/>
        <p:txBody>
          <a:bodyPr/>
          <a:lstStyle/>
          <a:p>
            <a:r>
              <a:rPr lang="en-US" altLang="en-US" smtClean="0"/>
              <a:t>Lennert Bober, Fraunhofer HHI</a:t>
            </a:r>
            <a:endParaRPr lang="en-US" altLang="en-US" dirty="0"/>
          </a:p>
        </p:txBody>
      </p:sp>
      <p:sp>
        <p:nvSpPr>
          <p:cNvPr id="6" name="Slide Number Placeholder 5"/>
          <p:cNvSpPr>
            <a:spLocks noGrp="1"/>
          </p:cNvSpPr>
          <p:nvPr>
            <p:ph type="sldNum" sz="quarter" idx="12"/>
          </p:nvPr>
        </p:nvSpPr>
        <p:spPr>
          <a:xfrm>
            <a:off x="4355223" y="6475413"/>
            <a:ext cx="509755" cy="184666"/>
          </a:xfrm>
        </p:spPr>
        <p:txBody>
          <a:bodyPr/>
          <a:lstStyle/>
          <a:p>
            <a:r>
              <a:rPr lang="en-US" altLang="en-US" dirty="0" smtClean="0"/>
              <a:t>Slide </a:t>
            </a:r>
            <a:fld id="{97220AFF-6ABD-4DDE-A361-919BC72455A1}" type="slidenum">
              <a:rPr lang="en-US" altLang="en-US" smtClean="0"/>
              <a:pPr/>
              <a:t>12</a:t>
            </a:fld>
            <a:endParaRPr lang="en-US" altLang="en-US" dirty="0"/>
          </a:p>
        </p:txBody>
      </p:sp>
      <p:pic>
        <p:nvPicPr>
          <p:cNvPr id="7" name="Picture 6"/>
          <p:cNvPicPr>
            <a:picLocks noChangeAspect="1"/>
          </p:cNvPicPr>
          <p:nvPr/>
        </p:nvPicPr>
        <p:blipFill>
          <a:blip r:embed="rId2"/>
          <a:stretch>
            <a:fillRect/>
          </a:stretch>
        </p:blipFill>
        <p:spPr>
          <a:xfrm>
            <a:off x="611560" y="1771338"/>
            <a:ext cx="8149896" cy="4614466"/>
          </a:xfrm>
          <a:prstGeom prst="rect">
            <a:avLst/>
          </a:prstGeom>
        </p:spPr>
      </p:pic>
      <p:sp>
        <p:nvSpPr>
          <p:cNvPr id="9" name="Date Placeholder 1"/>
          <p:cNvSpPr>
            <a:spLocks noGrp="1"/>
          </p:cNvSpPr>
          <p:nvPr>
            <p:ph type="dt" sz="half" idx="10"/>
          </p:nvPr>
        </p:nvSpPr>
        <p:spPr>
          <a:xfrm>
            <a:off x="685800" y="378281"/>
            <a:ext cx="1600200" cy="215444"/>
          </a:xfrm>
        </p:spPr>
        <p:txBody>
          <a:bodyPr/>
          <a:lstStyle/>
          <a:p>
            <a:r>
              <a:rPr lang="en-US" altLang="en-US" smtClean="0"/>
              <a:t>April 2022</a:t>
            </a:r>
            <a:endParaRPr lang="en-US" altLang="en-US" dirty="0"/>
          </a:p>
        </p:txBody>
      </p:sp>
    </p:spTree>
    <p:extLst>
      <p:ext uri="{BB962C8B-B14F-4D97-AF65-F5344CB8AC3E}">
        <p14:creationId xmlns:p14="http://schemas.microsoft.com/office/powerpoint/2010/main" val="2106172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5486400" y="6475413"/>
            <a:ext cx="3124200" cy="184666"/>
          </a:xfrm>
        </p:spPr>
        <p:txBody>
          <a:bodyPr/>
          <a:lstStyle/>
          <a:p>
            <a:r>
              <a:rPr lang="en-US" altLang="en-US" smtClean="0"/>
              <a:t>Lennert Bober, Fraunhofer HHI</a:t>
            </a:r>
            <a:endParaRPr lang="en-US" alt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altLang="en-US" dirty="0"/>
              <a:t>Slide </a:t>
            </a:r>
            <a:fld id="{1F912DD5-3207-41DD-A3B9-89333C4F09B9}" type="slidenum">
              <a:rPr lang="en-US" altLang="en-US"/>
              <a:pPr/>
              <a:t>2</a:t>
            </a:fld>
            <a:endParaRPr lang="en-US" altLang="en-US" dirty="0"/>
          </a:p>
        </p:txBody>
      </p:sp>
      <p:sp>
        <p:nvSpPr>
          <p:cNvPr id="26626" name="Rectangle 2"/>
          <p:cNvSpPr>
            <a:spLocks noGrp="1" noChangeArrowheads="1"/>
          </p:cNvSpPr>
          <p:nvPr>
            <p:ph type="ctrTitle"/>
          </p:nvPr>
        </p:nvSpPr>
        <p:spPr>
          <a:xfrm>
            <a:off x="685800" y="2286000"/>
            <a:ext cx="7772400" cy="1143000"/>
          </a:xfrm>
        </p:spPr>
        <p:txBody>
          <a:bodyPr anchor="ctr"/>
          <a:lstStyle/>
          <a:p>
            <a:r>
              <a:rPr lang="en-US" altLang="en-US" sz="3600" dirty="0" smtClean="0"/>
              <a:t>IEEE P802.15.13 compatibility with IEEE 802.1</a:t>
            </a:r>
            <a:endParaRPr lang="en-US" altLang="en-US" sz="3600" dirty="0"/>
          </a:p>
        </p:txBody>
      </p:sp>
      <p:sp>
        <p:nvSpPr>
          <p:cNvPr id="26627" name="Rectangle 3"/>
          <p:cNvSpPr>
            <a:spLocks noGrp="1" noChangeArrowheads="1"/>
          </p:cNvSpPr>
          <p:nvPr>
            <p:ph type="subTitle" idx="1"/>
          </p:nvPr>
        </p:nvSpPr>
        <p:spPr>
          <a:xfrm>
            <a:off x="1371600" y="3886200"/>
            <a:ext cx="6400800" cy="1752600"/>
          </a:xfrm>
        </p:spPr>
        <p:txBody>
          <a:bodyPr/>
          <a:lstStyle/>
          <a:p>
            <a:r>
              <a:rPr lang="en-US" altLang="en-US" sz="3200" dirty="0" smtClean="0"/>
              <a:t>Basis for discussion on </a:t>
            </a:r>
          </a:p>
          <a:p>
            <a:r>
              <a:rPr lang="en-US" altLang="en-US" sz="3200" dirty="0" smtClean="0"/>
              <a:t>April 11 2022</a:t>
            </a:r>
            <a:endParaRPr lang="en-US" altLang="en-US" sz="3200" dirty="0"/>
          </a:p>
        </p:txBody>
      </p:sp>
      <p:sp>
        <p:nvSpPr>
          <p:cNvPr id="7" name="Date Placeholder 1"/>
          <p:cNvSpPr>
            <a:spLocks noGrp="1"/>
          </p:cNvSpPr>
          <p:nvPr>
            <p:ph type="dt" sz="half" idx="10"/>
          </p:nvPr>
        </p:nvSpPr>
        <p:spPr>
          <a:xfrm>
            <a:off x="685800" y="378281"/>
            <a:ext cx="1600200" cy="215444"/>
          </a:xfrm>
        </p:spPr>
        <p:txBody>
          <a:bodyPr/>
          <a:lstStyle/>
          <a:p>
            <a:r>
              <a:rPr lang="en-US" altLang="en-US" smtClean="0"/>
              <a:t>April 2022</a:t>
            </a:r>
            <a:endParaRPr lang="en-US"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a:stretch>
            <a:fillRect/>
          </a:stretch>
        </p:blipFill>
        <p:spPr>
          <a:xfrm>
            <a:off x="5100836" y="2564904"/>
            <a:ext cx="3794720" cy="2674449"/>
          </a:xfrm>
          <a:prstGeom prst="rect">
            <a:avLst/>
          </a:prstGeom>
        </p:spPr>
      </p:pic>
      <p:sp>
        <p:nvSpPr>
          <p:cNvPr id="5" name="Footer Placeholder 4"/>
          <p:cNvSpPr>
            <a:spLocks noGrp="1"/>
          </p:cNvSpPr>
          <p:nvPr>
            <p:ph type="ftr" sz="quarter" idx="11"/>
          </p:nvPr>
        </p:nvSpPr>
        <p:spPr>
          <a:xfrm>
            <a:off x="5436096" y="6475413"/>
            <a:ext cx="3124200" cy="184666"/>
          </a:xfrm>
        </p:spPr>
        <p:txBody>
          <a:bodyPr/>
          <a:lstStyle/>
          <a:p>
            <a:r>
              <a:rPr lang="en-US" altLang="en-US" smtClean="0"/>
              <a:t>Lennert Bober, Fraunhofer HHI</a:t>
            </a:r>
            <a:endParaRPr lang="en-US" alt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altLang="en-US" dirty="0"/>
              <a:t>Slide </a:t>
            </a:r>
            <a:fld id="{92CE58D0-7EC4-418F-9146-B06FE87BB958}" type="slidenum">
              <a:rPr lang="en-US" altLang="en-US"/>
              <a:pPr/>
              <a:t>3</a:t>
            </a:fld>
            <a:endParaRPr lang="en-US" altLang="en-US" dirty="0"/>
          </a:p>
        </p:txBody>
      </p:sp>
      <p:sp>
        <p:nvSpPr>
          <p:cNvPr id="4098" name="Rectangle 2"/>
          <p:cNvSpPr>
            <a:spLocks noGrp="1" noChangeArrowheads="1"/>
          </p:cNvSpPr>
          <p:nvPr>
            <p:ph type="title"/>
          </p:nvPr>
        </p:nvSpPr>
        <p:spPr>
          <a:ln/>
        </p:spPr>
        <p:txBody>
          <a:bodyPr/>
          <a:lstStyle/>
          <a:p>
            <a:r>
              <a:rPr lang="en-US" altLang="en-US" sz="3200" dirty="0" smtClean="0"/>
              <a:t>P802.15.13 network topology</a:t>
            </a:r>
            <a:endParaRPr lang="en-US" altLang="en-US" sz="3200" dirty="0"/>
          </a:p>
        </p:txBody>
      </p:sp>
      <p:sp>
        <p:nvSpPr>
          <p:cNvPr id="4099" name="Rectangle 3"/>
          <p:cNvSpPr>
            <a:spLocks noGrp="1" noChangeArrowheads="1"/>
          </p:cNvSpPr>
          <p:nvPr>
            <p:ph type="body" idx="1"/>
          </p:nvPr>
        </p:nvSpPr>
        <p:spPr>
          <a:xfrm>
            <a:off x="685800" y="1981200"/>
            <a:ext cx="4678288" cy="4112096"/>
          </a:xfrm>
          <a:ln/>
        </p:spPr>
        <p:txBody>
          <a:bodyPr/>
          <a:lstStyle/>
          <a:p>
            <a:pPr marL="0" indent="0">
              <a:buNone/>
            </a:pPr>
            <a:r>
              <a:rPr lang="en-US" altLang="en-US" sz="2400" u="sng" dirty="0" smtClean="0"/>
              <a:t>Concept</a:t>
            </a:r>
          </a:p>
          <a:p>
            <a:r>
              <a:rPr lang="en-US" altLang="en-US" sz="2400" dirty="0" smtClean="0"/>
              <a:t>Star topology where the coordinator is connected to a LAN („external“).</a:t>
            </a:r>
          </a:p>
          <a:p>
            <a:r>
              <a:rPr lang="en-US" altLang="en-US" sz="2400" dirty="0" smtClean="0"/>
              <a:t>Devices are peers in the integrated LAN.</a:t>
            </a:r>
          </a:p>
          <a:p>
            <a:r>
              <a:rPr lang="en-US" altLang="en-US" sz="2400" dirty="0" smtClean="0"/>
              <a:t>Coordinator provides bridging interface.</a:t>
            </a:r>
            <a:endParaRPr lang="en-US" altLang="en-US" sz="2400" dirty="0"/>
          </a:p>
        </p:txBody>
      </p:sp>
      <p:sp>
        <p:nvSpPr>
          <p:cNvPr id="7" name="TextBox 6"/>
          <p:cNvSpPr txBox="1"/>
          <p:nvPr/>
        </p:nvSpPr>
        <p:spPr>
          <a:xfrm>
            <a:off x="5724128" y="2492896"/>
            <a:ext cx="1486304" cy="276999"/>
          </a:xfrm>
          <a:prstGeom prst="rect">
            <a:avLst/>
          </a:prstGeom>
          <a:noFill/>
        </p:spPr>
        <p:txBody>
          <a:bodyPr wrap="none" rtlCol="0">
            <a:spAutoFit/>
          </a:bodyPr>
          <a:lstStyle/>
          <a:p>
            <a:r>
              <a:rPr lang="de-DE" dirty="0" smtClean="0"/>
              <a:t>(= IEEE 802.1 LAN)</a:t>
            </a:r>
            <a:endParaRPr lang="en-US" dirty="0"/>
          </a:p>
        </p:txBody>
      </p:sp>
      <p:sp>
        <p:nvSpPr>
          <p:cNvPr id="8" name="TextBox 7"/>
          <p:cNvSpPr txBox="1"/>
          <p:nvPr/>
        </p:nvSpPr>
        <p:spPr>
          <a:xfrm>
            <a:off x="7956376" y="4037248"/>
            <a:ext cx="793807" cy="276999"/>
          </a:xfrm>
          <a:prstGeom prst="rect">
            <a:avLst/>
          </a:prstGeom>
          <a:noFill/>
        </p:spPr>
        <p:txBody>
          <a:bodyPr wrap="none" rtlCol="0">
            <a:spAutoFit/>
          </a:bodyPr>
          <a:lstStyle/>
          <a:p>
            <a:r>
              <a:rPr lang="de-DE" dirty="0" smtClean="0"/>
              <a:t>(</a:t>
            </a:r>
            <a:r>
              <a:rPr lang="de-DE" dirty="0" err="1" smtClean="0"/>
              <a:t>member</a:t>
            </a:r>
            <a:r>
              <a:rPr lang="de-DE" dirty="0" smtClean="0"/>
              <a:t>)</a:t>
            </a:r>
            <a:endParaRPr lang="en-US" dirty="0"/>
          </a:p>
        </p:txBody>
      </p:sp>
      <p:sp>
        <p:nvSpPr>
          <p:cNvPr id="12" name="Date Placeholder 1"/>
          <p:cNvSpPr>
            <a:spLocks noGrp="1"/>
          </p:cNvSpPr>
          <p:nvPr>
            <p:ph type="dt" sz="half" idx="10"/>
          </p:nvPr>
        </p:nvSpPr>
        <p:spPr>
          <a:xfrm>
            <a:off x="685800" y="378281"/>
            <a:ext cx="1600200" cy="215444"/>
          </a:xfrm>
        </p:spPr>
        <p:txBody>
          <a:bodyPr/>
          <a:lstStyle/>
          <a:p>
            <a:r>
              <a:rPr lang="en-US" altLang="en-US" smtClean="0"/>
              <a:t>April 2022</a:t>
            </a:r>
            <a:endParaRPr lang="en-US"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device architecture</a:t>
            </a:r>
            <a:endParaRPr lang="en-US" dirty="0"/>
          </a:p>
        </p:txBody>
      </p:sp>
      <p:sp>
        <p:nvSpPr>
          <p:cNvPr id="3" name="Content Placeholder 2"/>
          <p:cNvSpPr>
            <a:spLocks noGrp="1"/>
          </p:cNvSpPr>
          <p:nvPr>
            <p:ph idx="1"/>
          </p:nvPr>
        </p:nvSpPr>
        <p:spPr>
          <a:xfrm>
            <a:off x="648336" y="2001307"/>
            <a:ext cx="4246240" cy="4114800"/>
          </a:xfrm>
        </p:spPr>
        <p:txBody>
          <a:bodyPr/>
          <a:lstStyle/>
          <a:p>
            <a:r>
              <a:rPr lang="en-US" sz="2800" dirty="0" smtClean="0"/>
              <a:t>Every „node“ in the network is a device.</a:t>
            </a:r>
          </a:p>
          <a:p>
            <a:pPr lvl="1"/>
            <a:r>
              <a:rPr lang="en-US" sz="2400" dirty="0" smtClean="0"/>
              <a:t>Coordinators = devices that run a network</a:t>
            </a:r>
          </a:p>
          <a:p>
            <a:pPr lvl="1"/>
            <a:r>
              <a:rPr lang="en-US" sz="2400" dirty="0" smtClean="0"/>
              <a:t>Members = devices that participate in a network</a:t>
            </a:r>
            <a:endParaRPr lang="en-US" sz="2400"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smtClean="0"/>
              <a:t>Lennert Bober, Fraunhofer HHI</a:t>
            </a:r>
            <a:endParaRPr lang="en-US" alt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altLang="en-US" dirty="0" smtClean="0"/>
              <a:t>Slide </a:t>
            </a:r>
            <a:fld id="{97220AFF-6ABD-4DDE-A361-919BC72455A1}" type="slidenum">
              <a:rPr lang="en-US" altLang="en-US" smtClean="0"/>
              <a:pPr/>
              <a:t>4</a:t>
            </a:fld>
            <a:endParaRPr lang="en-US" altLang="en-US" dirty="0"/>
          </a:p>
        </p:txBody>
      </p:sp>
      <p:pic>
        <p:nvPicPr>
          <p:cNvPr id="8" name="Picture 7"/>
          <p:cNvPicPr>
            <a:picLocks noChangeAspect="1"/>
          </p:cNvPicPr>
          <p:nvPr/>
        </p:nvPicPr>
        <p:blipFill>
          <a:blip r:embed="rId2"/>
          <a:stretch>
            <a:fillRect/>
          </a:stretch>
        </p:blipFill>
        <p:spPr>
          <a:xfrm>
            <a:off x="5364088" y="2001307"/>
            <a:ext cx="3402335" cy="4246459"/>
          </a:xfrm>
          <a:prstGeom prst="rect">
            <a:avLst/>
          </a:prstGeom>
        </p:spPr>
      </p:pic>
      <p:sp>
        <p:nvSpPr>
          <p:cNvPr id="9" name="TextBox 8"/>
          <p:cNvSpPr txBox="1"/>
          <p:nvPr/>
        </p:nvSpPr>
        <p:spPr>
          <a:xfrm>
            <a:off x="5384086" y="2636912"/>
            <a:ext cx="851515" cy="276999"/>
          </a:xfrm>
          <a:prstGeom prst="rect">
            <a:avLst/>
          </a:prstGeom>
          <a:noFill/>
        </p:spPr>
        <p:txBody>
          <a:bodyPr wrap="none" rtlCol="0">
            <a:spAutoFit/>
          </a:bodyPr>
          <a:lstStyle/>
          <a:p>
            <a:r>
              <a:rPr lang="de-DE" dirty="0" smtClean="0">
                <a:solidFill>
                  <a:srgbClr val="FF0000"/>
                </a:solidFill>
              </a:rPr>
              <a:t>802.1AC ?</a:t>
            </a:r>
            <a:endParaRPr lang="en-US" dirty="0">
              <a:solidFill>
                <a:srgbClr val="FF0000"/>
              </a:solidFill>
            </a:endParaRPr>
          </a:p>
        </p:txBody>
      </p:sp>
      <p:sp>
        <p:nvSpPr>
          <p:cNvPr id="10" name="Date Placeholder 1"/>
          <p:cNvSpPr>
            <a:spLocks noGrp="1"/>
          </p:cNvSpPr>
          <p:nvPr>
            <p:ph type="dt" sz="half" idx="10"/>
          </p:nvPr>
        </p:nvSpPr>
        <p:spPr>
          <a:xfrm>
            <a:off x="685800" y="378281"/>
            <a:ext cx="1600200" cy="215444"/>
          </a:xfrm>
        </p:spPr>
        <p:txBody>
          <a:bodyPr/>
          <a:lstStyle/>
          <a:p>
            <a:r>
              <a:rPr lang="en-US" altLang="en-US" smtClean="0"/>
              <a:t>April 2022</a:t>
            </a:r>
            <a:endParaRPr lang="en-US" altLang="en-US" dirty="0"/>
          </a:p>
        </p:txBody>
      </p:sp>
    </p:spTree>
    <p:extLst>
      <p:ext uri="{BB962C8B-B14F-4D97-AF65-F5344CB8AC3E}">
        <p14:creationId xmlns:p14="http://schemas.microsoft.com/office/powerpoint/2010/main" val="2763342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MAC data SAP (MD-SAP)</a:t>
            </a:r>
            <a:endParaRPr lang="en-US" dirty="0"/>
          </a:p>
        </p:txBody>
      </p:sp>
      <p:sp>
        <p:nvSpPr>
          <p:cNvPr id="3" name="Content Placeholder 2"/>
          <p:cNvSpPr>
            <a:spLocks noGrp="1"/>
          </p:cNvSpPr>
          <p:nvPr>
            <p:ph idx="1"/>
          </p:nvPr>
        </p:nvSpPr>
        <p:spPr>
          <a:xfrm>
            <a:off x="685800" y="1977752"/>
            <a:ext cx="4390256" cy="1811288"/>
          </a:xfrm>
        </p:spPr>
        <p:txBody>
          <a:bodyPr/>
          <a:lstStyle/>
          <a:p>
            <a:r>
              <a:rPr lang="en-US" sz="2000" dirty="0" smtClean="0"/>
              <a:t>MD-SAP to support 802.1AC</a:t>
            </a:r>
          </a:p>
          <a:p>
            <a:pPr lvl="1"/>
            <a:r>
              <a:rPr lang="en-US" sz="1800" dirty="0" smtClean="0"/>
              <a:t>MSDUs</a:t>
            </a:r>
          </a:p>
          <a:p>
            <a:pPr lvl="1"/>
            <a:r>
              <a:rPr lang="en-US" sz="1800" dirty="0" smtClean="0"/>
              <a:t>EUI-48 MAC addresses</a:t>
            </a:r>
          </a:p>
          <a:p>
            <a:pPr lvl="1"/>
            <a:r>
              <a:rPr lang="en-US" sz="1800" dirty="0" smtClean="0"/>
              <a:t>More needed?</a:t>
            </a:r>
          </a:p>
          <a:p>
            <a:r>
              <a:rPr lang="en-US" sz="2000" dirty="0" smtClean="0"/>
              <a:t>Other SAPs not relevant?</a:t>
            </a:r>
            <a:endParaRPr lang="en-US" sz="2000"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smtClean="0"/>
              <a:t>Lennert Bober, Fraunhofer HHI</a:t>
            </a:r>
            <a:endParaRPr lang="en-US" alt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altLang="en-US" dirty="0" smtClean="0"/>
              <a:t>Slide </a:t>
            </a:r>
            <a:fld id="{97220AFF-6ABD-4DDE-A361-919BC72455A1}" type="slidenum">
              <a:rPr lang="en-US" altLang="en-US" smtClean="0"/>
              <a:pPr/>
              <a:t>5</a:t>
            </a:fld>
            <a:endParaRPr lang="en-US" altLang="en-US" dirty="0"/>
          </a:p>
        </p:txBody>
      </p:sp>
      <p:pic>
        <p:nvPicPr>
          <p:cNvPr id="7" name="Picture 6"/>
          <p:cNvPicPr>
            <a:picLocks noChangeAspect="1"/>
          </p:cNvPicPr>
          <p:nvPr/>
        </p:nvPicPr>
        <p:blipFill>
          <a:blip r:embed="rId2"/>
          <a:stretch>
            <a:fillRect/>
          </a:stretch>
        </p:blipFill>
        <p:spPr>
          <a:xfrm>
            <a:off x="6084168" y="1981200"/>
            <a:ext cx="2686879" cy="3353497"/>
          </a:xfrm>
          <a:prstGeom prst="rect">
            <a:avLst/>
          </a:prstGeom>
        </p:spPr>
      </p:pic>
      <p:sp>
        <p:nvSpPr>
          <p:cNvPr id="8" name="Rectangle 7"/>
          <p:cNvSpPr/>
          <p:nvPr/>
        </p:nvSpPr>
        <p:spPr bwMode="auto">
          <a:xfrm>
            <a:off x="6084168" y="2348880"/>
            <a:ext cx="1584176" cy="617198"/>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anose="02020603050405020304" pitchFamily="18" charset="0"/>
            </a:endParaRPr>
          </a:p>
        </p:txBody>
      </p:sp>
      <p:pic>
        <p:nvPicPr>
          <p:cNvPr id="9" name="Picture 8"/>
          <p:cNvPicPr>
            <a:picLocks noChangeAspect="1"/>
          </p:cNvPicPr>
          <p:nvPr/>
        </p:nvPicPr>
        <p:blipFill>
          <a:blip r:embed="rId3"/>
          <a:stretch>
            <a:fillRect/>
          </a:stretch>
        </p:blipFill>
        <p:spPr>
          <a:xfrm>
            <a:off x="685800" y="5134170"/>
            <a:ext cx="4302671" cy="1263437"/>
          </a:xfrm>
          <a:prstGeom prst="rect">
            <a:avLst/>
          </a:prstGeom>
        </p:spPr>
      </p:pic>
      <p:pic>
        <p:nvPicPr>
          <p:cNvPr id="10" name="Picture 9"/>
          <p:cNvPicPr>
            <a:picLocks noChangeAspect="1"/>
          </p:cNvPicPr>
          <p:nvPr/>
        </p:nvPicPr>
        <p:blipFill>
          <a:blip r:embed="rId4"/>
          <a:stretch>
            <a:fillRect/>
          </a:stretch>
        </p:blipFill>
        <p:spPr>
          <a:xfrm>
            <a:off x="5220072" y="5423881"/>
            <a:ext cx="3438550" cy="944038"/>
          </a:xfrm>
          <a:prstGeom prst="rect">
            <a:avLst/>
          </a:prstGeom>
        </p:spPr>
      </p:pic>
      <p:sp>
        <p:nvSpPr>
          <p:cNvPr id="11" name="Date Placeholder 1"/>
          <p:cNvSpPr>
            <a:spLocks noGrp="1"/>
          </p:cNvSpPr>
          <p:nvPr>
            <p:ph type="dt" sz="half" idx="10"/>
          </p:nvPr>
        </p:nvSpPr>
        <p:spPr>
          <a:xfrm>
            <a:off x="685800" y="378281"/>
            <a:ext cx="1600200" cy="215444"/>
          </a:xfrm>
        </p:spPr>
        <p:txBody>
          <a:bodyPr/>
          <a:lstStyle/>
          <a:p>
            <a:r>
              <a:rPr lang="en-US" altLang="en-US" smtClean="0"/>
              <a:t>April 2022</a:t>
            </a:r>
            <a:endParaRPr lang="en-US" altLang="en-US" dirty="0"/>
          </a:p>
        </p:txBody>
      </p:sp>
      <p:sp>
        <p:nvSpPr>
          <p:cNvPr id="12" name="TextBox 11"/>
          <p:cNvSpPr txBox="1"/>
          <p:nvPr/>
        </p:nvSpPr>
        <p:spPr>
          <a:xfrm>
            <a:off x="539552" y="4140141"/>
            <a:ext cx="5254352" cy="692497"/>
          </a:xfrm>
          <a:prstGeom prst="rect">
            <a:avLst/>
          </a:prstGeom>
          <a:noFill/>
        </p:spPr>
        <p:txBody>
          <a:bodyPr wrap="square" rtlCol="0">
            <a:spAutoFit/>
          </a:bodyPr>
          <a:lstStyle/>
          <a:p>
            <a:r>
              <a:rPr lang="en-US" sz="1300" dirty="0" smtClean="0"/>
              <a:t>“MSDUs </a:t>
            </a:r>
            <a:r>
              <a:rPr lang="en-US" sz="1300" dirty="0"/>
              <a:t>shall be in EtherType protocol discrimination format, </a:t>
            </a:r>
            <a:r>
              <a:rPr lang="en-US" sz="1300" dirty="0" smtClean="0"/>
              <a:t>described </a:t>
            </a:r>
            <a:r>
              <a:rPr lang="en-US" sz="1300" dirty="0"/>
              <a:t>in IEEE Std </a:t>
            </a:r>
            <a:r>
              <a:rPr lang="en-US" sz="1300" dirty="0" smtClean="0"/>
              <a:t>802 </a:t>
            </a:r>
            <a:r>
              <a:rPr lang="en-US" sz="1300" dirty="0"/>
              <a:t>Thus, the two octet wide EtherType shall be prepended to the MSDU in big </a:t>
            </a:r>
            <a:r>
              <a:rPr lang="en-US" sz="1300" dirty="0" smtClean="0"/>
              <a:t>endian </a:t>
            </a:r>
            <a:r>
              <a:rPr lang="en-US" sz="1300" dirty="0"/>
              <a:t>byte order. </a:t>
            </a:r>
            <a:r>
              <a:rPr lang="en-US" sz="1300" dirty="0" smtClean="0"/>
              <a:t>“</a:t>
            </a:r>
            <a:endParaRPr lang="en-US" sz="1300" dirty="0"/>
          </a:p>
        </p:txBody>
      </p:sp>
    </p:spTree>
    <p:extLst>
      <p:ext uri="{BB962C8B-B14F-4D97-AF65-F5344CB8AC3E}">
        <p14:creationId xmlns:p14="http://schemas.microsoft.com/office/powerpoint/2010/main" val="1709847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Addresses</a:t>
            </a:r>
            <a:endParaRPr lang="en-US" dirty="0"/>
          </a:p>
        </p:txBody>
      </p:sp>
      <p:sp>
        <p:nvSpPr>
          <p:cNvPr id="3" name="Content Placeholder 2"/>
          <p:cNvSpPr>
            <a:spLocks noGrp="1"/>
          </p:cNvSpPr>
          <p:nvPr>
            <p:ph idx="1"/>
          </p:nvPr>
        </p:nvSpPr>
        <p:spPr/>
        <p:txBody>
          <a:bodyPr/>
          <a:lstStyle/>
          <a:p>
            <a:r>
              <a:rPr lang="en-US" sz="2800" dirty="0" smtClean="0"/>
              <a:t>EUI-48 addresses</a:t>
            </a:r>
          </a:p>
          <a:p>
            <a:r>
              <a:rPr lang="en-US" sz="2800" dirty="0" smtClean="0"/>
              <a:t>FF-FF-FF-FF-FF-FF  is broadcast address</a:t>
            </a:r>
          </a:p>
          <a:p>
            <a:r>
              <a:rPr lang="en-US" sz="2800" dirty="0" smtClean="0"/>
              <a:t>No multicast addresses yet</a:t>
            </a:r>
          </a:p>
          <a:p>
            <a:r>
              <a:rPr lang="en-US" sz="2800" dirty="0" smtClean="0"/>
              <a:t>MAC frame / MPDU carries three addresses</a:t>
            </a:r>
          </a:p>
          <a:p>
            <a:pPr lvl="1"/>
            <a:r>
              <a:rPr lang="en-US" sz="2400" dirty="0" smtClean="0"/>
              <a:t>Only one address per device supported / devices cannot bridge</a:t>
            </a:r>
            <a:endParaRPr lang="en-US" sz="2400"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smtClean="0"/>
              <a:t>Lennert Bober, Fraunhofer HHI</a:t>
            </a:r>
            <a:endParaRPr lang="en-US" alt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altLang="en-US" dirty="0" smtClean="0"/>
              <a:t>Slide </a:t>
            </a:r>
            <a:fld id="{97220AFF-6ABD-4DDE-A361-919BC72455A1}" type="slidenum">
              <a:rPr lang="en-US" altLang="en-US" smtClean="0"/>
              <a:pPr/>
              <a:t>6</a:t>
            </a:fld>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smtClean="0"/>
              <a:t>April 2022</a:t>
            </a:r>
            <a:endParaRPr lang="en-US" altLang="en-US" dirty="0"/>
          </a:p>
        </p:txBody>
      </p:sp>
    </p:spTree>
    <p:extLst>
      <p:ext uri="{BB962C8B-B14F-4D97-AF65-F5344CB8AC3E}">
        <p14:creationId xmlns:p14="http://schemas.microsoft.com/office/powerpoint/2010/main" val="113552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layer characteristics</a:t>
            </a:r>
            <a:endParaRPr lang="en-US" dirty="0"/>
          </a:p>
        </p:txBody>
      </p:sp>
      <p:sp>
        <p:nvSpPr>
          <p:cNvPr id="3" name="Content Placeholder 2"/>
          <p:cNvSpPr>
            <a:spLocks noGrp="1"/>
          </p:cNvSpPr>
          <p:nvPr>
            <p:ph idx="1"/>
          </p:nvPr>
        </p:nvSpPr>
        <p:spPr/>
        <p:txBody>
          <a:bodyPr/>
          <a:lstStyle/>
          <a:p>
            <a:r>
              <a:rPr lang="en-US" sz="2800" dirty="0" smtClean="0"/>
              <a:t>„Deterministic“ TDMA medium access</a:t>
            </a:r>
          </a:p>
          <a:p>
            <a:pPr lvl="1"/>
            <a:r>
              <a:rPr lang="en-US" sz="2400" dirty="0" smtClean="0"/>
              <a:t>Queueing delay</a:t>
            </a:r>
          </a:p>
          <a:p>
            <a:r>
              <a:rPr lang="en-US" sz="2800" dirty="0" smtClean="0"/>
              <a:t>Retransmissions, reordering and frame loss possible</a:t>
            </a:r>
          </a:p>
          <a:p>
            <a:pPr lvl="1"/>
            <a:r>
              <a:rPr lang="en-US" sz="2400" dirty="0" smtClean="0"/>
              <a:t>More delay sources</a:t>
            </a:r>
          </a:p>
          <a:p>
            <a:pPr lvl="1"/>
            <a:r>
              <a:rPr lang="en-US" sz="2400" dirty="0" smtClean="0"/>
              <a:t>Possible violation of some Ethernet / LAN invariants</a:t>
            </a:r>
            <a:endParaRPr lang="en-US" sz="2400"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smtClean="0"/>
              <a:t>Lennert Bober, Fraunhofer HHI</a:t>
            </a:r>
            <a:endParaRPr lang="en-US" alt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altLang="en-US" dirty="0" smtClean="0"/>
              <a:t>Slide </a:t>
            </a:r>
            <a:fld id="{97220AFF-6ABD-4DDE-A361-919BC72455A1}" type="slidenum">
              <a:rPr lang="en-US" altLang="en-US" smtClean="0"/>
              <a:pPr/>
              <a:t>7</a:t>
            </a:fld>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smtClean="0"/>
              <a:t>April 2022</a:t>
            </a:r>
            <a:endParaRPr lang="en-US" altLang="en-US" dirty="0"/>
          </a:p>
        </p:txBody>
      </p:sp>
    </p:spTree>
    <p:extLst>
      <p:ext uri="{BB962C8B-B14F-4D97-AF65-F5344CB8AC3E}">
        <p14:creationId xmlns:p14="http://schemas.microsoft.com/office/powerpoint/2010/main" val="42028354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frames</a:t>
            </a:r>
            <a:endParaRPr lang="en-US" dirty="0"/>
          </a:p>
        </p:txBody>
      </p:sp>
      <p:sp>
        <p:nvSpPr>
          <p:cNvPr id="3" name="Content Placeholder 2"/>
          <p:cNvSpPr>
            <a:spLocks noGrp="1"/>
          </p:cNvSpPr>
          <p:nvPr>
            <p:ph idx="1"/>
          </p:nvPr>
        </p:nvSpPr>
        <p:spPr>
          <a:xfrm>
            <a:off x="685800" y="1981200"/>
            <a:ext cx="7772400" cy="2815952"/>
          </a:xfrm>
        </p:spPr>
        <p:txBody>
          <a:bodyPr/>
          <a:lstStyle/>
          <a:p>
            <a:r>
              <a:rPr lang="en-US" sz="2800" dirty="0" smtClean="0"/>
              <a:t>Proposed lately: Have just two addresses in </a:t>
            </a:r>
            <a:r>
              <a:rPr lang="en-US" sz="2800" dirty="0" smtClean="0"/>
              <a:t>MPDU header</a:t>
            </a:r>
            <a:r>
              <a:rPr lang="en-US" sz="2800" dirty="0" smtClean="0"/>
              <a:t>; put „complete“ Ethernet frame in payload (having also two addresses).</a:t>
            </a:r>
          </a:p>
          <a:p>
            <a:r>
              <a:rPr lang="en-US" sz="2800" dirty="0" smtClean="0"/>
              <a:t>How to correctly specify the MSDU format?</a:t>
            </a:r>
          </a:p>
          <a:p>
            <a:r>
              <a:rPr lang="en-US" sz="2800" dirty="0" smtClean="0"/>
              <a:t>VLAN tag needed?</a:t>
            </a:r>
            <a:endParaRPr lang="en-US" sz="2800"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smtClean="0"/>
              <a:t>Lennert Bober, Fraunhofer HHI</a:t>
            </a:r>
            <a:endParaRPr lang="en-US" alt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altLang="en-US" dirty="0" smtClean="0"/>
              <a:t>Slide </a:t>
            </a:r>
            <a:fld id="{97220AFF-6ABD-4DDE-A361-919BC72455A1}" type="slidenum">
              <a:rPr lang="en-US" altLang="en-US" smtClean="0"/>
              <a:pPr/>
              <a:t>8</a:t>
            </a:fld>
            <a:endParaRPr lang="en-US" altLang="en-US" dirty="0"/>
          </a:p>
        </p:txBody>
      </p:sp>
      <p:pic>
        <p:nvPicPr>
          <p:cNvPr id="7" name="Picture 6"/>
          <p:cNvPicPr>
            <a:picLocks noChangeAspect="1"/>
          </p:cNvPicPr>
          <p:nvPr/>
        </p:nvPicPr>
        <p:blipFill>
          <a:blip r:embed="rId2"/>
          <a:stretch>
            <a:fillRect/>
          </a:stretch>
        </p:blipFill>
        <p:spPr>
          <a:xfrm>
            <a:off x="2195736" y="5025752"/>
            <a:ext cx="4824536" cy="1193438"/>
          </a:xfrm>
          <a:prstGeom prst="rect">
            <a:avLst/>
          </a:prstGeom>
        </p:spPr>
      </p:pic>
      <p:sp>
        <p:nvSpPr>
          <p:cNvPr id="8" name="Date Placeholder 1"/>
          <p:cNvSpPr>
            <a:spLocks noGrp="1"/>
          </p:cNvSpPr>
          <p:nvPr>
            <p:ph type="dt" sz="half" idx="10"/>
          </p:nvPr>
        </p:nvSpPr>
        <p:spPr>
          <a:xfrm>
            <a:off x="685800" y="378281"/>
            <a:ext cx="1600200" cy="215444"/>
          </a:xfrm>
        </p:spPr>
        <p:txBody>
          <a:bodyPr/>
          <a:lstStyle/>
          <a:p>
            <a:r>
              <a:rPr lang="en-US" altLang="en-US" smtClean="0"/>
              <a:t>April 2022</a:t>
            </a:r>
            <a:endParaRPr lang="en-US" altLang="en-US" dirty="0"/>
          </a:p>
        </p:txBody>
      </p:sp>
    </p:spTree>
    <p:extLst>
      <p:ext uri="{BB962C8B-B14F-4D97-AF65-F5344CB8AC3E}">
        <p14:creationId xmlns:p14="http://schemas.microsoft.com/office/powerpoint/2010/main" val="2516623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Towards TSN</a:t>
            </a:r>
            <a:endParaRPr lang="en-US" dirty="0"/>
          </a:p>
        </p:txBody>
      </p:sp>
      <p:sp>
        <p:nvSpPr>
          <p:cNvPr id="3" name="Content Placeholder 2"/>
          <p:cNvSpPr>
            <a:spLocks noGrp="1"/>
          </p:cNvSpPr>
          <p:nvPr>
            <p:ph idx="1"/>
          </p:nvPr>
        </p:nvSpPr>
        <p:spPr/>
        <p:txBody>
          <a:bodyPr/>
          <a:lstStyle/>
          <a:p>
            <a:r>
              <a:rPr lang="en-US" dirty="0" smtClean="0"/>
              <a:t>Scheduling is implementation specific</a:t>
            </a:r>
          </a:p>
          <a:p>
            <a:r>
              <a:rPr lang="en-US" dirty="0" smtClean="0"/>
              <a:t>Time synchronization possible at MAC layer (not yet specified)</a:t>
            </a:r>
          </a:p>
          <a:p>
            <a:pPr lvl="1"/>
            <a:r>
              <a:rPr lang="en-US" dirty="0" smtClean="0"/>
              <a:t>It is synchronized for TDMA anyway (~ few µs error)</a:t>
            </a:r>
          </a:p>
          <a:p>
            <a:r>
              <a:rPr lang="en-US" dirty="0" smtClean="0"/>
              <a:t>No Frame preemption</a:t>
            </a:r>
          </a:p>
          <a:p>
            <a:pPr lvl="1"/>
            <a:r>
              <a:rPr lang="en-US" dirty="0" smtClean="0"/>
              <a:t>PHY frames can be long (multiple ms)</a:t>
            </a:r>
          </a:p>
          <a:p>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smtClean="0"/>
              <a:t>Lennert Bober, Fraunhofer HHI</a:t>
            </a:r>
            <a:endParaRPr lang="en-US" alt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altLang="en-US" dirty="0" smtClean="0"/>
              <a:t>Slide </a:t>
            </a:r>
            <a:fld id="{97220AFF-6ABD-4DDE-A361-919BC72455A1}" type="slidenum">
              <a:rPr lang="en-US" altLang="en-US" smtClean="0"/>
              <a:pPr/>
              <a:t>9</a:t>
            </a:fld>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smtClean="0"/>
              <a:t>April 2022</a:t>
            </a:r>
            <a:endParaRPr lang="en-US" altLang="en-US" dirty="0"/>
          </a:p>
        </p:txBody>
      </p:sp>
    </p:spTree>
    <p:extLst>
      <p:ext uri="{BB962C8B-B14F-4D97-AF65-F5344CB8AC3E}">
        <p14:creationId xmlns:p14="http://schemas.microsoft.com/office/powerpoint/2010/main" val="87336477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0</TotalTime>
  <Words>511</Words>
  <Application>Microsoft Office PowerPoint</Application>
  <PresentationFormat>On-screen Show (4:3)</PresentationFormat>
  <Paragraphs>108</Paragraphs>
  <Slides>12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Times New Roman</vt:lpstr>
      <vt:lpstr>Office Theme</vt:lpstr>
      <vt:lpstr>PowerPoint Presentation</vt:lpstr>
      <vt:lpstr>IEEE P802.15.13 compatibility with IEEE 802.1</vt:lpstr>
      <vt:lpstr>P802.15.13 network topology</vt:lpstr>
      <vt:lpstr>General device architecture</vt:lpstr>
      <vt:lpstr>The MAC data SAP (MD-SAP)</vt:lpstr>
      <vt:lpstr>Addresses</vt:lpstr>
      <vt:lpstr>MAC layer characteristics</vt:lpstr>
      <vt:lpstr>MAC frames</vt:lpstr>
      <vt:lpstr>Towards TSN</vt:lpstr>
      <vt:lpstr>Towards TSN (2)</vt:lpstr>
      <vt:lpstr>Goals and status</vt:lpstr>
      <vt:lpstr>What to support for TSN</vt:lpstr>
    </vt:vector>
  </TitlesOfParts>
  <Company>Fraunhofer-Institut für Nachrichtentechnik, HHI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Bober, Kai Lennert</dc:creator>
  <cp:keywords/>
  <dc:description>15-22-0207-00-0013</dc:description>
  <cp:lastModifiedBy>Bober, Kai Lennert</cp:lastModifiedBy>
  <cp:revision>17</cp:revision>
  <cp:lastPrinted>1998-02-10T13:28:06Z</cp:lastPrinted>
  <dcterms:created xsi:type="dcterms:W3CDTF">2022-04-04T09:11:16Z</dcterms:created>
  <dcterms:modified xsi:type="dcterms:W3CDTF">2022-04-11T07:07:03Z</dcterms:modified>
</cp:coreProperties>
</file>