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56" r:id="rId4"/>
    <p:sldId id="260" r:id="rId5"/>
    <p:sldId id="261" r:id="rId6"/>
    <p:sldId id="262" r:id="rId7"/>
    <p:sldId id="263" r:id="rId8"/>
    <p:sldId id="267" r:id="rId9"/>
    <p:sldId id="264" r:id="rId10"/>
    <p:sldId id="265" r:id="rId11"/>
    <p:sldId id="266"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p:cViewPr varScale="1">
        <p:scale>
          <a:sx n="84" d="100"/>
          <a:sy n="84" d="100"/>
        </p:scale>
        <p:origin x="1334"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8438DC9-AA79-4C54-ACD3-B9F850EB1845}" type="slidenum">
              <a:rPr lang="en-US" altLang="en-US"/>
              <a:pPr/>
              <a:t>3</a:t>
            </a:fld>
            <a:endParaRPr lang="en-US" altLang="en-US"/>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April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April 2022</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April 2022</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April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April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802.15-22-0207-00-0013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April 2022</a:t>
            </a:r>
            <a:endParaRPr lang="en-US" altLang="en-US" dirty="0"/>
          </a:p>
        </p:txBody>
      </p:sp>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IEEE P802.15.13 compatibility with IEEE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April 4</a:t>
            </a:r>
            <a:r>
              <a:rPr lang="en-US" altLang="en-US" sz="1600" baseline="30000" dirty="0" smtClean="0">
                <a:solidFill>
                  <a:schemeClr val="tx2"/>
                </a:solidFill>
              </a:rPr>
              <a:t>th</a:t>
            </a:r>
            <a:r>
              <a:rPr lang="en-US" altLang="en-US" sz="1600" dirty="0">
                <a:solidFill>
                  <a:schemeClr val="tx2"/>
                </a:solidFill>
              </a:rPr>
              <a:t> </a:t>
            </a:r>
            <a:r>
              <a:rPr lang="en-US" altLang="en-US" sz="1600" dirty="0" smtClean="0">
                <a:solidFill>
                  <a:schemeClr val="tx2"/>
                </a:solidFill>
              </a:rPr>
              <a:t>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Relevant details from the P802.15.13 draft 6.0 for the support of 802.1 architecture and TSN features.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TSN (2)</a:t>
            </a:r>
            <a:endParaRPr lang="en-US" dirty="0"/>
          </a:p>
        </p:txBody>
      </p:sp>
      <p:sp>
        <p:nvSpPr>
          <p:cNvPr id="3" name="Content Placeholder 2"/>
          <p:cNvSpPr>
            <a:spLocks noGrp="1"/>
          </p:cNvSpPr>
          <p:nvPr>
            <p:ph idx="1"/>
          </p:nvPr>
        </p:nvSpPr>
        <p:spPr>
          <a:xfrm>
            <a:off x="685800" y="1981200"/>
            <a:ext cx="5326360" cy="4114800"/>
          </a:xfrm>
        </p:spPr>
        <p:txBody>
          <a:bodyPr/>
          <a:lstStyle/>
          <a:p>
            <a:r>
              <a:rPr lang="en-US" dirty="0" smtClean="0"/>
              <a:t>Due to distributed MIMO, delay through propagation over fronthaul exists</a:t>
            </a:r>
          </a:p>
          <a:p>
            <a:pPr lvl="1"/>
            <a:r>
              <a:rPr lang="en-US" dirty="0" smtClean="0"/>
              <a:t>Virtual high physical propagation delay</a:t>
            </a:r>
          </a:p>
          <a:p>
            <a:pPr lvl="1"/>
            <a:r>
              <a:rPr lang="en-US" dirty="0" smtClean="0"/>
              <a:t>Implications?</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10</a:t>
            </a:fld>
            <a:endParaRPr lang="en-US" altLang="en-US" dirty="0"/>
          </a:p>
        </p:txBody>
      </p:sp>
      <p:pic>
        <p:nvPicPr>
          <p:cNvPr id="7" name="Picture 6"/>
          <p:cNvPicPr>
            <a:picLocks noChangeAspect="1"/>
          </p:cNvPicPr>
          <p:nvPr/>
        </p:nvPicPr>
        <p:blipFill>
          <a:blip r:embed="rId2"/>
          <a:stretch>
            <a:fillRect/>
          </a:stretch>
        </p:blipFill>
        <p:spPr>
          <a:xfrm>
            <a:off x="5148064" y="3284984"/>
            <a:ext cx="3631694" cy="2974968"/>
          </a:xfrm>
          <a:prstGeom prst="rect">
            <a:avLst/>
          </a:prstGeom>
        </p:spPr>
      </p:pic>
      <p:sp>
        <p:nvSpPr>
          <p:cNvPr id="8"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30905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status</a:t>
            </a:r>
            <a:endParaRPr lang="en-US" dirty="0"/>
          </a:p>
        </p:txBody>
      </p:sp>
      <p:sp>
        <p:nvSpPr>
          <p:cNvPr id="3" name="Content Placeholder 2"/>
          <p:cNvSpPr>
            <a:spLocks noGrp="1"/>
          </p:cNvSpPr>
          <p:nvPr>
            <p:ph idx="1"/>
          </p:nvPr>
        </p:nvSpPr>
        <p:spPr/>
        <p:txBody>
          <a:bodyPr/>
          <a:lstStyle/>
          <a:p>
            <a:r>
              <a:rPr lang="en-US" dirty="0" smtClean="0"/>
              <a:t>Currently in SA-Ballot</a:t>
            </a:r>
          </a:p>
          <a:p>
            <a:r>
              <a:rPr lang="en-US" dirty="0" smtClean="0"/>
              <a:t>No TSN-compatibility for the base standard</a:t>
            </a:r>
          </a:p>
          <a:p>
            <a:r>
              <a:rPr lang="en-US" dirty="0" smtClean="0"/>
              <a:t>Future amendments possible; try to find a good basis for TSN amendment now</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8076" y="6475413"/>
            <a:ext cx="504049" cy="184666"/>
          </a:xfrm>
        </p:spPr>
        <p:txBody>
          <a:bodyPr/>
          <a:lstStyle/>
          <a:p>
            <a:r>
              <a:rPr lang="en-US" altLang="en-US" dirty="0" smtClean="0"/>
              <a:t>Slide </a:t>
            </a:r>
            <a:fld id="{97220AFF-6ABD-4DDE-A361-919BC72455A1}" type="slidenum">
              <a:rPr lang="en-US" altLang="en-US" smtClean="0"/>
              <a:pPr/>
              <a:t>11</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914962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to support for TSN</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12</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9"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106172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IEEE P802.15.13 compatibility with IEEE 802.1</a:t>
            </a:r>
            <a:endParaRPr lang="en-US" altLang="en-US" sz="3600" dirty="0"/>
          </a:p>
        </p:txBody>
      </p:sp>
      <p:sp>
        <p:nvSpPr>
          <p:cNvPr id="26627" name="Rectangle 3"/>
          <p:cNvSpPr>
            <a:spLocks noGrp="1" noChangeArrowheads="1"/>
          </p:cNvSpPr>
          <p:nvPr>
            <p:ph type="subTitle" idx="1"/>
          </p:nvPr>
        </p:nvSpPr>
        <p:spPr>
          <a:xfrm>
            <a:off x="1371600" y="3886200"/>
            <a:ext cx="6400800" cy="1752600"/>
          </a:xfrm>
        </p:spPr>
        <p:txBody>
          <a:bodyPr/>
          <a:lstStyle/>
          <a:p>
            <a:r>
              <a:rPr lang="en-US" altLang="en-US" sz="3200" dirty="0" smtClean="0"/>
              <a:t>Basis for discussion on </a:t>
            </a:r>
          </a:p>
          <a:p>
            <a:r>
              <a:rPr lang="en-US" altLang="en-US" sz="3200" dirty="0" smtClean="0"/>
              <a:t>April 11 2022</a:t>
            </a:r>
            <a:endParaRPr lang="en-US" altLang="en-US" sz="3200"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5100836" y="2564904"/>
            <a:ext cx="3794720" cy="2674449"/>
          </a:xfrm>
          <a:prstGeom prst="rect">
            <a:avLst/>
          </a:prstGeom>
        </p:spPr>
      </p:pic>
      <p:sp>
        <p:nvSpPr>
          <p:cNvPr id="5" name="Footer Placeholder 4"/>
          <p:cNvSpPr>
            <a:spLocks noGrp="1"/>
          </p:cNvSpPr>
          <p:nvPr>
            <p:ph type="ftr" sz="quarter" idx="11"/>
          </p:nvPr>
        </p:nvSpPr>
        <p:spPr>
          <a:xfrm>
            <a:off x="5436096"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92CE58D0-7EC4-418F-9146-B06FE87BB958}" type="slidenum">
              <a:rPr lang="en-US" altLang="en-US"/>
              <a:pPr/>
              <a:t>3</a:t>
            </a:fld>
            <a:endParaRPr lang="en-US" altLang="en-US" dirty="0"/>
          </a:p>
        </p:txBody>
      </p:sp>
      <p:sp>
        <p:nvSpPr>
          <p:cNvPr id="4098" name="Rectangle 2"/>
          <p:cNvSpPr>
            <a:spLocks noGrp="1" noChangeArrowheads="1"/>
          </p:cNvSpPr>
          <p:nvPr>
            <p:ph type="title"/>
          </p:nvPr>
        </p:nvSpPr>
        <p:spPr>
          <a:ln/>
        </p:spPr>
        <p:txBody>
          <a:bodyPr/>
          <a:lstStyle/>
          <a:p>
            <a:r>
              <a:rPr lang="en-US" altLang="en-US" sz="3200" dirty="0" smtClean="0"/>
              <a:t>P802.15.13 network topology</a:t>
            </a:r>
            <a:endParaRPr lang="en-US" altLang="en-US" sz="3200" dirty="0"/>
          </a:p>
        </p:txBody>
      </p:sp>
      <p:sp>
        <p:nvSpPr>
          <p:cNvPr id="4099" name="Rectangle 3"/>
          <p:cNvSpPr>
            <a:spLocks noGrp="1" noChangeArrowheads="1"/>
          </p:cNvSpPr>
          <p:nvPr>
            <p:ph type="body" idx="1"/>
          </p:nvPr>
        </p:nvSpPr>
        <p:spPr>
          <a:xfrm>
            <a:off x="685800" y="1981200"/>
            <a:ext cx="4678288" cy="4112096"/>
          </a:xfrm>
          <a:ln/>
        </p:spPr>
        <p:txBody>
          <a:bodyPr/>
          <a:lstStyle/>
          <a:p>
            <a:pPr marL="0" indent="0">
              <a:buNone/>
            </a:pPr>
            <a:r>
              <a:rPr lang="en-US" altLang="en-US" sz="2400" u="sng" dirty="0" smtClean="0"/>
              <a:t>Concept</a:t>
            </a:r>
          </a:p>
          <a:p>
            <a:r>
              <a:rPr lang="en-US" altLang="en-US" sz="2400" dirty="0" smtClean="0"/>
              <a:t>Star topology where the coordinator is connected to a LAN („external“).</a:t>
            </a:r>
          </a:p>
          <a:p>
            <a:r>
              <a:rPr lang="en-US" altLang="en-US" sz="2400" dirty="0" smtClean="0"/>
              <a:t>Devices are peers in the integrated LAN.</a:t>
            </a:r>
          </a:p>
          <a:p>
            <a:r>
              <a:rPr lang="en-US" altLang="en-US" sz="2400" dirty="0" smtClean="0"/>
              <a:t>Coordinator provides bridging interface.</a:t>
            </a:r>
            <a:endParaRPr lang="en-US" altLang="en-US" sz="2400" dirty="0"/>
          </a:p>
        </p:txBody>
      </p:sp>
      <p:sp>
        <p:nvSpPr>
          <p:cNvPr id="7" name="TextBox 6"/>
          <p:cNvSpPr txBox="1"/>
          <p:nvPr/>
        </p:nvSpPr>
        <p:spPr>
          <a:xfrm>
            <a:off x="5724128" y="2492896"/>
            <a:ext cx="1486304" cy="276999"/>
          </a:xfrm>
          <a:prstGeom prst="rect">
            <a:avLst/>
          </a:prstGeom>
          <a:noFill/>
        </p:spPr>
        <p:txBody>
          <a:bodyPr wrap="none" rtlCol="0">
            <a:spAutoFit/>
          </a:bodyPr>
          <a:lstStyle/>
          <a:p>
            <a:r>
              <a:rPr lang="de-DE" dirty="0" smtClean="0"/>
              <a:t>(= IEEE 802.1 LAN)</a:t>
            </a:r>
            <a:endParaRPr lang="en-US" dirty="0"/>
          </a:p>
        </p:txBody>
      </p:sp>
      <p:sp>
        <p:nvSpPr>
          <p:cNvPr id="8" name="TextBox 7"/>
          <p:cNvSpPr txBox="1"/>
          <p:nvPr/>
        </p:nvSpPr>
        <p:spPr>
          <a:xfrm>
            <a:off x="7956376" y="4037248"/>
            <a:ext cx="793807" cy="276999"/>
          </a:xfrm>
          <a:prstGeom prst="rect">
            <a:avLst/>
          </a:prstGeom>
          <a:noFill/>
        </p:spPr>
        <p:txBody>
          <a:bodyPr wrap="none" rtlCol="0">
            <a:spAutoFit/>
          </a:bodyPr>
          <a:lstStyle/>
          <a:p>
            <a:r>
              <a:rPr lang="de-DE" dirty="0" smtClean="0"/>
              <a:t>(</a:t>
            </a:r>
            <a:r>
              <a:rPr lang="de-DE" dirty="0" err="1" smtClean="0"/>
              <a:t>member</a:t>
            </a:r>
            <a:r>
              <a:rPr lang="de-DE" dirty="0" smtClean="0"/>
              <a:t>)</a:t>
            </a:r>
            <a:endParaRPr lang="en-US" dirty="0"/>
          </a:p>
        </p:txBody>
      </p:sp>
      <p:sp>
        <p:nvSpPr>
          <p:cNvPr id="12"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device architecture</a:t>
            </a:r>
            <a:endParaRPr lang="en-US" dirty="0"/>
          </a:p>
        </p:txBody>
      </p:sp>
      <p:sp>
        <p:nvSpPr>
          <p:cNvPr id="3" name="Content Placeholder 2"/>
          <p:cNvSpPr>
            <a:spLocks noGrp="1"/>
          </p:cNvSpPr>
          <p:nvPr>
            <p:ph idx="1"/>
          </p:nvPr>
        </p:nvSpPr>
        <p:spPr>
          <a:xfrm>
            <a:off x="648336" y="2001307"/>
            <a:ext cx="4246240" cy="4114800"/>
          </a:xfrm>
        </p:spPr>
        <p:txBody>
          <a:bodyPr/>
          <a:lstStyle/>
          <a:p>
            <a:r>
              <a:rPr lang="en-US" sz="2800" dirty="0" smtClean="0"/>
              <a:t>Every „node“ in the network is a device.</a:t>
            </a:r>
          </a:p>
          <a:p>
            <a:pPr lvl="1"/>
            <a:r>
              <a:rPr lang="en-US" sz="2400" dirty="0" smtClean="0"/>
              <a:t>Coordinators = devices that run a network</a:t>
            </a:r>
          </a:p>
          <a:p>
            <a:pPr lvl="1"/>
            <a:r>
              <a:rPr lang="en-US" sz="2400" dirty="0" smtClean="0"/>
              <a:t>Members = devices that participate in a network</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4</a:t>
            </a:fld>
            <a:endParaRPr lang="en-US" altLang="en-US" dirty="0"/>
          </a:p>
        </p:txBody>
      </p:sp>
      <p:pic>
        <p:nvPicPr>
          <p:cNvPr id="8" name="Picture 7"/>
          <p:cNvPicPr>
            <a:picLocks noChangeAspect="1"/>
          </p:cNvPicPr>
          <p:nvPr/>
        </p:nvPicPr>
        <p:blipFill>
          <a:blip r:embed="rId2"/>
          <a:stretch>
            <a:fillRect/>
          </a:stretch>
        </p:blipFill>
        <p:spPr>
          <a:xfrm>
            <a:off x="5364088" y="2001307"/>
            <a:ext cx="3402335" cy="4246459"/>
          </a:xfrm>
          <a:prstGeom prst="rect">
            <a:avLst/>
          </a:prstGeom>
        </p:spPr>
      </p:pic>
      <p:sp>
        <p:nvSpPr>
          <p:cNvPr id="9" name="TextBox 8"/>
          <p:cNvSpPr txBox="1"/>
          <p:nvPr/>
        </p:nvSpPr>
        <p:spPr>
          <a:xfrm>
            <a:off x="5384086" y="2636912"/>
            <a:ext cx="851515" cy="276999"/>
          </a:xfrm>
          <a:prstGeom prst="rect">
            <a:avLst/>
          </a:prstGeom>
          <a:noFill/>
        </p:spPr>
        <p:txBody>
          <a:bodyPr wrap="none" rtlCol="0">
            <a:spAutoFit/>
          </a:bodyPr>
          <a:lstStyle/>
          <a:p>
            <a:r>
              <a:rPr lang="de-DE" dirty="0" smtClean="0">
                <a:solidFill>
                  <a:srgbClr val="FF0000"/>
                </a:solidFill>
              </a:rPr>
              <a:t>802.1AC ?</a:t>
            </a:r>
            <a:endParaRPr lang="en-US" dirty="0">
              <a:solidFill>
                <a:srgbClr val="FF0000"/>
              </a:solidFill>
            </a:endParaRPr>
          </a:p>
        </p:txBody>
      </p:sp>
      <p:sp>
        <p:nvSpPr>
          <p:cNvPr id="10"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76334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 data SAP (MD-SAP)</a:t>
            </a:r>
            <a:endParaRPr lang="en-US" dirty="0"/>
          </a:p>
        </p:txBody>
      </p:sp>
      <p:sp>
        <p:nvSpPr>
          <p:cNvPr id="3" name="Content Placeholder 2"/>
          <p:cNvSpPr>
            <a:spLocks noGrp="1"/>
          </p:cNvSpPr>
          <p:nvPr>
            <p:ph idx="1"/>
          </p:nvPr>
        </p:nvSpPr>
        <p:spPr>
          <a:xfrm>
            <a:off x="685800" y="1977752"/>
            <a:ext cx="4390256" cy="2747392"/>
          </a:xfrm>
        </p:spPr>
        <p:txBody>
          <a:bodyPr/>
          <a:lstStyle/>
          <a:p>
            <a:r>
              <a:rPr lang="en-US" sz="2000" dirty="0" smtClean="0"/>
              <a:t>MD-SAP to support 802.1AC</a:t>
            </a:r>
          </a:p>
          <a:p>
            <a:pPr lvl="1"/>
            <a:r>
              <a:rPr lang="en-US" sz="1800" dirty="0" smtClean="0"/>
              <a:t>MSDUs</a:t>
            </a:r>
          </a:p>
          <a:p>
            <a:pPr lvl="1"/>
            <a:r>
              <a:rPr lang="en-US" sz="1800" dirty="0" smtClean="0"/>
              <a:t>EUI-48 MAC addresses</a:t>
            </a:r>
          </a:p>
          <a:p>
            <a:pPr lvl="1"/>
            <a:r>
              <a:rPr lang="en-US" sz="1800" dirty="0" smtClean="0"/>
              <a:t>More needed?</a:t>
            </a:r>
          </a:p>
          <a:p>
            <a:r>
              <a:rPr lang="en-US" sz="2000" dirty="0" smtClean="0"/>
              <a:t>Other SAPs not relevant?</a:t>
            </a:r>
            <a:endParaRPr lang="en-US" sz="20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5</a:t>
            </a:fld>
            <a:endParaRPr lang="en-US" altLang="en-US" dirty="0"/>
          </a:p>
        </p:txBody>
      </p:sp>
      <p:pic>
        <p:nvPicPr>
          <p:cNvPr id="7" name="Picture 6"/>
          <p:cNvPicPr>
            <a:picLocks noChangeAspect="1"/>
          </p:cNvPicPr>
          <p:nvPr/>
        </p:nvPicPr>
        <p:blipFill>
          <a:blip r:embed="rId2"/>
          <a:stretch>
            <a:fillRect/>
          </a:stretch>
        </p:blipFill>
        <p:spPr>
          <a:xfrm>
            <a:off x="6084168" y="1981200"/>
            <a:ext cx="2686879" cy="3353497"/>
          </a:xfrm>
          <a:prstGeom prst="rect">
            <a:avLst/>
          </a:prstGeom>
        </p:spPr>
      </p:pic>
      <p:sp>
        <p:nvSpPr>
          <p:cNvPr id="8" name="Rectangle 7"/>
          <p:cNvSpPr/>
          <p:nvPr/>
        </p:nvSpPr>
        <p:spPr bwMode="auto">
          <a:xfrm>
            <a:off x="6084168" y="2348880"/>
            <a:ext cx="1584176" cy="617198"/>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9" name="Picture 8"/>
          <p:cNvPicPr>
            <a:picLocks noChangeAspect="1"/>
          </p:cNvPicPr>
          <p:nvPr/>
        </p:nvPicPr>
        <p:blipFill>
          <a:blip r:embed="rId3"/>
          <a:stretch>
            <a:fillRect/>
          </a:stretch>
        </p:blipFill>
        <p:spPr>
          <a:xfrm>
            <a:off x="685800" y="5134170"/>
            <a:ext cx="4302671" cy="1263437"/>
          </a:xfrm>
          <a:prstGeom prst="rect">
            <a:avLst/>
          </a:prstGeom>
        </p:spPr>
      </p:pic>
      <p:pic>
        <p:nvPicPr>
          <p:cNvPr id="10" name="Picture 9"/>
          <p:cNvPicPr>
            <a:picLocks noChangeAspect="1"/>
          </p:cNvPicPr>
          <p:nvPr/>
        </p:nvPicPr>
        <p:blipFill>
          <a:blip r:embed="rId4"/>
          <a:stretch>
            <a:fillRect/>
          </a:stretch>
        </p:blipFill>
        <p:spPr>
          <a:xfrm>
            <a:off x="5220072" y="5423881"/>
            <a:ext cx="3438550" cy="944038"/>
          </a:xfrm>
          <a:prstGeom prst="rect">
            <a:avLst/>
          </a:prstGeom>
        </p:spPr>
      </p:pic>
      <p:sp>
        <p:nvSpPr>
          <p:cNvPr id="11"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
        <p:nvSpPr>
          <p:cNvPr id="12" name="TextBox 11"/>
          <p:cNvSpPr txBox="1"/>
          <p:nvPr/>
        </p:nvSpPr>
        <p:spPr>
          <a:xfrm>
            <a:off x="539552" y="4140141"/>
            <a:ext cx="5254352" cy="692497"/>
          </a:xfrm>
          <a:prstGeom prst="rect">
            <a:avLst/>
          </a:prstGeom>
          <a:noFill/>
        </p:spPr>
        <p:txBody>
          <a:bodyPr wrap="square" rtlCol="0">
            <a:spAutoFit/>
          </a:bodyPr>
          <a:lstStyle/>
          <a:p>
            <a:r>
              <a:rPr lang="en-US" sz="1300" dirty="0" smtClean="0"/>
              <a:t>“MSDUs </a:t>
            </a:r>
            <a:r>
              <a:rPr lang="en-US" sz="1300" dirty="0"/>
              <a:t>shall be in EtherType protocol discrimination format, 16 described in IEEE Std 802.6 Thus, the two octet wide EtherType shall be prepended to the MSDU in big 17 endian byte order. </a:t>
            </a:r>
            <a:r>
              <a:rPr lang="en-US" sz="1300" dirty="0" smtClean="0"/>
              <a:t>“</a:t>
            </a:r>
            <a:endParaRPr lang="en-US" sz="1300" dirty="0"/>
          </a:p>
        </p:txBody>
      </p:sp>
    </p:spTree>
    <p:extLst>
      <p:ext uri="{BB962C8B-B14F-4D97-AF65-F5344CB8AC3E}">
        <p14:creationId xmlns:p14="http://schemas.microsoft.com/office/powerpoint/2010/main" val="170984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Addresses</a:t>
            </a:r>
            <a:endParaRPr lang="en-US" dirty="0"/>
          </a:p>
        </p:txBody>
      </p:sp>
      <p:sp>
        <p:nvSpPr>
          <p:cNvPr id="3" name="Content Placeholder 2"/>
          <p:cNvSpPr>
            <a:spLocks noGrp="1"/>
          </p:cNvSpPr>
          <p:nvPr>
            <p:ph idx="1"/>
          </p:nvPr>
        </p:nvSpPr>
        <p:spPr/>
        <p:txBody>
          <a:bodyPr/>
          <a:lstStyle/>
          <a:p>
            <a:r>
              <a:rPr lang="en-US" sz="2800" dirty="0" smtClean="0"/>
              <a:t>EUI-48 addresses</a:t>
            </a:r>
          </a:p>
          <a:p>
            <a:r>
              <a:rPr lang="en-US" sz="2800" dirty="0" smtClean="0"/>
              <a:t>FF-FF-FF-FF-FF-FF  is broadcast address</a:t>
            </a:r>
          </a:p>
          <a:p>
            <a:r>
              <a:rPr lang="en-US" sz="2800" dirty="0" smtClean="0"/>
              <a:t>No multicast addresses yet</a:t>
            </a:r>
          </a:p>
          <a:p>
            <a:r>
              <a:rPr lang="en-US" sz="2800" dirty="0" smtClean="0"/>
              <a:t>MAC frame / MPDU carries three addresses</a:t>
            </a:r>
          </a:p>
          <a:p>
            <a:pPr lvl="1"/>
            <a:r>
              <a:rPr lang="en-US" sz="2400" dirty="0" smtClean="0"/>
              <a:t>Only one address per device supported / devices cannot bridge</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6</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11355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layer characteristics</a:t>
            </a:r>
            <a:endParaRPr lang="en-US" dirty="0"/>
          </a:p>
        </p:txBody>
      </p:sp>
      <p:sp>
        <p:nvSpPr>
          <p:cNvPr id="3" name="Content Placeholder 2"/>
          <p:cNvSpPr>
            <a:spLocks noGrp="1"/>
          </p:cNvSpPr>
          <p:nvPr>
            <p:ph idx="1"/>
          </p:nvPr>
        </p:nvSpPr>
        <p:spPr/>
        <p:txBody>
          <a:bodyPr/>
          <a:lstStyle/>
          <a:p>
            <a:r>
              <a:rPr lang="en-US" sz="2800" dirty="0" smtClean="0"/>
              <a:t>„Deterministic“ TDMA medium access</a:t>
            </a:r>
          </a:p>
          <a:p>
            <a:pPr lvl="1"/>
            <a:r>
              <a:rPr lang="en-US" sz="2400" dirty="0" smtClean="0"/>
              <a:t>Queueing delay</a:t>
            </a:r>
          </a:p>
          <a:p>
            <a:r>
              <a:rPr lang="en-US" sz="2800" dirty="0" smtClean="0"/>
              <a:t>Retransmissions, reordering and frame loss possible</a:t>
            </a:r>
          </a:p>
          <a:p>
            <a:pPr lvl="1"/>
            <a:r>
              <a:rPr lang="en-US" sz="2400" dirty="0" smtClean="0"/>
              <a:t>More delay sources</a:t>
            </a:r>
          </a:p>
          <a:p>
            <a:pPr lvl="1"/>
            <a:r>
              <a:rPr lang="en-US" sz="2400" dirty="0" smtClean="0"/>
              <a:t>Possible violation of some Ethernet / LAN invariants</a:t>
            </a:r>
            <a:endParaRPr lang="en-US" sz="24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7</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420283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frames</a:t>
            </a:r>
            <a:endParaRPr lang="en-US" dirty="0"/>
          </a:p>
        </p:txBody>
      </p:sp>
      <p:sp>
        <p:nvSpPr>
          <p:cNvPr id="3" name="Content Placeholder 2"/>
          <p:cNvSpPr>
            <a:spLocks noGrp="1"/>
          </p:cNvSpPr>
          <p:nvPr>
            <p:ph idx="1"/>
          </p:nvPr>
        </p:nvSpPr>
        <p:spPr>
          <a:xfrm>
            <a:off x="685800" y="1981200"/>
            <a:ext cx="7772400" cy="2815952"/>
          </a:xfrm>
        </p:spPr>
        <p:txBody>
          <a:bodyPr/>
          <a:lstStyle/>
          <a:p>
            <a:r>
              <a:rPr lang="en-US" sz="2800" dirty="0" smtClean="0"/>
              <a:t>Proposed lately: Have just two addresses in header; put „complete“ Ethernet frame in payload (having also two addresses).</a:t>
            </a:r>
          </a:p>
          <a:p>
            <a:r>
              <a:rPr lang="en-US" sz="2800" dirty="0" smtClean="0"/>
              <a:t>How to correctly specify the MSDU format?</a:t>
            </a:r>
          </a:p>
          <a:p>
            <a:r>
              <a:rPr lang="en-US" sz="2800" dirty="0" smtClean="0"/>
              <a:t>VLAN tag needed?</a:t>
            </a:r>
            <a:endParaRPr lang="en-US" sz="2800"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8</a:t>
            </a:fld>
            <a:endParaRPr lang="en-US" altLang="en-US" dirty="0"/>
          </a:p>
        </p:txBody>
      </p:sp>
      <p:pic>
        <p:nvPicPr>
          <p:cNvPr id="7" name="Picture 6"/>
          <p:cNvPicPr>
            <a:picLocks noChangeAspect="1"/>
          </p:cNvPicPr>
          <p:nvPr/>
        </p:nvPicPr>
        <p:blipFill>
          <a:blip r:embed="rId2"/>
          <a:stretch>
            <a:fillRect/>
          </a:stretch>
        </p:blipFill>
        <p:spPr>
          <a:xfrm>
            <a:off x="2195736" y="5025752"/>
            <a:ext cx="4824536" cy="1193438"/>
          </a:xfrm>
          <a:prstGeom prst="rect">
            <a:avLst/>
          </a:prstGeom>
        </p:spPr>
      </p:pic>
      <p:sp>
        <p:nvSpPr>
          <p:cNvPr id="8"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25166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Towards TSN</a:t>
            </a:r>
            <a:endParaRPr lang="en-US" dirty="0"/>
          </a:p>
        </p:txBody>
      </p:sp>
      <p:sp>
        <p:nvSpPr>
          <p:cNvPr id="3" name="Content Placeholder 2"/>
          <p:cNvSpPr>
            <a:spLocks noGrp="1"/>
          </p:cNvSpPr>
          <p:nvPr>
            <p:ph idx="1"/>
          </p:nvPr>
        </p:nvSpPr>
        <p:spPr/>
        <p:txBody>
          <a:bodyPr/>
          <a:lstStyle/>
          <a:p>
            <a:r>
              <a:rPr lang="en-US" dirty="0" smtClean="0"/>
              <a:t>Scheduling is implementation specific</a:t>
            </a:r>
          </a:p>
          <a:p>
            <a:r>
              <a:rPr lang="en-US" dirty="0" smtClean="0"/>
              <a:t>Time synchronization possible at MAC layer (not yet specified)</a:t>
            </a:r>
          </a:p>
          <a:p>
            <a:pPr lvl="1"/>
            <a:r>
              <a:rPr lang="en-US" dirty="0" smtClean="0"/>
              <a:t>It is synchronized for TDMA anyway (~ few µs error)</a:t>
            </a:r>
          </a:p>
          <a:p>
            <a:r>
              <a:rPr lang="en-US" dirty="0" smtClean="0"/>
              <a:t>No Frame preemption</a:t>
            </a:r>
          </a:p>
          <a:p>
            <a:pPr lvl="1"/>
            <a:r>
              <a:rPr lang="en-US" dirty="0" smtClean="0"/>
              <a:t>PHY frames can be long (multiple ms)</a:t>
            </a:r>
          </a:p>
          <a:p>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smtClean="0"/>
              <a:t>April 2022</a:t>
            </a:r>
            <a:endParaRPr lang="en-US" altLang="en-US" dirty="0"/>
          </a:p>
        </p:txBody>
      </p:sp>
    </p:spTree>
    <p:extLst>
      <p:ext uri="{BB962C8B-B14F-4D97-AF65-F5344CB8AC3E}">
        <p14:creationId xmlns:p14="http://schemas.microsoft.com/office/powerpoint/2010/main" val="8733647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8</TotalTime>
  <Words>512</Words>
  <Application>Microsoft Office PowerPoint</Application>
  <PresentationFormat>On-screen Show (4:3)</PresentationFormat>
  <Paragraphs>108</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Arial</vt:lpstr>
      <vt:lpstr>Office Theme</vt:lpstr>
      <vt:lpstr>PowerPoint Presentation</vt:lpstr>
      <vt:lpstr>IEEE P802.15.13 compatibility with IEEE 802.1</vt:lpstr>
      <vt:lpstr>P802.15.13 network topology</vt:lpstr>
      <vt:lpstr>General device architecture</vt:lpstr>
      <vt:lpstr>The MAC data SAP (MD-SAP)</vt:lpstr>
      <vt:lpstr>Addresses</vt:lpstr>
      <vt:lpstr>MAC layer characteristics</vt:lpstr>
      <vt:lpstr>MAC frames</vt:lpstr>
      <vt:lpstr>Towards TSN</vt:lpstr>
      <vt:lpstr>Towards TSN (2)</vt:lpstr>
      <vt:lpstr>Goals and status</vt:lpstr>
      <vt:lpstr>What to support for TSN</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16</cp:revision>
  <cp:lastPrinted>1998-02-10T13:28:06Z</cp:lastPrinted>
  <dcterms:created xsi:type="dcterms:W3CDTF">2022-04-04T09:11:16Z</dcterms:created>
  <dcterms:modified xsi:type="dcterms:W3CDTF">2022-04-04T15:42:53Z</dcterms:modified>
</cp:coreProperties>
</file>