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3"/>
  </p:sldMasterIdLst>
  <p:notesMasterIdLst>
    <p:notesMasterId r:id="rId10"/>
  </p:notesMasterIdLst>
  <p:handoutMasterIdLst>
    <p:handoutMasterId r:id="rId11"/>
  </p:handoutMasterIdLst>
  <p:sldIdLst>
    <p:sldId id="287" r:id="rId4"/>
    <p:sldId id="370" r:id="rId5"/>
    <p:sldId id="371" r:id="rId6"/>
    <p:sldId id="376" r:id="rId7"/>
    <p:sldId id="375" r:id="rId8"/>
    <p:sldId id="359" r:id="rId9"/>
  </p:sldIdLst>
  <p:sldSz cx="12190413" cy="6859588"/>
  <p:notesSz cx="6934200" cy="9280525"/>
  <p:defaultTextStyle>
    <a:defPPr>
      <a:defRPr lang="en-US"/>
    </a:defPPr>
    <a:lvl1pPr algn="l" rtl="0" fontAlgn="base">
      <a:spcBef>
        <a:spcPct val="0"/>
      </a:spcBef>
      <a:spcAft>
        <a:spcPct val="0"/>
      </a:spcAft>
      <a:defRPr sz="1300" kern="1200">
        <a:solidFill>
          <a:schemeClr val="tx1"/>
        </a:solidFill>
        <a:latin typeface="Times New Roman" charset="0"/>
        <a:ea typeface="ＭＳ Ｐゴシック" charset="0"/>
        <a:cs typeface="ＭＳ Ｐゴシック" charset="0"/>
      </a:defRPr>
    </a:lvl1pPr>
    <a:lvl2pPr marL="497799" algn="l" rtl="0" fontAlgn="base">
      <a:spcBef>
        <a:spcPct val="0"/>
      </a:spcBef>
      <a:spcAft>
        <a:spcPct val="0"/>
      </a:spcAft>
      <a:defRPr sz="1300" kern="1200">
        <a:solidFill>
          <a:schemeClr val="tx1"/>
        </a:solidFill>
        <a:latin typeface="Times New Roman" charset="0"/>
        <a:ea typeface="ＭＳ Ｐゴシック" charset="0"/>
        <a:cs typeface="ＭＳ Ｐゴシック" charset="0"/>
      </a:defRPr>
    </a:lvl2pPr>
    <a:lvl3pPr marL="995599" algn="l" rtl="0" fontAlgn="base">
      <a:spcBef>
        <a:spcPct val="0"/>
      </a:spcBef>
      <a:spcAft>
        <a:spcPct val="0"/>
      </a:spcAft>
      <a:defRPr sz="1300" kern="1200">
        <a:solidFill>
          <a:schemeClr val="tx1"/>
        </a:solidFill>
        <a:latin typeface="Times New Roman" charset="0"/>
        <a:ea typeface="ＭＳ Ｐゴシック" charset="0"/>
        <a:cs typeface="ＭＳ Ｐゴシック" charset="0"/>
      </a:defRPr>
    </a:lvl3pPr>
    <a:lvl4pPr marL="1493398" algn="l" rtl="0" fontAlgn="base">
      <a:spcBef>
        <a:spcPct val="0"/>
      </a:spcBef>
      <a:spcAft>
        <a:spcPct val="0"/>
      </a:spcAft>
      <a:defRPr sz="1300" kern="1200">
        <a:solidFill>
          <a:schemeClr val="tx1"/>
        </a:solidFill>
        <a:latin typeface="Times New Roman" charset="0"/>
        <a:ea typeface="ＭＳ Ｐゴシック" charset="0"/>
        <a:cs typeface="ＭＳ Ｐゴシック" charset="0"/>
      </a:defRPr>
    </a:lvl4pPr>
    <a:lvl5pPr marL="1991197" algn="l" rtl="0" fontAlgn="base">
      <a:spcBef>
        <a:spcPct val="0"/>
      </a:spcBef>
      <a:spcAft>
        <a:spcPct val="0"/>
      </a:spcAft>
      <a:defRPr sz="1300" kern="1200">
        <a:solidFill>
          <a:schemeClr val="tx1"/>
        </a:solidFill>
        <a:latin typeface="Times New Roman" charset="0"/>
        <a:ea typeface="ＭＳ Ｐゴシック" charset="0"/>
        <a:cs typeface="ＭＳ Ｐゴシック" charset="0"/>
      </a:defRPr>
    </a:lvl5pPr>
    <a:lvl6pPr marL="2488997" algn="l" defTabSz="497799" rtl="0" eaLnBrk="1" latinLnBrk="0" hangingPunct="1">
      <a:defRPr sz="1300" kern="1200">
        <a:solidFill>
          <a:schemeClr val="tx1"/>
        </a:solidFill>
        <a:latin typeface="Times New Roman" charset="0"/>
        <a:ea typeface="ＭＳ Ｐゴシック" charset="0"/>
        <a:cs typeface="ＭＳ Ｐゴシック" charset="0"/>
      </a:defRPr>
    </a:lvl6pPr>
    <a:lvl7pPr marL="2986796" algn="l" defTabSz="497799" rtl="0" eaLnBrk="1" latinLnBrk="0" hangingPunct="1">
      <a:defRPr sz="1300" kern="1200">
        <a:solidFill>
          <a:schemeClr val="tx1"/>
        </a:solidFill>
        <a:latin typeface="Times New Roman" charset="0"/>
        <a:ea typeface="ＭＳ Ｐゴシック" charset="0"/>
        <a:cs typeface="ＭＳ Ｐゴシック" charset="0"/>
      </a:defRPr>
    </a:lvl7pPr>
    <a:lvl8pPr marL="3484596" algn="l" defTabSz="497799" rtl="0" eaLnBrk="1" latinLnBrk="0" hangingPunct="1">
      <a:defRPr sz="1300" kern="1200">
        <a:solidFill>
          <a:schemeClr val="tx1"/>
        </a:solidFill>
        <a:latin typeface="Times New Roman" charset="0"/>
        <a:ea typeface="ＭＳ Ｐゴシック" charset="0"/>
        <a:cs typeface="ＭＳ Ｐゴシック" charset="0"/>
      </a:defRPr>
    </a:lvl8pPr>
    <a:lvl9pPr marL="3982395" algn="l" defTabSz="497799" rtl="0" eaLnBrk="1" latinLnBrk="0" hangingPunct="1">
      <a:defRPr sz="1300" kern="1200">
        <a:solidFill>
          <a:schemeClr val="tx1"/>
        </a:solidFill>
        <a:latin typeface="Times New Roman" charset="0"/>
        <a:ea typeface="ＭＳ Ｐゴシック" charset="0"/>
        <a:cs typeface="ＭＳ Ｐゴシック" charset="0"/>
      </a:defRPr>
    </a:lvl9pPr>
  </p:defaultTextStyle>
  <p:extLst>
    <p:ext uri="{521415D9-36F7-43E2-AB2F-B90AF26B5E84}">
      <p14:sectionLst xmlns:p14="http://schemas.microsoft.com/office/powerpoint/2010/main">
        <p14:section name="Cover Page" id="{7E367D55-C77A-3F4F-941C-92F6A234F7F7}">
          <p14:sldIdLst>
            <p14:sldId id="287"/>
          </p14:sldIdLst>
        </p14:section>
        <p14:section name="Presentation" id="{423C3B5B-A901-8240-AD93-EF2BDAB31CDF}">
          <p14:sldIdLst>
            <p14:sldId id="370"/>
            <p14:sldId id="371"/>
            <p14:sldId id="376"/>
            <p14:sldId id="375"/>
            <p14:sldId id="359"/>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guide id="3" orient="horz" pos="2161">
          <p15:clr>
            <a:srgbClr val="A4A3A4"/>
          </p15:clr>
        </p15:guide>
        <p15:guide id="4" pos="384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Billy Verso" initials="BV"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315" autoAdjust="0"/>
    <p:restoredTop sz="96215" autoAdjust="0"/>
  </p:normalViewPr>
  <p:slideViewPr>
    <p:cSldViewPr>
      <p:cViewPr varScale="1">
        <p:scale>
          <a:sx n="86" d="100"/>
          <a:sy n="86" d="100"/>
        </p:scale>
        <p:origin x="456" y="58"/>
      </p:cViewPr>
      <p:guideLst>
        <p:guide orient="horz" pos="2160"/>
        <p:guide pos="2880"/>
        <p:guide orient="horz" pos="2161"/>
        <p:guide pos="3840"/>
      </p:guideLst>
    </p:cSldViewPr>
  </p:slideViewPr>
  <p:outlineViewPr>
    <p:cViewPr>
      <p:scale>
        <a:sx n="33" d="100"/>
        <a:sy n="33" d="100"/>
      </p:scale>
      <p:origin x="0" y="24564"/>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8" d="100"/>
          <a:sy n="68" d="100"/>
        </p:scale>
        <p:origin x="-3312" y="-12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presProps" Target="presProps.xml"/><Relationship Id="rId3" Type="http://schemas.openxmlformats.org/officeDocument/2006/relationships/slideMaster" Target="slideMasters/slideMaster1.xml"/><Relationship Id="rId7" Type="http://schemas.openxmlformats.org/officeDocument/2006/relationships/slide" Target="slides/slide4.xml"/><Relationship Id="rId12"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handoutMaster" Target="handoutMasters/handoutMaster1.xml"/><Relationship Id="rId5" Type="http://schemas.openxmlformats.org/officeDocument/2006/relationships/slide" Target="slides/slide2.xml"/><Relationship Id="rId15" Type="http://schemas.openxmlformats.org/officeDocument/2006/relationships/theme" Target="theme/theme1.xml"/><Relationship Id="rId10"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dirty="0"/>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dirty="0"/>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dirty="0"/>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dirty="0"/>
              <a:t>Page </a:t>
            </a:r>
            <a:fld id="{A02D7F57-CF25-5744-BB38-A746692E5220}" type="slidenum">
              <a:rPr lang="en-US"/>
              <a:pPr>
                <a:defRPr/>
              </a:pPr>
              <a:t>‹#›</a:t>
            </a:fld>
            <a:endParaRPr lang="en-US" dirty="0"/>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dirty="0"/>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dirty="0"/>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dirty="0"/>
              <a:t>&lt;month year&gt;</a:t>
            </a:r>
          </a:p>
        </p:txBody>
      </p:sp>
      <p:sp>
        <p:nvSpPr>
          <p:cNvPr id="14340" name="Rectangle 4"/>
          <p:cNvSpPr>
            <a:spLocks noGrp="1" noRot="1" noChangeAspect="1" noChangeArrowheads="1" noTextEdit="1"/>
          </p:cNvSpPr>
          <p:nvPr>
            <p:ph type="sldImg" idx="2"/>
          </p:nvPr>
        </p:nvSpPr>
        <p:spPr bwMode="auto">
          <a:xfrm>
            <a:off x="385763" y="701675"/>
            <a:ext cx="6162675"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dirty="0"/>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dirty="0"/>
              <a:t>Page </a:t>
            </a:r>
            <a:fld id="{44150747-EEFC-F243-90C1-8A0124CC47EF}" type="slidenum">
              <a:rPr lang="en-US"/>
              <a:pPr>
                <a:defRPr/>
              </a:pPr>
              <a:t>‹#›</a:t>
            </a:fld>
            <a:endParaRPr lang="en-US" dirty="0"/>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dirty="0"/>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p:notesStyle>
    <a:lvl1pPr algn="l" defTabSz="1016340" rtl="0" eaLnBrk="0" fontAlgn="base" hangingPunct="0">
      <a:spcBef>
        <a:spcPct val="30000"/>
      </a:spcBef>
      <a:spcAft>
        <a:spcPct val="0"/>
      </a:spcAft>
      <a:defRPr sz="1300" kern="1200">
        <a:solidFill>
          <a:schemeClr val="tx1"/>
        </a:solidFill>
        <a:latin typeface="Times New Roman" pitchFamily="-109" charset="0"/>
        <a:ea typeface="ＭＳ Ｐゴシック" pitchFamily="-65" charset="-128"/>
        <a:cs typeface="ＭＳ Ｐゴシック" pitchFamily="-65" charset="-128"/>
      </a:defRPr>
    </a:lvl1pPr>
    <a:lvl2pPr marL="124450" algn="l" defTabSz="1016340" rtl="0" eaLnBrk="0" fontAlgn="base" hangingPunct="0">
      <a:spcBef>
        <a:spcPct val="30000"/>
      </a:spcBef>
      <a:spcAft>
        <a:spcPct val="0"/>
      </a:spcAft>
      <a:defRPr sz="1300" kern="1200">
        <a:solidFill>
          <a:schemeClr val="tx1"/>
        </a:solidFill>
        <a:latin typeface="Times New Roman" pitchFamily="-109" charset="0"/>
        <a:ea typeface="ＭＳ Ｐゴシック" pitchFamily="-109" charset="-128"/>
        <a:cs typeface="+mn-cs"/>
      </a:defRPr>
    </a:lvl2pPr>
    <a:lvl3pPr marL="248900" algn="l" defTabSz="1016340" rtl="0" eaLnBrk="0" fontAlgn="base" hangingPunct="0">
      <a:spcBef>
        <a:spcPct val="30000"/>
      </a:spcBef>
      <a:spcAft>
        <a:spcPct val="0"/>
      </a:spcAft>
      <a:defRPr sz="1300" kern="1200">
        <a:solidFill>
          <a:schemeClr val="tx1"/>
        </a:solidFill>
        <a:latin typeface="Times New Roman" pitchFamily="-109" charset="0"/>
        <a:ea typeface="ＭＳ Ｐゴシック" pitchFamily="-109" charset="-128"/>
        <a:cs typeface="+mn-cs"/>
      </a:defRPr>
    </a:lvl3pPr>
    <a:lvl4pPr marL="373350" algn="l" defTabSz="1016340" rtl="0" eaLnBrk="0" fontAlgn="base" hangingPunct="0">
      <a:spcBef>
        <a:spcPct val="30000"/>
      </a:spcBef>
      <a:spcAft>
        <a:spcPct val="0"/>
      </a:spcAft>
      <a:defRPr sz="1300" kern="1200">
        <a:solidFill>
          <a:schemeClr val="tx1"/>
        </a:solidFill>
        <a:latin typeface="Times New Roman" pitchFamily="-109" charset="0"/>
        <a:ea typeface="ＭＳ Ｐゴシック" pitchFamily="-109" charset="-128"/>
        <a:cs typeface="+mn-cs"/>
      </a:defRPr>
    </a:lvl4pPr>
    <a:lvl5pPr marL="497799" algn="l" defTabSz="1016340" rtl="0" eaLnBrk="0" fontAlgn="base" hangingPunct="0">
      <a:spcBef>
        <a:spcPct val="30000"/>
      </a:spcBef>
      <a:spcAft>
        <a:spcPct val="0"/>
      </a:spcAft>
      <a:defRPr sz="1300" kern="1200">
        <a:solidFill>
          <a:schemeClr val="tx1"/>
        </a:solidFill>
        <a:latin typeface="Times New Roman" pitchFamily="-109" charset="0"/>
        <a:ea typeface="ＭＳ Ｐゴシック" pitchFamily="-109" charset="-128"/>
        <a:cs typeface="+mn-cs"/>
      </a:defRPr>
    </a:lvl5pPr>
    <a:lvl6pPr marL="2488997" algn="l" defTabSz="497799" rtl="0" eaLnBrk="1" latinLnBrk="0" hangingPunct="1">
      <a:defRPr sz="1300" kern="1200">
        <a:solidFill>
          <a:schemeClr val="tx1"/>
        </a:solidFill>
        <a:latin typeface="+mn-lt"/>
        <a:ea typeface="+mn-ea"/>
        <a:cs typeface="+mn-cs"/>
      </a:defRPr>
    </a:lvl6pPr>
    <a:lvl7pPr marL="2986796" algn="l" defTabSz="497799" rtl="0" eaLnBrk="1" latinLnBrk="0" hangingPunct="1">
      <a:defRPr sz="1300" kern="1200">
        <a:solidFill>
          <a:schemeClr val="tx1"/>
        </a:solidFill>
        <a:latin typeface="+mn-lt"/>
        <a:ea typeface="+mn-ea"/>
        <a:cs typeface="+mn-cs"/>
      </a:defRPr>
    </a:lvl7pPr>
    <a:lvl8pPr marL="3484596" algn="l" defTabSz="497799" rtl="0" eaLnBrk="1" latinLnBrk="0" hangingPunct="1">
      <a:defRPr sz="1300" kern="1200">
        <a:solidFill>
          <a:schemeClr val="tx1"/>
        </a:solidFill>
        <a:latin typeface="+mn-lt"/>
        <a:ea typeface="+mn-ea"/>
        <a:cs typeface="+mn-cs"/>
      </a:defRPr>
    </a:lvl8pPr>
    <a:lvl9pPr marL="3982395" algn="l" defTabSz="497799" rtl="0" eaLnBrk="1" latinLnBrk="0" hangingPunct="1">
      <a:defRPr sz="13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Page </a:t>
            </a:r>
            <a:fld id="{866C5DAD-7524-994C-A6BA-A3A5EEF4EA53}" type="slidenum">
              <a:rPr lang="en-US"/>
              <a:pPr/>
              <a:t>1</a:t>
            </a:fld>
            <a:endParaRPr lang="en-US" dirty="0"/>
          </a:p>
        </p:txBody>
      </p:sp>
      <p:sp>
        <p:nvSpPr>
          <p:cNvPr id="16388" name="Rectangle 2"/>
          <p:cNvSpPr>
            <a:spLocks noGrp="1" noRot="1" noChangeAspect="1" noChangeArrowheads="1" noTextEdit="1"/>
          </p:cNvSpPr>
          <p:nvPr>
            <p:ph type="sldImg"/>
          </p:nvPr>
        </p:nvSpPr>
        <p:spPr>
          <a:xfrm>
            <a:off x="385763" y="701675"/>
            <a:ext cx="61626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dirty="0">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7603635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802.15-&lt;15-09-0758-00-004e&gt;</a:t>
            </a:r>
            <a:endParaRPr lang="en-US" dirty="0"/>
          </a:p>
        </p:txBody>
      </p:sp>
      <p:sp>
        <p:nvSpPr>
          <p:cNvPr id="5" name="Date Placeholder 4"/>
          <p:cNvSpPr>
            <a:spLocks noGrp="1"/>
          </p:cNvSpPr>
          <p:nvPr>
            <p:ph type="dt" idx="1"/>
          </p:nvPr>
        </p:nvSpPr>
        <p:spPr/>
        <p:txBody>
          <a:bodyPr/>
          <a:lstStyle/>
          <a:p>
            <a:pPr>
              <a:defRPr/>
            </a:pPr>
            <a:r>
              <a:rPr lang="en-US"/>
              <a:t>&lt;month year&gt;</a:t>
            </a:r>
            <a:endParaRPr lang="en-US" dirty="0"/>
          </a:p>
        </p:txBody>
      </p:sp>
      <p:sp>
        <p:nvSpPr>
          <p:cNvPr id="6" name="Footer Placeholder 5"/>
          <p:cNvSpPr>
            <a:spLocks noGrp="1"/>
          </p:cNvSpPr>
          <p:nvPr>
            <p:ph type="ftr" sz="quarter" idx="4"/>
          </p:nvPr>
        </p:nvSpPr>
        <p:spPr/>
        <p:txBody>
          <a:bodyPr/>
          <a:lstStyle/>
          <a:p>
            <a:pPr lvl="4">
              <a:defRPr/>
            </a:pPr>
            <a:r>
              <a:rPr lang="en-US"/>
              <a:t>&lt;Pat Kinney&gt;, &lt;Kinney Consulting LLC&gt;</a:t>
            </a:r>
            <a:endParaRPr lang="en-US" dirty="0"/>
          </a:p>
        </p:txBody>
      </p:sp>
      <p:sp>
        <p:nvSpPr>
          <p:cNvPr id="7" name="Slide Number Placeholder 6"/>
          <p:cNvSpPr>
            <a:spLocks noGrp="1"/>
          </p:cNvSpPr>
          <p:nvPr>
            <p:ph type="sldNum" sz="quarter" idx="5"/>
          </p:nvPr>
        </p:nvSpPr>
        <p:spPr/>
        <p:txBody>
          <a:bodyPr/>
          <a:lstStyle/>
          <a:p>
            <a:pPr>
              <a:defRPr/>
            </a:pPr>
            <a:r>
              <a:rPr lang="en-US"/>
              <a:t>Page </a:t>
            </a:r>
            <a:fld id="{44150747-EEFC-F243-90C1-8A0124CC47EF}" type="slidenum">
              <a:rPr lang="en-US" smtClean="0"/>
              <a:pPr>
                <a:defRPr/>
              </a:pPr>
              <a:t>2</a:t>
            </a:fld>
            <a:endParaRPr lang="en-US" dirty="0"/>
          </a:p>
        </p:txBody>
      </p:sp>
    </p:spTree>
    <p:extLst>
      <p:ext uri="{BB962C8B-B14F-4D97-AF65-F5344CB8AC3E}">
        <p14:creationId xmlns:p14="http://schemas.microsoft.com/office/powerpoint/2010/main" val="11527739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802.15-&lt;15-09-0758-00-004e&gt;</a:t>
            </a:r>
            <a:endParaRPr lang="en-US" dirty="0"/>
          </a:p>
        </p:txBody>
      </p:sp>
      <p:sp>
        <p:nvSpPr>
          <p:cNvPr id="5" name="Date Placeholder 4"/>
          <p:cNvSpPr>
            <a:spLocks noGrp="1"/>
          </p:cNvSpPr>
          <p:nvPr>
            <p:ph type="dt" idx="1"/>
          </p:nvPr>
        </p:nvSpPr>
        <p:spPr/>
        <p:txBody>
          <a:bodyPr/>
          <a:lstStyle/>
          <a:p>
            <a:pPr>
              <a:defRPr/>
            </a:pPr>
            <a:r>
              <a:rPr lang="en-US"/>
              <a:t>&lt;month year&gt;</a:t>
            </a:r>
            <a:endParaRPr lang="en-US" dirty="0"/>
          </a:p>
        </p:txBody>
      </p:sp>
      <p:sp>
        <p:nvSpPr>
          <p:cNvPr id="6" name="Footer Placeholder 5"/>
          <p:cNvSpPr>
            <a:spLocks noGrp="1"/>
          </p:cNvSpPr>
          <p:nvPr>
            <p:ph type="ftr" sz="quarter" idx="4"/>
          </p:nvPr>
        </p:nvSpPr>
        <p:spPr/>
        <p:txBody>
          <a:bodyPr/>
          <a:lstStyle/>
          <a:p>
            <a:pPr lvl="4">
              <a:defRPr/>
            </a:pPr>
            <a:r>
              <a:rPr lang="en-US"/>
              <a:t>&lt;Pat Kinney&gt;, &lt;Kinney Consulting LLC&gt;</a:t>
            </a:r>
            <a:endParaRPr lang="en-US" dirty="0"/>
          </a:p>
        </p:txBody>
      </p:sp>
      <p:sp>
        <p:nvSpPr>
          <p:cNvPr id="7" name="Slide Number Placeholder 6"/>
          <p:cNvSpPr>
            <a:spLocks noGrp="1"/>
          </p:cNvSpPr>
          <p:nvPr>
            <p:ph type="sldNum" sz="quarter" idx="5"/>
          </p:nvPr>
        </p:nvSpPr>
        <p:spPr/>
        <p:txBody>
          <a:bodyPr/>
          <a:lstStyle/>
          <a:p>
            <a:pPr>
              <a:defRPr/>
            </a:pPr>
            <a:r>
              <a:rPr lang="en-US"/>
              <a:t>Page </a:t>
            </a:r>
            <a:fld id="{44150747-EEFC-F243-90C1-8A0124CC47EF}" type="slidenum">
              <a:rPr lang="en-US" smtClean="0"/>
              <a:pPr>
                <a:defRPr/>
              </a:pPr>
              <a:t>3</a:t>
            </a:fld>
            <a:endParaRPr lang="en-US" dirty="0"/>
          </a:p>
        </p:txBody>
      </p:sp>
    </p:spTree>
    <p:extLst>
      <p:ext uri="{BB962C8B-B14F-4D97-AF65-F5344CB8AC3E}">
        <p14:creationId xmlns:p14="http://schemas.microsoft.com/office/powerpoint/2010/main" val="13274067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a:defRPr/>
            </a:pPr>
            <a:r>
              <a:rPr lang="en-US" dirty="0"/>
              <a:t>doc.: IEEE 802.15-&lt;15-09-0758-00-004e&gt;</a:t>
            </a:r>
          </a:p>
        </p:txBody>
      </p:sp>
      <p:sp>
        <p:nvSpPr>
          <p:cNvPr id="5" name="Date Placeholder 4"/>
          <p:cNvSpPr>
            <a:spLocks noGrp="1"/>
          </p:cNvSpPr>
          <p:nvPr>
            <p:ph type="dt" idx="1"/>
          </p:nvPr>
        </p:nvSpPr>
        <p:spPr/>
        <p:txBody>
          <a:bodyPr/>
          <a:lstStyle/>
          <a:p>
            <a:pPr>
              <a:defRPr/>
            </a:pPr>
            <a:r>
              <a:rPr lang="en-US" dirty="0"/>
              <a:t>&lt;month year&gt;</a:t>
            </a:r>
          </a:p>
        </p:txBody>
      </p:sp>
      <p:sp>
        <p:nvSpPr>
          <p:cNvPr id="6" name="Footer Placeholder 5"/>
          <p:cNvSpPr>
            <a:spLocks noGrp="1"/>
          </p:cNvSpPr>
          <p:nvPr>
            <p:ph type="ftr" sz="quarter" idx="4"/>
          </p:nvPr>
        </p:nvSpPr>
        <p:spPr/>
        <p:txBody>
          <a:bodyPr/>
          <a:lstStyle/>
          <a:p>
            <a:pPr lvl="4">
              <a:defRPr/>
            </a:pPr>
            <a:r>
              <a:rPr lang="en-US" dirty="0"/>
              <a:t>&lt;Pat Kinney&gt;, &lt;Kinney Consulting LLC&gt;</a:t>
            </a:r>
          </a:p>
        </p:txBody>
      </p:sp>
      <p:sp>
        <p:nvSpPr>
          <p:cNvPr id="7" name="Slide Number Placeholder 6"/>
          <p:cNvSpPr>
            <a:spLocks noGrp="1"/>
          </p:cNvSpPr>
          <p:nvPr>
            <p:ph type="sldNum" sz="quarter" idx="5"/>
          </p:nvPr>
        </p:nvSpPr>
        <p:spPr/>
        <p:txBody>
          <a:bodyPr/>
          <a:lstStyle/>
          <a:p>
            <a:pPr>
              <a:defRPr/>
            </a:pPr>
            <a:r>
              <a:rPr lang="en-US" dirty="0"/>
              <a:t>Page </a:t>
            </a:r>
            <a:fld id="{44150747-EEFC-F243-90C1-8A0124CC47EF}" type="slidenum">
              <a:rPr lang="en-US" smtClean="0"/>
              <a:pPr>
                <a:defRPr/>
              </a:pPr>
              <a:t>4</a:t>
            </a:fld>
            <a:endParaRPr lang="en-US" dirty="0"/>
          </a:p>
        </p:txBody>
      </p:sp>
    </p:spTree>
    <p:extLst>
      <p:ext uri="{BB962C8B-B14F-4D97-AF65-F5344CB8AC3E}">
        <p14:creationId xmlns:p14="http://schemas.microsoft.com/office/powerpoint/2010/main" val="17379800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a:defRPr/>
            </a:pPr>
            <a:r>
              <a:rPr lang="en-US" dirty="0"/>
              <a:t>doc.: IEEE 802.15-&lt;15-09-0758-00-004e&gt;</a:t>
            </a:r>
          </a:p>
        </p:txBody>
      </p:sp>
      <p:sp>
        <p:nvSpPr>
          <p:cNvPr id="5" name="Date Placeholder 4"/>
          <p:cNvSpPr>
            <a:spLocks noGrp="1"/>
          </p:cNvSpPr>
          <p:nvPr>
            <p:ph type="dt" idx="1"/>
          </p:nvPr>
        </p:nvSpPr>
        <p:spPr/>
        <p:txBody>
          <a:bodyPr/>
          <a:lstStyle/>
          <a:p>
            <a:pPr>
              <a:defRPr/>
            </a:pPr>
            <a:r>
              <a:rPr lang="en-US" dirty="0"/>
              <a:t>&lt;month year&gt;</a:t>
            </a:r>
          </a:p>
        </p:txBody>
      </p:sp>
      <p:sp>
        <p:nvSpPr>
          <p:cNvPr id="6" name="Footer Placeholder 5"/>
          <p:cNvSpPr>
            <a:spLocks noGrp="1"/>
          </p:cNvSpPr>
          <p:nvPr>
            <p:ph type="ftr" sz="quarter" idx="4"/>
          </p:nvPr>
        </p:nvSpPr>
        <p:spPr/>
        <p:txBody>
          <a:bodyPr/>
          <a:lstStyle/>
          <a:p>
            <a:pPr lvl="4">
              <a:defRPr/>
            </a:pPr>
            <a:r>
              <a:rPr lang="en-US" dirty="0"/>
              <a:t>&lt;Pat Kinney&gt;, &lt;Kinney Consulting LLC&gt;</a:t>
            </a:r>
          </a:p>
        </p:txBody>
      </p:sp>
      <p:sp>
        <p:nvSpPr>
          <p:cNvPr id="7" name="Slide Number Placeholder 6"/>
          <p:cNvSpPr>
            <a:spLocks noGrp="1"/>
          </p:cNvSpPr>
          <p:nvPr>
            <p:ph type="sldNum" sz="quarter" idx="5"/>
          </p:nvPr>
        </p:nvSpPr>
        <p:spPr/>
        <p:txBody>
          <a:bodyPr/>
          <a:lstStyle/>
          <a:p>
            <a:pPr>
              <a:defRPr/>
            </a:pPr>
            <a:r>
              <a:rPr lang="en-US" dirty="0"/>
              <a:t>Page </a:t>
            </a:r>
            <a:fld id="{44150747-EEFC-F243-90C1-8A0124CC47EF}" type="slidenum">
              <a:rPr lang="en-US" smtClean="0"/>
              <a:pPr>
                <a:defRPr/>
              </a:pPr>
              <a:t>5</a:t>
            </a:fld>
            <a:endParaRPr lang="en-US" dirty="0"/>
          </a:p>
        </p:txBody>
      </p:sp>
    </p:spTree>
    <p:extLst>
      <p:ext uri="{BB962C8B-B14F-4D97-AF65-F5344CB8AC3E}">
        <p14:creationId xmlns:p14="http://schemas.microsoft.com/office/powerpoint/2010/main" val="197363221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a:defRPr/>
            </a:pPr>
            <a:r>
              <a:rPr lang="en-US" dirty="0"/>
              <a:t>doc.: IEEE 802.15-&lt;15-09-0758-00-004e&gt;</a:t>
            </a:r>
          </a:p>
        </p:txBody>
      </p:sp>
      <p:sp>
        <p:nvSpPr>
          <p:cNvPr id="5" name="Date Placeholder 4"/>
          <p:cNvSpPr>
            <a:spLocks noGrp="1"/>
          </p:cNvSpPr>
          <p:nvPr>
            <p:ph type="dt" idx="1"/>
          </p:nvPr>
        </p:nvSpPr>
        <p:spPr/>
        <p:txBody>
          <a:bodyPr/>
          <a:lstStyle/>
          <a:p>
            <a:pPr>
              <a:defRPr/>
            </a:pPr>
            <a:r>
              <a:rPr lang="en-US" dirty="0"/>
              <a:t>&lt;month year&gt;</a:t>
            </a:r>
          </a:p>
        </p:txBody>
      </p:sp>
      <p:sp>
        <p:nvSpPr>
          <p:cNvPr id="6" name="Footer Placeholder 5"/>
          <p:cNvSpPr>
            <a:spLocks noGrp="1"/>
          </p:cNvSpPr>
          <p:nvPr>
            <p:ph type="ftr" sz="quarter" idx="4"/>
          </p:nvPr>
        </p:nvSpPr>
        <p:spPr/>
        <p:txBody>
          <a:bodyPr/>
          <a:lstStyle/>
          <a:p>
            <a:pPr lvl="4">
              <a:defRPr/>
            </a:pPr>
            <a:r>
              <a:rPr lang="en-US" dirty="0"/>
              <a:t>&lt;Pat Kinney&gt;, &lt;Kinney Consulting LLC&gt;</a:t>
            </a:r>
          </a:p>
        </p:txBody>
      </p:sp>
      <p:sp>
        <p:nvSpPr>
          <p:cNvPr id="7" name="Slide Number Placeholder 6"/>
          <p:cNvSpPr>
            <a:spLocks noGrp="1"/>
          </p:cNvSpPr>
          <p:nvPr>
            <p:ph type="sldNum" sz="quarter" idx="5"/>
          </p:nvPr>
        </p:nvSpPr>
        <p:spPr/>
        <p:txBody>
          <a:bodyPr/>
          <a:lstStyle/>
          <a:p>
            <a:pPr>
              <a:defRPr/>
            </a:pPr>
            <a:r>
              <a:rPr lang="en-US" dirty="0"/>
              <a:t>Page </a:t>
            </a:r>
            <a:fld id="{44150747-EEFC-F243-90C1-8A0124CC47EF}" type="slidenum">
              <a:rPr lang="en-US" smtClean="0"/>
              <a:pPr>
                <a:defRPr/>
              </a:pPr>
              <a:t>6</a:t>
            </a:fld>
            <a:endParaRPr lang="en-US" dirty="0"/>
          </a:p>
        </p:txBody>
      </p:sp>
    </p:spTree>
    <p:extLst>
      <p:ext uri="{BB962C8B-B14F-4D97-AF65-F5344CB8AC3E}">
        <p14:creationId xmlns:p14="http://schemas.microsoft.com/office/powerpoint/2010/main" val="36572814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4773649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56471871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282" y="685959"/>
            <a:ext cx="10361851" cy="10670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100251" tIns="50126" rIns="100251" bIns="50126"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914282" y="1981659"/>
            <a:ext cx="10361851" cy="41157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100251" tIns="50126" rIns="100251" bIns="50126"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1" name="Rectangle 7"/>
          <p:cNvSpPr>
            <a:spLocks noChangeArrowheads="1"/>
          </p:cNvSpPr>
          <p:nvPr/>
        </p:nvSpPr>
        <p:spPr bwMode="auto">
          <a:xfrm>
            <a:off x="6399967" y="382085"/>
            <a:ext cx="5282512"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500" b="1" dirty="0"/>
              <a:t>doc.: &lt;15-22-0205-00-04ab&gt;</a:t>
            </a:r>
          </a:p>
        </p:txBody>
      </p:sp>
      <p:sp>
        <p:nvSpPr>
          <p:cNvPr id="1033" name="Rectangle 9"/>
          <p:cNvSpPr>
            <a:spLocks noChangeArrowheads="1"/>
          </p:cNvSpPr>
          <p:nvPr/>
        </p:nvSpPr>
        <p:spPr bwMode="auto">
          <a:xfrm>
            <a:off x="507933" y="6476914"/>
            <a:ext cx="948144" cy="200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dirty="0"/>
              <a:t>Submission</a:t>
            </a:r>
          </a:p>
        </p:txBody>
      </p:sp>
      <p:sp>
        <p:nvSpPr>
          <p:cNvPr id="1034" name="Line 10"/>
          <p:cNvSpPr>
            <a:spLocks noChangeShapeType="1"/>
          </p:cNvSpPr>
          <p:nvPr/>
        </p:nvSpPr>
        <p:spPr bwMode="auto">
          <a:xfrm>
            <a:off x="507934" y="6376877"/>
            <a:ext cx="11072959"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lIns="99560" tIns="49780" rIns="99560" bIns="49780" anchor="ctr"/>
          <a:lstStyle/>
          <a:p>
            <a:endParaRPr lang="en-US" dirty="0"/>
          </a:p>
        </p:txBody>
      </p:sp>
      <p:sp>
        <p:nvSpPr>
          <p:cNvPr id="11" name="Rectangle 9"/>
          <p:cNvSpPr>
            <a:spLocks noChangeArrowheads="1"/>
          </p:cNvSpPr>
          <p:nvPr userDrawn="1"/>
        </p:nvSpPr>
        <p:spPr bwMode="auto">
          <a:xfrm>
            <a:off x="507935" y="279465"/>
            <a:ext cx="2031736"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marL="0" marR="0" lvl="0" indent="0" algn="l" defTabSz="995599" rtl="0" eaLnBrk="0" fontAlgn="base" latinLnBrk="0" hangingPunct="0">
              <a:lnSpc>
                <a:spcPct val="100000"/>
              </a:lnSpc>
              <a:spcBef>
                <a:spcPct val="0"/>
              </a:spcBef>
              <a:spcAft>
                <a:spcPct val="0"/>
              </a:spcAft>
              <a:buClrTx/>
              <a:buSzTx/>
              <a:buFontTx/>
              <a:buNone/>
              <a:tabLst/>
              <a:defRPr/>
            </a:pPr>
            <a:r>
              <a:rPr lang="en-US" sz="1500" dirty="0"/>
              <a:t>March </a:t>
            </a:r>
            <a:r>
              <a:rPr lang="en-US" sz="1500" baseline="0" dirty="0"/>
              <a:t>2022</a:t>
            </a:r>
            <a:endParaRPr lang="en-US" sz="1500" dirty="0"/>
          </a:p>
        </p:txBody>
      </p:sp>
      <p:sp>
        <p:nvSpPr>
          <p:cNvPr id="15" name="Rectangle 7"/>
          <p:cNvSpPr>
            <a:spLocks noChangeArrowheads="1"/>
          </p:cNvSpPr>
          <p:nvPr userDrawn="1"/>
        </p:nvSpPr>
        <p:spPr bwMode="auto">
          <a:xfrm>
            <a:off x="6298381" y="6472367"/>
            <a:ext cx="5282512" cy="200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algn="r">
              <a:defRPr/>
            </a:pPr>
            <a:r>
              <a:rPr lang="en-US" dirty="0"/>
              <a:t>Verso, et al., (Qorvo)</a:t>
            </a:r>
          </a:p>
        </p:txBody>
      </p:sp>
      <p:sp>
        <p:nvSpPr>
          <p:cNvPr id="16" name="Line 10"/>
          <p:cNvSpPr>
            <a:spLocks noChangeShapeType="1"/>
          </p:cNvSpPr>
          <p:nvPr userDrawn="1"/>
        </p:nvSpPr>
        <p:spPr bwMode="auto">
          <a:xfrm>
            <a:off x="507935" y="612917"/>
            <a:ext cx="11174546"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lIns="99560" tIns="49780" rIns="99560" bIns="49780" anchor="ctr"/>
          <a:lstStyle/>
          <a:p>
            <a:endParaRPr lang="en-US" dirty="0"/>
          </a:p>
        </p:txBody>
      </p:sp>
      <p:sp>
        <p:nvSpPr>
          <p:cNvPr id="17" name="Rectangle 9"/>
          <p:cNvSpPr>
            <a:spLocks noChangeArrowheads="1"/>
          </p:cNvSpPr>
          <p:nvPr userDrawn="1"/>
        </p:nvSpPr>
        <p:spPr bwMode="auto">
          <a:xfrm>
            <a:off x="5621135" y="6476914"/>
            <a:ext cx="948144" cy="200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marL="0" marR="0" lvl="0" indent="0" algn="l" defTabSz="995599" rtl="0" eaLnBrk="0" fontAlgn="base" latinLnBrk="0" hangingPunct="0">
              <a:lnSpc>
                <a:spcPct val="100000"/>
              </a:lnSpc>
              <a:spcBef>
                <a:spcPct val="0"/>
              </a:spcBef>
              <a:spcAft>
                <a:spcPct val="0"/>
              </a:spcAft>
              <a:buClrTx/>
              <a:buSzTx/>
              <a:buFontTx/>
              <a:buNone/>
              <a:tabLst/>
              <a:defRPr/>
            </a:pPr>
            <a:r>
              <a:rPr lang="en-US" dirty="0"/>
              <a:t>Slide </a:t>
            </a:r>
            <a:fld id="{AD8365B0-1DCB-374B-8D2E-32E02956BE58}" type="slidenum">
              <a:rPr lang="en-US" smtClean="0"/>
              <a:pPr marL="0" marR="0" lvl="0" indent="0" algn="l" defTabSz="995599" rtl="0" eaLnBrk="0" fontAlgn="base" latinLnBrk="0" hangingPunct="0">
                <a:lnSpc>
                  <a:spcPct val="100000"/>
                </a:lnSpc>
                <a:spcBef>
                  <a:spcPct val="0"/>
                </a:spcBef>
                <a:spcAft>
                  <a:spcPct val="0"/>
                </a:spcAft>
                <a:buClrTx/>
                <a:buSzTx/>
                <a:buFontTx/>
                <a:buNone/>
                <a:tabLst/>
                <a:defRPr/>
              </a:pPr>
              <a:t>‹#›</a:t>
            </a:fld>
            <a:endParaRPr lang="en-US" dirty="0"/>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rtl="0" eaLnBrk="0" fontAlgn="base" hangingPunct="0">
        <a:spcBef>
          <a:spcPct val="0"/>
        </a:spcBef>
        <a:spcAft>
          <a:spcPct val="0"/>
        </a:spcAft>
        <a:defRPr sz="39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9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9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9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900">
          <a:solidFill>
            <a:schemeClr val="tx2"/>
          </a:solidFill>
          <a:latin typeface="Times New Roman" pitchFamily="-109" charset="0"/>
          <a:ea typeface="ＭＳ Ｐゴシック" pitchFamily="-65" charset="-128"/>
          <a:cs typeface="ＭＳ Ｐゴシック" pitchFamily="-65" charset="-128"/>
        </a:defRPr>
      </a:lvl5pPr>
      <a:lvl6pPr marL="497799" algn="ctr" rtl="0" eaLnBrk="0" fontAlgn="base" hangingPunct="0">
        <a:spcBef>
          <a:spcPct val="0"/>
        </a:spcBef>
        <a:spcAft>
          <a:spcPct val="0"/>
        </a:spcAft>
        <a:defRPr sz="3900">
          <a:solidFill>
            <a:schemeClr val="tx2"/>
          </a:solidFill>
          <a:latin typeface="Times New Roman" pitchFamily="-109" charset="0"/>
        </a:defRPr>
      </a:lvl6pPr>
      <a:lvl7pPr marL="995599" algn="ctr" rtl="0" eaLnBrk="0" fontAlgn="base" hangingPunct="0">
        <a:spcBef>
          <a:spcPct val="0"/>
        </a:spcBef>
        <a:spcAft>
          <a:spcPct val="0"/>
        </a:spcAft>
        <a:defRPr sz="3900">
          <a:solidFill>
            <a:schemeClr val="tx2"/>
          </a:solidFill>
          <a:latin typeface="Times New Roman" pitchFamily="-109" charset="0"/>
        </a:defRPr>
      </a:lvl7pPr>
      <a:lvl8pPr marL="1493398" algn="ctr" rtl="0" eaLnBrk="0" fontAlgn="base" hangingPunct="0">
        <a:spcBef>
          <a:spcPct val="0"/>
        </a:spcBef>
        <a:spcAft>
          <a:spcPct val="0"/>
        </a:spcAft>
        <a:defRPr sz="3900">
          <a:solidFill>
            <a:schemeClr val="tx2"/>
          </a:solidFill>
          <a:latin typeface="Times New Roman" pitchFamily="-109" charset="0"/>
        </a:defRPr>
      </a:lvl8pPr>
      <a:lvl9pPr marL="1991197" algn="ctr" rtl="0" eaLnBrk="0" fontAlgn="base" hangingPunct="0">
        <a:spcBef>
          <a:spcPct val="0"/>
        </a:spcBef>
        <a:spcAft>
          <a:spcPct val="0"/>
        </a:spcAft>
        <a:defRPr sz="3900">
          <a:solidFill>
            <a:schemeClr val="tx2"/>
          </a:solidFill>
          <a:latin typeface="Times New Roman" pitchFamily="-109" charset="0"/>
        </a:defRPr>
      </a:lvl9pPr>
    </p:titleStyle>
    <p:bodyStyle>
      <a:lvl1pPr marL="373350" indent="-373350" algn="l" rtl="0" eaLnBrk="0" fontAlgn="base" hangingPunct="0">
        <a:spcBef>
          <a:spcPct val="20000"/>
        </a:spcBef>
        <a:spcAft>
          <a:spcPct val="0"/>
        </a:spcAft>
        <a:buChar char="•"/>
        <a:defRPr sz="3500">
          <a:solidFill>
            <a:schemeClr val="tx1"/>
          </a:solidFill>
          <a:latin typeface="+mn-lt"/>
          <a:ea typeface="ＭＳ Ｐゴシック" pitchFamily="-65" charset="-128"/>
          <a:cs typeface="ＭＳ Ｐゴシック" pitchFamily="-65" charset="-128"/>
        </a:defRPr>
      </a:lvl1pPr>
      <a:lvl2pPr marL="808924" indent="-311125" algn="l" rtl="0" eaLnBrk="0" fontAlgn="base" hangingPunct="0">
        <a:spcBef>
          <a:spcPct val="20000"/>
        </a:spcBef>
        <a:spcAft>
          <a:spcPct val="0"/>
        </a:spcAft>
        <a:buChar char="–"/>
        <a:defRPr sz="3000">
          <a:solidFill>
            <a:schemeClr val="tx1"/>
          </a:solidFill>
          <a:latin typeface="+mn-lt"/>
          <a:ea typeface="ＭＳ Ｐゴシック" pitchFamily="-109" charset="-128"/>
        </a:defRPr>
      </a:lvl2pPr>
      <a:lvl3pPr marL="1182273" indent="-248900" algn="l" rtl="0" eaLnBrk="0" fontAlgn="base" hangingPunct="0">
        <a:spcBef>
          <a:spcPct val="20000"/>
        </a:spcBef>
        <a:spcAft>
          <a:spcPct val="0"/>
        </a:spcAft>
        <a:buChar char="•"/>
        <a:defRPr sz="2600">
          <a:solidFill>
            <a:schemeClr val="tx1"/>
          </a:solidFill>
          <a:latin typeface="+mn-lt"/>
          <a:ea typeface="ＭＳ Ｐゴシック" pitchFamily="-109" charset="-128"/>
        </a:defRPr>
      </a:lvl3pPr>
      <a:lvl4pPr marL="1555623"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4pPr>
      <a:lvl5pPr marL="1928973"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5pPr>
      <a:lvl6pPr marL="2426772"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6pPr>
      <a:lvl7pPr marL="2924571"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7pPr>
      <a:lvl8pPr marL="3422371"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8pPr>
      <a:lvl9pPr marL="3920170"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9pPr>
    </p:bodyStyle>
    <p:otherStyle>
      <a:defPPr>
        <a:defRPr lang="en-US"/>
      </a:defPPr>
      <a:lvl1pPr marL="0" algn="l" defTabSz="497799" rtl="0" eaLnBrk="1" latinLnBrk="0" hangingPunct="1">
        <a:defRPr sz="2000" kern="1200">
          <a:solidFill>
            <a:schemeClr val="tx1"/>
          </a:solidFill>
          <a:latin typeface="+mn-lt"/>
          <a:ea typeface="+mn-ea"/>
          <a:cs typeface="+mn-cs"/>
        </a:defRPr>
      </a:lvl1pPr>
      <a:lvl2pPr marL="497799" algn="l" defTabSz="497799" rtl="0" eaLnBrk="1" latinLnBrk="0" hangingPunct="1">
        <a:defRPr sz="2000" kern="1200">
          <a:solidFill>
            <a:schemeClr val="tx1"/>
          </a:solidFill>
          <a:latin typeface="+mn-lt"/>
          <a:ea typeface="+mn-ea"/>
          <a:cs typeface="+mn-cs"/>
        </a:defRPr>
      </a:lvl2pPr>
      <a:lvl3pPr marL="995599" algn="l" defTabSz="497799" rtl="0" eaLnBrk="1" latinLnBrk="0" hangingPunct="1">
        <a:defRPr sz="2000" kern="1200">
          <a:solidFill>
            <a:schemeClr val="tx1"/>
          </a:solidFill>
          <a:latin typeface="+mn-lt"/>
          <a:ea typeface="+mn-ea"/>
          <a:cs typeface="+mn-cs"/>
        </a:defRPr>
      </a:lvl3pPr>
      <a:lvl4pPr marL="1493398" algn="l" defTabSz="497799" rtl="0" eaLnBrk="1" latinLnBrk="0" hangingPunct="1">
        <a:defRPr sz="2000" kern="1200">
          <a:solidFill>
            <a:schemeClr val="tx1"/>
          </a:solidFill>
          <a:latin typeface="+mn-lt"/>
          <a:ea typeface="+mn-ea"/>
          <a:cs typeface="+mn-cs"/>
        </a:defRPr>
      </a:lvl4pPr>
      <a:lvl5pPr marL="1991197" algn="l" defTabSz="497799" rtl="0" eaLnBrk="1" latinLnBrk="0" hangingPunct="1">
        <a:defRPr sz="2000" kern="1200">
          <a:solidFill>
            <a:schemeClr val="tx1"/>
          </a:solidFill>
          <a:latin typeface="+mn-lt"/>
          <a:ea typeface="+mn-ea"/>
          <a:cs typeface="+mn-cs"/>
        </a:defRPr>
      </a:lvl5pPr>
      <a:lvl6pPr marL="2488997" algn="l" defTabSz="497799" rtl="0" eaLnBrk="1" latinLnBrk="0" hangingPunct="1">
        <a:defRPr sz="2000" kern="1200">
          <a:solidFill>
            <a:schemeClr val="tx1"/>
          </a:solidFill>
          <a:latin typeface="+mn-lt"/>
          <a:ea typeface="+mn-ea"/>
          <a:cs typeface="+mn-cs"/>
        </a:defRPr>
      </a:lvl6pPr>
      <a:lvl7pPr marL="2986796" algn="l" defTabSz="497799" rtl="0" eaLnBrk="1" latinLnBrk="0" hangingPunct="1">
        <a:defRPr sz="2000" kern="1200">
          <a:solidFill>
            <a:schemeClr val="tx1"/>
          </a:solidFill>
          <a:latin typeface="+mn-lt"/>
          <a:ea typeface="+mn-ea"/>
          <a:cs typeface="+mn-cs"/>
        </a:defRPr>
      </a:lvl7pPr>
      <a:lvl8pPr marL="3484596" algn="l" defTabSz="497799" rtl="0" eaLnBrk="1" latinLnBrk="0" hangingPunct="1">
        <a:defRPr sz="2000" kern="1200">
          <a:solidFill>
            <a:schemeClr val="tx1"/>
          </a:solidFill>
          <a:latin typeface="+mn-lt"/>
          <a:ea typeface="+mn-ea"/>
          <a:cs typeface="+mn-cs"/>
        </a:defRPr>
      </a:lvl8pPr>
      <a:lvl9pPr marL="3982395" algn="l" defTabSz="497799" rtl="0" eaLnBrk="1" latinLnBrk="0" hangingPunct="1">
        <a:defRPr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3.emf"/></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ChangeArrowheads="1"/>
          </p:cNvSpPr>
          <p:nvPr/>
        </p:nvSpPr>
        <p:spPr bwMode="auto">
          <a:xfrm>
            <a:off x="203173" y="838994"/>
            <a:ext cx="11784066" cy="4871069"/>
          </a:xfrm>
          <a:prstGeom prst="rect">
            <a:avLst/>
          </a:prstGeom>
          <a:noFill/>
          <a:ln w="12700">
            <a:noFill/>
            <a:miter lim="800000"/>
            <a:headEnd type="none" w="sm" len="sm"/>
            <a:tailEnd type="none" w="sm" len="sm"/>
          </a:ln>
          <a:effectLst/>
        </p:spPr>
        <p:txBody>
          <a:bodyPr lIns="99560" tIns="49780" rIns="99560" bIns="49780">
            <a:spAutoFit/>
          </a:bodyPr>
          <a:lstStyle/>
          <a:p>
            <a:pPr algn="ctr" eaLnBrk="0" hangingPunct="0">
              <a:defRPr/>
            </a:pPr>
            <a:r>
              <a:rPr lang="en-US" sz="20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700" b="1" dirty="0">
              <a:solidFill>
                <a:schemeClr val="tx2"/>
              </a:solidFill>
              <a:latin typeface="Times New Roman" pitchFamily="18" charset="0"/>
              <a:ea typeface="ＭＳ Ｐゴシック" pitchFamily="-65" charset="-128"/>
              <a:cs typeface="+mn-cs"/>
            </a:endParaRPr>
          </a:p>
          <a:p>
            <a:pPr eaLnBrk="0" hangingPunct="0">
              <a:defRPr/>
            </a:pPr>
            <a:endParaRPr lang="en-US" sz="1700" dirty="0">
              <a:solidFill>
                <a:schemeClr val="tx2"/>
              </a:solidFill>
              <a:latin typeface="Times New Roman" pitchFamily="18" charset="0"/>
              <a:ea typeface="ＭＳ Ｐゴシック" pitchFamily="-65" charset="-128"/>
              <a:cs typeface="+mn-cs"/>
            </a:endParaRPr>
          </a:p>
          <a:p>
            <a:pPr eaLnBrk="0" hangingPunct="0">
              <a:defRPr/>
            </a:pPr>
            <a:r>
              <a:rPr lang="en-US" sz="1700" b="1" dirty="0">
                <a:solidFill>
                  <a:schemeClr val="tx2"/>
                </a:solidFill>
                <a:latin typeface="Times New Roman" pitchFamily="18" charset="0"/>
                <a:ea typeface="ＭＳ Ｐゴシック" pitchFamily="-65" charset="-128"/>
                <a:cs typeface="+mn-cs"/>
              </a:rPr>
              <a:t>Submission Title:</a:t>
            </a:r>
            <a:r>
              <a:rPr lang="en-US" sz="1700" dirty="0">
                <a:solidFill>
                  <a:schemeClr val="tx2"/>
                </a:solidFill>
                <a:latin typeface="Times New Roman" pitchFamily="18" charset="0"/>
                <a:ea typeface="ＭＳ Ｐゴシック" pitchFamily="-65" charset="-128"/>
                <a:cs typeface="+mn-cs"/>
              </a:rPr>
              <a:t> [</a:t>
            </a:r>
            <a:r>
              <a:rPr lang="en-IE" sz="1700" dirty="0">
                <a:solidFill>
                  <a:srgbClr val="FF0000"/>
                </a:solidFill>
                <a:latin typeface="Times New Roman" pitchFamily="18" charset="0"/>
                <a:ea typeface="ＭＳ Ｐゴシック" pitchFamily="-65" charset="-128"/>
                <a:cs typeface="+mn-cs"/>
              </a:rPr>
              <a:t>Multi-millisecond Ranging</a:t>
            </a:r>
            <a:r>
              <a:rPr lang="en-US" sz="1700" dirty="0">
                <a:solidFill>
                  <a:schemeClr val="tx2"/>
                </a:solidFill>
                <a:latin typeface="Times New Roman" pitchFamily="18" charset="0"/>
                <a:ea typeface="ＭＳ Ｐゴシック" pitchFamily="-65" charset="-128"/>
                <a:cs typeface="+mn-cs"/>
              </a:rPr>
              <a:t>]	</a:t>
            </a:r>
          </a:p>
          <a:p>
            <a:pPr eaLnBrk="0" hangingPunct="0">
              <a:defRPr/>
            </a:pPr>
            <a:r>
              <a:rPr lang="en-US" sz="1700" b="1" dirty="0">
                <a:solidFill>
                  <a:schemeClr val="tx2"/>
                </a:solidFill>
                <a:latin typeface="Times New Roman" pitchFamily="18" charset="0"/>
                <a:ea typeface="ＭＳ Ｐゴシック" pitchFamily="-65" charset="-128"/>
                <a:cs typeface="+mn-cs"/>
              </a:rPr>
              <a:t>Date Submitted: </a:t>
            </a:r>
            <a:r>
              <a:rPr lang="en-US" sz="1700" dirty="0">
                <a:solidFill>
                  <a:schemeClr val="tx2"/>
                </a:solidFill>
                <a:latin typeface="Times New Roman" pitchFamily="18" charset="0"/>
                <a:ea typeface="ＭＳ Ｐゴシック" pitchFamily="-65" charset="-128"/>
                <a:cs typeface="+mn-cs"/>
              </a:rPr>
              <a:t>[</a:t>
            </a:r>
            <a:r>
              <a:rPr lang="en-US" sz="1700" dirty="0">
                <a:solidFill>
                  <a:srgbClr val="FF0000"/>
                </a:solidFill>
                <a:latin typeface="Times New Roman" pitchFamily="18" charset="0"/>
                <a:ea typeface="ＭＳ Ｐゴシック" pitchFamily="-65" charset="-128"/>
                <a:cs typeface="+mn-cs"/>
              </a:rPr>
              <a:t>29th March 2022</a:t>
            </a:r>
            <a:r>
              <a:rPr lang="en-US" sz="1700" dirty="0">
                <a:solidFill>
                  <a:schemeClr val="tx2"/>
                </a:solidFill>
                <a:latin typeface="Times New Roman" pitchFamily="18" charset="0"/>
                <a:ea typeface="ＭＳ Ｐゴシック" pitchFamily="-65" charset="-128"/>
                <a:cs typeface="+mn-cs"/>
              </a:rPr>
              <a:t>]	</a:t>
            </a:r>
          </a:p>
          <a:p>
            <a:pPr eaLnBrk="0" hangingPunct="0">
              <a:defRPr/>
            </a:pPr>
            <a:r>
              <a:rPr lang="en-US" sz="1700" b="1" dirty="0">
                <a:solidFill>
                  <a:schemeClr val="tx2"/>
                </a:solidFill>
                <a:latin typeface="Times New Roman" pitchFamily="18" charset="0"/>
                <a:ea typeface="ＭＳ Ｐゴシック" pitchFamily="-65" charset="-128"/>
                <a:cs typeface="+mn-cs"/>
              </a:rPr>
              <a:t>Source:</a:t>
            </a:r>
            <a:r>
              <a:rPr lang="en-US" sz="1700" dirty="0">
                <a:solidFill>
                  <a:schemeClr val="tx2"/>
                </a:solidFill>
                <a:latin typeface="Times New Roman" pitchFamily="18" charset="0"/>
                <a:ea typeface="ＭＳ Ｐゴシック" pitchFamily="-65" charset="-128"/>
                <a:cs typeface="+mn-cs"/>
              </a:rPr>
              <a:t> [</a:t>
            </a:r>
            <a:r>
              <a:rPr lang="en-US" sz="1700" dirty="0">
                <a:solidFill>
                  <a:srgbClr val="FF0000"/>
                </a:solidFill>
                <a:latin typeface="Times New Roman" pitchFamily="18" charset="0"/>
                <a:ea typeface="ＭＳ Ｐゴシック" pitchFamily="-65" charset="-128"/>
                <a:cs typeface="+mn-cs"/>
              </a:rPr>
              <a:t>Billy Verso, Carl Murray, Michael McLaughlin, Jarek Niewczas, Igor Dotlic, Ciaran McElroy </a:t>
            </a:r>
            <a:r>
              <a:rPr lang="en-US" sz="1700" dirty="0">
                <a:solidFill>
                  <a:schemeClr val="tx2"/>
                </a:solidFill>
                <a:latin typeface="Times New Roman" pitchFamily="18" charset="0"/>
                <a:ea typeface="ＭＳ Ｐゴシック" pitchFamily="-65" charset="-128"/>
                <a:cs typeface="+mn-cs"/>
              </a:rPr>
              <a:t>] Company [</a:t>
            </a:r>
            <a:r>
              <a:rPr lang="en-US" sz="1700" dirty="0">
                <a:solidFill>
                  <a:srgbClr val="FF0000"/>
                </a:solidFill>
                <a:latin typeface="Times New Roman" pitchFamily="18" charset="0"/>
                <a:ea typeface="ＭＳ Ｐゴシック" pitchFamily="-65" charset="-128"/>
                <a:cs typeface="+mn-cs"/>
              </a:rPr>
              <a:t>Qorvo, Inc.</a:t>
            </a:r>
            <a:r>
              <a:rPr lang="en-US" sz="1700" dirty="0">
                <a:solidFill>
                  <a:schemeClr val="tx2"/>
                </a:solidFill>
                <a:latin typeface="Times New Roman" pitchFamily="18" charset="0"/>
                <a:ea typeface="ＭＳ Ｐゴシック" pitchFamily="-65" charset="-128"/>
                <a:cs typeface="+mn-cs"/>
              </a:rPr>
              <a:t>]</a:t>
            </a:r>
          </a:p>
          <a:p>
            <a:pPr eaLnBrk="0" hangingPunct="0">
              <a:defRPr/>
            </a:pPr>
            <a:r>
              <a:rPr lang="en-US" sz="1700" dirty="0">
                <a:solidFill>
                  <a:schemeClr val="tx2"/>
                </a:solidFill>
                <a:latin typeface="Times New Roman" pitchFamily="18" charset="0"/>
                <a:ea typeface="ＭＳ Ｐゴシック" pitchFamily="-65" charset="-128"/>
                <a:cs typeface="+mn-cs"/>
              </a:rPr>
              <a:t>Address [</a:t>
            </a:r>
            <a:r>
              <a:rPr lang="en-US" sz="1700" dirty="0">
                <a:solidFill>
                  <a:srgbClr val="FF0000"/>
                </a:solidFill>
                <a:latin typeface="Times New Roman" pitchFamily="18" charset="0"/>
                <a:ea typeface="ＭＳ Ｐゴシック" pitchFamily="-65" charset="-128"/>
                <a:cs typeface="+mn-cs"/>
              </a:rPr>
              <a:t> </a:t>
            </a:r>
            <a:r>
              <a:rPr lang="en-US" sz="1700" dirty="0">
                <a:solidFill>
                  <a:schemeClr val="tx2"/>
                </a:solidFill>
                <a:latin typeface="Times New Roman" pitchFamily="18" charset="0"/>
                <a:ea typeface="ＭＳ Ｐゴシック" pitchFamily="-65" charset="-128"/>
                <a:cs typeface="+mn-cs"/>
              </a:rPr>
              <a:t>]</a:t>
            </a:r>
          </a:p>
          <a:p>
            <a:pPr eaLnBrk="0" hangingPunct="0">
              <a:defRPr/>
            </a:pPr>
            <a:r>
              <a:rPr lang="en-US" sz="1700" dirty="0">
                <a:solidFill>
                  <a:schemeClr val="tx2"/>
                </a:solidFill>
                <a:latin typeface="Times New Roman" pitchFamily="18" charset="0"/>
                <a:ea typeface="ＭＳ Ｐゴシック" pitchFamily="-65" charset="-128"/>
                <a:cs typeface="+mn-cs"/>
              </a:rPr>
              <a:t>E-Mail:[</a:t>
            </a:r>
            <a:r>
              <a:rPr lang="en-US" sz="1700" dirty="0" err="1">
                <a:solidFill>
                  <a:srgbClr val="FF0000"/>
                </a:solidFill>
                <a:latin typeface="Times New Roman" pitchFamily="18" charset="0"/>
                <a:ea typeface="ＭＳ Ｐゴシック" pitchFamily="-65" charset="-128"/>
                <a:cs typeface="+mn-cs"/>
              </a:rPr>
              <a:t>billy.verso</a:t>
            </a:r>
            <a:r>
              <a:rPr lang="en-US" sz="1700" dirty="0">
                <a:solidFill>
                  <a:srgbClr val="FF0000"/>
                </a:solidFill>
                <a:latin typeface="Times New Roman" pitchFamily="18" charset="0"/>
                <a:ea typeface="ＭＳ Ｐゴシック" pitchFamily="-65" charset="-128"/>
                <a:cs typeface="+mn-cs"/>
              </a:rPr>
              <a:t> (at) qorvo.com</a:t>
            </a:r>
            <a:r>
              <a:rPr lang="en-US" sz="1700" dirty="0">
                <a:solidFill>
                  <a:schemeClr val="tx2"/>
                </a:solidFill>
                <a:latin typeface="Times New Roman" pitchFamily="18" charset="0"/>
                <a:ea typeface="ＭＳ Ｐゴシック" pitchFamily="-65" charset="-128"/>
                <a:cs typeface="+mn-cs"/>
              </a:rPr>
              <a:t>]	</a:t>
            </a:r>
          </a:p>
          <a:p>
            <a:pPr eaLnBrk="0" hangingPunct="0">
              <a:spcBef>
                <a:spcPts val="653"/>
              </a:spcBef>
              <a:spcAft>
                <a:spcPts val="653"/>
              </a:spcAft>
              <a:defRPr/>
            </a:pPr>
            <a:r>
              <a:rPr lang="en-US" sz="1700" b="1" dirty="0">
                <a:solidFill>
                  <a:schemeClr val="tx2"/>
                </a:solidFill>
                <a:latin typeface="Times New Roman" pitchFamily="18" charset="0"/>
                <a:ea typeface="ＭＳ Ｐゴシック" pitchFamily="-65" charset="-128"/>
                <a:cs typeface="+mn-cs"/>
              </a:rPr>
              <a:t>Re:</a:t>
            </a:r>
            <a:r>
              <a:rPr lang="en-US" sz="1700" dirty="0">
                <a:solidFill>
                  <a:schemeClr val="tx2"/>
                </a:solidFill>
                <a:latin typeface="Times New Roman" pitchFamily="18" charset="0"/>
                <a:ea typeface="ＭＳ Ｐゴシック" pitchFamily="-65" charset="-128"/>
                <a:cs typeface="+mn-cs"/>
              </a:rPr>
              <a:t> [Long-range two-way ranging for the TG4ab next generation UWB project]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53"/>
              </a:spcBef>
              <a:spcAft>
                <a:spcPts val="653"/>
              </a:spcAft>
              <a:defRPr/>
            </a:pPr>
            <a:r>
              <a:rPr lang="en-US" sz="1700" b="1" dirty="0">
                <a:solidFill>
                  <a:schemeClr val="tx2"/>
                </a:solidFill>
                <a:latin typeface="Times New Roman" pitchFamily="18" charset="0"/>
                <a:ea typeface="ＭＳ Ｐゴシック" pitchFamily="-65" charset="-128"/>
                <a:cs typeface="+mn-cs"/>
              </a:rPr>
              <a:t>Abstract:</a:t>
            </a:r>
            <a:r>
              <a:rPr lang="en-US" sz="1700" dirty="0">
                <a:solidFill>
                  <a:schemeClr val="tx2"/>
                </a:solidFill>
                <a:latin typeface="Times New Roman" pitchFamily="18" charset="0"/>
                <a:ea typeface="ＭＳ Ｐゴシック" pitchFamily="-65" charset="-128"/>
                <a:cs typeface="+mn-cs"/>
              </a:rPr>
              <a:t>	[Discussion on Multi-millisecond Ranging.]</a:t>
            </a:r>
          </a:p>
          <a:p>
            <a:pPr eaLnBrk="0" hangingPunct="0">
              <a:spcBef>
                <a:spcPts val="653"/>
              </a:spcBef>
              <a:spcAft>
                <a:spcPts val="653"/>
              </a:spcAft>
              <a:defRPr/>
            </a:pPr>
            <a:r>
              <a:rPr lang="en-US" sz="1700" b="1" dirty="0">
                <a:solidFill>
                  <a:schemeClr val="tx2"/>
                </a:solidFill>
                <a:latin typeface="Times New Roman" pitchFamily="18" charset="0"/>
                <a:ea typeface="ＭＳ Ｐゴシック" pitchFamily="-65" charset="-128"/>
                <a:cs typeface="+mn-cs"/>
              </a:rPr>
              <a:t>Purpose:</a:t>
            </a:r>
            <a:r>
              <a:rPr lang="en-US" sz="1700" dirty="0">
                <a:solidFill>
                  <a:schemeClr val="tx2"/>
                </a:solidFill>
                <a:latin typeface="Times New Roman" pitchFamily="18" charset="0"/>
                <a:ea typeface="ＭＳ Ｐゴシック" pitchFamily="-65" charset="-128"/>
                <a:cs typeface="+mn-cs"/>
              </a:rPr>
              <a:t>	[Discussion on Multi-millisecond Ranging and the need for a tightly coupled narrowband radio.]</a:t>
            </a:r>
          </a:p>
          <a:p>
            <a:pPr eaLnBrk="0" hangingPunct="0">
              <a:defRPr/>
            </a:pPr>
            <a:r>
              <a:rPr lang="en-US" sz="1700" b="1" dirty="0">
                <a:solidFill>
                  <a:schemeClr val="tx2"/>
                </a:solidFill>
                <a:latin typeface="Times New Roman" pitchFamily="18" charset="0"/>
                <a:ea typeface="ＭＳ Ｐゴシック" pitchFamily="-65" charset="-128"/>
                <a:cs typeface="+mn-cs"/>
              </a:rPr>
              <a:t>Notice:</a:t>
            </a:r>
            <a:r>
              <a:rPr lang="en-US" sz="17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endParaRPr lang="en-US" sz="1700" b="1" dirty="0">
              <a:solidFill>
                <a:schemeClr val="tx2"/>
              </a:solidFill>
              <a:latin typeface="Times New Roman" pitchFamily="18" charset="0"/>
              <a:ea typeface="ＭＳ Ｐゴシック" pitchFamily="-65" charset="-128"/>
              <a:cs typeface="+mn-cs"/>
            </a:endParaRPr>
          </a:p>
          <a:p>
            <a:pPr eaLnBrk="0" hangingPunct="0">
              <a:defRPr/>
            </a:pPr>
            <a:r>
              <a:rPr lang="en-US" sz="1700" b="1" dirty="0">
                <a:solidFill>
                  <a:schemeClr val="tx2"/>
                </a:solidFill>
                <a:latin typeface="Times New Roman" pitchFamily="18" charset="0"/>
                <a:ea typeface="ＭＳ Ｐゴシック" pitchFamily="-65" charset="-128"/>
                <a:cs typeface="+mn-cs"/>
              </a:rPr>
              <a:t>Release:</a:t>
            </a:r>
            <a:r>
              <a:rPr lang="en-US" sz="17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406347" y="685959"/>
            <a:ext cx="11580893" cy="457306"/>
          </a:xfrm>
        </p:spPr>
        <p:txBody>
          <a:bodyPr/>
          <a:lstStyle/>
          <a:p>
            <a:r>
              <a:rPr lang="en-GB" sz="4000" dirty="0"/>
              <a:t>Multi-millisecond ranging</a:t>
            </a:r>
            <a:endParaRPr lang="en-US" sz="3500" dirty="0">
              <a:latin typeface="Arial" charset="0"/>
            </a:endParaRPr>
          </a:p>
        </p:txBody>
      </p:sp>
      <p:sp>
        <p:nvSpPr>
          <p:cNvPr id="10243" name="Rectangle 1027"/>
          <p:cNvSpPr>
            <a:spLocks noGrp="1" noChangeArrowheads="1"/>
          </p:cNvSpPr>
          <p:nvPr>
            <p:ph type="body" idx="1"/>
          </p:nvPr>
        </p:nvSpPr>
        <p:spPr>
          <a:xfrm>
            <a:off x="507935" y="1296194"/>
            <a:ext cx="11073671" cy="4952999"/>
          </a:xfrm>
        </p:spPr>
        <p:txBody>
          <a:bodyPr>
            <a:normAutofit fontScale="92500" lnSpcReduction="20000"/>
          </a:bodyPr>
          <a:lstStyle/>
          <a:p>
            <a:pPr>
              <a:lnSpc>
                <a:spcPct val="120000"/>
              </a:lnSpc>
              <a:spcBef>
                <a:spcPts val="600"/>
              </a:spcBef>
            </a:pPr>
            <a:r>
              <a:rPr lang="en-US" sz="1600" dirty="0">
                <a:latin typeface="Arial" charset="0"/>
              </a:rPr>
              <a:t>UWB energy output is restricted by regulation to 37 nJ per millisecond per 500 MHz</a:t>
            </a:r>
          </a:p>
          <a:p>
            <a:pPr>
              <a:lnSpc>
                <a:spcPct val="120000"/>
              </a:lnSpc>
              <a:spcBef>
                <a:spcPts val="600"/>
              </a:spcBef>
            </a:pPr>
            <a:r>
              <a:rPr lang="en-US" sz="1600" dirty="0">
                <a:latin typeface="Arial" charset="0"/>
              </a:rPr>
              <a:t>This imposes limitations on what can be achieved in terms two-way-ranging (TWR) performance at long-range, or where the direct (shortest) path is severely attenuated.</a:t>
            </a:r>
          </a:p>
          <a:p>
            <a:pPr>
              <a:lnSpc>
                <a:spcPct val="120000"/>
              </a:lnSpc>
              <a:spcBef>
                <a:spcPts val="600"/>
              </a:spcBef>
            </a:pPr>
            <a:r>
              <a:rPr lang="en-US" sz="1600" dirty="0">
                <a:latin typeface="Arial" charset="0"/>
              </a:rPr>
              <a:t>To improve ranging performance, in 15-21-0409 and its successors, Ersen et al. proposed a multi-millisecond ranging technique combining multiple 37nJ sequence fragments.</a:t>
            </a:r>
          </a:p>
          <a:p>
            <a:pPr>
              <a:lnSpc>
                <a:spcPct val="120000"/>
              </a:lnSpc>
              <a:spcBef>
                <a:spcPts val="600"/>
              </a:spcBef>
            </a:pPr>
            <a:r>
              <a:rPr lang="en-US" sz="1600" dirty="0">
                <a:latin typeface="Arial" charset="0"/>
              </a:rPr>
              <a:t>A key element of this is being able to acquire and lock the receiver to the remote transmitter’s carrier/timing to prime the receiver for the reception/accumulation of subsequent fragments.</a:t>
            </a:r>
          </a:p>
          <a:p>
            <a:pPr>
              <a:lnSpc>
                <a:spcPct val="120000"/>
              </a:lnSpc>
              <a:spcBef>
                <a:spcPts val="600"/>
              </a:spcBef>
            </a:pPr>
            <a:endParaRPr lang="en-US" sz="1600" dirty="0">
              <a:latin typeface="Arial" charset="0"/>
            </a:endParaRPr>
          </a:p>
          <a:p>
            <a:pPr>
              <a:lnSpc>
                <a:spcPct val="120000"/>
              </a:lnSpc>
              <a:spcBef>
                <a:spcPts val="600"/>
              </a:spcBef>
            </a:pPr>
            <a:endParaRPr lang="en-US" sz="1600" dirty="0">
              <a:latin typeface="Arial" charset="0"/>
            </a:endParaRPr>
          </a:p>
          <a:p>
            <a:pPr>
              <a:lnSpc>
                <a:spcPct val="120000"/>
              </a:lnSpc>
              <a:spcBef>
                <a:spcPts val="600"/>
              </a:spcBef>
            </a:pPr>
            <a:endParaRPr lang="en-US" sz="1600" dirty="0">
              <a:latin typeface="Arial" charset="0"/>
            </a:endParaRPr>
          </a:p>
          <a:p>
            <a:pPr>
              <a:lnSpc>
                <a:spcPct val="120000"/>
              </a:lnSpc>
              <a:spcBef>
                <a:spcPts val="600"/>
              </a:spcBef>
            </a:pPr>
            <a:endParaRPr lang="en-US" sz="1600" dirty="0">
              <a:latin typeface="Arial" charset="0"/>
            </a:endParaRPr>
          </a:p>
          <a:p>
            <a:pPr>
              <a:lnSpc>
                <a:spcPct val="120000"/>
              </a:lnSpc>
              <a:spcBef>
                <a:spcPts val="600"/>
              </a:spcBef>
            </a:pPr>
            <a:endParaRPr lang="en-US" sz="1600" dirty="0">
              <a:latin typeface="Arial" charset="0"/>
            </a:endParaRPr>
          </a:p>
          <a:p>
            <a:pPr>
              <a:lnSpc>
                <a:spcPct val="120000"/>
              </a:lnSpc>
              <a:spcBef>
                <a:spcPts val="600"/>
              </a:spcBef>
            </a:pPr>
            <a:r>
              <a:rPr lang="en-US" sz="1600" dirty="0">
                <a:latin typeface="Arial" charset="0"/>
              </a:rPr>
              <a:t>Submission 15-21-0409 proposed that this initial (T0) be fulfilled by a “tightly-coupled” narrowband radio.</a:t>
            </a:r>
          </a:p>
          <a:p>
            <a:pPr>
              <a:lnSpc>
                <a:spcPct val="120000"/>
              </a:lnSpc>
              <a:spcBef>
                <a:spcPts val="600"/>
              </a:spcBef>
            </a:pPr>
            <a:r>
              <a:rPr lang="en-US" sz="1600" dirty="0">
                <a:latin typeface="Arial" charset="0"/>
              </a:rPr>
              <a:t>The CZC codes Michael proposes in 15-22-0178 can also be used for this purpose.</a:t>
            </a:r>
          </a:p>
          <a:p>
            <a:pPr>
              <a:lnSpc>
                <a:spcPct val="120000"/>
              </a:lnSpc>
              <a:spcBef>
                <a:spcPts val="600"/>
              </a:spcBef>
            </a:pPr>
            <a:r>
              <a:rPr lang="en-US" sz="1600" dirty="0">
                <a:latin typeface="Arial" charset="0"/>
              </a:rPr>
              <a:t>Using CZC codes has the potential to give a UWB only solution to long-range (multi-millisecond) ranging.</a:t>
            </a:r>
          </a:p>
          <a:p>
            <a:pPr lvl="1">
              <a:lnSpc>
                <a:spcPct val="120000"/>
              </a:lnSpc>
              <a:spcBef>
                <a:spcPts val="600"/>
              </a:spcBef>
            </a:pPr>
            <a:r>
              <a:rPr lang="en-US" sz="1200" dirty="0">
                <a:latin typeface="Arial" charset="0"/>
              </a:rPr>
              <a:t>Some implementers may prefer to avoid the additional complexity of a narrowband radio.</a:t>
            </a:r>
          </a:p>
          <a:p>
            <a:pPr marL="0" indent="0">
              <a:lnSpc>
                <a:spcPct val="120000"/>
              </a:lnSpc>
              <a:spcBef>
                <a:spcPts val="600"/>
              </a:spcBef>
              <a:buNone/>
            </a:pPr>
            <a:endParaRPr lang="en-IE" sz="1600" dirty="0">
              <a:latin typeface="Arial" charset="0"/>
            </a:endParaRPr>
          </a:p>
        </p:txBody>
      </p:sp>
      <p:pic>
        <p:nvPicPr>
          <p:cNvPr id="7" name="Picture 6">
            <a:extLst>
              <a:ext uri="{FF2B5EF4-FFF2-40B4-BE49-F238E27FC236}">
                <a16:creationId xmlns:a16="http://schemas.microsoft.com/office/drawing/2014/main" id="{1327B5CB-2660-4F2E-A810-D06EE5F2E518}"/>
              </a:ext>
            </a:extLst>
          </p:cNvPr>
          <p:cNvPicPr>
            <a:picLocks noChangeAspect="1"/>
          </p:cNvPicPr>
          <p:nvPr/>
        </p:nvPicPr>
        <p:blipFill>
          <a:blip r:embed="rId3"/>
          <a:stretch>
            <a:fillRect/>
          </a:stretch>
        </p:blipFill>
        <p:spPr>
          <a:xfrm>
            <a:off x="2056606" y="3353594"/>
            <a:ext cx="7787640" cy="1295400"/>
          </a:xfrm>
          <a:prstGeom prst="rect">
            <a:avLst/>
          </a:prstGeom>
        </p:spPr>
      </p:pic>
    </p:spTree>
    <p:extLst>
      <p:ext uri="{BB962C8B-B14F-4D97-AF65-F5344CB8AC3E}">
        <p14:creationId xmlns:p14="http://schemas.microsoft.com/office/powerpoint/2010/main" val="9691400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406347" y="685959"/>
            <a:ext cx="11580893" cy="457306"/>
          </a:xfrm>
        </p:spPr>
        <p:txBody>
          <a:bodyPr/>
          <a:lstStyle/>
          <a:p>
            <a:r>
              <a:rPr lang="en-US" sz="3500" b="1" dirty="0">
                <a:solidFill>
                  <a:srgbClr val="000000"/>
                </a:solidFill>
              </a:rPr>
              <a:t>Data need not be the bottleneck</a:t>
            </a:r>
            <a:endParaRPr lang="en-US" sz="3500" dirty="0">
              <a:latin typeface="Arial" charset="0"/>
            </a:endParaRPr>
          </a:p>
        </p:txBody>
      </p:sp>
      <p:sp>
        <p:nvSpPr>
          <p:cNvPr id="10243" name="Rectangle 1027"/>
          <p:cNvSpPr>
            <a:spLocks noGrp="1" noChangeArrowheads="1"/>
          </p:cNvSpPr>
          <p:nvPr>
            <p:ph type="body" idx="1"/>
          </p:nvPr>
        </p:nvSpPr>
        <p:spPr>
          <a:xfrm>
            <a:off x="507935" y="1296194"/>
            <a:ext cx="11378471" cy="4952999"/>
          </a:xfrm>
        </p:spPr>
        <p:txBody>
          <a:bodyPr>
            <a:normAutofit fontScale="62500" lnSpcReduction="20000"/>
          </a:bodyPr>
          <a:lstStyle/>
          <a:p>
            <a:pPr>
              <a:lnSpc>
                <a:spcPct val="120000"/>
              </a:lnSpc>
              <a:spcBef>
                <a:spcPts val="600"/>
              </a:spcBef>
            </a:pPr>
            <a:r>
              <a:rPr lang="en-US" sz="2400" dirty="0">
                <a:latin typeface="Arial" charset="0"/>
              </a:rPr>
              <a:t>While many ranging use cases are short range like the access control distance bounding case, there are two cases to consider where multi-millisecond UWB ranging comes into play:</a:t>
            </a:r>
          </a:p>
          <a:p>
            <a:pPr lvl="1">
              <a:lnSpc>
                <a:spcPct val="120000"/>
              </a:lnSpc>
              <a:spcBef>
                <a:spcPts val="600"/>
              </a:spcBef>
            </a:pPr>
            <a:r>
              <a:rPr lang="en-US" sz="1900" dirty="0">
                <a:latin typeface="Arial" charset="0"/>
              </a:rPr>
              <a:t>Case (a) Long range line-of-sight, and case (b) Short range highly attenuated first path.</a:t>
            </a:r>
          </a:p>
          <a:p>
            <a:pPr>
              <a:lnSpc>
                <a:spcPct val="120000"/>
              </a:lnSpc>
              <a:spcBef>
                <a:spcPts val="600"/>
              </a:spcBef>
            </a:pPr>
            <a:r>
              <a:rPr lang="en-US" sz="2400" dirty="0">
                <a:latin typeface="Arial" charset="0"/>
              </a:rPr>
              <a:t>When first path sensitivity is greater than data sensitivity, a fixed reply time is the ideal solution for case (a), here even a few ns of fixed reply time error is a small fraction of the LOS TOF operating range, and a message to convey </a:t>
            </a:r>
            <a:r>
              <a:rPr lang="en-US" sz="2400" i="1" dirty="0" err="1">
                <a:latin typeface="Arial" charset="0"/>
              </a:rPr>
              <a:t>Treply</a:t>
            </a:r>
            <a:r>
              <a:rPr lang="en-US" sz="2400" dirty="0">
                <a:latin typeface="Arial" charset="0"/>
              </a:rPr>
              <a:t> is unnecessary.</a:t>
            </a:r>
          </a:p>
          <a:p>
            <a:pPr>
              <a:lnSpc>
                <a:spcPct val="120000"/>
              </a:lnSpc>
              <a:spcBef>
                <a:spcPts val="600"/>
              </a:spcBef>
            </a:pPr>
            <a:endParaRPr lang="en-US" sz="2400" dirty="0">
              <a:latin typeface="Arial" charset="0"/>
            </a:endParaRPr>
          </a:p>
          <a:p>
            <a:pPr>
              <a:lnSpc>
                <a:spcPct val="120000"/>
              </a:lnSpc>
              <a:spcBef>
                <a:spcPts val="600"/>
              </a:spcBef>
            </a:pPr>
            <a:endParaRPr lang="en-US" sz="2400" dirty="0">
              <a:latin typeface="Arial" charset="0"/>
            </a:endParaRPr>
          </a:p>
          <a:p>
            <a:pPr>
              <a:lnSpc>
                <a:spcPct val="120000"/>
              </a:lnSpc>
              <a:spcBef>
                <a:spcPts val="600"/>
              </a:spcBef>
            </a:pPr>
            <a:endParaRPr lang="en-US" sz="2400" dirty="0">
              <a:latin typeface="Arial" charset="0"/>
            </a:endParaRPr>
          </a:p>
          <a:p>
            <a:pPr>
              <a:lnSpc>
                <a:spcPct val="120000"/>
              </a:lnSpc>
              <a:spcBef>
                <a:spcPts val="600"/>
              </a:spcBef>
            </a:pPr>
            <a:endParaRPr lang="en-US" sz="2400" dirty="0">
              <a:latin typeface="Arial" charset="0"/>
            </a:endParaRPr>
          </a:p>
          <a:p>
            <a:pPr>
              <a:lnSpc>
                <a:spcPct val="120000"/>
              </a:lnSpc>
              <a:spcBef>
                <a:spcPts val="600"/>
              </a:spcBef>
            </a:pPr>
            <a:endParaRPr lang="en-US" sz="2400" dirty="0">
              <a:latin typeface="Arial" charset="0"/>
            </a:endParaRPr>
          </a:p>
          <a:p>
            <a:pPr>
              <a:lnSpc>
                <a:spcPct val="120000"/>
              </a:lnSpc>
              <a:spcBef>
                <a:spcPts val="600"/>
              </a:spcBef>
            </a:pPr>
            <a:endParaRPr lang="en-US" sz="2400" dirty="0">
              <a:latin typeface="Arial" charset="0"/>
            </a:endParaRPr>
          </a:p>
          <a:p>
            <a:pPr>
              <a:lnSpc>
                <a:spcPct val="120000"/>
              </a:lnSpc>
              <a:spcBef>
                <a:spcPts val="600"/>
              </a:spcBef>
            </a:pPr>
            <a:endParaRPr lang="en-US" sz="2400" dirty="0">
              <a:latin typeface="Arial" charset="0"/>
            </a:endParaRPr>
          </a:p>
          <a:p>
            <a:pPr>
              <a:lnSpc>
                <a:spcPct val="120000"/>
              </a:lnSpc>
              <a:spcBef>
                <a:spcPts val="600"/>
              </a:spcBef>
            </a:pPr>
            <a:endParaRPr lang="en-US" sz="2400" dirty="0">
              <a:latin typeface="Arial" charset="0"/>
            </a:endParaRPr>
          </a:p>
          <a:p>
            <a:pPr>
              <a:lnSpc>
                <a:spcPct val="120000"/>
              </a:lnSpc>
              <a:spcBef>
                <a:spcPts val="600"/>
              </a:spcBef>
            </a:pPr>
            <a:r>
              <a:rPr lang="en-US" sz="2400" dirty="0">
                <a:latin typeface="Arial" charset="0"/>
              </a:rPr>
              <a:t>For case (b), there are generally stronger reflected paths via which to receive a data message (D0) carrying an accurate </a:t>
            </a:r>
            <a:r>
              <a:rPr lang="en-US" sz="2400" i="1" dirty="0" err="1">
                <a:latin typeface="Arial" charset="0"/>
              </a:rPr>
              <a:t>Treply</a:t>
            </a:r>
            <a:r>
              <a:rPr lang="en-US" sz="2400" dirty="0">
                <a:latin typeface="Arial" charset="0"/>
              </a:rPr>
              <a:t> measurement to yield a precise TOF result. </a:t>
            </a:r>
          </a:p>
          <a:p>
            <a:pPr lvl="1">
              <a:lnSpc>
                <a:spcPct val="120000"/>
              </a:lnSpc>
              <a:spcBef>
                <a:spcPts val="600"/>
              </a:spcBef>
            </a:pPr>
            <a:r>
              <a:rPr lang="en-US" sz="1900" dirty="0">
                <a:latin typeface="Arial" charset="0"/>
              </a:rPr>
              <a:t>Message D0 can be sent using UWB.</a:t>
            </a:r>
          </a:p>
          <a:p>
            <a:pPr lvl="1">
              <a:lnSpc>
                <a:spcPct val="120000"/>
              </a:lnSpc>
              <a:spcBef>
                <a:spcPts val="600"/>
              </a:spcBef>
            </a:pPr>
            <a:r>
              <a:rPr lang="en-US" sz="1900" dirty="0">
                <a:latin typeface="Arial" charset="0"/>
              </a:rPr>
              <a:t>In cases where message D0 is not received the fixed reply time gives a reasonable TOF result and distance estimate.</a:t>
            </a:r>
          </a:p>
          <a:p>
            <a:pPr>
              <a:lnSpc>
                <a:spcPct val="120000"/>
              </a:lnSpc>
              <a:spcBef>
                <a:spcPts val="600"/>
              </a:spcBef>
            </a:pPr>
            <a:endParaRPr lang="en-US" sz="2400" dirty="0">
              <a:latin typeface="Arial" charset="0"/>
            </a:endParaRPr>
          </a:p>
          <a:p>
            <a:pPr>
              <a:lnSpc>
                <a:spcPct val="120000"/>
              </a:lnSpc>
              <a:spcBef>
                <a:spcPts val="600"/>
              </a:spcBef>
            </a:pPr>
            <a:endParaRPr lang="en-US" sz="2400" dirty="0">
              <a:latin typeface="Arial" charset="0"/>
            </a:endParaRPr>
          </a:p>
        </p:txBody>
      </p:sp>
      <p:pic>
        <p:nvPicPr>
          <p:cNvPr id="7" name="Picture 6">
            <a:extLst>
              <a:ext uri="{FF2B5EF4-FFF2-40B4-BE49-F238E27FC236}">
                <a16:creationId xmlns:a16="http://schemas.microsoft.com/office/drawing/2014/main" id="{46F039A5-2D98-46D7-A671-4B81141678DF}"/>
              </a:ext>
            </a:extLst>
          </p:cNvPr>
          <p:cNvPicPr>
            <a:picLocks noChangeAspect="1"/>
          </p:cNvPicPr>
          <p:nvPr/>
        </p:nvPicPr>
        <p:blipFill>
          <a:blip r:embed="rId3"/>
          <a:stretch>
            <a:fillRect/>
          </a:stretch>
        </p:blipFill>
        <p:spPr>
          <a:xfrm>
            <a:off x="1066006" y="3048008"/>
            <a:ext cx="8763000" cy="1775460"/>
          </a:xfrm>
          <a:prstGeom prst="rect">
            <a:avLst/>
          </a:prstGeom>
        </p:spPr>
      </p:pic>
      <p:pic>
        <p:nvPicPr>
          <p:cNvPr id="9" name="Picture 8">
            <a:extLst>
              <a:ext uri="{FF2B5EF4-FFF2-40B4-BE49-F238E27FC236}">
                <a16:creationId xmlns:a16="http://schemas.microsoft.com/office/drawing/2014/main" id="{0925BEAE-58A2-4E6E-9160-893BEB88DD1C}"/>
              </a:ext>
            </a:extLst>
          </p:cNvPr>
          <p:cNvPicPr>
            <a:picLocks noChangeAspect="1"/>
          </p:cNvPicPr>
          <p:nvPr/>
        </p:nvPicPr>
        <p:blipFill>
          <a:blip r:embed="rId4"/>
          <a:stretch>
            <a:fillRect/>
          </a:stretch>
        </p:blipFill>
        <p:spPr>
          <a:xfrm>
            <a:off x="8914606" y="2955448"/>
            <a:ext cx="2849880" cy="537591"/>
          </a:xfrm>
          <a:prstGeom prst="rect">
            <a:avLst/>
          </a:prstGeom>
        </p:spPr>
      </p:pic>
    </p:spTree>
    <p:extLst>
      <p:ext uri="{BB962C8B-B14F-4D97-AF65-F5344CB8AC3E}">
        <p14:creationId xmlns:p14="http://schemas.microsoft.com/office/powerpoint/2010/main" val="25919415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406347" y="685959"/>
            <a:ext cx="11580893" cy="457306"/>
          </a:xfrm>
        </p:spPr>
        <p:txBody>
          <a:bodyPr/>
          <a:lstStyle/>
          <a:p>
            <a:r>
              <a:rPr lang="en-GB" sz="4000" dirty="0"/>
              <a:t>Other use cases for Narrowband</a:t>
            </a:r>
            <a:endParaRPr lang="en-US" sz="3500" dirty="0">
              <a:latin typeface="Arial" charset="0"/>
            </a:endParaRPr>
          </a:p>
        </p:txBody>
      </p:sp>
      <p:sp>
        <p:nvSpPr>
          <p:cNvPr id="10243" name="Rectangle 1027"/>
          <p:cNvSpPr>
            <a:spLocks noGrp="1" noChangeArrowheads="1"/>
          </p:cNvSpPr>
          <p:nvPr>
            <p:ph type="body" idx="1"/>
          </p:nvPr>
        </p:nvSpPr>
        <p:spPr>
          <a:xfrm>
            <a:off x="507935" y="1448594"/>
            <a:ext cx="11149871" cy="4800600"/>
          </a:xfrm>
        </p:spPr>
        <p:txBody>
          <a:bodyPr>
            <a:normAutofit/>
          </a:bodyPr>
          <a:lstStyle/>
          <a:p>
            <a:pPr marL="0" indent="0">
              <a:buNone/>
            </a:pPr>
            <a:endParaRPr lang="en-US" sz="2000" dirty="0">
              <a:latin typeface="Arial" charset="0"/>
            </a:endParaRPr>
          </a:p>
          <a:p>
            <a:pPr marL="0" indent="0">
              <a:buNone/>
            </a:pPr>
            <a:r>
              <a:rPr lang="en-US" sz="2000" b="1" dirty="0">
                <a:latin typeface="Arial" charset="0"/>
              </a:rPr>
              <a:t>Some thoughts on the other proposed uses of the narrowband radio:</a:t>
            </a:r>
          </a:p>
          <a:p>
            <a:pPr marL="0" indent="0">
              <a:buNone/>
            </a:pPr>
            <a:endParaRPr lang="en-US" sz="2000" dirty="0">
              <a:latin typeface="Arial" charset="0"/>
            </a:endParaRPr>
          </a:p>
          <a:p>
            <a:r>
              <a:rPr lang="en-US" sz="1900" dirty="0">
                <a:latin typeface="Arial" charset="0"/>
              </a:rPr>
              <a:t>The other proposed use cases for a narrowband radio seem not to need the “tight coupling” of clocks, etc.</a:t>
            </a:r>
          </a:p>
          <a:p>
            <a:endParaRPr lang="en-US" sz="1900" dirty="0">
              <a:latin typeface="Arial" charset="0"/>
            </a:endParaRPr>
          </a:p>
          <a:p>
            <a:r>
              <a:rPr lang="en-US" sz="1900" dirty="0">
                <a:latin typeface="Arial" charset="0"/>
              </a:rPr>
              <a:t>So, can these can be implemented by existing radios specified in 802.15.4, or Bluetooth etc. ?</a:t>
            </a:r>
          </a:p>
          <a:p>
            <a:pPr lvl="1"/>
            <a:endParaRPr lang="en-US" sz="1400" dirty="0">
              <a:latin typeface="Arial" charset="0"/>
            </a:endParaRPr>
          </a:p>
          <a:p>
            <a:r>
              <a:rPr lang="en-US" sz="1900" dirty="0">
                <a:latin typeface="Arial" charset="0"/>
              </a:rPr>
              <a:t>Also, perhaps they are more naturally specified above the MAC and so more properly addressed in forums like FiRa, CCC, CSA, etc., where the upper layer protocols are defined.</a:t>
            </a:r>
          </a:p>
          <a:p>
            <a:endParaRPr lang="en-US" sz="1900" dirty="0">
              <a:latin typeface="Arial" charset="0"/>
            </a:endParaRPr>
          </a:p>
        </p:txBody>
      </p:sp>
    </p:spTree>
    <p:extLst>
      <p:ext uri="{BB962C8B-B14F-4D97-AF65-F5344CB8AC3E}">
        <p14:creationId xmlns:p14="http://schemas.microsoft.com/office/powerpoint/2010/main" val="25649157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406347" y="685959"/>
            <a:ext cx="11580893" cy="457306"/>
          </a:xfrm>
        </p:spPr>
        <p:txBody>
          <a:bodyPr/>
          <a:lstStyle/>
          <a:p>
            <a:r>
              <a:rPr lang="en-GB" sz="4000" dirty="0"/>
              <a:t>Conclusion</a:t>
            </a:r>
            <a:endParaRPr lang="en-US" sz="3500" dirty="0">
              <a:latin typeface="Arial" charset="0"/>
            </a:endParaRPr>
          </a:p>
        </p:txBody>
      </p:sp>
      <p:sp>
        <p:nvSpPr>
          <p:cNvPr id="10243" name="Rectangle 1027"/>
          <p:cNvSpPr>
            <a:spLocks noGrp="1" noChangeArrowheads="1"/>
          </p:cNvSpPr>
          <p:nvPr>
            <p:ph type="body" idx="1"/>
          </p:nvPr>
        </p:nvSpPr>
        <p:spPr>
          <a:xfrm>
            <a:off x="507935" y="1448594"/>
            <a:ext cx="11149871" cy="4800600"/>
          </a:xfrm>
        </p:spPr>
        <p:txBody>
          <a:bodyPr>
            <a:normAutofit/>
          </a:bodyPr>
          <a:lstStyle/>
          <a:p>
            <a:endParaRPr lang="en-US" sz="2000" dirty="0">
              <a:latin typeface="Arial" charset="0"/>
            </a:endParaRPr>
          </a:p>
          <a:p>
            <a:r>
              <a:rPr lang="en-US" sz="2000" dirty="0">
                <a:latin typeface="Arial" charset="0"/>
              </a:rPr>
              <a:t>The UWB based proposals already presented at TG4ab represent significant advancement over 4z performance</a:t>
            </a:r>
          </a:p>
          <a:p>
            <a:pPr marL="0" indent="0">
              <a:buNone/>
            </a:pPr>
            <a:r>
              <a:rPr lang="en-US" sz="2000" dirty="0">
                <a:latin typeface="Arial" charset="0"/>
              </a:rPr>
              <a:t> </a:t>
            </a:r>
          </a:p>
          <a:p>
            <a:pPr lvl="1"/>
            <a:r>
              <a:rPr lang="en-US" sz="1400" dirty="0">
                <a:latin typeface="Arial" charset="0"/>
              </a:rPr>
              <a:t>Wake-up radio, multi-millisecond fragmented ranging, CZC codes, longer range lower data rates, data coding, etc.</a:t>
            </a:r>
          </a:p>
          <a:p>
            <a:pPr marL="0" indent="0">
              <a:buNone/>
            </a:pPr>
            <a:endParaRPr lang="en-US" sz="2000" dirty="0">
              <a:latin typeface="Arial" charset="0"/>
            </a:endParaRPr>
          </a:p>
          <a:p>
            <a:r>
              <a:rPr lang="en-US" sz="2000" dirty="0">
                <a:latin typeface="Arial" charset="0"/>
              </a:rPr>
              <a:t>A high performing UWB-only solution may be possible, and there are many use cases where the inclusion of another (a third?) radio may be undesirable, however we accept that there are use cases where a narrowband radio will bring real utility…</a:t>
            </a:r>
          </a:p>
          <a:p>
            <a:endParaRPr lang="en-US" sz="2000" dirty="0">
              <a:latin typeface="Arial" charset="0"/>
            </a:endParaRPr>
          </a:p>
          <a:p>
            <a:r>
              <a:rPr lang="en-US" sz="1900" dirty="0">
                <a:latin typeface="Arial" charset="0"/>
              </a:rPr>
              <a:t>So, we would like to see the group work together to study the trade-offs of these approaches and agree the optimum solution for the use cases we are trying to address.</a:t>
            </a:r>
          </a:p>
          <a:p>
            <a:endParaRPr lang="en-US" sz="1900" dirty="0">
              <a:latin typeface="Arial" charset="0"/>
            </a:endParaRPr>
          </a:p>
        </p:txBody>
      </p:sp>
    </p:spTree>
    <p:extLst>
      <p:ext uri="{BB962C8B-B14F-4D97-AF65-F5344CB8AC3E}">
        <p14:creationId xmlns:p14="http://schemas.microsoft.com/office/powerpoint/2010/main" val="3032175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2972489"/>
            <a:ext cx="12190413" cy="500642"/>
          </a:xfrm>
          <a:prstGeom prst="rect">
            <a:avLst/>
          </a:prstGeom>
          <a:noFill/>
        </p:spPr>
        <p:txBody>
          <a:bodyPr wrap="square" lIns="99560" tIns="49780" rIns="99560" bIns="49780" rtlCol="0">
            <a:spAutoFit/>
          </a:bodyPr>
          <a:lstStyle/>
          <a:p>
            <a:pPr algn="ctr"/>
            <a:r>
              <a:rPr lang="en-IE" sz="2600" b="1" dirty="0"/>
              <a:t>THE END</a:t>
            </a:r>
          </a:p>
        </p:txBody>
      </p:sp>
    </p:spTree>
    <p:extLst>
      <p:ext uri="{BB962C8B-B14F-4D97-AF65-F5344CB8AC3E}">
        <p14:creationId xmlns:p14="http://schemas.microsoft.com/office/powerpoint/2010/main" val="2145405521"/>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WrappedLabelHistory xmlns:xsd="http://www.w3.org/2001/XMLSchema" xmlns:xsi="http://www.w3.org/2001/XMLSchema-instance" xmlns="http://www.boldonjames.com/2016/02/Classifier/internal/wrappedLabelHistory">
  <Value>PD94bWwgdmVyc2lvbj0iMS4wIiBlbmNvZGluZz0idXMtYXNjaWkiPz48bGFiZWxIaXN0b3J5IHhtbG5zOnhzZD0iaHR0cDovL3d3dy53My5vcmcvMjAwMS9YTUxTY2hlbWEiIHhtbG5zOnhzaT0iaHR0cDovL3d3dy53My5vcmcvMjAwMS9YTUxTY2hlbWEtaW5zdGFuY2UiIHhtbG5zPSJodHRwOi8vd3d3LmJvbGRvbmphbWVzLmNvbS8yMDE2LzAyL0NsYXNzaWZpZXIvaW50ZXJuYWwvbGFiZWxIaXN0b3J5Ij48aXRlbT48c2lzbCBzaXNsVmVyc2lvbj0iMCIgcG9saWN5PSI4MjA0OTQxMy0yZDNlLTQwODMtYTU5Mi1hYzIzZjkxNTc1MzkiIG9yaWdpbj0idXNlclNlbGVjdGVkIj48ZWxlbWVudCB1aWQ9ImVlNzFlNDNjLTY5NTItNGFhMC1iYTkzLTFjMzk4MTQzOWEwNSIgdmFsdWU9IiIgeG1sbnM9Imh0dHA6Ly93d3cuYm9sZG9uamFtZXMuY29tLzIwMDgvMDEvc2llL2ludGVybmFsL2xhYmVsIiAvPjwvc2lzbD48VXNlck5hbWU+Q09SUFxidjA4MDI0NzwvVXNlck5hbWU+PERhdGVUaW1lPjA4LzAxLzIwMjEgMTI6NTk6MDI8L0RhdGVUaW1lPjxMYWJlbFN0cmluZz5VTlJFU1RSSUNURUQ8L0xhYmVsU3RyaW5nPjwvaXRlbT48L2xhYmVsSGlzdG9yeT4=</Value>
</WrappedLabelHistory>
</file>

<file path=customXml/item2.xml><?xml version="1.0" encoding="utf-8"?>
<sisl xmlns:xsd="http://www.w3.org/2001/XMLSchema" xmlns:xsi="http://www.w3.org/2001/XMLSchema-instance" xmlns="http://www.boldonjames.com/2008/01/sie/internal/label" sislVersion="0" policy="82049413-2d3e-4083-a592-ac23f9157539" origin="userSelected">
  <element uid="ee71e43c-6952-4aa0-ba93-1c3981439a05" value=""/>
</sisl>
</file>

<file path=customXml/itemProps1.xml><?xml version="1.0" encoding="utf-8"?>
<ds:datastoreItem xmlns:ds="http://schemas.openxmlformats.org/officeDocument/2006/customXml" ds:itemID="{D356AA49-1F13-4EB0-AA8E-57FAD09BD349}">
  <ds:schemaRefs>
    <ds:schemaRef ds:uri="http://www.w3.org/2001/XMLSchema"/>
    <ds:schemaRef ds:uri="http://www.boldonjames.com/2016/02/Classifier/internal/wrappedLabelHistory"/>
  </ds:schemaRefs>
</ds:datastoreItem>
</file>

<file path=customXml/itemProps2.xml><?xml version="1.0" encoding="utf-8"?>
<ds:datastoreItem xmlns:ds="http://schemas.openxmlformats.org/officeDocument/2006/customXml" ds:itemID="{86DAD654-3FAF-45F1-AD1E-B5E45388CF6E}">
  <ds:schemaRefs>
    <ds:schemaRef ds:uri="http://www.w3.org/2001/XMLSchema"/>
    <ds:schemaRef ds:uri="http://www.boldonjames.com/2008/01/sie/internal/label"/>
  </ds:schemaRefs>
</ds:datastoreItem>
</file>

<file path=docProps/app.xml><?xml version="1.0" encoding="utf-8"?>
<Properties xmlns="http://schemas.openxmlformats.org/officeDocument/2006/extended-properties" xmlns:vt="http://schemas.openxmlformats.org/officeDocument/2006/docPropsVTypes">
  <Template/>
  <TotalTime>0</TotalTime>
  <Words>898</Words>
  <Application>Microsoft Office PowerPoint</Application>
  <PresentationFormat>Custom</PresentationFormat>
  <Paragraphs>84</Paragraphs>
  <Slides>6</Slides>
  <Notes>6</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6</vt:i4>
      </vt:variant>
    </vt:vector>
  </HeadingPairs>
  <TitlesOfParts>
    <vt:vector size="9" baseType="lpstr">
      <vt:lpstr>Arial</vt:lpstr>
      <vt:lpstr>Times New Roman</vt:lpstr>
      <vt:lpstr>Default Design</vt:lpstr>
      <vt:lpstr>PowerPoint Presentation</vt:lpstr>
      <vt:lpstr>Multi-millisecond ranging</vt:lpstr>
      <vt:lpstr>Data need not be the bottleneck</vt:lpstr>
      <vt:lpstr>Other use cases for Narrowband</vt:lpstr>
      <vt:lpstr>Conclusion</vt:lpstr>
      <vt:lpstr>PowerPoint Presentation</vt:lpstr>
    </vt:vector>
  </TitlesOfParts>
  <Company>Decawave Ltd</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Localisation architecture review and proposal for TG12 ULI</dc:title>
  <dc:subject>IEEE 802.15 &lt;TG12 ULI&gt;</dc:subject>
  <dc:creator>Billy Verso</dc:creator>
  <dc:description>&lt;15-16-xxxx-00-0012&gt;</dc:description>
  <cp:lastModifiedBy>Billy Verso</cp:lastModifiedBy>
  <cp:revision>1169</cp:revision>
  <cp:lastPrinted>2015-07-14T16:02:16Z</cp:lastPrinted>
  <dcterms:created xsi:type="dcterms:W3CDTF">2009-07-12T16:25:16Z</dcterms:created>
  <dcterms:modified xsi:type="dcterms:W3CDTF">2022-03-29T13:08:05Z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docIndexRef">
    <vt:lpwstr>906a9bd8-20e5-4fac-ac8f-0fee155ba067</vt:lpwstr>
  </property>
  <property fmtid="{D5CDD505-2E9C-101B-9397-08002B2CF9AE}" pid="3" name="bjClsUserRVM">
    <vt:lpwstr>[]</vt:lpwstr>
  </property>
  <property fmtid="{D5CDD505-2E9C-101B-9397-08002B2CF9AE}" pid="4" name="bjSaver">
    <vt:lpwstr>iwBQqIGM6YJfvP+wd87oT95wYEBiIJN0</vt:lpwstr>
  </property>
  <property fmtid="{D5CDD505-2E9C-101B-9397-08002B2CF9AE}" pid="5" name="bjDocumentLabelXML">
    <vt:lpwstr>&lt;?xml version="1.0" encoding="us-ascii"?&gt;&lt;sisl xmlns:xsd="http://www.w3.org/2001/XMLSchema" xmlns:xsi="http://www.w3.org/2001/XMLSchema-instance" sislVersion="0" policy="82049413-2d3e-4083-a592-ac23f9157539" origin="userSelected" xmlns="http://www.boldonj</vt:lpwstr>
  </property>
  <property fmtid="{D5CDD505-2E9C-101B-9397-08002B2CF9AE}" pid="6" name="bjDocumentLabelXML-0">
    <vt:lpwstr>ames.com/2008/01/sie/internal/label"&gt;&lt;element uid="ee71e43c-6952-4aa0-ba93-1c3981439a05" value="" /&gt;&lt;/sisl&gt;</vt:lpwstr>
  </property>
  <property fmtid="{D5CDD505-2E9C-101B-9397-08002B2CF9AE}" pid="7" name="bjDocumentSecurityLabel">
    <vt:lpwstr>UNRESTRICTED</vt:lpwstr>
  </property>
  <property fmtid="{D5CDD505-2E9C-101B-9397-08002B2CF9AE}" pid="8" name="bjLabelHistoryID">
    <vt:lpwstr>{D356AA49-1F13-4EB0-AA8E-57FAD09BD349}</vt:lpwstr>
  </property>
</Properties>
</file>