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6"/>
  </p:notesMasterIdLst>
  <p:handoutMasterIdLst>
    <p:handoutMasterId r:id="rId107"/>
  </p:handoutMasterIdLst>
  <p:sldIdLst>
    <p:sldId id="257" r:id="rId2"/>
    <p:sldId id="337" r:id="rId3"/>
    <p:sldId id="5113" r:id="rId4"/>
    <p:sldId id="5114" r:id="rId5"/>
    <p:sldId id="5119" r:id="rId6"/>
    <p:sldId id="5115" r:id="rId7"/>
    <p:sldId id="5116" r:id="rId8"/>
    <p:sldId id="5117" r:id="rId9"/>
    <p:sldId id="5118" r:id="rId10"/>
    <p:sldId id="331" r:id="rId11"/>
    <p:sldId id="325" r:id="rId12"/>
    <p:sldId id="328" r:id="rId13"/>
    <p:sldId id="326" r:id="rId14"/>
    <p:sldId id="327" r:id="rId15"/>
    <p:sldId id="260" r:id="rId16"/>
    <p:sldId id="275" r:id="rId17"/>
    <p:sldId id="279" r:id="rId18"/>
    <p:sldId id="277" r:id="rId19"/>
    <p:sldId id="5121" r:id="rId20"/>
    <p:sldId id="5122" r:id="rId21"/>
    <p:sldId id="5123" r:id="rId22"/>
    <p:sldId id="5124" r:id="rId23"/>
    <p:sldId id="363" r:id="rId24"/>
    <p:sldId id="322" r:id="rId25"/>
    <p:sldId id="2388" r:id="rId26"/>
    <p:sldId id="2385" r:id="rId27"/>
    <p:sldId id="2368" r:id="rId28"/>
    <p:sldId id="2375" r:id="rId29"/>
    <p:sldId id="2377" r:id="rId30"/>
    <p:sldId id="5125" r:id="rId31"/>
    <p:sldId id="364" r:id="rId32"/>
    <p:sldId id="330" r:id="rId33"/>
    <p:sldId id="2389" r:id="rId34"/>
    <p:sldId id="5126" r:id="rId35"/>
    <p:sldId id="4945" r:id="rId36"/>
    <p:sldId id="5083" r:id="rId37"/>
    <p:sldId id="5082" r:id="rId38"/>
    <p:sldId id="5087" r:id="rId39"/>
    <p:sldId id="5088" r:id="rId40"/>
    <p:sldId id="5089" r:id="rId41"/>
    <p:sldId id="5092" r:id="rId42"/>
    <p:sldId id="5090" r:id="rId43"/>
    <p:sldId id="5091" r:id="rId44"/>
    <p:sldId id="285" r:id="rId45"/>
    <p:sldId id="4946" r:id="rId46"/>
    <p:sldId id="5085" r:id="rId47"/>
    <p:sldId id="311" r:id="rId48"/>
    <p:sldId id="352" r:id="rId49"/>
    <p:sldId id="358" r:id="rId50"/>
    <p:sldId id="357" r:id="rId51"/>
    <p:sldId id="424" r:id="rId52"/>
    <p:sldId id="754" r:id="rId53"/>
    <p:sldId id="856" r:id="rId54"/>
    <p:sldId id="857" r:id="rId55"/>
    <p:sldId id="828" r:id="rId56"/>
    <p:sldId id="860" r:id="rId57"/>
    <p:sldId id="853" r:id="rId58"/>
    <p:sldId id="5127" r:id="rId59"/>
    <p:sldId id="2369" r:id="rId60"/>
    <p:sldId id="315" r:id="rId61"/>
    <p:sldId id="2371" r:id="rId62"/>
    <p:sldId id="2370" r:id="rId63"/>
    <p:sldId id="5131" r:id="rId64"/>
    <p:sldId id="367" r:id="rId65"/>
    <p:sldId id="332" r:id="rId66"/>
    <p:sldId id="366" r:id="rId67"/>
    <p:sldId id="338" r:id="rId68"/>
    <p:sldId id="5128" r:id="rId69"/>
    <p:sldId id="321" r:id="rId70"/>
    <p:sldId id="392" r:id="rId71"/>
    <p:sldId id="5129" r:id="rId72"/>
    <p:sldId id="5130" r:id="rId73"/>
    <p:sldId id="339" r:id="rId74"/>
    <p:sldId id="5132" r:id="rId75"/>
    <p:sldId id="938" r:id="rId76"/>
    <p:sldId id="990" r:id="rId77"/>
    <p:sldId id="1017" r:id="rId78"/>
    <p:sldId id="1026" r:id="rId79"/>
    <p:sldId id="256" r:id="rId80"/>
    <p:sldId id="965" r:id="rId81"/>
    <p:sldId id="5133" r:id="rId82"/>
    <p:sldId id="261" r:id="rId83"/>
    <p:sldId id="265" r:id="rId84"/>
    <p:sldId id="5136" r:id="rId85"/>
    <p:sldId id="5134" r:id="rId86"/>
    <p:sldId id="5135" r:id="rId87"/>
    <p:sldId id="5141" r:id="rId88"/>
    <p:sldId id="5137" r:id="rId89"/>
    <p:sldId id="266" r:id="rId90"/>
    <p:sldId id="267" r:id="rId91"/>
    <p:sldId id="268" r:id="rId92"/>
    <p:sldId id="269" r:id="rId93"/>
    <p:sldId id="270" r:id="rId94"/>
    <p:sldId id="271" r:id="rId95"/>
    <p:sldId id="272" r:id="rId96"/>
    <p:sldId id="273" r:id="rId97"/>
    <p:sldId id="274" r:id="rId98"/>
    <p:sldId id="5138" r:id="rId99"/>
    <p:sldId id="276" r:id="rId100"/>
    <p:sldId id="5139" r:id="rId101"/>
    <p:sldId id="278" r:id="rId102"/>
    <p:sldId id="5140" r:id="rId103"/>
    <p:sldId id="280" r:id="rId104"/>
    <p:sldId id="5142" r:id="rId10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4"/>
    <p:restoredTop sz="94676" autoAdjust="0"/>
  </p:normalViewPr>
  <p:slideViewPr>
    <p:cSldViewPr>
      <p:cViewPr varScale="1">
        <p:scale>
          <a:sx n="122" d="100"/>
          <a:sy n="122" d="100"/>
        </p:scale>
        <p:origin x="119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429000" y="93663"/>
            <a:ext cx="2784475" cy="212725"/>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2057400" indent="-228600" defTabSz="920750">
              <a:defRPr sz="3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doc.: IEEE 802.15-01/468r0</a:t>
            </a:r>
          </a:p>
        </p:txBody>
      </p:sp>
      <p:sp>
        <p:nvSpPr>
          <p:cNvPr id="12291" name="Rectangle 3"/>
          <p:cNvSpPr>
            <a:spLocks noGrp="1" noChangeArrowheads="1"/>
          </p:cNvSpPr>
          <p:nvPr>
            <p:ph type="dt" sz="quarter" idx="1"/>
          </p:nvPr>
        </p:nvSpPr>
        <p:spPr>
          <a:xfrm>
            <a:off x="646113" y="93663"/>
            <a:ext cx="2708275" cy="212725"/>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2057400" indent="-228600" defTabSz="920750">
              <a:defRPr sz="3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November 2001</a:t>
            </a:r>
          </a:p>
        </p:txBody>
      </p:sp>
      <p:sp>
        <p:nvSpPr>
          <p:cNvPr id="12292" name="Rectangle 6"/>
          <p:cNvSpPr>
            <a:spLocks noGrp="1" noChangeArrowheads="1"/>
          </p:cNvSpPr>
          <p:nvPr>
            <p:ph type="ftr" sz="quarter" idx="4"/>
          </p:nvPr>
        </p:nvSpPr>
        <p:spPr>
          <a:xfrm>
            <a:off x="3730625" y="8853488"/>
            <a:ext cx="2482850" cy="182562"/>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450850" defTabSz="920750">
              <a:defRPr sz="3200">
                <a:solidFill>
                  <a:schemeClr val="tx1"/>
                </a:solidFill>
                <a:latin typeface="Times New Roman" charset="0"/>
                <a:ea typeface="ＭＳ Ｐゴシック" charset="0"/>
              </a:defRPr>
            </a:lvl5pPr>
            <a:lvl6pPr marL="90805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136525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182245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227965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lvl="4">
              <a:defRPr/>
            </a:pPr>
            <a:r>
              <a:rPr lang="en-US" sz="1200"/>
              <a:t>Robert F. Heile</a:t>
            </a:r>
          </a:p>
        </p:txBody>
      </p:sp>
      <p:sp>
        <p:nvSpPr>
          <p:cNvPr id="12293" name="Rectangle 7"/>
          <p:cNvSpPr>
            <a:spLocks noGrp="1" noChangeArrowheads="1"/>
          </p:cNvSpPr>
          <p:nvPr>
            <p:ph type="sldNum" sz="quarter" idx="5"/>
          </p:nvPr>
        </p:nvSpPr>
        <p:spPr>
          <a:xfrm>
            <a:off x="2901950" y="8853488"/>
            <a:ext cx="792163" cy="182562"/>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pitchFamily="18" charset="0"/>
                <a:ea typeface="ＭＳ Ｐゴシック" pitchFamily="34" charset="-128"/>
              </a:defRPr>
            </a:lvl1pPr>
            <a:lvl2pPr marL="742950" indent="-285750" defTabSz="920750">
              <a:defRPr sz="3200">
                <a:solidFill>
                  <a:schemeClr val="tx1"/>
                </a:solidFill>
                <a:latin typeface="Times New Roman" pitchFamily="18" charset="0"/>
                <a:ea typeface="ＭＳ Ｐゴシック" pitchFamily="34" charset="-128"/>
              </a:defRPr>
            </a:lvl2pPr>
            <a:lvl3pPr marL="1143000" indent="-228600" defTabSz="920750">
              <a:defRPr sz="3200">
                <a:solidFill>
                  <a:schemeClr val="tx1"/>
                </a:solidFill>
                <a:latin typeface="Times New Roman" pitchFamily="18" charset="0"/>
                <a:ea typeface="ＭＳ Ｐゴシック" pitchFamily="34" charset="-128"/>
              </a:defRPr>
            </a:lvl3pPr>
            <a:lvl4pPr marL="1600200" indent="-228600" defTabSz="920750">
              <a:defRPr sz="3200">
                <a:solidFill>
                  <a:schemeClr val="tx1"/>
                </a:solidFill>
                <a:latin typeface="Times New Roman" pitchFamily="18" charset="0"/>
                <a:ea typeface="ＭＳ Ｐゴシック" pitchFamily="34" charset="-128"/>
              </a:defRPr>
            </a:lvl4pPr>
            <a:lvl5pPr marL="2057400" indent="-228600" defTabSz="920750">
              <a:defRPr sz="3200">
                <a:solidFill>
                  <a:schemeClr val="tx1"/>
                </a:solidFill>
                <a:latin typeface="Times New Roman" pitchFamily="18" charset="0"/>
                <a:ea typeface="ＭＳ Ｐゴシック" pitchFamily="34" charset="-128"/>
              </a:defRPr>
            </a:lvl5pPr>
            <a:lvl6pPr marL="25146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Page </a:t>
            </a:r>
            <a:fld id="{EE0C0662-F9B9-478B-8A57-20DF80B6F5C6}" type="slidenum">
              <a:rPr lang="en-US" sz="1200" smtClean="0"/>
              <a:pPr>
                <a:defRPr/>
              </a:pPr>
              <a:t>1</a:t>
            </a:fld>
            <a:endParaRPr lang="en-US" sz="1200"/>
          </a:p>
        </p:txBody>
      </p:sp>
      <p:sp>
        <p:nvSpPr>
          <p:cNvPr id="12294" name="Rectangle 2"/>
          <p:cNvSpPr>
            <a:spLocks noGrp="1" noRot="1" noChangeAspect="1" noChangeArrowheads="1" noTextEdit="1"/>
          </p:cNvSpPr>
          <p:nvPr>
            <p:ph type="sldImg"/>
          </p:nvPr>
        </p:nvSpPr>
        <p:spPr>
          <a:xfrm>
            <a:off x="1150938" y="690563"/>
            <a:ext cx="4556125" cy="3417887"/>
          </a:xfrm>
          <a:prstGeom prst="rect">
            <a:avLst/>
          </a:prstGeom>
          <a:ln/>
        </p:spPr>
      </p:sp>
      <p:sp>
        <p:nvSpPr>
          <p:cNvPr id="12295" name="Rectangle 3"/>
          <p:cNvSpPr>
            <a:spLocks noGrp="1" noChangeArrowheads="1"/>
          </p:cNvSpPr>
          <p:nvPr>
            <p:ph type="body" idx="1"/>
          </p:nvPr>
        </p:nvSpPr>
        <p:spPr>
          <a:xfrm>
            <a:off x="914400" y="4343400"/>
            <a:ext cx="5029200" cy="4114800"/>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86</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22</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86</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44944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429000" y="93663"/>
            <a:ext cx="2784475" cy="212725"/>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2057400" indent="-228600" defTabSz="920750">
              <a:defRPr sz="3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doc.: IEEE 802.15-01/468r0</a:t>
            </a:r>
          </a:p>
        </p:txBody>
      </p:sp>
      <p:sp>
        <p:nvSpPr>
          <p:cNvPr id="12291" name="Rectangle 3"/>
          <p:cNvSpPr>
            <a:spLocks noGrp="1" noChangeArrowheads="1"/>
          </p:cNvSpPr>
          <p:nvPr>
            <p:ph type="dt" sz="quarter" idx="1"/>
          </p:nvPr>
        </p:nvSpPr>
        <p:spPr>
          <a:xfrm>
            <a:off x="646113" y="93663"/>
            <a:ext cx="2708275" cy="212725"/>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2057400" indent="-228600" defTabSz="920750">
              <a:defRPr sz="3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November 2001</a:t>
            </a:r>
          </a:p>
        </p:txBody>
      </p:sp>
      <p:sp>
        <p:nvSpPr>
          <p:cNvPr id="12292" name="Rectangle 6"/>
          <p:cNvSpPr>
            <a:spLocks noGrp="1" noChangeArrowheads="1"/>
          </p:cNvSpPr>
          <p:nvPr>
            <p:ph type="ftr" sz="quarter" idx="4"/>
          </p:nvPr>
        </p:nvSpPr>
        <p:spPr>
          <a:xfrm>
            <a:off x="3730625" y="8853488"/>
            <a:ext cx="2482850" cy="182562"/>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450850" defTabSz="920750">
              <a:defRPr sz="3200">
                <a:solidFill>
                  <a:schemeClr val="tx1"/>
                </a:solidFill>
                <a:latin typeface="Times New Roman" charset="0"/>
                <a:ea typeface="ＭＳ Ｐゴシック" charset="0"/>
              </a:defRPr>
            </a:lvl5pPr>
            <a:lvl6pPr marL="90805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136525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182245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227965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lvl="4">
              <a:defRPr/>
            </a:pPr>
            <a:r>
              <a:rPr lang="en-US" sz="1200"/>
              <a:t>Robert F. Heile</a:t>
            </a:r>
          </a:p>
        </p:txBody>
      </p:sp>
      <p:sp>
        <p:nvSpPr>
          <p:cNvPr id="12293" name="Rectangle 7"/>
          <p:cNvSpPr>
            <a:spLocks noGrp="1" noChangeArrowheads="1"/>
          </p:cNvSpPr>
          <p:nvPr>
            <p:ph type="sldNum" sz="quarter" idx="5"/>
          </p:nvPr>
        </p:nvSpPr>
        <p:spPr>
          <a:xfrm>
            <a:off x="2901950" y="8853488"/>
            <a:ext cx="792163" cy="182562"/>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pitchFamily="18" charset="0"/>
                <a:ea typeface="ＭＳ Ｐゴシック" pitchFamily="34" charset="-128"/>
              </a:defRPr>
            </a:lvl1pPr>
            <a:lvl2pPr marL="742950" indent="-285750" defTabSz="920750">
              <a:defRPr sz="3200">
                <a:solidFill>
                  <a:schemeClr val="tx1"/>
                </a:solidFill>
                <a:latin typeface="Times New Roman" pitchFamily="18" charset="0"/>
                <a:ea typeface="ＭＳ Ｐゴシック" pitchFamily="34" charset="-128"/>
              </a:defRPr>
            </a:lvl2pPr>
            <a:lvl3pPr marL="1143000" indent="-228600" defTabSz="920750">
              <a:defRPr sz="3200">
                <a:solidFill>
                  <a:schemeClr val="tx1"/>
                </a:solidFill>
                <a:latin typeface="Times New Roman" pitchFamily="18" charset="0"/>
                <a:ea typeface="ＭＳ Ｐゴシック" pitchFamily="34" charset="-128"/>
              </a:defRPr>
            </a:lvl3pPr>
            <a:lvl4pPr marL="1600200" indent="-228600" defTabSz="920750">
              <a:defRPr sz="3200">
                <a:solidFill>
                  <a:schemeClr val="tx1"/>
                </a:solidFill>
                <a:latin typeface="Times New Roman" pitchFamily="18" charset="0"/>
                <a:ea typeface="ＭＳ Ｐゴシック" pitchFamily="34" charset="-128"/>
              </a:defRPr>
            </a:lvl4pPr>
            <a:lvl5pPr marL="2057400" indent="-228600" defTabSz="920750">
              <a:defRPr sz="3200">
                <a:solidFill>
                  <a:schemeClr val="tx1"/>
                </a:solidFill>
                <a:latin typeface="Times New Roman" pitchFamily="18" charset="0"/>
                <a:ea typeface="ＭＳ Ｐゴシック" pitchFamily="34" charset="-128"/>
              </a:defRPr>
            </a:lvl5pPr>
            <a:lvl6pPr marL="25146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Page </a:t>
            </a:r>
            <a:fld id="{EE0C0662-F9B9-478B-8A57-20DF80B6F5C6}" type="slidenum">
              <a:rPr lang="en-US" sz="1200" smtClean="0"/>
              <a:pPr>
                <a:defRPr/>
              </a:pPr>
              <a:t>104</a:t>
            </a:fld>
            <a:endParaRPr lang="en-US" sz="1200"/>
          </a:p>
        </p:txBody>
      </p:sp>
      <p:sp>
        <p:nvSpPr>
          <p:cNvPr id="12294" name="Rectangle 2"/>
          <p:cNvSpPr>
            <a:spLocks noGrp="1" noRot="1" noChangeAspect="1" noChangeArrowheads="1" noTextEdit="1"/>
          </p:cNvSpPr>
          <p:nvPr>
            <p:ph type="sldImg"/>
          </p:nvPr>
        </p:nvSpPr>
        <p:spPr>
          <a:xfrm>
            <a:off x="1150938" y="690563"/>
            <a:ext cx="4556125" cy="3417887"/>
          </a:xfrm>
          <a:prstGeom prst="rect">
            <a:avLst/>
          </a:prstGeom>
          <a:ln/>
        </p:spPr>
      </p:sp>
      <p:sp>
        <p:nvSpPr>
          <p:cNvPr id="12295" name="Rectangle 3"/>
          <p:cNvSpPr>
            <a:spLocks noGrp="1" noChangeArrowheads="1"/>
          </p:cNvSpPr>
          <p:nvPr>
            <p:ph type="body" idx="1"/>
          </p:nvPr>
        </p:nvSpPr>
        <p:spPr>
          <a:xfrm>
            <a:off x="914400" y="4343400"/>
            <a:ext cx="5029200" cy="4114800"/>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ndParaRPr>
          </a:p>
        </p:txBody>
      </p:sp>
    </p:spTree>
    <p:extLst>
      <p:ext uri="{BB962C8B-B14F-4D97-AF65-F5344CB8AC3E}">
        <p14:creationId xmlns:p14="http://schemas.microsoft.com/office/powerpoint/2010/main" val="409788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34</a:t>
            </a:fld>
            <a:endParaRPr kumimoji="1" lang="ja-JP" altLang="en-US" dirty="0"/>
          </a:p>
        </p:txBody>
      </p:sp>
    </p:spTree>
    <p:extLst>
      <p:ext uri="{BB962C8B-B14F-4D97-AF65-F5344CB8AC3E}">
        <p14:creationId xmlns:p14="http://schemas.microsoft.com/office/powerpoint/2010/main" val="223161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35333" y="115346"/>
            <a:ext cx="2658529" cy="215444"/>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849746" y="9552401"/>
            <a:ext cx="778746" cy="184666"/>
          </a:xfrm>
          <a:prstGeom prst="rect">
            <a:avLst/>
          </a:prstGeom>
          <a:ln/>
        </p:spPr>
        <p:txBody>
          <a:bodyPr/>
          <a:lstStyle/>
          <a:p>
            <a:r>
              <a:rPr lang="en-US" altLang="ja-JP" dirty="0"/>
              <a:t>Page </a:t>
            </a:r>
            <a:fld id="{77570724-D4C2-4805-9F96-77169DE31113}" type="slidenum">
              <a:rPr lang="en-US" altLang="ja-JP"/>
              <a:pPr/>
              <a:t>37</a:t>
            </a:fld>
            <a:endParaRPr lang="en-US" altLang="ja-JP" dirty="0"/>
          </a:p>
        </p:txBody>
      </p:sp>
      <p:sp>
        <p:nvSpPr>
          <p:cNvPr id="24578" name="Rectangle 2"/>
          <p:cNvSpPr>
            <a:spLocks noGrp="1" noRot="1" noChangeAspect="1" noChangeArrowheads="1" noTextEdit="1"/>
          </p:cNvSpPr>
          <p:nvPr>
            <p:ph type="sldImg"/>
          </p:nvPr>
        </p:nvSpPr>
        <p:spPr>
          <a:xfrm>
            <a:off x="909638" y="746125"/>
            <a:ext cx="4916487" cy="3687763"/>
          </a:xfrm>
          <a:ln/>
        </p:spPr>
      </p:sp>
      <p:sp>
        <p:nvSpPr>
          <p:cNvPr id="24579" name="Rectangle 3"/>
          <p:cNvSpPr>
            <a:spLocks noGrp="1" noChangeArrowheads="1"/>
          </p:cNvSpPr>
          <p:nvPr>
            <p:ph type="body" idx="1"/>
          </p:nvPr>
        </p:nvSpPr>
        <p:spPr>
          <a:xfrm>
            <a:off x="897485" y="4686752"/>
            <a:ext cx="4940793" cy="4440347"/>
          </a:xfrm>
          <a:prstGeom prst="rect">
            <a:avLst/>
          </a:prstGeom>
        </p:spPr>
        <p:txBody>
          <a:bodyPr/>
          <a:lstStyle/>
          <a:p>
            <a:endParaRPr lang="ja-JP" altLang="ja-JP" dirty="0"/>
          </a:p>
        </p:txBody>
      </p:sp>
    </p:spTree>
    <p:extLst>
      <p:ext uri="{BB962C8B-B14F-4D97-AF65-F5344CB8AC3E}">
        <p14:creationId xmlns:p14="http://schemas.microsoft.com/office/powerpoint/2010/main" val="277400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44</a:t>
            </a:fld>
            <a:endParaRPr kumimoji="1" lang="ja-JP" altLang="en-US" dirty="0"/>
          </a:p>
        </p:txBody>
      </p:sp>
    </p:spTree>
    <p:extLst>
      <p:ext uri="{BB962C8B-B14F-4D97-AF65-F5344CB8AC3E}">
        <p14:creationId xmlns:p14="http://schemas.microsoft.com/office/powerpoint/2010/main" val="80558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46</a:t>
            </a:fld>
            <a:endParaRPr kumimoji="1" lang="ja-JP" altLang="en-US" dirty="0"/>
          </a:p>
        </p:txBody>
      </p:sp>
    </p:spTree>
    <p:extLst>
      <p:ext uri="{BB962C8B-B14F-4D97-AF65-F5344CB8AC3E}">
        <p14:creationId xmlns:p14="http://schemas.microsoft.com/office/powerpoint/2010/main" val="251158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1843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E2326AAA-479D-4C15-B355-9FA1B1CC0AD0}" type="slidenum">
              <a:rPr lang="en-US" altLang="en-US" smtClean="0"/>
              <a:pPr>
                <a:spcBef>
                  <a:spcPct val="0"/>
                </a:spcBef>
              </a:pPr>
              <a:t>51</a:t>
            </a:fld>
            <a:endParaRPr lang="en-US" altLang="en-US"/>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54113" y="701675"/>
            <a:ext cx="4625975"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1E91D925-7433-475C-A61E-55A7B7F5E438}" type="slidenum">
              <a:rPr lang="en-US" altLang="en-US" smtClean="0"/>
              <a:pPr>
                <a:spcBef>
                  <a:spcPct val="0"/>
                </a:spcBef>
              </a:pPr>
              <a:t>52</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a:t>doc.: IEEE 802.15-&lt;doc#&gt;</a:t>
            </a:r>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6" name="Rectangle 6">
            <a:extLst>
              <a:ext uri="{FF2B5EF4-FFF2-40B4-BE49-F238E27FC236}">
                <a16:creationId xmlns:a16="http://schemas.microsoft.com/office/drawing/2014/main" id="{8A758F9F-24F5-421F-A1DB-E62341CCF970}"/>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79</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85</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22</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85</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Mar 2022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 2022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CFEA75F-DDDB-4807-BB22-CFC3AF708561}" type="slidenum">
              <a:rPr lang="en-US"/>
              <a:pPr>
                <a:defRPr/>
              </a:pPr>
              <a:t>‹#›</a:t>
            </a:fld>
            <a:endParaRPr lang="en-US"/>
          </a:p>
        </p:txBody>
      </p:sp>
    </p:spTree>
    <p:extLst>
      <p:ext uri="{BB962C8B-B14F-4D97-AF65-F5344CB8AC3E}">
        <p14:creationId xmlns:p14="http://schemas.microsoft.com/office/powerpoint/2010/main" val="174752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 2022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4888F65-30C7-45E4-ADB2-373BA617E4B3}" type="slidenum">
              <a:rPr lang="en-US"/>
              <a:pPr>
                <a:defRPr/>
              </a:pPr>
              <a:t>‹#›</a:t>
            </a:fld>
            <a:endParaRPr lang="en-US"/>
          </a:p>
        </p:txBody>
      </p:sp>
    </p:spTree>
    <p:extLst>
      <p:ext uri="{BB962C8B-B14F-4D97-AF65-F5344CB8AC3E}">
        <p14:creationId xmlns:p14="http://schemas.microsoft.com/office/powerpoint/2010/main" val="187942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Mar 2022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Mar 2022</a:t>
            </a:r>
          </a:p>
        </p:txBody>
      </p:sp>
      <p:sp>
        <p:nvSpPr>
          <p:cNvPr id="7"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C34FE32-2179-4AE6-B159-97E60C6EF786}" type="slidenum">
              <a:rPr lang="en-US"/>
              <a:pPr>
                <a:defRPr/>
              </a:pPr>
              <a:t>‹#›</a:t>
            </a:fld>
            <a:endParaRPr lang="en-US"/>
          </a:p>
        </p:txBody>
      </p:sp>
    </p:spTree>
    <p:extLst>
      <p:ext uri="{BB962C8B-B14F-4D97-AF65-F5344CB8AC3E}">
        <p14:creationId xmlns:p14="http://schemas.microsoft.com/office/powerpoint/2010/main" val="233797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 2022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0F26D4D-007A-4A26-8C44-99A858FCE800}" type="slidenum">
              <a:rPr lang="en-US"/>
              <a:pPr>
                <a:defRPr/>
              </a:pPr>
              <a:t>‹#›</a:t>
            </a:fld>
            <a:endParaRPr lang="en-US"/>
          </a:p>
        </p:txBody>
      </p:sp>
      <p:sp>
        <p:nvSpPr>
          <p:cNvPr id="7" name="TextBox 6">
            <a:extLst>
              <a:ext uri="{FF2B5EF4-FFF2-40B4-BE49-F238E27FC236}">
                <a16:creationId xmlns:a16="http://schemas.microsoft.com/office/drawing/2014/main" id="{D50CAB72-8F15-D843-AA41-EFA0E70C6CAB}"/>
              </a:ext>
            </a:extLst>
          </p:cNvPr>
          <p:cNvSpPr txBox="1"/>
          <p:nvPr userDrawn="1"/>
        </p:nvSpPr>
        <p:spPr>
          <a:xfrm>
            <a:off x="7748337" y="510139"/>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6826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TextBox 6">
            <a:extLst>
              <a:ext uri="{FF2B5EF4-FFF2-40B4-BE49-F238E27FC236}">
                <a16:creationId xmlns:a16="http://schemas.microsoft.com/office/drawing/2014/main" id="{50787FC4-A0D3-1144-B2C6-1BD70095C7F6}"/>
              </a:ext>
            </a:extLst>
          </p:cNvPr>
          <p:cNvSpPr txBox="1"/>
          <p:nvPr userDrawn="1"/>
        </p:nvSpPr>
        <p:spPr>
          <a:xfrm>
            <a:off x="7257448" y="442762"/>
            <a:ext cx="184731" cy="584775"/>
          </a:xfrm>
          <a:prstGeom prst="rect">
            <a:avLst/>
          </a:prstGeom>
          <a:noFill/>
        </p:spPr>
        <p:txBody>
          <a:bodyPr wrap="none" rtlCol="0">
            <a:spAutoFit/>
          </a:bodyPr>
          <a:lstStyle/>
          <a:p>
            <a:endParaRPr lang="en-US" dirty="0"/>
          </a:p>
        </p:txBody>
      </p:sp>
      <p:sp>
        <p:nvSpPr>
          <p:cNvPr id="11" name="Date Placeholder 10">
            <a:extLst>
              <a:ext uri="{FF2B5EF4-FFF2-40B4-BE49-F238E27FC236}">
                <a16:creationId xmlns:a16="http://schemas.microsoft.com/office/drawing/2014/main" id="{C755C689-618A-C54C-B613-0555B1F3115B}"/>
              </a:ext>
            </a:extLst>
          </p:cNvPr>
          <p:cNvSpPr>
            <a:spLocks noGrp="1"/>
          </p:cNvSpPr>
          <p:nvPr>
            <p:ph type="dt" sz="half" idx="10"/>
          </p:nvPr>
        </p:nvSpPr>
        <p:spPr/>
        <p:txBody>
          <a:bodyPr/>
          <a:lstStyle/>
          <a:p>
            <a:pPr>
              <a:defRPr/>
            </a:pPr>
            <a:r>
              <a:rPr lang="en-US"/>
              <a:t>Mar 2022</a:t>
            </a:r>
            <a:endParaRPr lang="en-US" dirty="0"/>
          </a:p>
        </p:txBody>
      </p:sp>
      <p:sp>
        <p:nvSpPr>
          <p:cNvPr id="12" name="Footer Placeholder 11">
            <a:extLst>
              <a:ext uri="{FF2B5EF4-FFF2-40B4-BE49-F238E27FC236}">
                <a16:creationId xmlns:a16="http://schemas.microsoft.com/office/drawing/2014/main" id="{99E7EBEA-F214-0640-ADC1-7874D49D0958}"/>
              </a:ext>
            </a:extLst>
          </p:cNvPr>
          <p:cNvSpPr>
            <a:spLocks noGrp="1"/>
          </p:cNvSpPr>
          <p:nvPr>
            <p:ph type="ftr" sz="quarter" idx="11"/>
          </p:nvPr>
        </p:nvSpPr>
        <p:spPr/>
        <p:txBody>
          <a:bodyPr/>
          <a:lstStyle/>
          <a:p>
            <a:pPr>
              <a:defRPr/>
            </a:pPr>
            <a:r>
              <a:rPr lang="en-US"/>
              <a:t>Pat Kinney, Kinney Consulting</a:t>
            </a:r>
            <a:endParaRPr lang="en-US" dirty="0"/>
          </a:p>
        </p:txBody>
      </p:sp>
      <p:sp>
        <p:nvSpPr>
          <p:cNvPr id="13" name="Slide Number Placeholder 12">
            <a:extLst>
              <a:ext uri="{FF2B5EF4-FFF2-40B4-BE49-F238E27FC236}">
                <a16:creationId xmlns:a16="http://schemas.microsoft.com/office/drawing/2014/main" id="{9AE93A0F-42E5-1F48-A079-051ABD98EAD6}"/>
              </a:ext>
            </a:extLst>
          </p:cNvPr>
          <p:cNvSpPr>
            <a:spLocks noGrp="1"/>
          </p:cNvSpPr>
          <p:nvPr>
            <p:ph type="sldNum" sz="quarter" idx="12"/>
          </p:nvPr>
        </p:nvSpPr>
        <p:spPr/>
        <p:txBody>
          <a:bodyPr/>
          <a:lstStyle/>
          <a:p>
            <a:pPr>
              <a:defRPr/>
            </a:pPr>
            <a:r>
              <a:rPr lang="en-US"/>
              <a:t>Slide </a:t>
            </a:r>
            <a:fld id="{B0E774AB-328E-4169-BDA4-F9A4CFC1ECF4}" type="slidenum">
              <a:rPr lang="en-US" smtClean="0"/>
              <a:pPr>
                <a:defRPr/>
              </a:pPr>
              <a:t>‹#›</a:t>
            </a:fld>
            <a:endParaRPr lang="en-US"/>
          </a:p>
        </p:txBody>
      </p:sp>
      <p:sp>
        <p:nvSpPr>
          <p:cNvPr id="14" name="TextBox 13">
            <a:extLst>
              <a:ext uri="{FF2B5EF4-FFF2-40B4-BE49-F238E27FC236}">
                <a16:creationId xmlns:a16="http://schemas.microsoft.com/office/drawing/2014/main" id="{9C26D748-6CAC-C442-ADBC-DFD62151BC83}"/>
              </a:ext>
            </a:extLst>
          </p:cNvPr>
          <p:cNvSpPr txBox="1"/>
          <p:nvPr userDrawn="1"/>
        </p:nvSpPr>
        <p:spPr>
          <a:xfrm>
            <a:off x="6391175" y="510139"/>
            <a:ext cx="184731" cy="584775"/>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6854970F-4BA2-7547-903A-5293FD791A83}"/>
              </a:ext>
            </a:extLst>
          </p:cNvPr>
          <p:cNvSpPr txBox="1"/>
          <p:nvPr userDrawn="1"/>
        </p:nvSpPr>
        <p:spPr>
          <a:xfrm>
            <a:off x="7074568" y="452387"/>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7746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Mar 2022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9D4E047-4CF0-4231-ACDB-977B50BB4E48}" type="slidenum">
              <a:rPr lang="en-US"/>
              <a:pPr>
                <a:defRPr/>
              </a:pPr>
              <a:t>‹#›</a:t>
            </a:fld>
            <a:endParaRPr lang="en-US"/>
          </a:p>
        </p:txBody>
      </p:sp>
      <p:sp>
        <p:nvSpPr>
          <p:cNvPr id="8" name="TextBox 7">
            <a:extLst>
              <a:ext uri="{FF2B5EF4-FFF2-40B4-BE49-F238E27FC236}">
                <a16:creationId xmlns:a16="http://schemas.microsoft.com/office/drawing/2014/main" id="{D3A80D1E-C2AF-C141-AE34-18F4F1F8B7A7}"/>
              </a:ext>
            </a:extLst>
          </p:cNvPr>
          <p:cNvSpPr txBox="1"/>
          <p:nvPr userDrawn="1"/>
        </p:nvSpPr>
        <p:spPr>
          <a:xfrm>
            <a:off x="7642459" y="442762"/>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1842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Mar 2022</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28FB14D6-79FE-4386-8F9D-635E31575E99}" type="slidenum">
              <a:rPr lang="en-US"/>
              <a:pPr>
                <a:defRPr/>
              </a:pPr>
              <a:t>‹#›</a:t>
            </a:fld>
            <a:endParaRPr lang="en-US"/>
          </a:p>
        </p:txBody>
      </p:sp>
      <p:sp>
        <p:nvSpPr>
          <p:cNvPr id="10" name="TextBox 9">
            <a:extLst>
              <a:ext uri="{FF2B5EF4-FFF2-40B4-BE49-F238E27FC236}">
                <a16:creationId xmlns:a16="http://schemas.microsoft.com/office/drawing/2014/main" id="{5EF652F6-EE97-274D-ACB1-53862E0FC213}"/>
              </a:ext>
            </a:extLst>
          </p:cNvPr>
          <p:cNvSpPr txBox="1"/>
          <p:nvPr userDrawn="1"/>
        </p:nvSpPr>
        <p:spPr>
          <a:xfrm>
            <a:off x="7382577" y="519764"/>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8747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Mar 2022</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CD831EE-E1D4-4342-A1DB-C47C4AE14B77}" type="slidenum">
              <a:rPr lang="en-US"/>
              <a:pPr>
                <a:defRPr/>
              </a:pPr>
              <a:t>‹#›</a:t>
            </a:fld>
            <a:endParaRPr lang="en-US"/>
          </a:p>
        </p:txBody>
      </p:sp>
    </p:spTree>
    <p:extLst>
      <p:ext uri="{BB962C8B-B14F-4D97-AF65-F5344CB8AC3E}">
        <p14:creationId xmlns:p14="http://schemas.microsoft.com/office/powerpoint/2010/main" val="77421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Mar 2022</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1C2B8106-88DD-4C4A-A317-11679D01BABD}" type="slidenum">
              <a:rPr lang="en-US"/>
              <a:pPr>
                <a:defRPr/>
              </a:pPr>
              <a:t>‹#›</a:t>
            </a:fld>
            <a:endParaRPr lang="en-US"/>
          </a:p>
        </p:txBody>
      </p:sp>
    </p:spTree>
    <p:extLst>
      <p:ext uri="{BB962C8B-B14F-4D97-AF65-F5344CB8AC3E}">
        <p14:creationId xmlns:p14="http://schemas.microsoft.com/office/powerpoint/2010/main" val="80051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 2022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648EC5E-7993-4F45-B829-BA842556D369}" type="slidenum">
              <a:rPr lang="en-US"/>
              <a:pPr>
                <a:defRPr/>
              </a:pPr>
              <a:t>‹#›</a:t>
            </a:fld>
            <a:endParaRPr lang="en-US"/>
          </a:p>
        </p:txBody>
      </p:sp>
    </p:spTree>
    <p:extLst>
      <p:ext uri="{BB962C8B-B14F-4D97-AF65-F5344CB8AC3E}">
        <p14:creationId xmlns:p14="http://schemas.microsoft.com/office/powerpoint/2010/main" val="8743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 2022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1D84AEE-76A1-4B43-A7D3-D5C2BA303CD8}" type="slidenum">
              <a:rPr lang="en-US"/>
              <a:pPr>
                <a:defRPr/>
              </a:pPr>
              <a:t>‹#›</a:t>
            </a:fld>
            <a:endParaRPr lang="en-US"/>
          </a:p>
        </p:txBody>
      </p:sp>
    </p:spTree>
    <p:extLst>
      <p:ext uri="{BB962C8B-B14F-4D97-AF65-F5344CB8AC3E}">
        <p14:creationId xmlns:p14="http://schemas.microsoft.com/office/powerpoint/2010/main" val="120513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atin typeface="Times New Roman" pitchFamily="18" charset="0"/>
                <a:ea typeface="+mn-ea"/>
              </a:defRPr>
            </a:lvl1pPr>
          </a:lstStyle>
          <a:p>
            <a:pPr>
              <a:defRPr/>
            </a:pPr>
            <a:r>
              <a:rPr lang="en-US"/>
              <a:t>Mar 2022</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200">
                <a:latin typeface="Times New Roman" pitchFamily="18" charset="0"/>
                <a:ea typeface="+mn-ea"/>
              </a:defRPr>
            </a:lvl1pPr>
          </a:lstStyle>
          <a:p>
            <a:pPr>
              <a:defRPr/>
            </a:pPr>
            <a:r>
              <a:rPr lang="en-US" dirty="0"/>
              <a:t>Pat Kinney, Kinney Consulting</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802.15-22-0203-00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ieee802.org/15"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mentor.ieee.org/802.15/dcn/22/15-22-0169-00-04ab-measurement-based-ban-channel-model-for-xr-applications-part-ii.pptx" TargetMode="External"/><Relationship Id="rId3" Type="http://schemas.openxmlformats.org/officeDocument/2006/relationships/hyperlink" Target="https://mentor.ieee.org/802.15/dcn/22/15-22-0144-01-04ab-use-cases-of-uwb-sensing-proxy-application-in-802-15-4ab.pptx" TargetMode="External"/><Relationship Id="rId7" Type="http://schemas.openxmlformats.org/officeDocument/2006/relationships/hyperlink" Target="https://mentor.ieee.org/802.15/dcn/22/15-22-0156-00-04ab-discussion-on-nb-assisted-uwb.pptx" TargetMode="External"/><Relationship Id="rId12" Type="http://schemas.openxmlformats.org/officeDocument/2006/relationships/hyperlink" Target="https://mentor.ieee.org/802.15/dcn/22/15-22-0181-00-04ab-new-data-rates.pptx" TargetMode="External"/><Relationship Id="rId2" Type="http://schemas.openxmlformats.org/officeDocument/2006/relationships/hyperlink" Target="https://mentor.ieee.org/802.15/dcn/22/15-22-0073-02-04ab-a-method-to-evaluate-the-quality-of-tof-measurement-for-ir-uwb.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144-03-04ab-use-cases-of-uwb-sensing-proxy-application-in-802-15-4ab.pptx" TargetMode="External"/><Relationship Id="rId11" Type="http://schemas.openxmlformats.org/officeDocument/2006/relationships/hyperlink" Target="https://mentor.ieee.org/802.15/dcn/22/15-22-0173-00-04ab-ack-for-data-communication.pptx" TargetMode="External"/><Relationship Id="rId5" Type="http://schemas.openxmlformats.org/officeDocument/2006/relationships/hyperlink" Target="https://mentor.ieee.org/802.15/dcn/22/15-22-0155-00-04ab-cir-feedback-scheme-for-uwb-sensing.pptx" TargetMode="External"/><Relationship Id="rId10" Type="http://schemas.openxmlformats.org/officeDocument/2006/relationships/hyperlink" Target="https://mentor.ieee.org/802.15/dcn/22/15-22-0072-02-04ab-integrity-protection-to-support-secure-ranging-in-ir-uwb.pptx" TargetMode="External"/><Relationship Id="rId4" Type="http://schemas.openxmlformats.org/officeDocument/2006/relationships/hyperlink" Target="https://mentor.ieee.org/802.15/dcn/22/15-22-0150-01-04ab-channel-access-considerations-on-fragmented-uwb-format.pptx" TargetMode="External"/><Relationship Id="rId9" Type="http://schemas.openxmlformats.org/officeDocument/2006/relationships/hyperlink" Target="https://mentor.ieee.org/802.15/dcn/22/15-22-0170-00-04ab-discussion-on-uwb-sensing-report.pptx"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15/dcn/21/15-21-0321-00-0014-sg14-may-2021-interim-mtg-mins.doc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15/dcn/22/15-22-0151-00-0015-tg15-january-minutes.docx"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5/documents?is_dcn=278&amp;is_group=0014" TargetMode="External"/><Relationship Id="rId2" Type="http://schemas.openxmlformats.org/officeDocument/2006/relationships/hyperlink" Target="https://mentor.ieee.org/802.15/dcn/21/15-21-0301-01-0015-sg15-draft-csd-for-ns-nb.docx" TargetMode="External"/><Relationship Id="rId1" Type="http://schemas.openxmlformats.org/officeDocument/2006/relationships/slideLayout" Target="../slideLayouts/slideLayout2.xml"/><Relationship Id="rId4" Type="http://schemas.openxmlformats.org/officeDocument/2006/relationships/hyperlink" Target="https://development.standards.ieee.org/myproject-web/public/view.html#pardetail/9254"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grouper.ieee.org/groups/802/15/pub/Subscribe.html" TargetMode="External"/><Relationship Id="rId2" Type="http://schemas.openxmlformats.org/officeDocument/2006/relationships/hyperlink" Target="https://standards.ieee.org/project/802_15_15.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ieeesa.io/802-15-4-Webinar"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ieeesa.io/802-15-4-Webinar"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mentor.ieee.org/802.15/dcn/22/15-22-0084-02-016t-802-16t-system-description-document.docx" TargetMode="External"/><Relationship Id="rId2" Type="http://schemas.openxmlformats.org/officeDocument/2006/relationships/hyperlink" Target="https://mentor.ieee.org/802.15/dcn/22/15-22-0033-03-016t-802-16t-system-requirements-document.docx" TargetMode="External"/><Relationship Id="rId1" Type="http://schemas.openxmlformats.org/officeDocument/2006/relationships/slideLayout" Target="../slideLayouts/slideLayout2.xml"/><Relationship Id="rId5" Type="http://schemas.openxmlformats.org/officeDocument/2006/relationships/hyperlink" Target="https://mentor.ieee.org/802.15/dcn/22/15-22-0153-00-016t-march-22-plenary-meeting-minutes.docx" TargetMode="External"/><Relationship Id="rId4" Type="http://schemas.openxmlformats.org/officeDocument/2006/relationships/hyperlink" Target="https://mentor.ieee.org/802.15/dcn/22/15-22-0112-00-016t-call-for-contributions-towards-tg16t-draft.docx"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hyperlink" Target="https://www.ietf.org/how/meetings/register/"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s://datatracker.ietf.org/doc/draft-ietf-raw-technologies/" TargetMode="External"/><Relationship Id="rId2" Type="http://schemas.openxmlformats.org/officeDocument/2006/relationships/hyperlink" Target="https://datatracker.ietf.org/doc/draft-ietf-raw-ldacs/" TargetMode="External"/><Relationship Id="rId1" Type="http://schemas.openxmlformats.org/officeDocument/2006/relationships/slideLayout" Target="../slideLayouts/slideLayout7.xml"/><Relationship Id="rId6" Type="http://schemas.openxmlformats.org/officeDocument/2006/relationships/hyperlink" Target="https://datatracker.ietf.org/doc/draft-ietf-raw-oam-support/" TargetMode="External"/><Relationship Id="rId5" Type="http://schemas.openxmlformats.org/officeDocument/2006/relationships/hyperlink" Target="https://datatracker.ietf.org/doc/draft-ietf-raw-use-cases/" TargetMode="External"/><Relationship Id="rId4" Type="http://schemas.openxmlformats.org/officeDocument/2006/relationships/hyperlink" Target="https://datatracker.ietf.org/doc/draft-ietf-raw-architecture/" TargetMode="External"/></Relationships>
</file>

<file path=ppt/slides/_rels/slide93.xml.rels><?xml version="1.0" encoding="UTF-8" standalone="yes"?>
<Relationships xmlns="http://schemas.openxmlformats.org/package/2006/relationships"><Relationship Id="rId2" Type="http://schemas.openxmlformats.org/officeDocument/2006/relationships/hyperlink" Target="https://datatracker.ietf.org/doc/draft-gomez-6lo-schc-15dot4/" TargetMode="Externa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hyperlink" Target="https://datatracker.ietf.org/doc/draft-ietf-lake-edhoc/" TargetMode="External"/><Relationship Id="rId2" Type="http://schemas.openxmlformats.org/officeDocument/2006/relationships/hyperlink" Target="https://datatracker.ietf.org/doc/agenda-113-lake/" TargetMode="External"/><Relationship Id="rId1" Type="http://schemas.openxmlformats.org/officeDocument/2006/relationships/slideLayout" Target="../slideLayouts/slideLayout7.xml"/><Relationship Id="rId4" Type="http://schemas.openxmlformats.org/officeDocument/2006/relationships/hyperlink" Target="https://datatracker.ietf.org/doc/draft-ietf-6tisch-minimal-security/"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hyperlink" Target="https://datatracker.ietf.org/doc/bof-request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 2022</a:t>
            </a:r>
          </a:p>
        </p:txBody>
      </p:sp>
      <p:sp>
        <p:nvSpPr>
          <p:cNvPr id="2051" name="Footer Placeholder 4"/>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2052"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627F407B-0F5B-4356-A289-7C03657D6C5A}" type="slidenum">
              <a:rPr lang="en-US" sz="1200" smtClean="0"/>
              <a:pPr>
                <a:defRPr/>
              </a:pPr>
              <a:t>1</a:t>
            </a:fld>
            <a:endParaRPr lang="en-US" sz="1200"/>
          </a:p>
        </p:txBody>
      </p:sp>
      <p:sp>
        <p:nvSpPr>
          <p:cNvPr id="2053" name="Rectangle 2"/>
          <p:cNvSpPr>
            <a:spLocks noGrp="1" noChangeArrowheads="1"/>
          </p:cNvSpPr>
          <p:nvPr>
            <p:ph type="ctrTitle"/>
          </p:nvPr>
        </p:nvSpPr>
        <p:spPr>
          <a:xfrm>
            <a:off x="828890" y="2349586"/>
            <a:ext cx="7772400" cy="1143000"/>
          </a:xfrm>
        </p:spPr>
        <p:txBody>
          <a:bodyPr/>
          <a:lstStyle/>
          <a:p>
            <a:pPr>
              <a:defRPr/>
            </a:pPr>
            <a:br>
              <a:rPr lang="en-US" dirty="0"/>
            </a:br>
            <a:r>
              <a:rPr lang="en-US" dirty="0"/>
              <a:t>136th Session of meetings of the IEEE 802.15 Working Group for Wireless Specialty Networks</a:t>
            </a:r>
          </a:p>
        </p:txBody>
      </p:sp>
      <p:sp>
        <p:nvSpPr>
          <p:cNvPr id="2054" name="Rectangle 3"/>
          <p:cNvSpPr>
            <a:spLocks noGrp="1" noChangeArrowheads="1"/>
          </p:cNvSpPr>
          <p:nvPr>
            <p:ph type="subTitle" idx="1"/>
          </p:nvPr>
        </p:nvSpPr>
        <p:spPr>
          <a:xfrm>
            <a:off x="914400" y="3809999"/>
            <a:ext cx="7467600" cy="2665413"/>
          </a:xfrm>
        </p:spPr>
        <p:txBody>
          <a:bodyPr/>
          <a:lstStyle/>
          <a:p>
            <a:pPr>
              <a:lnSpc>
                <a:spcPct val="70000"/>
              </a:lnSpc>
              <a:defRPr/>
            </a:pPr>
            <a:endParaRPr lang="en-US" sz="2400" b="1" dirty="0">
              <a:latin typeface="Times New Roman" charset="0"/>
            </a:endParaRPr>
          </a:p>
          <a:p>
            <a:pPr>
              <a:lnSpc>
                <a:spcPct val="70000"/>
              </a:lnSpc>
              <a:defRPr/>
            </a:pPr>
            <a:r>
              <a:rPr lang="en-US" sz="3600" b="1" dirty="0">
                <a:latin typeface="Times New Roman" charset="0"/>
              </a:rPr>
              <a:t>Closing Report</a:t>
            </a:r>
          </a:p>
          <a:p>
            <a:pPr>
              <a:lnSpc>
                <a:spcPct val="70000"/>
              </a:lnSpc>
              <a:defRPr/>
            </a:pPr>
            <a:endParaRPr lang="en-US" sz="2400" b="1" dirty="0">
              <a:latin typeface="Times New Roman" charset="0"/>
            </a:endParaRPr>
          </a:p>
          <a:p>
            <a:pPr>
              <a:lnSpc>
                <a:spcPct val="70000"/>
              </a:lnSpc>
              <a:defRPr/>
            </a:pPr>
            <a:r>
              <a:rPr lang="en-US" sz="2400" b="1" dirty="0">
                <a:latin typeface="Times New Roman" charset="0"/>
              </a:rPr>
              <a:t>March 8 - 16, 2022</a:t>
            </a:r>
          </a:p>
          <a:p>
            <a:pPr eaLnBrk="1" fontAlgn="b" hangingPunct="1">
              <a:defRPr/>
            </a:pPr>
            <a:r>
              <a:rPr lang="en-US" b="1" dirty="0"/>
              <a:t>Held Virtually via Webex </a:t>
            </a:r>
            <a:br>
              <a:rPr lang="en-US" b="1" dirty="0"/>
            </a:br>
            <a:r>
              <a:rPr lang="en-US" b="1" dirty="0"/>
              <a:t>(</a:t>
            </a:r>
            <a:r>
              <a:rPr lang="en-US" sz="2400" b="1" dirty="0"/>
              <a:t>all times in ET</a:t>
            </a:r>
            <a:r>
              <a:rPr lang="en-US" b="1" dirty="0"/>
              <a:t>)</a:t>
            </a:r>
            <a:endParaRPr lang="en-US" sz="2400" b="1" dirty="0"/>
          </a:p>
        </p:txBody>
      </p:sp>
      <p:pic>
        <p:nvPicPr>
          <p:cNvPr id="2055" name="Picture 8"/>
          <p:cNvPicPr>
            <a:picLocks noChangeAspect="1" noChangeArrowheads="1"/>
          </p:cNvPicPr>
          <p:nvPr/>
        </p:nvPicPr>
        <p:blipFill>
          <a:blip r:embed="rId3"/>
          <a:srcRect/>
          <a:stretch>
            <a:fillRect/>
          </a:stretch>
        </p:blipFill>
        <p:spPr bwMode="auto">
          <a:xfrm>
            <a:off x="314166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a:extLst>
              <a:ext uri="{FF2B5EF4-FFF2-40B4-BE49-F238E27FC236}">
                <a16:creationId xmlns:a16="http://schemas.microsoft.com/office/drawing/2014/main" id="{CB752408-F466-D34E-A85A-D1076C8B4A4C}"/>
              </a:ext>
            </a:extLst>
          </p:cNvPr>
          <p:cNvSpPr txBox="1"/>
          <p:nvPr/>
        </p:nvSpPr>
        <p:spPr>
          <a:xfrm>
            <a:off x="7169285" y="515566"/>
            <a:ext cx="184731" cy="584775"/>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1F766E7-1F40-D342-B0DC-4A8CA76334F2}"/>
              </a:ext>
            </a:extLst>
          </p:cNvPr>
          <p:cNvSpPr txBox="1"/>
          <p:nvPr/>
        </p:nvSpPr>
        <p:spPr>
          <a:xfrm>
            <a:off x="7811311" y="379379"/>
            <a:ext cx="184731" cy="584775"/>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2022</a:t>
            </a:r>
          </a:p>
        </p:txBody>
      </p:sp>
      <p:sp>
        <p:nvSpPr>
          <p:cNvPr id="4099"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4101" name="Rectangle 4"/>
          <p:cNvSpPr>
            <a:spLocks noGrp="1" noChangeArrowheads="1"/>
          </p:cNvSpPr>
          <p:nvPr>
            <p:ph type="title"/>
          </p:nvPr>
        </p:nvSpPr>
        <p:spPr>
          <a:xfrm>
            <a:off x="684028" y="286020"/>
            <a:ext cx="8077200" cy="1066800"/>
          </a:xfrm>
        </p:spPr>
        <p:txBody>
          <a:bodyPr/>
          <a:lstStyle/>
          <a:p>
            <a:pPr>
              <a:defRPr/>
            </a:pPr>
            <a:r>
              <a:rPr lang="en-US" sz="3200" dirty="0"/>
              <a:t>Session Goals Mar 8 - 13, 2022</a:t>
            </a:r>
          </a:p>
        </p:txBody>
      </p:sp>
      <p:sp>
        <p:nvSpPr>
          <p:cNvPr id="5126" name="Rectangle 3"/>
          <p:cNvSpPr>
            <a:spLocks noGrp="1" noChangeArrowheads="1"/>
          </p:cNvSpPr>
          <p:nvPr>
            <p:ph type="body" sz="half" idx="1"/>
          </p:nvPr>
        </p:nvSpPr>
        <p:spPr>
          <a:xfrm>
            <a:off x="138205" y="1157288"/>
            <a:ext cx="8867590" cy="5097905"/>
          </a:xfrm>
        </p:spPr>
        <p:txBody>
          <a:bodyPr/>
          <a:lstStyle/>
          <a:p>
            <a:pPr marL="0" indent="0" fontAlgn="b">
              <a:lnSpc>
                <a:spcPct val="80000"/>
              </a:lnSpc>
              <a:buNone/>
              <a:defRPr/>
            </a:pPr>
            <a:r>
              <a:rPr lang="en-US" sz="2800" dirty="0">
                <a:solidFill>
                  <a:srgbClr val="000000"/>
                </a:solidFill>
                <a:latin typeface="Arial Rounded MT Bold" pitchFamily="34" charset="0"/>
                <a:cs typeface="Arial" pitchFamily="34" charset="0"/>
              </a:rPr>
              <a:t>Task Group 3ma (Revision) (3 AM0 meeting slots)</a:t>
            </a:r>
          </a:p>
          <a:p>
            <a:pPr marL="644525" lvl="1" indent="-644525" fontAlgn="b">
              <a:lnSpc>
                <a:spcPct val="80000"/>
              </a:lnSpc>
              <a:buFont typeface="+mj-lt"/>
              <a:buAutoNum type="arabicPeriod"/>
              <a:defRPr/>
            </a:pPr>
            <a:r>
              <a:rPr lang="en-US" sz="2400" dirty="0">
                <a:solidFill>
                  <a:srgbClr val="000000"/>
                </a:solidFill>
                <a:latin typeface="Arial Rounded MT Bold" pitchFamily="34" charset="0"/>
                <a:cs typeface="Arial" pitchFamily="34" charset="0"/>
              </a:rPr>
              <a:t>If roll-up is available from IEEE SA then start reviewing the roll-up version  </a:t>
            </a:r>
          </a:p>
          <a:p>
            <a:pPr marL="644525" lvl="1" indent="-644525" fontAlgn="b">
              <a:lnSpc>
                <a:spcPct val="80000"/>
              </a:lnSpc>
              <a:buFont typeface="+mj-lt"/>
              <a:buAutoNum type="arabicPeriod"/>
              <a:defRPr/>
            </a:pPr>
            <a:r>
              <a:rPr lang="en-US" sz="2400" dirty="0">
                <a:solidFill>
                  <a:srgbClr val="000000"/>
                </a:solidFill>
                <a:latin typeface="Arial Rounded MT Bold" pitchFamily="34" charset="0"/>
                <a:cs typeface="Arial" pitchFamily="34" charset="0"/>
              </a:rPr>
              <a:t>Hearing proposals</a:t>
            </a:r>
            <a:endParaRPr lang="en-US" sz="2800" kern="1200" dirty="0">
              <a:latin typeface="Arial Rounded MT Bold" pitchFamily="34" charset="0"/>
              <a:cs typeface="Arial" charset="0"/>
            </a:endParaRPr>
          </a:p>
          <a:p>
            <a:pPr marL="609600" indent="-609600" fontAlgn="b">
              <a:lnSpc>
                <a:spcPct val="80000"/>
              </a:lnSpc>
              <a:buFontTx/>
              <a:buNone/>
              <a:defRPr/>
            </a:pPr>
            <a:endParaRPr lang="en-US" sz="2800" kern="1200" dirty="0">
              <a:latin typeface="Arial Rounded MT Bold" pitchFamily="34" charset="0"/>
              <a:cs typeface="Arial" charset="0"/>
            </a:endParaRPr>
          </a:p>
          <a:p>
            <a:pPr marL="609600" indent="-609600" fontAlgn="b">
              <a:lnSpc>
                <a:spcPct val="80000"/>
              </a:lnSpc>
              <a:buFontTx/>
              <a:buNone/>
              <a:defRPr/>
            </a:pPr>
            <a:r>
              <a:rPr lang="en-US" sz="2800" kern="1200" dirty="0">
                <a:latin typeface="Arial Rounded MT Bold" pitchFamily="34" charset="0"/>
                <a:cs typeface="Arial" charset="0"/>
              </a:rPr>
              <a:t>Task Group 4/Cor1 (2 meeting slots)</a:t>
            </a:r>
          </a:p>
          <a:p>
            <a:pPr marL="609600" indent="-609600" fontAlgn="b">
              <a:lnSpc>
                <a:spcPct val="80000"/>
              </a:lnSpc>
              <a:buFont typeface="+mj-lt"/>
              <a:buAutoNum type="arabicPeriod"/>
              <a:defRPr/>
            </a:pPr>
            <a:r>
              <a:rPr lang="en-US" sz="2400" kern="1200" dirty="0">
                <a:latin typeface="Arial Rounded MT Bold" pitchFamily="34" charset="0"/>
                <a:cs typeface="Arial" charset="0"/>
              </a:rPr>
              <a:t>Prepare LB package for 802 EC to start SA Balloting</a:t>
            </a:r>
          </a:p>
          <a:p>
            <a:pPr marL="0" indent="0" fontAlgn="b">
              <a:spcBef>
                <a:spcPts val="0"/>
              </a:spcBef>
              <a:buFontTx/>
              <a:buNone/>
              <a:defRPr/>
            </a:pPr>
            <a:endParaRPr lang="en-US" sz="2400" dirty="0">
              <a:latin typeface="Arial Rounded MT Bold" pitchFamily="34" charset="0"/>
              <a:cs typeface="Arial" charset="0"/>
            </a:endParaRPr>
          </a:p>
          <a:p>
            <a:pPr marL="0" indent="0" fontAlgn="b">
              <a:lnSpc>
                <a:spcPct val="80000"/>
              </a:lnSpc>
              <a:buFontTx/>
              <a:buNone/>
              <a:defRPr/>
            </a:pPr>
            <a:r>
              <a:rPr lang="en-US" sz="2800" dirty="0">
                <a:latin typeface="Arial Rounded MT Bold" pitchFamily="34" charset="0"/>
                <a:ea typeface="ＭＳ Ｐゴシック" pitchFamily="34" charset="-128"/>
                <a:cs typeface="Times New Roman" pitchFamily="18" charset="0"/>
              </a:rPr>
              <a:t>Task Group 15.4ab (UWB-NG) (5 meeting slots)</a:t>
            </a:r>
          </a:p>
          <a:p>
            <a:pPr marL="635000" indent="-635000" fontAlgn="b">
              <a:lnSpc>
                <a:spcPct val="80000"/>
              </a:lnSpc>
              <a:buFont typeface="+mj-lt"/>
              <a:buAutoNum type="arabicPeriod"/>
              <a:defRPr/>
            </a:pPr>
            <a:r>
              <a:rPr lang="en-US" sz="2400" dirty="0">
                <a:latin typeface="Arial Rounded MT Bold" pitchFamily="34" charset="0"/>
                <a:ea typeface="ＭＳ Ｐゴシック" pitchFamily="34" charset="-128"/>
                <a:cs typeface="Times New Roman" pitchFamily="18" charset="0"/>
              </a:rPr>
              <a:t>Refining technical requirements</a:t>
            </a:r>
          </a:p>
          <a:p>
            <a:pPr marL="635000" indent="-635000" fontAlgn="b">
              <a:lnSpc>
                <a:spcPct val="80000"/>
              </a:lnSpc>
              <a:buFont typeface="+mj-lt"/>
              <a:buAutoNum type="arabicPeriod"/>
              <a:defRPr/>
            </a:pPr>
            <a:r>
              <a:rPr lang="en-US" sz="2400" dirty="0">
                <a:latin typeface="Arial Rounded MT Bold" pitchFamily="34" charset="0"/>
                <a:ea typeface="ＭＳ Ｐゴシック" pitchFamily="34" charset="-128"/>
                <a:cs typeface="Times New Roman" pitchFamily="18" charset="0"/>
              </a:rPr>
              <a:t>Continue Technical discussion </a:t>
            </a:r>
          </a:p>
          <a:p>
            <a:pPr marL="635000" indent="-635000" fontAlgn="b">
              <a:lnSpc>
                <a:spcPct val="80000"/>
              </a:lnSpc>
              <a:buFont typeface="+mj-lt"/>
              <a:buAutoNum type="arabicPeriod"/>
              <a:defRPr/>
            </a:pPr>
            <a:r>
              <a:rPr lang="en-US" sz="2400" dirty="0">
                <a:latin typeface="Arial Rounded MT Bold" pitchFamily="34" charset="0"/>
                <a:cs typeface="Arial" charset="0"/>
              </a:rPr>
              <a:t>Hear and discuss presentations</a:t>
            </a:r>
          </a:p>
        </p:txBody>
      </p:sp>
      <p:sp>
        <p:nvSpPr>
          <p:cNvPr id="3" name="AutoShape 2" descr="2520540b.jpg">
            <a:extLst>
              <a:ext uri="{FF2B5EF4-FFF2-40B4-BE49-F238E27FC236}">
                <a16:creationId xmlns:a16="http://schemas.microsoft.com/office/drawing/2014/main" id="{8AD9B11F-031B-3342-99A6-AA934806DF7C}"/>
              </a:ext>
            </a:extLst>
          </p:cNvPr>
          <p:cNvSpPr>
            <a:spLocks noChangeAspect="1" noChangeArrowheads="1"/>
          </p:cNvSpPr>
          <p:nvPr/>
        </p:nvSpPr>
        <p:spPr bwMode="auto">
          <a:xfrm>
            <a:off x="92075" y="-455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159549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1"/>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202" name="CustomShape 5"/>
          <p:cNvSpPr/>
          <p:nvPr/>
        </p:nvSpPr>
        <p:spPr>
          <a:xfrm>
            <a:off x="416520" y="799920"/>
            <a:ext cx="8220600" cy="425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2800" b="0" strike="noStrike" spc="-1">
                <a:solidFill>
                  <a:srgbClr val="000000"/>
                </a:solidFill>
                <a:latin typeface="Arial"/>
                <a:ea typeface="DejaVu Sans"/>
              </a:rPr>
              <a:t>Secret - Secure Credential Transfer</a:t>
            </a:r>
            <a:endParaRPr lang="en-IE" sz="2800" b="0" strike="noStrike" spc="-1">
              <a:latin typeface="Arial"/>
            </a:endParaRPr>
          </a:p>
        </p:txBody>
      </p:sp>
      <p:sp>
        <p:nvSpPr>
          <p:cNvPr id="203" name="CustomShape 6"/>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74000" lnSpcReduction="10000"/>
          </a:bodyPr>
          <a:lstStyle/>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The goal is to allow users with secure credentials on their mobile devices to be able to shares entitlements that these credentials grant to other users. This would be achieved by defining and standardizing a protocol that will facilitate such credential transfers from individual to individual. The protocol will leverage a “relay server” to transfer data from sender to recipient. The scope of the transfer is limited to a single origin device and a single destination device. This system does not exist today in a standards-based, cross-platform and cross-channel capacity. </a:t>
            </a:r>
            <a:endParaRPr lang="en-IE" sz="3200" b="0" strike="noStrike" spc="-1">
              <a:latin typeface="Arial"/>
            </a:endParaRPr>
          </a:p>
          <a:p>
            <a:pPr>
              <a:lnSpc>
                <a:spcPct val="100000"/>
              </a:lnSpc>
              <a:spcBef>
                <a:spcPts val="1417"/>
              </a:spcBef>
            </a:pPr>
            <a:endParaRPr lang="en-IE" sz="3200" b="0" strike="noStrike" spc="-1">
              <a:latin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8"/>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205" name="CustomShape 9"/>
          <p:cNvSpPr/>
          <p:nvPr/>
        </p:nvSpPr>
        <p:spPr>
          <a:xfrm>
            <a:off x="416520" y="799920"/>
            <a:ext cx="8220600" cy="425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2800" b="0" strike="noStrike" spc="-1">
                <a:solidFill>
                  <a:srgbClr val="000000"/>
                </a:solidFill>
                <a:latin typeface="Arial"/>
                <a:ea typeface="DejaVu Sans"/>
              </a:rPr>
              <a:t>SAVNET - SAV for intra- and inter-domain networks</a:t>
            </a:r>
            <a:endParaRPr lang="en-IE" sz="2800" b="0" strike="noStrike" spc="-1">
              <a:latin typeface="Arial"/>
            </a:endParaRPr>
          </a:p>
        </p:txBody>
      </p:sp>
      <p:sp>
        <p:nvSpPr>
          <p:cNvPr id="206" name="CustomShape 10"/>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70500" lnSpcReduction="10000"/>
          </a:bodyPr>
          <a:lstStyle/>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Source address validation (SAV) is important for mitigating source address spoofing attacks and accurately tracing back to the attackers. Recently, the Mutually Agreed Norms for Routing Security (MANRS) initiative is calling on network operators to implement SAV to prevent source address spoofing.</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Entirely new protocols or extensions of existing protocols are needed to meet the following requirements of SAV in intra-domain and inter-domain networks: - High accuracy, High scalability, High security.</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In this BoF, we are going to focus on the gap analysis of existing SAV mechanisms and a brief overview of possible protocols. The main goal of this BoF is to solicit suggestions.</a:t>
            </a:r>
            <a:endParaRPr lang="en-IE" sz="3200" b="0" strike="noStrike" spc="-1">
              <a:latin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7"/>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208" name="CustomShape 12"/>
          <p:cNvSpPr/>
          <p:nvPr/>
        </p:nvSpPr>
        <p:spPr>
          <a:xfrm>
            <a:off x="416520" y="799920"/>
            <a:ext cx="8220600" cy="425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2800" b="0" strike="noStrike" spc="-1">
                <a:solidFill>
                  <a:srgbClr val="000000"/>
                </a:solidFill>
                <a:latin typeface="Arial"/>
                <a:ea typeface="DejaVu Sans"/>
              </a:rPr>
              <a:t>Can – Computing-Aware Networking</a:t>
            </a:r>
            <a:endParaRPr lang="en-IE" sz="2800" b="0" strike="noStrike" spc="-1">
              <a:latin typeface="Arial"/>
            </a:endParaRPr>
          </a:p>
        </p:txBody>
      </p:sp>
      <p:sp>
        <p:nvSpPr>
          <p:cNvPr id="209" name="CustomShape 13"/>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56000" lnSpcReduction="10000"/>
          </a:bodyPr>
          <a:lstStyle/>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Service providers are exploring edge computing. From an operator’s perspective, edge computing changes the architecture of their networks, but provides them with the ability to offer more flexible and cost-effective services.</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Providing services by sharing computing resources located at multiple edges is an emerging concept that is becoming more useful for computationally intensive tasks. Ideally, services would be computationally balanced using service-specific metrics instead of simply dispatching the service in a static way. We have named this kind of network with dynamic sharing of edge compute resources “Computing-Aware Networking” (CAN), though other names would be acceptable.</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The objective of the BOF is to increase awareness on this topic and increase participation so that the existing contributions can be organized into a coherent effort to address specific use cases. </a:t>
            </a:r>
            <a:endParaRPr lang="en-IE" sz="3200" b="0" strike="noStrike" spc="-1">
              <a:latin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4"/>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211" name="CustomShape 15"/>
          <p:cNvSpPr/>
          <p:nvPr/>
        </p:nvSpPr>
        <p:spPr>
          <a:xfrm>
            <a:off x="416520" y="799920"/>
            <a:ext cx="8220600" cy="425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2800" b="0" strike="noStrike" spc="-1">
                <a:solidFill>
                  <a:srgbClr val="000000"/>
                </a:solidFill>
                <a:latin typeface="Arial"/>
                <a:ea typeface="DejaVu Sans"/>
              </a:rPr>
              <a:t>Moq – Media Over QUIC</a:t>
            </a:r>
            <a:endParaRPr lang="en-IE" sz="2800" b="0" strike="noStrike" spc="-1">
              <a:latin typeface="Arial"/>
            </a:endParaRPr>
          </a:p>
        </p:txBody>
      </p:sp>
      <p:sp>
        <p:nvSpPr>
          <p:cNvPr id="212" name="CustomShape 16"/>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63000" lnSpcReduction="10000"/>
          </a:bodyPr>
          <a:lstStyle/>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There are video/media related use-cases that do not appear to be well met by existing protocols.</a:t>
            </a:r>
            <a:endParaRPr lang="en-IE" sz="3200" b="0" strike="noStrike" spc="-1">
              <a:latin typeface="Arial"/>
            </a:endParaRPr>
          </a:p>
          <a:p>
            <a:pPr marL="432000" lvl="1" indent="-2160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Example: live stream broadcast, with later video-on-demand playback.</a:t>
            </a:r>
            <a:endParaRPr lang="en-IE" sz="3200" b="0" strike="noStrike" spc="-1">
              <a:latin typeface="Arial"/>
            </a:endParaRPr>
          </a:p>
          <a:p>
            <a:pPr marL="432000" lvl="1" indent="-2160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Large-scale Media Playback Use Case</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The purpose of this BoF is to:Determine if there is an existing protocol that can meet these use cases and requirements. If not, is there an existing protocol that could be easily extended to meet these use cases. If not, is there agreement we should forge a new protocol to meet these use cases. If so, determine whether an existing working group or a new working group is best suited to work on this protocol.</a:t>
            </a:r>
            <a:endParaRPr lang="en-IE" sz="3200" b="0" strike="noStrike" spc="-1">
              <a:latin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 2022</a:t>
            </a:r>
          </a:p>
        </p:txBody>
      </p:sp>
      <p:sp>
        <p:nvSpPr>
          <p:cNvPr id="2051" name="Footer Placeholder 4"/>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2052"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627F407B-0F5B-4356-A289-7C03657D6C5A}" type="slidenum">
              <a:rPr lang="en-US" sz="1200" smtClean="0"/>
              <a:pPr>
                <a:defRPr/>
              </a:pPr>
              <a:t>104</a:t>
            </a:fld>
            <a:endParaRPr lang="en-US" sz="1200"/>
          </a:p>
        </p:txBody>
      </p:sp>
      <p:sp>
        <p:nvSpPr>
          <p:cNvPr id="2053" name="Rectangle 2"/>
          <p:cNvSpPr>
            <a:spLocks noGrp="1" noChangeArrowheads="1"/>
          </p:cNvSpPr>
          <p:nvPr>
            <p:ph type="ctrTitle"/>
          </p:nvPr>
        </p:nvSpPr>
        <p:spPr>
          <a:xfrm>
            <a:off x="828890" y="2349586"/>
            <a:ext cx="7772400" cy="1079414"/>
          </a:xfrm>
        </p:spPr>
        <p:txBody>
          <a:bodyPr/>
          <a:lstStyle/>
          <a:p>
            <a:pPr>
              <a:defRPr/>
            </a:pPr>
            <a:br>
              <a:rPr lang="en-US" dirty="0"/>
            </a:br>
            <a:r>
              <a:rPr lang="en-US" dirty="0"/>
              <a:t>136th Session of meetings of the IEEE 802.15 Working Group for Wireless Specialty Networks</a:t>
            </a:r>
          </a:p>
        </p:txBody>
      </p:sp>
      <p:sp>
        <p:nvSpPr>
          <p:cNvPr id="2054" name="Rectangle 3"/>
          <p:cNvSpPr>
            <a:spLocks noGrp="1" noChangeArrowheads="1"/>
          </p:cNvSpPr>
          <p:nvPr>
            <p:ph type="subTitle" idx="1"/>
          </p:nvPr>
        </p:nvSpPr>
        <p:spPr>
          <a:xfrm>
            <a:off x="838200" y="4526324"/>
            <a:ext cx="7467600" cy="685683"/>
          </a:xfrm>
        </p:spPr>
        <p:txBody>
          <a:bodyPr/>
          <a:lstStyle/>
          <a:p>
            <a:pPr>
              <a:lnSpc>
                <a:spcPct val="70000"/>
              </a:lnSpc>
              <a:defRPr/>
            </a:pPr>
            <a:r>
              <a:rPr lang="en-US" sz="3600" b="1" dirty="0">
                <a:latin typeface="Times New Roman" charset="0"/>
              </a:rPr>
              <a:t>WG 15 Adjourned</a:t>
            </a:r>
          </a:p>
        </p:txBody>
      </p:sp>
      <p:pic>
        <p:nvPicPr>
          <p:cNvPr id="2055" name="Picture 8"/>
          <p:cNvPicPr>
            <a:picLocks noChangeAspect="1" noChangeArrowheads="1"/>
          </p:cNvPicPr>
          <p:nvPr/>
        </p:nvPicPr>
        <p:blipFill>
          <a:blip r:embed="rId3"/>
          <a:srcRect/>
          <a:stretch>
            <a:fillRect/>
          </a:stretch>
        </p:blipFill>
        <p:spPr bwMode="auto">
          <a:xfrm>
            <a:off x="314166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a:extLst>
              <a:ext uri="{FF2B5EF4-FFF2-40B4-BE49-F238E27FC236}">
                <a16:creationId xmlns:a16="http://schemas.microsoft.com/office/drawing/2014/main" id="{CB752408-F466-D34E-A85A-D1076C8B4A4C}"/>
              </a:ext>
            </a:extLst>
          </p:cNvPr>
          <p:cNvSpPr txBox="1"/>
          <p:nvPr/>
        </p:nvSpPr>
        <p:spPr>
          <a:xfrm>
            <a:off x="7169285" y="515566"/>
            <a:ext cx="184731" cy="584775"/>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1F766E7-1F40-D342-B0DC-4A8CA76334F2}"/>
              </a:ext>
            </a:extLst>
          </p:cNvPr>
          <p:cNvSpPr txBox="1"/>
          <p:nvPr/>
        </p:nvSpPr>
        <p:spPr>
          <a:xfrm>
            <a:off x="7811311" y="379379"/>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2740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2022</a:t>
            </a:r>
          </a:p>
        </p:txBody>
      </p:sp>
      <p:sp>
        <p:nvSpPr>
          <p:cNvPr id="5123"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5124"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760DFE03-2914-4784-B9E1-2A9209C57472}" type="slidenum">
              <a:rPr lang="en-US" sz="1200" smtClean="0"/>
              <a:pPr>
                <a:defRPr/>
              </a:pPr>
              <a:t>11</a:t>
            </a:fld>
            <a:endParaRPr lang="en-US" sz="1200"/>
          </a:p>
        </p:txBody>
      </p:sp>
      <p:sp>
        <p:nvSpPr>
          <p:cNvPr id="5125" name="Rectangle 4"/>
          <p:cNvSpPr>
            <a:spLocks noGrp="1" noChangeArrowheads="1"/>
          </p:cNvSpPr>
          <p:nvPr>
            <p:ph type="title"/>
          </p:nvPr>
        </p:nvSpPr>
        <p:spPr>
          <a:xfrm>
            <a:off x="685800" y="487362"/>
            <a:ext cx="7772400" cy="701675"/>
          </a:xfrm>
        </p:spPr>
        <p:txBody>
          <a:bodyPr/>
          <a:lstStyle/>
          <a:p>
            <a:pPr>
              <a:defRPr/>
            </a:pPr>
            <a:r>
              <a:rPr lang="en-US" sz="3200" dirty="0"/>
              <a:t>Session Goals Mar 8 - 13, 2022</a:t>
            </a:r>
          </a:p>
        </p:txBody>
      </p:sp>
      <p:sp>
        <p:nvSpPr>
          <p:cNvPr id="5126" name="Rectangle 3"/>
          <p:cNvSpPr>
            <a:spLocks noGrp="1" noChangeArrowheads="1"/>
          </p:cNvSpPr>
          <p:nvPr>
            <p:ph type="body" sz="half" idx="1"/>
          </p:nvPr>
        </p:nvSpPr>
        <p:spPr>
          <a:xfrm>
            <a:off x="178525" y="1189037"/>
            <a:ext cx="8863149" cy="5512277"/>
          </a:xfrm>
        </p:spPr>
        <p:txBody>
          <a:bodyPr/>
          <a:lstStyle/>
          <a:p>
            <a:pPr marL="0" indent="0" fontAlgn="b">
              <a:lnSpc>
                <a:spcPct val="80000"/>
              </a:lnSpc>
              <a:buNone/>
              <a:defRPr/>
            </a:pPr>
            <a:r>
              <a:rPr lang="en-US" sz="2800" dirty="0">
                <a:solidFill>
                  <a:srgbClr val="000000"/>
                </a:solidFill>
                <a:latin typeface="Arial Rounded MT Bold" pitchFamily="34" charset="0"/>
                <a:cs typeface="Arial" pitchFamily="34" charset="0"/>
              </a:rPr>
              <a:t>Task Group 6a (ED-BAN) (3 meeting slots)</a:t>
            </a:r>
            <a:endParaRPr lang="en-US" sz="2400" dirty="0">
              <a:solidFill>
                <a:srgbClr val="000000"/>
              </a:solidFill>
              <a:latin typeface="Arial Rounded MT Bold" pitchFamily="34" charset="0"/>
              <a:cs typeface="Arial" pitchFamily="34" charset="0"/>
            </a:endParaRPr>
          </a:p>
          <a:p>
            <a:pPr marL="519113" indent="-509588" fontAlgn="b">
              <a:lnSpc>
                <a:spcPct val="80000"/>
              </a:lnSpc>
              <a:spcBef>
                <a:spcPts val="0"/>
              </a:spcBef>
              <a:spcAft>
                <a:spcPts val="0"/>
              </a:spcAft>
              <a:buFont typeface="+mj-lt"/>
              <a:buAutoNum type="arabicPeriod"/>
              <a:tabLst>
                <a:tab pos="1247775" algn="l"/>
              </a:tabLst>
              <a:defRPr/>
            </a:pPr>
            <a:r>
              <a:rPr lang="en-US" sz="2400" dirty="0">
                <a:solidFill>
                  <a:srgbClr val="000000"/>
                </a:solidFill>
                <a:latin typeface="Arial Rounded MT Bold" pitchFamily="34" charset="0"/>
                <a:cs typeface="Arial" pitchFamily="34" charset="0"/>
              </a:rPr>
              <a:t>Hear and discuss presentations </a:t>
            </a:r>
          </a:p>
          <a:p>
            <a:pPr marL="519113" indent="-509588" fontAlgn="b">
              <a:lnSpc>
                <a:spcPct val="80000"/>
              </a:lnSpc>
              <a:spcBef>
                <a:spcPts val="0"/>
              </a:spcBef>
              <a:spcAft>
                <a:spcPts val="0"/>
              </a:spcAft>
              <a:buFont typeface="+mj-lt"/>
              <a:buAutoNum type="arabicPeriod"/>
              <a:tabLst>
                <a:tab pos="1247775" algn="l"/>
              </a:tabLst>
              <a:defRPr/>
            </a:pPr>
            <a:r>
              <a:rPr lang="en-US" sz="2400" dirty="0">
                <a:solidFill>
                  <a:srgbClr val="000000"/>
                </a:solidFill>
                <a:latin typeface="Arial Rounded MT Bold" pitchFamily="34" charset="0"/>
                <a:ea typeface="ＭＳ Ｐゴシック" pitchFamily="34" charset="-128"/>
                <a:cs typeface="Arial" pitchFamily="34" charset="0"/>
              </a:rPr>
              <a:t>Respond to all PAR (withdraw/revision) comments</a:t>
            </a:r>
            <a:endParaRPr lang="en-US" sz="2800" dirty="0">
              <a:latin typeface="Arial Rounded MT Bold" pitchFamily="34" charset="0"/>
              <a:ea typeface="ＭＳ Ｐゴシック" pitchFamily="34" charset="-128"/>
              <a:cs typeface="Times New Roman" pitchFamily="18" charset="0"/>
            </a:endParaRPr>
          </a:p>
          <a:p>
            <a:pPr marL="0" indent="0" fontAlgn="b">
              <a:lnSpc>
                <a:spcPct val="80000"/>
              </a:lnSpc>
              <a:buNone/>
              <a:defRPr/>
            </a:pPr>
            <a:endParaRPr lang="en-US" sz="2400" dirty="0">
              <a:solidFill>
                <a:srgbClr val="000000"/>
              </a:solidFill>
              <a:latin typeface="Arial Rounded MT Bold" pitchFamily="34" charset="0"/>
              <a:cs typeface="Arial" pitchFamily="34" charset="0"/>
            </a:endParaRPr>
          </a:p>
          <a:p>
            <a:pPr marL="20637" indent="0" fontAlgn="b">
              <a:lnSpc>
                <a:spcPct val="80000"/>
              </a:lnSpc>
              <a:spcBef>
                <a:spcPts val="0"/>
              </a:spcBef>
              <a:spcAft>
                <a:spcPts val="0"/>
              </a:spcAft>
              <a:buNone/>
              <a:defRPr/>
            </a:pPr>
            <a:r>
              <a:rPr lang="en-US" sz="2800" dirty="0">
                <a:latin typeface="Arial Rounded MT Bold" pitchFamily="34" charset="0"/>
                <a:cs typeface="Arial" charset="0"/>
              </a:rPr>
              <a:t>TASK GROUP 7a (OCC) (4 meeting slots)</a:t>
            </a:r>
          </a:p>
          <a:p>
            <a:pPr marL="635000" indent="-614363" fontAlgn="b">
              <a:lnSpc>
                <a:spcPct val="80000"/>
              </a:lnSpc>
              <a:spcBef>
                <a:spcPts val="0"/>
              </a:spcBef>
              <a:spcAft>
                <a:spcPts val="0"/>
              </a:spcAft>
              <a:buFont typeface="+mj-lt"/>
              <a:buAutoNum type="arabicPeriod"/>
              <a:defRPr/>
            </a:pPr>
            <a:r>
              <a:rPr lang="en-US" sz="2400" dirty="0">
                <a:solidFill>
                  <a:srgbClr val="000000"/>
                </a:solidFill>
                <a:latin typeface="Arial Rounded MT Bold" pitchFamily="34" charset="0"/>
                <a:cs typeface="Arial" pitchFamily="34" charset="0"/>
              </a:rPr>
              <a:t>Working on baseline draft (D0)</a:t>
            </a:r>
          </a:p>
          <a:p>
            <a:pPr marL="635000" indent="-614363" fontAlgn="b">
              <a:lnSpc>
                <a:spcPct val="80000"/>
              </a:lnSpc>
              <a:spcBef>
                <a:spcPts val="0"/>
              </a:spcBef>
              <a:spcAft>
                <a:spcPts val="0"/>
              </a:spcAft>
              <a:buFont typeface="+mj-lt"/>
              <a:buAutoNum type="arabicPeriod"/>
              <a:defRPr/>
            </a:pPr>
            <a:r>
              <a:rPr lang="en-US" sz="2400" kern="1200" dirty="0">
                <a:latin typeface="Arial Rounded MT Bold" pitchFamily="34" charset="0"/>
                <a:cs typeface="Arial" charset="0"/>
              </a:rPr>
              <a:t>Proposal mergers</a:t>
            </a:r>
          </a:p>
          <a:p>
            <a:pPr marL="635000" indent="-614363" fontAlgn="b">
              <a:lnSpc>
                <a:spcPct val="80000"/>
              </a:lnSpc>
              <a:spcBef>
                <a:spcPts val="0"/>
              </a:spcBef>
              <a:spcAft>
                <a:spcPts val="0"/>
              </a:spcAft>
              <a:buFont typeface="+mj-lt"/>
              <a:buAutoNum type="arabicPeriod"/>
              <a:defRPr/>
            </a:pPr>
            <a:r>
              <a:rPr lang="en-US" sz="2400" kern="1200" dirty="0">
                <a:latin typeface="Arial Rounded MT Bold" pitchFamily="34" charset="0"/>
                <a:cs typeface="Arial" charset="0"/>
              </a:rPr>
              <a:t>Commence task group review and comment resolution</a:t>
            </a:r>
          </a:p>
          <a:p>
            <a:pPr marL="0" indent="0" fontAlgn="b">
              <a:lnSpc>
                <a:spcPct val="80000"/>
              </a:lnSpc>
              <a:buNone/>
              <a:defRPr/>
            </a:pPr>
            <a:endParaRPr lang="en-US" sz="2400" dirty="0">
              <a:solidFill>
                <a:srgbClr val="000000"/>
              </a:solidFill>
              <a:latin typeface="Arial Rounded MT Bold" pitchFamily="34" charset="0"/>
              <a:cs typeface="Arial" pitchFamily="34" charset="0"/>
            </a:endParaRPr>
          </a:p>
          <a:p>
            <a:pPr marL="0" indent="0" fontAlgn="b">
              <a:lnSpc>
                <a:spcPct val="80000"/>
              </a:lnSpc>
              <a:buNone/>
              <a:defRPr/>
            </a:pPr>
            <a:r>
              <a:rPr lang="en-US" sz="2800" dirty="0">
                <a:solidFill>
                  <a:srgbClr val="000000"/>
                </a:solidFill>
                <a:latin typeface="Arial Rounded MT Bold" pitchFamily="34" charset="0"/>
                <a:cs typeface="Arial" pitchFamily="34" charset="0"/>
              </a:rPr>
              <a:t>TASK GROUP 13 – (MG-OWC) (4 meeting slots)</a:t>
            </a:r>
          </a:p>
          <a:p>
            <a:pPr marL="571500" indent="-571500" fontAlgn="b">
              <a:lnSpc>
                <a:spcPct val="80000"/>
              </a:lnSpc>
              <a:buFont typeface="+mj-lt"/>
              <a:buAutoNum type="arabicPeriod"/>
              <a:defRPr/>
            </a:pPr>
            <a:r>
              <a:rPr lang="en-US" sz="2400" dirty="0">
                <a:solidFill>
                  <a:srgbClr val="000000"/>
                </a:solidFill>
                <a:latin typeface="Arial Rounded MT Bold" pitchFamily="34" charset="0"/>
                <a:cs typeface="Arial" pitchFamily="34" charset="0"/>
              </a:rPr>
              <a:t>3rd recirculation resolve comments, </a:t>
            </a:r>
          </a:p>
          <a:p>
            <a:pPr marL="571500" indent="-571500" fontAlgn="b">
              <a:lnSpc>
                <a:spcPct val="80000"/>
              </a:lnSpc>
              <a:buFont typeface="+mj-lt"/>
              <a:buAutoNum type="arabicPeriod"/>
              <a:defRPr/>
            </a:pPr>
            <a:r>
              <a:rPr lang="en-US" sz="2400" dirty="0">
                <a:solidFill>
                  <a:srgbClr val="000000"/>
                </a:solidFill>
                <a:latin typeface="Arial Rounded MT Bold" pitchFamily="34" charset="0"/>
                <a:cs typeface="Arial" pitchFamily="34" charset="0"/>
              </a:rPr>
              <a:t>prepare D8.0</a:t>
            </a:r>
          </a:p>
          <a:p>
            <a:pPr marL="571500" indent="-571500" fontAlgn="b">
              <a:lnSpc>
                <a:spcPct val="80000"/>
              </a:lnSpc>
              <a:buFont typeface="+mj-lt"/>
              <a:buAutoNum type="arabicPeriod"/>
              <a:defRPr/>
            </a:pPr>
            <a:endParaRPr lang="en-US" sz="2400" dirty="0">
              <a:solidFill>
                <a:srgbClr val="000000"/>
              </a:solidFill>
              <a:latin typeface="Arial Rounded MT Bold" pitchFamily="34" charset="0"/>
              <a:cs typeface="Arial" pitchFamily="34" charset="0"/>
            </a:endParaRPr>
          </a:p>
        </p:txBody>
      </p:sp>
    </p:spTree>
    <p:extLst>
      <p:ext uri="{BB962C8B-B14F-4D97-AF65-F5344CB8AC3E}">
        <p14:creationId xmlns:p14="http://schemas.microsoft.com/office/powerpoint/2010/main" val="367457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2022</a:t>
            </a:r>
          </a:p>
        </p:txBody>
      </p:sp>
      <p:sp>
        <p:nvSpPr>
          <p:cNvPr id="5123"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5124"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760DFE03-2914-4784-B9E1-2A9209C57472}" type="slidenum">
              <a:rPr lang="en-US" sz="1200" smtClean="0"/>
              <a:pPr>
                <a:defRPr/>
              </a:pPr>
              <a:t>12</a:t>
            </a:fld>
            <a:endParaRPr lang="en-US" sz="1200"/>
          </a:p>
        </p:txBody>
      </p:sp>
      <p:sp>
        <p:nvSpPr>
          <p:cNvPr id="5125" name="Rectangle 4"/>
          <p:cNvSpPr>
            <a:spLocks noGrp="1" noChangeArrowheads="1"/>
          </p:cNvSpPr>
          <p:nvPr>
            <p:ph type="title"/>
          </p:nvPr>
        </p:nvSpPr>
        <p:spPr>
          <a:xfrm>
            <a:off x="685800" y="524133"/>
            <a:ext cx="7772400" cy="701675"/>
          </a:xfrm>
        </p:spPr>
        <p:txBody>
          <a:bodyPr/>
          <a:lstStyle/>
          <a:p>
            <a:pPr>
              <a:defRPr/>
            </a:pPr>
            <a:r>
              <a:rPr lang="en-US" sz="3200" dirty="0"/>
              <a:t>Session Goals Mar 8 - 13, 2022</a:t>
            </a:r>
          </a:p>
        </p:txBody>
      </p:sp>
      <p:sp>
        <p:nvSpPr>
          <p:cNvPr id="5126" name="Rectangle 3"/>
          <p:cNvSpPr>
            <a:spLocks noGrp="1" noChangeArrowheads="1"/>
          </p:cNvSpPr>
          <p:nvPr>
            <p:ph type="body" sz="half" idx="1"/>
          </p:nvPr>
        </p:nvSpPr>
        <p:spPr>
          <a:xfrm>
            <a:off x="265085" y="1447799"/>
            <a:ext cx="8863149" cy="5027614"/>
          </a:xfrm>
        </p:spPr>
        <p:txBody>
          <a:bodyPr/>
          <a:lstStyle/>
          <a:p>
            <a:pPr marL="0" indent="0" fontAlgn="b">
              <a:lnSpc>
                <a:spcPct val="80000"/>
              </a:lnSpc>
              <a:buNone/>
              <a:defRPr/>
            </a:pPr>
            <a:r>
              <a:rPr lang="en-US" sz="2800" dirty="0">
                <a:solidFill>
                  <a:srgbClr val="000000"/>
                </a:solidFill>
                <a:latin typeface="Arial Rounded MT Bold" pitchFamily="34" charset="0"/>
                <a:cs typeface="Arial" pitchFamily="34" charset="0"/>
              </a:rPr>
              <a:t>TASK GROUP 14 – (UWB-AHN) (1 meeting slot)</a:t>
            </a:r>
          </a:p>
          <a:p>
            <a:pPr marL="514350" indent="-514350" fontAlgn="b">
              <a:lnSpc>
                <a:spcPct val="80000"/>
              </a:lnSpc>
              <a:buFont typeface="+mj-lt"/>
              <a:buAutoNum type="arabicPeriod"/>
              <a:defRPr/>
            </a:pPr>
            <a:r>
              <a:rPr lang="en-US" sz="2800" dirty="0">
                <a:solidFill>
                  <a:srgbClr val="000000"/>
                </a:solidFill>
                <a:latin typeface="Arial Rounded MT Bold" pitchFamily="34" charset="0"/>
                <a:cs typeface="Arial" pitchFamily="34" charset="0"/>
              </a:rPr>
              <a:t>TG14 Activities will be rolled into TG4ab until new officers identified for TG14 and bandwidth of participants interested in TG14 UWB eases up from high overlap of participants in TG4ab</a:t>
            </a:r>
          </a:p>
          <a:p>
            <a:pPr marL="0" indent="0" fontAlgn="b">
              <a:lnSpc>
                <a:spcPct val="80000"/>
              </a:lnSpc>
              <a:buNone/>
              <a:defRPr/>
            </a:pPr>
            <a:endParaRPr lang="en-US" sz="2800" dirty="0">
              <a:solidFill>
                <a:srgbClr val="000000"/>
              </a:solidFill>
              <a:latin typeface="Arial Rounded MT Bold" pitchFamily="34" charset="0"/>
              <a:cs typeface="Arial" pitchFamily="34" charset="0"/>
            </a:endParaRPr>
          </a:p>
          <a:p>
            <a:pPr marL="0" indent="0" fontAlgn="b">
              <a:lnSpc>
                <a:spcPct val="80000"/>
              </a:lnSpc>
              <a:buNone/>
              <a:defRPr/>
            </a:pPr>
            <a:r>
              <a:rPr lang="en-US" sz="2800" dirty="0">
                <a:solidFill>
                  <a:srgbClr val="000000"/>
                </a:solidFill>
                <a:latin typeface="Arial Rounded MT Bold" pitchFamily="34" charset="0"/>
                <a:cs typeface="Arial" pitchFamily="34" charset="0"/>
              </a:rPr>
              <a:t>TASK GROUP 15 – (NB-AHN) (2 meeting slots)</a:t>
            </a:r>
          </a:p>
          <a:p>
            <a:pPr marL="571500" indent="-571500" fontAlgn="b">
              <a:lnSpc>
                <a:spcPct val="80000"/>
              </a:lnSpc>
              <a:buFont typeface="+mj-lt"/>
              <a:buAutoNum type="arabicPeriod"/>
              <a:defRPr/>
            </a:pPr>
            <a:r>
              <a:rPr lang="en-US" sz="2400" dirty="0">
                <a:solidFill>
                  <a:srgbClr val="000000"/>
                </a:solidFill>
                <a:latin typeface="Arial Rounded MT Bold" pitchFamily="34" charset="0"/>
                <a:cs typeface="Arial" pitchFamily="34" charset="0"/>
              </a:rPr>
              <a:t>Prepare workshop presentation for external to 802.15</a:t>
            </a:r>
          </a:p>
          <a:p>
            <a:pPr marL="0" indent="0" fontAlgn="b">
              <a:lnSpc>
                <a:spcPct val="80000"/>
              </a:lnSpc>
              <a:buFontTx/>
              <a:buNone/>
              <a:defRPr/>
            </a:pPr>
            <a:endParaRPr lang="en-US" sz="2400" dirty="0">
              <a:latin typeface="Arial Rounded MT Bold" pitchFamily="34" charset="0"/>
              <a:cs typeface="Times New Roman" pitchFamily="18" charset="0"/>
            </a:endParaRPr>
          </a:p>
          <a:p>
            <a:pPr marL="0" indent="0" fontAlgn="b">
              <a:lnSpc>
                <a:spcPct val="80000"/>
              </a:lnSpc>
              <a:buFontTx/>
              <a:buNone/>
              <a:defRPr/>
            </a:pPr>
            <a:r>
              <a:rPr lang="en-US" sz="2800" dirty="0">
                <a:latin typeface="Arial Rounded MT Bold" pitchFamily="34" charset="0"/>
                <a:cs typeface="Times New Roman" pitchFamily="18" charset="0"/>
              </a:rPr>
              <a:t>TASK GROUP 16t (NB - </a:t>
            </a:r>
            <a:r>
              <a:rPr lang="en-US" sz="2800" dirty="0" err="1">
                <a:latin typeface="Arial Rounded MT Bold" pitchFamily="34" charset="0"/>
                <a:cs typeface="Times New Roman" pitchFamily="18" charset="0"/>
              </a:rPr>
              <a:t>Lic</a:t>
            </a:r>
            <a:r>
              <a:rPr lang="en-US" sz="2800" dirty="0">
                <a:latin typeface="Arial Rounded MT Bold" pitchFamily="34" charset="0"/>
                <a:cs typeface="Times New Roman" pitchFamily="18" charset="0"/>
              </a:rPr>
              <a:t>) (2 meeting slots)</a:t>
            </a:r>
          </a:p>
          <a:p>
            <a:pPr marL="519113" indent="-509588" fontAlgn="b">
              <a:lnSpc>
                <a:spcPct val="80000"/>
              </a:lnSpc>
              <a:buFont typeface="+mj-lt"/>
              <a:buAutoNum type="arabicPeriod"/>
              <a:defRPr/>
            </a:pPr>
            <a:r>
              <a:rPr lang="en-US" sz="2200" dirty="0">
                <a:solidFill>
                  <a:srgbClr val="000000"/>
                </a:solidFill>
                <a:latin typeface="Arial Rounded MT Bold" pitchFamily="34" charset="0"/>
                <a:cs typeface="Arial" pitchFamily="34" charset="0"/>
              </a:rPr>
              <a:t>SRD and SDD Update and Approval</a:t>
            </a:r>
          </a:p>
          <a:p>
            <a:pPr marL="519113" indent="-509588" fontAlgn="b">
              <a:lnSpc>
                <a:spcPct val="80000"/>
              </a:lnSpc>
              <a:buFont typeface="+mj-lt"/>
              <a:buAutoNum type="arabicPeriod"/>
              <a:defRPr/>
            </a:pPr>
            <a:r>
              <a:rPr lang="en-US" sz="2200" dirty="0">
                <a:solidFill>
                  <a:srgbClr val="000000"/>
                </a:solidFill>
                <a:latin typeface="Arial Rounded MT Bold" pitchFamily="34" charset="0"/>
                <a:cs typeface="Arial" pitchFamily="34" charset="0"/>
              </a:rPr>
              <a:t>Initiate draft development, call for contributions to Draft</a:t>
            </a:r>
            <a:endParaRPr lang="en-US" sz="2800" dirty="0">
              <a:latin typeface="Arial Rounded MT Bold" pitchFamily="34" charset="0"/>
              <a:ea typeface="ＭＳ Ｐゴシック" pitchFamily="34" charset="-128"/>
              <a:cs typeface="Times New Roman" pitchFamily="18" charset="0"/>
            </a:endParaRPr>
          </a:p>
        </p:txBody>
      </p:sp>
    </p:spTree>
    <p:extLst>
      <p:ext uri="{BB962C8B-B14F-4D97-AF65-F5344CB8AC3E}">
        <p14:creationId xmlns:p14="http://schemas.microsoft.com/office/powerpoint/2010/main" val="107824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5"/>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2022</a:t>
            </a:r>
          </a:p>
        </p:txBody>
      </p:sp>
      <p:sp>
        <p:nvSpPr>
          <p:cNvPr id="7171" name="Footer Placeholder 6"/>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7172" name="Slide Number Placeholder 7"/>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5A265F72-EDBC-4F1B-B408-4167E90A375A}" type="slidenum">
              <a:rPr lang="en-US" sz="1200" smtClean="0"/>
              <a:pPr>
                <a:defRPr/>
              </a:pPr>
              <a:t>13</a:t>
            </a:fld>
            <a:endParaRPr lang="en-US" sz="1200"/>
          </a:p>
        </p:txBody>
      </p:sp>
      <p:sp>
        <p:nvSpPr>
          <p:cNvPr id="7173" name="Rectangle 2"/>
          <p:cNvSpPr>
            <a:spLocks noGrp="1" noChangeArrowheads="1"/>
          </p:cNvSpPr>
          <p:nvPr>
            <p:ph type="title"/>
          </p:nvPr>
        </p:nvSpPr>
        <p:spPr>
          <a:xfrm>
            <a:off x="674077" y="570279"/>
            <a:ext cx="7772400" cy="509589"/>
          </a:xfrm>
        </p:spPr>
        <p:txBody>
          <a:bodyPr/>
          <a:lstStyle/>
          <a:p>
            <a:pPr>
              <a:defRPr/>
            </a:pPr>
            <a:r>
              <a:rPr lang="en-US" sz="3200" dirty="0"/>
              <a:t>Session Goals Mar 8 - 13, 2022</a:t>
            </a:r>
          </a:p>
        </p:txBody>
      </p:sp>
      <p:sp>
        <p:nvSpPr>
          <p:cNvPr id="7174" name="Rectangle 4"/>
          <p:cNvSpPr>
            <a:spLocks noChangeArrowheads="1"/>
          </p:cNvSpPr>
          <p:nvPr/>
        </p:nvSpPr>
        <p:spPr bwMode="auto">
          <a:xfrm>
            <a:off x="990600" y="1752600"/>
            <a:ext cx="7696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990600" lvl="1" indent="-533400" fontAlgn="b">
              <a:spcBef>
                <a:spcPct val="20000"/>
              </a:spcBef>
              <a:buFontTx/>
              <a:buAutoNum type="arabicPeriod"/>
              <a:defRPr/>
            </a:pPr>
            <a:endParaRPr lang="en-US" sz="2400">
              <a:solidFill>
                <a:srgbClr val="000000"/>
              </a:solidFill>
              <a:latin typeface="Arial Rounded MT Bold" charset="0"/>
              <a:ea typeface="ＭＳ Ｐゴシック" charset="0"/>
              <a:cs typeface="Arial" charset="0"/>
            </a:endParaRPr>
          </a:p>
          <a:p>
            <a:pPr marL="609600" indent="-609600" fontAlgn="b">
              <a:spcBef>
                <a:spcPct val="20000"/>
              </a:spcBef>
              <a:defRPr/>
            </a:pPr>
            <a:endParaRPr lang="en-US" sz="2400">
              <a:latin typeface="Arial Rounded MT Bold" charset="0"/>
              <a:ea typeface="ＭＳ Ｐゴシック" charset="0"/>
              <a:cs typeface="Arial" charset="0"/>
            </a:endParaRPr>
          </a:p>
        </p:txBody>
      </p:sp>
      <p:sp>
        <p:nvSpPr>
          <p:cNvPr id="2" name="Text Placeholder 1"/>
          <p:cNvSpPr>
            <a:spLocks noGrp="1"/>
          </p:cNvSpPr>
          <p:nvPr>
            <p:ph type="body" sz="half" idx="1"/>
          </p:nvPr>
        </p:nvSpPr>
        <p:spPr>
          <a:xfrm>
            <a:off x="266700" y="1079868"/>
            <a:ext cx="8610599" cy="4787532"/>
          </a:xfrm>
        </p:spPr>
        <p:txBody>
          <a:bodyPr/>
          <a:lstStyle/>
          <a:p>
            <a:pPr marL="9525" indent="0" fontAlgn="b">
              <a:spcBef>
                <a:spcPts val="0"/>
              </a:spcBef>
              <a:spcAft>
                <a:spcPts val="0"/>
              </a:spcAft>
              <a:buFontTx/>
              <a:buNone/>
              <a:defRPr/>
            </a:pPr>
            <a:r>
              <a:rPr lang="en-US" sz="2400" dirty="0">
                <a:solidFill>
                  <a:srgbClr val="000000"/>
                </a:solidFill>
                <a:latin typeface="Arial Rounded MT Bold" pitchFamily="34" charset="0"/>
                <a:cs typeface="Arial" charset="0"/>
              </a:rPr>
              <a:t>Joint 802.1/802.15</a:t>
            </a:r>
          </a:p>
          <a:p>
            <a:pPr marL="866775" lvl="1" indent="-457200" fontAlgn="b">
              <a:spcBef>
                <a:spcPts val="0"/>
              </a:spcBef>
              <a:spcAft>
                <a:spcPts val="0"/>
              </a:spcAft>
              <a:buFont typeface="+mj-lt"/>
              <a:buAutoNum type="arabicPeriod"/>
              <a:defRPr/>
            </a:pPr>
            <a:r>
              <a:rPr lang="en-US" sz="2000" dirty="0">
                <a:solidFill>
                  <a:srgbClr val="000000"/>
                </a:solidFill>
                <a:latin typeface="Arial Rounded MT Bold" pitchFamily="34" charset="0"/>
                <a:cs typeface="Arial" charset="0"/>
              </a:rPr>
              <a:t>802.1 Presentations</a:t>
            </a:r>
          </a:p>
          <a:p>
            <a:pPr marL="866775" lvl="1" indent="-457200" fontAlgn="b">
              <a:spcBef>
                <a:spcPts val="0"/>
              </a:spcBef>
              <a:spcAft>
                <a:spcPts val="0"/>
              </a:spcAft>
              <a:buFont typeface="+mj-lt"/>
              <a:buAutoNum type="arabicPeriod"/>
              <a:defRPr/>
            </a:pPr>
            <a:r>
              <a:rPr lang="en-US" sz="2000" dirty="0">
                <a:solidFill>
                  <a:srgbClr val="000000"/>
                </a:solidFill>
                <a:latin typeface="Arial Rounded MT Bold" pitchFamily="34" charset="0"/>
                <a:cs typeface="Arial" charset="0"/>
              </a:rPr>
              <a:t>802.15 Presentations</a:t>
            </a:r>
          </a:p>
          <a:p>
            <a:pPr marL="866775" lvl="1" indent="-457200" fontAlgn="b">
              <a:spcBef>
                <a:spcPts val="0"/>
              </a:spcBef>
              <a:spcAft>
                <a:spcPts val="0"/>
              </a:spcAft>
              <a:buFont typeface="+mj-lt"/>
              <a:buAutoNum type="arabicPeriod"/>
              <a:defRPr/>
            </a:pPr>
            <a:r>
              <a:rPr lang="en-US" sz="2000" dirty="0">
                <a:solidFill>
                  <a:srgbClr val="000000"/>
                </a:solidFill>
                <a:latin typeface="Arial Rounded MT Bold" pitchFamily="34" charset="0"/>
                <a:cs typeface="Arial" charset="0"/>
              </a:rPr>
              <a:t>Plan for moving ahead</a:t>
            </a:r>
          </a:p>
          <a:p>
            <a:pPr marL="9525" indent="0" fontAlgn="b">
              <a:spcBef>
                <a:spcPts val="0"/>
              </a:spcBef>
              <a:spcAft>
                <a:spcPts val="0"/>
              </a:spcAft>
              <a:buFontTx/>
              <a:buNone/>
              <a:defRPr/>
            </a:pPr>
            <a:r>
              <a:rPr lang="en-US" sz="2400" dirty="0">
                <a:solidFill>
                  <a:srgbClr val="000000"/>
                </a:solidFill>
                <a:latin typeface="Arial Rounded MT Bold" pitchFamily="34" charset="0"/>
                <a:cs typeface="Arial" charset="0"/>
              </a:rPr>
              <a:t>SC THz </a:t>
            </a:r>
            <a:r>
              <a:rPr lang="en-US" sz="2000" dirty="0">
                <a:solidFill>
                  <a:srgbClr val="000000"/>
                </a:solidFill>
                <a:latin typeface="Arial Rounded MT Bold" pitchFamily="34" charset="0"/>
                <a:cs typeface="Arial" charset="0"/>
              </a:rPr>
              <a:t>(1 meeting slot)</a:t>
            </a:r>
          </a:p>
          <a:p>
            <a:pPr marL="862013" indent="-455613" fontAlgn="b">
              <a:spcBef>
                <a:spcPts val="0"/>
              </a:spcBef>
              <a:spcAft>
                <a:spcPts val="600"/>
              </a:spcAft>
              <a:buFont typeface="+mj-lt"/>
              <a:buAutoNum type="arabicPeriod"/>
              <a:defRPr/>
            </a:pPr>
            <a:r>
              <a:rPr lang="en-US" sz="2000" dirty="0">
                <a:solidFill>
                  <a:srgbClr val="000000"/>
                </a:solidFill>
                <a:latin typeface="Arial Rounded MT Bold" pitchFamily="34" charset="0"/>
                <a:cs typeface="Arial" charset="0"/>
              </a:rPr>
              <a:t>Hear 1 – 2 presentations</a:t>
            </a:r>
          </a:p>
          <a:p>
            <a:pPr marL="9525" indent="0" fontAlgn="b">
              <a:spcBef>
                <a:spcPts val="0"/>
              </a:spcBef>
              <a:spcAft>
                <a:spcPts val="600"/>
              </a:spcAft>
              <a:buNone/>
              <a:defRPr/>
            </a:pPr>
            <a:r>
              <a:rPr lang="en-US" sz="2400" dirty="0">
                <a:solidFill>
                  <a:srgbClr val="000000"/>
                </a:solidFill>
                <a:latin typeface="Arial Rounded MT Bold" pitchFamily="34" charset="0"/>
                <a:cs typeface="Arial" charset="0"/>
              </a:rPr>
              <a:t>SC MAINTENANCE</a:t>
            </a:r>
            <a:r>
              <a:rPr lang="en-US" sz="2400" dirty="0">
                <a:solidFill>
                  <a:srgbClr val="000000"/>
                </a:solidFill>
                <a:latin typeface="Arial Rounded MT Bold" pitchFamily="34" charset="0"/>
                <a:ea typeface="ＭＳ Ｐゴシック" pitchFamily="34" charset="-128"/>
                <a:cs typeface="Arial" pitchFamily="34" charset="0"/>
              </a:rPr>
              <a:t> (1 meeting slot)</a:t>
            </a:r>
          </a:p>
          <a:p>
            <a:pPr marL="803275" indent="-412750" fontAlgn="b">
              <a:spcBef>
                <a:spcPts val="0"/>
              </a:spcBef>
              <a:spcAft>
                <a:spcPts val="0"/>
              </a:spcAft>
              <a:buFont typeface="+mj-lt"/>
              <a:buAutoNum type="arabicPeriod"/>
              <a:defRPr/>
            </a:pPr>
            <a:r>
              <a:rPr lang="en-US" sz="2000" dirty="0">
                <a:solidFill>
                  <a:srgbClr val="000000"/>
                </a:solidFill>
                <a:latin typeface="Arial Rounded MT Bold" pitchFamily="34" charset="0"/>
                <a:cs typeface="Arial" charset="0"/>
              </a:rPr>
              <a:t>Review any change requests with existing Standards </a:t>
            </a:r>
          </a:p>
          <a:p>
            <a:pPr marL="803275" indent="-412750" fontAlgn="b">
              <a:spcBef>
                <a:spcPts val="0"/>
              </a:spcBef>
              <a:spcAft>
                <a:spcPts val="0"/>
              </a:spcAft>
              <a:buFont typeface="+mj-lt"/>
              <a:buAutoNum type="arabicPeriod"/>
              <a:defRPr/>
            </a:pPr>
            <a:r>
              <a:rPr lang="en-US" sz="2000" dirty="0">
                <a:solidFill>
                  <a:srgbClr val="000000"/>
                </a:solidFill>
                <a:latin typeface="Arial Rounded MT Bold" pitchFamily="34" charset="0"/>
                <a:cs typeface="Arial" charset="0"/>
              </a:rPr>
              <a:t>Review any change requests for the Operations Manual</a:t>
            </a:r>
          </a:p>
          <a:p>
            <a:pPr marL="9525" indent="0" fontAlgn="b">
              <a:spcBef>
                <a:spcPts val="600"/>
              </a:spcBef>
              <a:spcAft>
                <a:spcPts val="0"/>
              </a:spcAft>
              <a:buNone/>
              <a:defRPr/>
            </a:pPr>
            <a:r>
              <a:rPr lang="en-US" sz="2400" dirty="0">
                <a:solidFill>
                  <a:srgbClr val="000000"/>
                </a:solidFill>
                <a:latin typeface="Arial Rounded MT Bold" pitchFamily="34" charset="0"/>
                <a:cs typeface="Arial" charset="0"/>
              </a:rPr>
              <a:t>SC IETF (1 meeting slot)</a:t>
            </a:r>
          </a:p>
          <a:p>
            <a:pPr marL="847725" indent="-457200" fontAlgn="b">
              <a:spcBef>
                <a:spcPts val="0"/>
              </a:spcBef>
              <a:spcAft>
                <a:spcPts val="600"/>
              </a:spcAft>
              <a:buFont typeface="+mj-lt"/>
              <a:buAutoNum type="arabicPeriod"/>
              <a:defRPr/>
            </a:pPr>
            <a:r>
              <a:rPr lang="en-US" sz="2000" dirty="0">
                <a:solidFill>
                  <a:srgbClr val="000000"/>
                </a:solidFill>
                <a:latin typeface="Arial Rounded MT Bold" pitchFamily="34" charset="0"/>
                <a:cs typeface="Arial" charset="0"/>
              </a:rPr>
              <a:t>Discuss IETF activities</a:t>
            </a:r>
          </a:p>
          <a:p>
            <a:pPr marL="390525" indent="-381000" fontAlgn="b">
              <a:spcBef>
                <a:spcPts val="0"/>
              </a:spcBef>
              <a:spcAft>
                <a:spcPts val="0"/>
              </a:spcAft>
              <a:buNone/>
              <a:defRPr/>
            </a:pPr>
            <a:r>
              <a:rPr lang="en-US" sz="2400" dirty="0">
                <a:solidFill>
                  <a:srgbClr val="000000"/>
                </a:solidFill>
                <a:latin typeface="Arial Rounded MT Bold" pitchFamily="34" charset="0"/>
                <a:cs typeface="Arial" charset="0"/>
              </a:rPr>
              <a:t>SC WNG (1 meeting slot)</a:t>
            </a:r>
          </a:p>
          <a:p>
            <a:pPr marL="866775" indent="-444500" fontAlgn="b">
              <a:spcBef>
                <a:spcPts val="0"/>
              </a:spcBef>
              <a:spcAft>
                <a:spcPts val="0"/>
              </a:spcAft>
              <a:buFont typeface="+mj-lt"/>
              <a:buAutoNum type="arabicPeriod"/>
              <a:defRPr/>
            </a:pPr>
            <a:r>
              <a:rPr lang="en-US" sz="2000" dirty="0">
                <a:solidFill>
                  <a:srgbClr val="000000"/>
                </a:solidFill>
                <a:latin typeface="Arial Rounded MT Bold" pitchFamily="34" charset="0"/>
                <a:cs typeface="Arial" charset="0"/>
              </a:rPr>
              <a:t>Presentations</a:t>
            </a:r>
          </a:p>
        </p:txBody>
      </p:sp>
    </p:spTree>
    <p:extLst>
      <p:ext uri="{BB962C8B-B14F-4D97-AF65-F5344CB8AC3E}">
        <p14:creationId xmlns:p14="http://schemas.microsoft.com/office/powerpoint/2010/main" val="2345851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2"/>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2022</a:t>
            </a:r>
          </a:p>
        </p:txBody>
      </p:sp>
      <p:sp>
        <p:nvSpPr>
          <p:cNvPr id="9219" name="Footer Placeholder 3"/>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9220" name="Slide Number Placeholder 4"/>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598D81A8-676D-4B71-81B0-5919593A92F0}" type="slidenum">
              <a:rPr lang="en-US" sz="1200" smtClean="0"/>
              <a:pPr>
                <a:defRPr/>
              </a:pPr>
              <a:t>14</a:t>
            </a:fld>
            <a:endParaRPr lang="en-US" sz="1200"/>
          </a:p>
        </p:txBody>
      </p:sp>
      <p:pic>
        <p:nvPicPr>
          <p:cNvPr id="1025" name="Picture 1" descr="page1image3863846096">
            <a:extLst>
              <a:ext uri="{FF2B5EF4-FFF2-40B4-BE49-F238E27FC236}">
                <a16:creationId xmlns:a16="http://schemas.microsoft.com/office/drawing/2014/main" id="{50135784-D432-5E4B-88A6-6FE7FA505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3863846384">
            <a:extLst>
              <a:ext uri="{FF2B5EF4-FFF2-40B4-BE49-F238E27FC236}">
                <a16:creationId xmlns:a16="http://schemas.microsoft.com/office/drawing/2014/main" id="{BFB4C29F-1BAD-2C4F-8656-1A2441DC3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234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image3863846672">
            <a:extLst>
              <a:ext uri="{FF2B5EF4-FFF2-40B4-BE49-F238E27FC236}">
                <a16:creationId xmlns:a16="http://schemas.microsoft.com/office/drawing/2014/main" id="{679BF1C9-785B-5C4D-B63B-2E2F88D01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4234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1image3863846960">
            <a:extLst>
              <a:ext uri="{FF2B5EF4-FFF2-40B4-BE49-F238E27FC236}">
                <a16:creationId xmlns:a16="http://schemas.microsoft.com/office/drawing/2014/main" id="{E01ABA73-41B2-3045-87E3-632FA68507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4234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image3863847536">
            <a:extLst>
              <a:ext uri="{FF2B5EF4-FFF2-40B4-BE49-F238E27FC236}">
                <a16:creationId xmlns:a16="http://schemas.microsoft.com/office/drawing/2014/main" id="{47E1BD8E-39A2-6045-B6F6-B01E3CF755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372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1image3863847824">
            <a:extLst>
              <a:ext uri="{FF2B5EF4-FFF2-40B4-BE49-F238E27FC236}">
                <a16:creationId xmlns:a16="http://schemas.microsoft.com/office/drawing/2014/main" id="{C9D6A975-6560-5C42-97B8-662C084D0A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3627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1image3863849824">
            <a:extLst>
              <a:ext uri="{FF2B5EF4-FFF2-40B4-BE49-F238E27FC236}">
                <a16:creationId xmlns:a16="http://schemas.microsoft.com/office/drawing/2014/main" id="{7C0B70F2-E7F2-854C-8660-309F0CF56C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image3863850112">
            <a:extLst>
              <a:ext uri="{FF2B5EF4-FFF2-40B4-BE49-F238E27FC236}">
                <a16:creationId xmlns:a16="http://schemas.microsoft.com/office/drawing/2014/main" id="{A373C41C-3B70-7841-8389-796BCD117E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ge1image3863851488">
            <a:extLst>
              <a:ext uri="{FF2B5EF4-FFF2-40B4-BE49-F238E27FC236}">
                <a16:creationId xmlns:a16="http://schemas.microsoft.com/office/drawing/2014/main" id="{425949A1-7D22-6A4C-A46D-9A6AADA931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age1image3863851680">
            <a:extLst>
              <a:ext uri="{FF2B5EF4-FFF2-40B4-BE49-F238E27FC236}">
                <a16:creationId xmlns:a16="http://schemas.microsoft.com/office/drawing/2014/main" id="{AD7D0471-5FD8-454F-AD54-975DA1BB1E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age1image3863857632">
            <a:extLst>
              <a:ext uri="{FF2B5EF4-FFF2-40B4-BE49-F238E27FC236}">
                <a16:creationId xmlns:a16="http://schemas.microsoft.com/office/drawing/2014/main" id="{423DEA9A-8D42-FB4F-9D25-99A89FF6ED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page1image3863854960">
            <a:extLst>
              <a:ext uri="{FF2B5EF4-FFF2-40B4-BE49-F238E27FC236}">
                <a16:creationId xmlns:a16="http://schemas.microsoft.com/office/drawing/2014/main" id="{B0C69B89-FCAE-6D42-A577-A6336003A9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page1image3863938416">
            <a:extLst>
              <a:ext uri="{FF2B5EF4-FFF2-40B4-BE49-F238E27FC236}">
                <a16:creationId xmlns:a16="http://schemas.microsoft.com/office/drawing/2014/main" id="{D60D3E30-48F2-024A-A60F-B459DE31B1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age1image3863938704">
            <a:extLst>
              <a:ext uri="{FF2B5EF4-FFF2-40B4-BE49-F238E27FC236}">
                <a16:creationId xmlns:a16="http://schemas.microsoft.com/office/drawing/2014/main" id="{44CE156B-9265-7A40-955F-5F7624BA47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page1image3863940928">
            <a:extLst>
              <a:ext uri="{FF2B5EF4-FFF2-40B4-BE49-F238E27FC236}">
                <a16:creationId xmlns:a16="http://schemas.microsoft.com/office/drawing/2014/main" id="{95D25D1D-EF3E-F446-9364-2E30996C2B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06400" cy="69723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age1image3863941120">
            <a:extLst>
              <a:ext uri="{FF2B5EF4-FFF2-40B4-BE49-F238E27FC236}">
                <a16:creationId xmlns:a16="http://schemas.microsoft.com/office/drawing/2014/main" id="{0B0D7638-342F-FC47-800A-B9E0249BB5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368300" cy="654050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page1image3863846096">
            <a:extLst>
              <a:ext uri="{FF2B5EF4-FFF2-40B4-BE49-F238E27FC236}">
                <a16:creationId xmlns:a16="http://schemas.microsoft.com/office/drawing/2014/main" id="{2E5C0BF4-7CD6-8740-BECB-7FEA84C59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page1image3863846384">
            <a:extLst>
              <a:ext uri="{FF2B5EF4-FFF2-40B4-BE49-F238E27FC236}">
                <a16:creationId xmlns:a16="http://schemas.microsoft.com/office/drawing/2014/main" id="{6C820EC3-99B2-C041-8E2E-AD011E9C8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234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page1image3863846672">
            <a:extLst>
              <a:ext uri="{FF2B5EF4-FFF2-40B4-BE49-F238E27FC236}">
                <a16:creationId xmlns:a16="http://schemas.microsoft.com/office/drawing/2014/main" id="{19D0F79F-18E0-1E4C-B59C-34AF239A4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4234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page1image3863846960">
            <a:extLst>
              <a:ext uri="{FF2B5EF4-FFF2-40B4-BE49-F238E27FC236}">
                <a16:creationId xmlns:a16="http://schemas.microsoft.com/office/drawing/2014/main" id="{C92EEEF9-EEB8-2548-8ED6-EACF5AB4F7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4234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age1image3863847536">
            <a:extLst>
              <a:ext uri="{FF2B5EF4-FFF2-40B4-BE49-F238E27FC236}">
                <a16:creationId xmlns:a16="http://schemas.microsoft.com/office/drawing/2014/main" id="{092E2637-DE89-DA45-8D4C-B059DC9E48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372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page1image3863847824">
            <a:extLst>
              <a:ext uri="{FF2B5EF4-FFF2-40B4-BE49-F238E27FC236}">
                <a16:creationId xmlns:a16="http://schemas.microsoft.com/office/drawing/2014/main" id="{1F32ABED-BEF6-5F45-A3A8-CA6B4A35D5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3627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age1image3863849824">
            <a:extLst>
              <a:ext uri="{FF2B5EF4-FFF2-40B4-BE49-F238E27FC236}">
                <a16:creationId xmlns:a16="http://schemas.microsoft.com/office/drawing/2014/main" id="{0727C076-53EF-EA4F-9383-FC0EEE4BEA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page1image3863850112">
            <a:extLst>
              <a:ext uri="{FF2B5EF4-FFF2-40B4-BE49-F238E27FC236}">
                <a16:creationId xmlns:a16="http://schemas.microsoft.com/office/drawing/2014/main" id="{0C44C571-2CAC-C34E-840A-BFF6A3E257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page1image3863851488">
            <a:extLst>
              <a:ext uri="{FF2B5EF4-FFF2-40B4-BE49-F238E27FC236}">
                <a16:creationId xmlns:a16="http://schemas.microsoft.com/office/drawing/2014/main" id="{CA88100F-34F8-1C4E-A0AA-0857E54BC7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page1image3863851680">
            <a:extLst>
              <a:ext uri="{FF2B5EF4-FFF2-40B4-BE49-F238E27FC236}">
                <a16:creationId xmlns:a16="http://schemas.microsoft.com/office/drawing/2014/main" id="{537A97D8-41D9-3940-AD50-6CF21E8209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page1image3863857632">
            <a:extLst>
              <a:ext uri="{FF2B5EF4-FFF2-40B4-BE49-F238E27FC236}">
                <a16:creationId xmlns:a16="http://schemas.microsoft.com/office/drawing/2014/main" id="{6E6C0F21-030C-A84F-BCD8-9AF5DAE5F1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page1image3863854960">
            <a:extLst>
              <a:ext uri="{FF2B5EF4-FFF2-40B4-BE49-F238E27FC236}">
                <a16:creationId xmlns:a16="http://schemas.microsoft.com/office/drawing/2014/main" id="{92359B67-7D9C-9B46-8E07-9ABE1FEE09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page1image3863938416">
            <a:extLst>
              <a:ext uri="{FF2B5EF4-FFF2-40B4-BE49-F238E27FC236}">
                <a16:creationId xmlns:a16="http://schemas.microsoft.com/office/drawing/2014/main" id="{AD2D3308-1424-4340-BBCA-CF3BA0DBE7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page1image3863938704">
            <a:extLst>
              <a:ext uri="{FF2B5EF4-FFF2-40B4-BE49-F238E27FC236}">
                <a16:creationId xmlns:a16="http://schemas.microsoft.com/office/drawing/2014/main" id="{428B13F0-34BA-044E-A495-023E2C2927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page1image3863940928">
            <a:extLst>
              <a:ext uri="{FF2B5EF4-FFF2-40B4-BE49-F238E27FC236}">
                <a16:creationId xmlns:a16="http://schemas.microsoft.com/office/drawing/2014/main" id="{A13F3793-AE37-8240-9BEF-EB3A617E3E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06400" cy="697230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page1image3863941120">
            <a:extLst>
              <a:ext uri="{FF2B5EF4-FFF2-40B4-BE49-F238E27FC236}">
                <a16:creationId xmlns:a16="http://schemas.microsoft.com/office/drawing/2014/main" id="{651C5019-BB00-B245-9526-FBE4AD06E2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368300" cy="6540500"/>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page1image19817280">
            <a:extLst>
              <a:ext uri="{FF2B5EF4-FFF2-40B4-BE49-F238E27FC236}">
                <a16:creationId xmlns:a16="http://schemas.microsoft.com/office/drawing/2014/main" id="{7DB3FB02-534C-7547-9E00-798D2465C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page1image19817088">
            <a:extLst>
              <a:ext uri="{FF2B5EF4-FFF2-40B4-BE49-F238E27FC236}">
                <a16:creationId xmlns:a16="http://schemas.microsoft.com/office/drawing/2014/main" id="{01812A94-647C-1F49-951D-EB4E1740F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234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page1image19821504">
            <a:extLst>
              <a:ext uri="{FF2B5EF4-FFF2-40B4-BE49-F238E27FC236}">
                <a16:creationId xmlns:a16="http://schemas.microsoft.com/office/drawing/2014/main" id="{AFBEAB71-F6F8-6846-8AA3-2D08127D4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4234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page1image19817664">
            <a:extLst>
              <a:ext uri="{FF2B5EF4-FFF2-40B4-BE49-F238E27FC236}">
                <a16:creationId xmlns:a16="http://schemas.microsoft.com/office/drawing/2014/main" id="{1C768F2E-59B1-E54D-ADCC-817100A5E0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4234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page1image19819584">
            <a:extLst>
              <a:ext uri="{FF2B5EF4-FFF2-40B4-BE49-F238E27FC236}">
                <a16:creationId xmlns:a16="http://schemas.microsoft.com/office/drawing/2014/main" id="{2B0A156E-ABDA-2845-A818-A73C2223DF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page1image19819008">
            <a:extLst>
              <a:ext uri="{FF2B5EF4-FFF2-40B4-BE49-F238E27FC236}">
                <a16:creationId xmlns:a16="http://schemas.microsoft.com/office/drawing/2014/main" id="{5A98829A-C0BE-6F43-B666-19DED16249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page1image19819200">
            <a:extLst>
              <a:ext uri="{FF2B5EF4-FFF2-40B4-BE49-F238E27FC236}">
                <a16:creationId xmlns:a16="http://schemas.microsoft.com/office/drawing/2014/main" id="{38AB63BB-2546-D341-ABD0-0EC27B4905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page1image19819392">
            <a:extLst>
              <a:ext uri="{FF2B5EF4-FFF2-40B4-BE49-F238E27FC236}">
                <a16:creationId xmlns:a16="http://schemas.microsoft.com/office/drawing/2014/main" id="{B1272BE3-5A3E-7744-8178-4D805C1A07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page1image19819776">
            <a:extLst>
              <a:ext uri="{FF2B5EF4-FFF2-40B4-BE49-F238E27FC236}">
                <a16:creationId xmlns:a16="http://schemas.microsoft.com/office/drawing/2014/main" id="{1F8272EC-89AC-144E-A1A7-9943E1252E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page1image19819968">
            <a:extLst>
              <a:ext uri="{FF2B5EF4-FFF2-40B4-BE49-F238E27FC236}">
                <a16:creationId xmlns:a16="http://schemas.microsoft.com/office/drawing/2014/main" id="{CAC993BF-5E1E-C847-8B36-01356E0F77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page1image19820928">
            <a:extLst>
              <a:ext uri="{FF2B5EF4-FFF2-40B4-BE49-F238E27FC236}">
                <a16:creationId xmlns:a16="http://schemas.microsoft.com/office/drawing/2014/main" id="{39B12DEC-98FB-D24F-956E-7B284A1EDA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page1image19820160">
            <a:extLst>
              <a:ext uri="{FF2B5EF4-FFF2-40B4-BE49-F238E27FC236}">
                <a16:creationId xmlns:a16="http://schemas.microsoft.com/office/drawing/2014/main" id="{07391478-82F5-1741-B8D9-7B6FA61563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page1image19821120">
            <a:extLst>
              <a:ext uri="{FF2B5EF4-FFF2-40B4-BE49-F238E27FC236}">
                <a16:creationId xmlns:a16="http://schemas.microsoft.com/office/drawing/2014/main" id="{E32768B8-8C02-4746-B717-4F32C14462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83" descr="page1image19821888">
            <a:extLst>
              <a:ext uri="{FF2B5EF4-FFF2-40B4-BE49-F238E27FC236}">
                <a16:creationId xmlns:a16="http://schemas.microsoft.com/office/drawing/2014/main" id="{F7D07E7B-F79C-0542-8794-736A3CE6B6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page1image19822080">
            <a:extLst>
              <a:ext uri="{FF2B5EF4-FFF2-40B4-BE49-F238E27FC236}">
                <a16:creationId xmlns:a16="http://schemas.microsoft.com/office/drawing/2014/main" id="{ED376E55-377B-D44B-9B70-ABEC5AF267F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descr="page1image19822464">
            <a:extLst>
              <a:ext uri="{FF2B5EF4-FFF2-40B4-BE49-F238E27FC236}">
                <a16:creationId xmlns:a16="http://schemas.microsoft.com/office/drawing/2014/main" id="{8F3292FA-E3B6-8E4C-8910-F8A363DB6E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page1image19822656">
            <a:extLst>
              <a:ext uri="{FF2B5EF4-FFF2-40B4-BE49-F238E27FC236}">
                <a16:creationId xmlns:a16="http://schemas.microsoft.com/office/drawing/2014/main" id="{2E18C4A3-ACEA-2748-803B-2AACE94D76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page1image19822848">
            <a:extLst>
              <a:ext uri="{FF2B5EF4-FFF2-40B4-BE49-F238E27FC236}">
                <a16:creationId xmlns:a16="http://schemas.microsoft.com/office/drawing/2014/main" id="{9E823EAF-240B-7E4D-A0BD-0A116D40CC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page1image19823040">
            <a:extLst>
              <a:ext uri="{FF2B5EF4-FFF2-40B4-BE49-F238E27FC236}">
                <a16:creationId xmlns:a16="http://schemas.microsoft.com/office/drawing/2014/main" id="{23329E87-306E-7446-8FBD-D86C53B579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89" descr="page1image19823232">
            <a:extLst>
              <a:ext uri="{FF2B5EF4-FFF2-40B4-BE49-F238E27FC236}">
                <a16:creationId xmlns:a16="http://schemas.microsoft.com/office/drawing/2014/main" id="{1B2D6303-C0B3-FB49-A285-7B44C1E489D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page1image19823424">
            <a:extLst>
              <a:ext uri="{FF2B5EF4-FFF2-40B4-BE49-F238E27FC236}">
                <a16:creationId xmlns:a16="http://schemas.microsoft.com/office/drawing/2014/main" id="{951BF715-D095-2641-8124-6154E8F0C31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page1image19823616">
            <a:extLst>
              <a:ext uri="{FF2B5EF4-FFF2-40B4-BE49-F238E27FC236}">
                <a16:creationId xmlns:a16="http://schemas.microsoft.com/office/drawing/2014/main" id="{4DB5DCF7-0EFB-D349-AFD3-1ED2021818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page1image19823808">
            <a:extLst>
              <a:ext uri="{FF2B5EF4-FFF2-40B4-BE49-F238E27FC236}">
                <a16:creationId xmlns:a16="http://schemas.microsoft.com/office/drawing/2014/main" id="{07A25337-9C49-CA4D-AEF4-FA59AF8D9E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page1image19824000">
            <a:extLst>
              <a:ext uri="{FF2B5EF4-FFF2-40B4-BE49-F238E27FC236}">
                <a16:creationId xmlns:a16="http://schemas.microsoft.com/office/drawing/2014/main" id="{A3C8EE69-F249-9643-9605-03D25F7FD6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page1image19824192">
            <a:extLst>
              <a:ext uri="{FF2B5EF4-FFF2-40B4-BE49-F238E27FC236}">
                <a16:creationId xmlns:a16="http://schemas.microsoft.com/office/drawing/2014/main" id="{368014CC-2C18-2843-B43D-1FBE69F83B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page1image19824384">
            <a:extLst>
              <a:ext uri="{FF2B5EF4-FFF2-40B4-BE49-F238E27FC236}">
                <a16:creationId xmlns:a16="http://schemas.microsoft.com/office/drawing/2014/main" id="{E090C84D-BF92-C848-8F4D-C146143B1D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page1image19880704">
            <a:extLst>
              <a:ext uri="{FF2B5EF4-FFF2-40B4-BE49-F238E27FC236}">
                <a16:creationId xmlns:a16="http://schemas.microsoft.com/office/drawing/2014/main" id="{2D6DB8A0-0C0B-8144-BF40-FB2F61F48C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page1image19880896">
            <a:extLst>
              <a:ext uri="{FF2B5EF4-FFF2-40B4-BE49-F238E27FC236}">
                <a16:creationId xmlns:a16="http://schemas.microsoft.com/office/drawing/2014/main" id="{0CA038C6-7EC7-BB4C-B7CE-C925A70D4B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page1image19881280">
            <a:extLst>
              <a:ext uri="{FF2B5EF4-FFF2-40B4-BE49-F238E27FC236}">
                <a16:creationId xmlns:a16="http://schemas.microsoft.com/office/drawing/2014/main" id="{3F7290FE-4E93-D447-B59B-B4D1CA7620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page1image19881472">
            <a:extLst>
              <a:ext uri="{FF2B5EF4-FFF2-40B4-BE49-F238E27FC236}">
                <a16:creationId xmlns:a16="http://schemas.microsoft.com/office/drawing/2014/main" id="{A6DEF993-9EF7-3F4B-9626-C5C78FD22B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100" descr="page1image19881856">
            <a:extLst>
              <a:ext uri="{FF2B5EF4-FFF2-40B4-BE49-F238E27FC236}">
                <a16:creationId xmlns:a16="http://schemas.microsoft.com/office/drawing/2014/main" id="{53417D01-BDDB-874A-8A0B-0A55830B7C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page1image19882048">
            <a:extLst>
              <a:ext uri="{FF2B5EF4-FFF2-40B4-BE49-F238E27FC236}">
                <a16:creationId xmlns:a16="http://schemas.microsoft.com/office/drawing/2014/main" id="{E71C7754-8876-3647-AEC4-136709FF2E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page1image19881664">
            <a:extLst>
              <a:ext uri="{FF2B5EF4-FFF2-40B4-BE49-F238E27FC236}">
                <a16:creationId xmlns:a16="http://schemas.microsoft.com/office/drawing/2014/main" id="{C6675FA1-E7F5-D447-970F-AA82F9B52C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page1image19882240">
            <a:extLst>
              <a:ext uri="{FF2B5EF4-FFF2-40B4-BE49-F238E27FC236}">
                <a16:creationId xmlns:a16="http://schemas.microsoft.com/office/drawing/2014/main" id="{3ED180FC-AFC8-D943-BE51-1472EEE51C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page1image19882816">
            <a:extLst>
              <a:ext uri="{FF2B5EF4-FFF2-40B4-BE49-F238E27FC236}">
                <a16:creationId xmlns:a16="http://schemas.microsoft.com/office/drawing/2014/main" id="{25452C9A-0C07-BE42-B455-FBCD617BBB5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9" name="Picture 105" descr="page1image19883008">
            <a:extLst>
              <a:ext uri="{FF2B5EF4-FFF2-40B4-BE49-F238E27FC236}">
                <a16:creationId xmlns:a16="http://schemas.microsoft.com/office/drawing/2014/main" id="{6EE4D633-0901-E14D-B8A6-5DB2A72FF0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descr="page1image19882624">
            <a:extLst>
              <a:ext uri="{FF2B5EF4-FFF2-40B4-BE49-F238E27FC236}">
                <a16:creationId xmlns:a16="http://schemas.microsoft.com/office/drawing/2014/main" id="{8B0BD229-4999-7F48-97C3-EBCDBC8706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page1image19883200">
            <a:extLst>
              <a:ext uri="{FF2B5EF4-FFF2-40B4-BE49-F238E27FC236}">
                <a16:creationId xmlns:a16="http://schemas.microsoft.com/office/drawing/2014/main" id="{778D8A90-986C-8A4E-AA61-AA699E0DD5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page1image19883776">
            <a:extLst>
              <a:ext uri="{FF2B5EF4-FFF2-40B4-BE49-F238E27FC236}">
                <a16:creationId xmlns:a16="http://schemas.microsoft.com/office/drawing/2014/main" id="{90EE9E71-8629-2B44-A94A-81829F3917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109" descr="page1image19883968">
            <a:extLst>
              <a:ext uri="{FF2B5EF4-FFF2-40B4-BE49-F238E27FC236}">
                <a16:creationId xmlns:a16="http://schemas.microsoft.com/office/drawing/2014/main" id="{43C0BF7A-6000-C94D-B09E-D2C57E5F34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page1image19875136">
            <a:extLst>
              <a:ext uri="{FF2B5EF4-FFF2-40B4-BE49-F238E27FC236}">
                <a16:creationId xmlns:a16="http://schemas.microsoft.com/office/drawing/2014/main" id="{C504B4E4-529C-F842-9113-1EC0DC9E2B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11" descr="page1image19883584">
            <a:extLst>
              <a:ext uri="{FF2B5EF4-FFF2-40B4-BE49-F238E27FC236}">
                <a16:creationId xmlns:a16="http://schemas.microsoft.com/office/drawing/2014/main" id="{71B8AB1A-6B2D-824A-B4AF-DADF1582ED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page1image19884544">
            <a:extLst>
              <a:ext uri="{FF2B5EF4-FFF2-40B4-BE49-F238E27FC236}">
                <a16:creationId xmlns:a16="http://schemas.microsoft.com/office/drawing/2014/main" id="{08191368-5435-E140-BF22-DD9678C18E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13" descr="page1image19884928">
            <a:extLst>
              <a:ext uri="{FF2B5EF4-FFF2-40B4-BE49-F238E27FC236}">
                <a16:creationId xmlns:a16="http://schemas.microsoft.com/office/drawing/2014/main" id="{171938D4-F5E0-FF4B-8D0C-D532395655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page1image19886080">
            <a:extLst>
              <a:ext uri="{FF2B5EF4-FFF2-40B4-BE49-F238E27FC236}">
                <a16:creationId xmlns:a16="http://schemas.microsoft.com/office/drawing/2014/main" id="{E96757D6-40DD-9D4A-A10F-F347519AFD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9" name="Picture 115" descr="page1image19888000">
            <a:extLst>
              <a:ext uri="{FF2B5EF4-FFF2-40B4-BE49-F238E27FC236}">
                <a16:creationId xmlns:a16="http://schemas.microsoft.com/office/drawing/2014/main" id="{C5A5959A-9D0A-1C42-8496-5A8905B100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descr="page1image19888192">
            <a:extLst>
              <a:ext uri="{FF2B5EF4-FFF2-40B4-BE49-F238E27FC236}">
                <a16:creationId xmlns:a16="http://schemas.microsoft.com/office/drawing/2014/main" id="{5CA3ABDF-8E52-4444-8E50-398A4F97673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1" name="Picture 117" descr="page1image19887808">
            <a:extLst>
              <a:ext uri="{FF2B5EF4-FFF2-40B4-BE49-F238E27FC236}">
                <a16:creationId xmlns:a16="http://schemas.microsoft.com/office/drawing/2014/main" id="{61ACB4F1-A538-5E4A-93E9-3258B91A964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18" descr="page1image19887232">
            <a:extLst>
              <a:ext uri="{FF2B5EF4-FFF2-40B4-BE49-F238E27FC236}">
                <a16:creationId xmlns:a16="http://schemas.microsoft.com/office/drawing/2014/main" id="{AAECCB76-30B1-5D4F-A934-1D3D9F5C0F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3" name="Picture 119" descr="page1image19889728">
            <a:extLst>
              <a:ext uri="{FF2B5EF4-FFF2-40B4-BE49-F238E27FC236}">
                <a16:creationId xmlns:a16="http://schemas.microsoft.com/office/drawing/2014/main" id="{67B3BCB7-5098-604E-B013-D7CE80A6A7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descr="page1image19862784">
            <a:extLst>
              <a:ext uri="{FF2B5EF4-FFF2-40B4-BE49-F238E27FC236}">
                <a16:creationId xmlns:a16="http://schemas.microsoft.com/office/drawing/2014/main" id="{1896B675-799B-E74C-A055-C99341ABC0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5" name="Picture 121" descr="page1image19863360">
            <a:extLst>
              <a:ext uri="{FF2B5EF4-FFF2-40B4-BE49-F238E27FC236}">
                <a16:creationId xmlns:a16="http://schemas.microsoft.com/office/drawing/2014/main" id="{EB76FF12-D54E-9B47-B067-682476AB33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page1image19782592">
            <a:extLst>
              <a:ext uri="{FF2B5EF4-FFF2-40B4-BE49-F238E27FC236}">
                <a16:creationId xmlns:a16="http://schemas.microsoft.com/office/drawing/2014/main" id="{1AE354C4-E8D9-864B-8927-DA26151E8F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372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7" name="Picture 123" descr="page1image19789504">
            <a:extLst>
              <a:ext uri="{FF2B5EF4-FFF2-40B4-BE49-F238E27FC236}">
                <a16:creationId xmlns:a16="http://schemas.microsoft.com/office/drawing/2014/main" id="{D1307DCC-AF3D-414C-A0A3-0CDA2AC3A7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descr="page1image19787200">
            <a:extLst>
              <a:ext uri="{FF2B5EF4-FFF2-40B4-BE49-F238E27FC236}">
                <a16:creationId xmlns:a16="http://schemas.microsoft.com/office/drawing/2014/main" id="{2EA9B232-ABDA-3B49-852C-D35A9D47FF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49" name="Picture 125" descr="page1image19780480">
            <a:extLst>
              <a:ext uri="{FF2B5EF4-FFF2-40B4-BE49-F238E27FC236}">
                <a16:creationId xmlns:a16="http://schemas.microsoft.com/office/drawing/2014/main" id="{A5E3BE1A-FC36-CA40-BE70-D618E0A5A0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126" descr="page1image19779904">
            <a:extLst>
              <a:ext uri="{FF2B5EF4-FFF2-40B4-BE49-F238E27FC236}">
                <a16:creationId xmlns:a16="http://schemas.microsoft.com/office/drawing/2014/main" id="{48748ABA-06B7-2542-9CA8-E5EC708AC5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51" name="Picture 127" descr="page1image12934144">
            <a:extLst>
              <a:ext uri="{FF2B5EF4-FFF2-40B4-BE49-F238E27FC236}">
                <a16:creationId xmlns:a16="http://schemas.microsoft.com/office/drawing/2014/main" id="{C981DCC1-7095-A140-9667-341C99A1F9B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63627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154" name="Picture 130" descr="page1image19765824">
            <a:extLst>
              <a:ext uri="{FF2B5EF4-FFF2-40B4-BE49-F238E27FC236}">
                <a16:creationId xmlns:a16="http://schemas.microsoft.com/office/drawing/2014/main" id="{F53BA802-F375-5646-9579-3F27A788512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55" name="Picture 131" descr="page1image19756352">
            <a:extLst>
              <a:ext uri="{FF2B5EF4-FFF2-40B4-BE49-F238E27FC236}">
                <a16:creationId xmlns:a16="http://schemas.microsoft.com/office/drawing/2014/main" id="{837FEE83-613D-9349-9D98-8B3ED986D83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58" name="Picture 134" descr="page1image19807232">
            <a:extLst>
              <a:ext uri="{FF2B5EF4-FFF2-40B4-BE49-F238E27FC236}">
                <a16:creationId xmlns:a16="http://schemas.microsoft.com/office/drawing/2014/main" id="{71A5168D-166D-0946-8681-FC155138A4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59" name="Picture 135" descr="page1image19807808">
            <a:extLst>
              <a:ext uri="{FF2B5EF4-FFF2-40B4-BE49-F238E27FC236}">
                <a16:creationId xmlns:a16="http://schemas.microsoft.com/office/drawing/2014/main" id="{7162050F-AC59-914F-903C-36FBC97619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64" name="Picture 140" descr="page1image19842560">
            <a:extLst>
              <a:ext uri="{FF2B5EF4-FFF2-40B4-BE49-F238E27FC236}">
                <a16:creationId xmlns:a16="http://schemas.microsoft.com/office/drawing/2014/main" id="{CD0F6AC1-4734-C74D-B51E-DE4ACE31E3A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page1image19842752">
            <a:extLst>
              <a:ext uri="{FF2B5EF4-FFF2-40B4-BE49-F238E27FC236}">
                <a16:creationId xmlns:a16="http://schemas.microsoft.com/office/drawing/2014/main" id="{CFF10CEE-9D21-F44B-ADFD-8435AA78F3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page1image19844672">
            <a:extLst>
              <a:ext uri="{FF2B5EF4-FFF2-40B4-BE49-F238E27FC236}">
                <a16:creationId xmlns:a16="http://schemas.microsoft.com/office/drawing/2014/main" id="{157CF7A5-818E-6841-BB8A-23BF289669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page1image19844864">
            <a:extLst>
              <a:ext uri="{FF2B5EF4-FFF2-40B4-BE49-F238E27FC236}">
                <a16:creationId xmlns:a16="http://schemas.microsoft.com/office/drawing/2014/main" id="{B476FEDE-AB39-4F4E-8460-6E09E360AA5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page1image19845824">
            <a:extLst>
              <a:ext uri="{FF2B5EF4-FFF2-40B4-BE49-F238E27FC236}">
                <a16:creationId xmlns:a16="http://schemas.microsoft.com/office/drawing/2014/main" id="{68323654-EF25-E342-B350-8568CABC49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74" y="-151496"/>
            <a:ext cx="406400" cy="697230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page1image19846016">
            <a:extLst>
              <a:ext uri="{FF2B5EF4-FFF2-40B4-BE49-F238E27FC236}">
                <a16:creationId xmlns:a16="http://schemas.microsoft.com/office/drawing/2014/main" id="{27A834B5-364B-DA42-93AE-D863CBEB13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368300" cy="6540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6FA0357-CAF9-7140-A5C8-73E35FAD7C2C}"/>
              </a:ext>
            </a:extLst>
          </p:cNvPr>
          <p:cNvSpPr/>
          <p:nvPr/>
        </p:nvSpPr>
        <p:spPr>
          <a:xfrm>
            <a:off x="831768" y="774378"/>
            <a:ext cx="7692534" cy="584775"/>
          </a:xfrm>
          <a:prstGeom prst="rect">
            <a:avLst/>
          </a:prstGeom>
        </p:spPr>
        <p:txBody>
          <a:bodyPr wrap="square">
            <a:spAutoFit/>
          </a:bodyPr>
          <a:lstStyle/>
          <a:p>
            <a:r>
              <a:rPr lang="en-US" dirty="0"/>
              <a:t>Meeting Slots for 802.15 WG March Plenary</a:t>
            </a:r>
          </a:p>
        </p:txBody>
      </p:sp>
      <p:pic>
        <p:nvPicPr>
          <p:cNvPr id="5" name="Picture 4">
            <a:extLst>
              <a:ext uri="{FF2B5EF4-FFF2-40B4-BE49-F238E27FC236}">
                <a16:creationId xmlns:a16="http://schemas.microsoft.com/office/drawing/2014/main" id="{0609B769-A3DA-2A4B-B3E0-EFD49E49ED14}"/>
              </a:ext>
            </a:extLst>
          </p:cNvPr>
          <p:cNvPicPr>
            <a:picLocks noChangeAspect="1"/>
          </p:cNvPicPr>
          <p:nvPr/>
        </p:nvPicPr>
        <p:blipFill>
          <a:blip r:embed="rId14"/>
          <a:stretch>
            <a:fillRect/>
          </a:stretch>
        </p:blipFill>
        <p:spPr>
          <a:xfrm>
            <a:off x="606048" y="1576592"/>
            <a:ext cx="8256007" cy="4133393"/>
          </a:xfrm>
          <a:prstGeom prst="rect">
            <a:avLst/>
          </a:prstGeom>
        </p:spPr>
      </p:pic>
    </p:spTree>
    <p:extLst>
      <p:ext uri="{BB962C8B-B14F-4D97-AF65-F5344CB8AC3E}">
        <p14:creationId xmlns:p14="http://schemas.microsoft.com/office/powerpoint/2010/main" val="213930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 3ma March 2022 </a:t>
            </a:r>
            <a:br>
              <a:rPr lang="de-DE" dirty="0"/>
            </a:br>
            <a:r>
              <a:rPr lang="de-DE" dirty="0" err="1"/>
              <a:t>Closing</a:t>
            </a:r>
            <a:r>
              <a:rPr lang="de-DE" dirty="0"/>
              <a:t> Report</a:t>
            </a:r>
          </a:p>
        </p:txBody>
      </p:sp>
      <p:sp>
        <p:nvSpPr>
          <p:cNvPr id="8" name="Untertitel 7"/>
          <p:cNvSpPr>
            <a:spLocks noGrp="1"/>
          </p:cNvSpPr>
          <p:nvPr>
            <p:ph type="subTitle" idx="1"/>
          </p:nvPr>
        </p:nvSpPr>
        <p:spPr/>
        <p:txBody>
          <a:bodyPr/>
          <a:lstStyle/>
          <a:p>
            <a:endParaRPr lang="de-DE" dirty="0"/>
          </a:p>
        </p:txBody>
      </p:sp>
      <p:sp>
        <p:nvSpPr>
          <p:cNvPr id="2" name="Datumsplatzhalter 1"/>
          <p:cNvSpPr>
            <a:spLocks noGrp="1"/>
          </p:cNvSpPr>
          <p:nvPr>
            <p:ph type="dt" sz="half" idx="10"/>
          </p:nvPr>
        </p:nvSpPr>
        <p:spPr/>
        <p:txBody>
          <a:bodyPr/>
          <a:lstStyle/>
          <a:p>
            <a:r>
              <a:rPr lang="en-US" dirty="0"/>
              <a:t>March 2022</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Meetings/</a:t>
            </a:r>
            <a:r>
              <a:rPr lang="de-DE" dirty="0" err="1"/>
              <a:t>Contributions</a:t>
            </a:r>
            <a:endParaRPr lang="de-DE" dirty="0"/>
          </a:p>
        </p:txBody>
      </p:sp>
      <p:sp>
        <p:nvSpPr>
          <p:cNvPr id="6" name="Inhaltsplatzhalter 5"/>
          <p:cNvSpPr>
            <a:spLocks noGrp="1"/>
          </p:cNvSpPr>
          <p:nvPr>
            <p:ph idx="1"/>
          </p:nvPr>
        </p:nvSpPr>
        <p:spPr>
          <a:xfrm>
            <a:off x="685800" y="1728942"/>
            <a:ext cx="7772400" cy="4114800"/>
          </a:xfrm>
        </p:spPr>
        <p:txBody>
          <a:bodyPr/>
          <a:lstStyle/>
          <a:p>
            <a:r>
              <a:rPr lang="de-DE" sz="1800" dirty="0"/>
              <a:t>2  </a:t>
            </a:r>
            <a:r>
              <a:rPr lang="de-DE" sz="1800" dirty="0" err="1"/>
              <a:t>meetings</a:t>
            </a:r>
            <a:r>
              <a:rPr lang="de-DE" sz="1800" dirty="0"/>
              <a:t> on </a:t>
            </a:r>
            <a:r>
              <a:rPr lang="de-DE" sz="1800" dirty="0" err="1"/>
              <a:t>Fri</a:t>
            </a:r>
            <a:r>
              <a:rPr lang="de-DE" sz="1800" dirty="0"/>
              <a:t> AM1 and Mon Am1  </a:t>
            </a:r>
          </a:p>
          <a:p>
            <a:endParaRPr lang="de-DE" sz="1800" dirty="0"/>
          </a:p>
          <a:p>
            <a:pPr>
              <a:spcAft>
                <a:spcPts val="0"/>
              </a:spcAft>
            </a:pPr>
            <a:r>
              <a:rPr lang="en-US" sz="1800" dirty="0">
                <a:latin typeface="Times New Roman" panose="02020603050405020304" pitchFamily="18" charset="0"/>
                <a:ea typeface="MS PGothic" panose="020B0600070205080204" pitchFamily="34" charset="-128"/>
              </a:rPr>
              <a:t>Listening Proposals:</a:t>
            </a:r>
            <a:endParaRPr lang="de-DE" sz="1800" dirty="0">
              <a:latin typeface="Times New Roman" panose="02020603050405020304" pitchFamily="18" charset="0"/>
              <a:ea typeface="MS PGothic" panose="020B0600070205080204" pitchFamily="34" charset="-128"/>
            </a:endParaRPr>
          </a:p>
          <a:p>
            <a:pPr marL="457200">
              <a:spcAft>
                <a:spcPts val="0"/>
              </a:spcAft>
            </a:pPr>
            <a:r>
              <a:rPr lang="en-GB" sz="1800" dirty="0">
                <a:latin typeface="Times New Roman" panose="02020603050405020304" pitchFamily="18" charset="0"/>
                <a:ea typeface="MS PGothic" panose="020B0600070205080204" pitchFamily="34" charset="-128"/>
              </a:rPr>
              <a:t>Iwao Hosako (NICT), Proposal of channel plans of terahertz radio for the 3ma after WRC19 (22/0120)</a:t>
            </a:r>
            <a:endParaRPr lang="de-DE" sz="1800" dirty="0">
              <a:latin typeface="Times New Roman" panose="02020603050405020304" pitchFamily="18" charset="0"/>
              <a:ea typeface="MS PGothic" panose="020B0600070205080204" pitchFamily="34" charset="-128"/>
            </a:endParaRPr>
          </a:p>
          <a:p>
            <a:pPr marL="457200">
              <a:spcAft>
                <a:spcPts val="0"/>
              </a:spcAft>
            </a:pPr>
            <a:r>
              <a:rPr lang="en-GB" sz="1800" dirty="0">
                <a:latin typeface="Times New Roman" panose="02020603050405020304" pitchFamily="18" charset="0"/>
                <a:ea typeface="MS PGothic" panose="020B0600070205080204" pitchFamily="34" charset="-128"/>
              </a:rPr>
              <a:t>Thomas Kürner (TU Braunschweig), Proposal to Reference IEEE 802.1Q in IEEE 802.15.3 (22/0127)</a:t>
            </a:r>
            <a:endParaRPr lang="de-DE" sz="1800" dirty="0">
              <a:latin typeface="Times New Roman" panose="02020603050405020304" pitchFamily="18" charset="0"/>
              <a:ea typeface="MS PGothic" panose="020B0600070205080204" pitchFamily="34" charset="-128"/>
            </a:endParaRPr>
          </a:p>
          <a:p>
            <a:pPr marL="457200">
              <a:spcAft>
                <a:spcPts val="0"/>
              </a:spcAft>
            </a:pPr>
            <a:r>
              <a:rPr lang="en-GB" sz="1800" dirty="0">
                <a:latin typeface="Times New Roman" panose="02020603050405020304" pitchFamily="18" charset="0"/>
                <a:ea typeface="MS PGothic" panose="020B0600070205080204" pitchFamily="34" charset="-128"/>
              </a:rPr>
              <a:t>Keitarou Kondou (HRCP), Proposal to extend RIFS in IEEE </a:t>
            </a:r>
            <a:r>
              <a:rPr lang="en-GB" sz="1800" dirty="0" err="1">
                <a:latin typeface="Times New Roman" panose="02020603050405020304" pitchFamily="18" charset="0"/>
                <a:ea typeface="MS PGothic" panose="020B0600070205080204" pitchFamily="34" charset="-128"/>
              </a:rPr>
              <a:t>Std</a:t>
            </a:r>
            <a:r>
              <a:rPr lang="en-GB" sz="1800" dirty="0">
                <a:latin typeface="Times New Roman" panose="02020603050405020304" pitchFamily="18" charset="0"/>
                <a:ea typeface="MS PGothic" panose="020B0600070205080204" pitchFamily="34" charset="-128"/>
              </a:rPr>
              <a:t> 802.15.3d/e </a:t>
            </a:r>
            <a:r>
              <a:rPr lang="en-GB" sz="1800">
                <a:latin typeface="Times New Roman" panose="02020603050405020304" pitchFamily="18" charset="0"/>
                <a:ea typeface="MS PGothic" panose="020B0600070205080204" pitchFamily="34" charset="-128"/>
              </a:rPr>
              <a:t>(22/0131r1)</a:t>
            </a:r>
            <a:endParaRPr lang="de-DE" sz="1800" dirty="0">
              <a:latin typeface="Times New Roman" panose="02020603050405020304" pitchFamily="18" charset="0"/>
              <a:ea typeface="MS PGothic" panose="020B0600070205080204" pitchFamily="34" charset="-128"/>
            </a:endParaRPr>
          </a:p>
          <a:p>
            <a:pPr marL="457200">
              <a:spcAft>
                <a:spcPts val="0"/>
              </a:spcAft>
            </a:pPr>
            <a:r>
              <a:rPr lang="en-GB" sz="1800" dirty="0">
                <a:latin typeface="Times New Roman" panose="02020603050405020304" pitchFamily="18" charset="0"/>
                <a:ea typeface="MS PGothic" panose="020B0600070205080204" pitchFamily="34" charset="-128"/>
              </a:rPr>
              <a:t>Josip Jornet (</a:t>
            </a:r>
            <a:r>
              <a:rPr lang="en-GB" sz="1800" dirty="0" err="1">
                <a:latin typeface="Times New Roman" panose="02020603050405020304" pitchFamily="18" charset="0"/>
                <a:ea typeface="MS PGothic" panose="020B0600070205080204" pitchFamily="34" charset="-128"/>
              </a:rPr>
              <a:t>Northeastern</a:t>
            </a:r>
            <a:r>
              <a:rPr lang="en-GB" sz="1800" dirty="0">
                <a:latin typeface="Times New Roman" panose="02020603050405020304" pitchFamily="18" charset="0"/>
                <a:ea typeface="MS PGothic" panose="020B0600070205080204" pitchFamily="34" charset="-128"/>
              </a:rPr>
              <a:t> University), Enhancements to the Physical Layer of IEEE 802.15.3d for Increased Data Rate and Coexistence (22/0126)</a:t>
            </a:r>
            <a:endParaRPr lang="de-DE" sz="1800" dirty="0">
              <a:latin typeface="Times New Roman" panose="02020603050405020304" pitchFamily="18" charset="0"/>
              <a:ea typeface="MS PGothic" panose="020B0600070205080204" pitchFamily="34" charset="-128"/>
            </a:endParaRPr>
          </a:p>
          <a:p>
            <a:endParaRPr lang="de-DE" sz="1800" dirty="0">
              <a:ea typeface="Times New Roman"/>
            </a:endParaRPr>
          </a:p>
          <a:p>
            <a:pPr marL="457200" lvl="1" indent="0">
              <a:buNone/>
            </a:pPr>
            <a:endParaRPr lang="de-DE" sz="1400" dirty="0"/>
          </a:p>
          <a:p>
            <a:pPr marL="457200" lvl="1" indent="0">
              <a:buNone/>
            </a:pPr>
            <a:endParaRPr lang="de-DE" sz="1400" dirty="0"/>
          </a:p>
          <a:p>
            <a:endParaRPr lang="de-DE" sz="1800" dirty="0"/>
          </a:p>
          <a:p>
            <a:endParaRPr lang="de-DE" sz="1600" dirty="0"/>
          </a:p>
          <a:p>
            <a:pPr marL="901700" indent="0">
              <a:buNone/>
            </a:pPr>
            <a:endParaRPr lang="de-DE" sz="1800" dirty="0"/>
          </a:p>
          <a:p>
            <a:pPr marL="457200" lvl="1" indent="0">
              <a:buNone/>
            </a:pPr>
            <a:endParaRPr lang="de-DE" sz="1600" b="1" dirty="0"/>
          </a:p>
        </p:txBody>
      </p:sp>
      <p:sp>
        <p:nvSpPr>
          <p:cNvPr id="2" name="Datumsplatzhalter 1"/>
          <p:cNvSpPr>
            <a:spLocks noGrp="1"/>
          </p:cNvSpPr>
          <p:nvPr>
            <p:ph type="dt" sz="half" idx="10"/>
          </p:nvPr>
        </p:nvSpPr>
        <p:spPr/>
        <p:txBody>
          <a:bodyPr/>
          <a:lstStyle/>
          <a:p>
            <a:r>
              <a:rPr lang="en-US" dirty="0"/>
              <a:t>March 2022</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16</a:t>
            </a:fld>
            <a:endParaRPr lang="en-US"/>
          </a:p>
        </p:txBody>
      </p:sp>
    </p:spTree>
    <p:extLst>
      <p:ext uri="{BB962C8B-B14F-4D97-AF65-F5344CB8AC3E}">
        <p14:creationId xmlns:p14="http://schemas.microsoft.com/office/powerpoint/2010/main" val="1493785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Review of Time Line </a:t>
            </a:r>
            <a:r>
              <a:rPr lang="de-DE" dirty="0" err="1"/>
              <a:t>for</a:t>
            </a:r>
            <a:r>
              <a:rPr lang="de-DE" dirty="0"/>
              <a:t> TG3ma</a:t>
            </a:r>
          </a:p>
        </p:txBody>
      </p:sp>
      <p:sp>
        <p:nvSpPr>
          <p:cNvPr id="3" name="Inhaltsplatzhalter 2"/>
          <p:cNvSpPr>
            <a:spLocks noGrp="1"/>
          </p:cNvSpPr>
          <p:nvPr>
            <p:ph idx="1"/>
          </p:nvPr>
        </p:nvSpPr>
        <p:spPr>
          <a:xfrm>
            <a:off x="685800" y="1844675"/>
            <a:ext cx="7772400" cy="4114800"/>
          </a:xfrm>
        </p:spPr>
        <p:txBody>
          <a:bodyPr/>
          <a:lstStyle/>
          <a:p>
            <a:pPr lvl="1">
              <a:lnSpc>
                <a:spcPct val="150000"/>
              </a:lnSpc>
            </a:pPr>
            <a:r>
              <a:rPr lang="en-US" sz="1800" dirty="0"/>
              <a:t>January 2022 	Kick-Off; Issuing Call for Proposals</a:t>
            </a:r>
          </a:p>
          <a:p>
            <a:pPr lvl="1">
              <a:lnSpc>
                <a:spcPct val="150000"/>
              </a:lnSpc>
            </a:pPr>
            <a:r>
              <a:rPr lang="en-US" sz="1800" dirty="0"/>
              <a:t>March 2022 	</a:t>
            </a:r>
            <a:r>
              <a:rPr lang="en-US" sz="1800" dirty="0">
                <a:solidFill>
                  <a:schemeClr val="bg2">
                    <a:lumMod val="40000"/>
                    <a:lumOff val="60000"/>
                  </a:schemeClr>
                </a:solidFill>
              </a:rPr>
              <a:t>Roll-up available ; start reviewing the roll-up 				version</a:t>
            </a:r>
            <a:r>
              <a:rPr lang="en-US" sz="1800" dirty="0"/>
              <a:t>;  Listening proposals;</a:t>
            </a:r>
          </a:p>
          <a:p>
            <a:pPr lvl="1">
              <a:lnSpc>
                <a:spcPct val="150000"/>
              </a:lnSpc>
            </a:pPr>
            <a:r>
              <a:rPr lang="en-US" sz="1800" dirty="0" err="1"/>
              <a:t>Webcons</a:t>
            </a:r>
            <a:r>
              <a:rPr lang="en-US" sz="1800" dirty="0"/>
              <a:t> </a:t>
            </a:r>
            <a:r>
              <a:rPr lang="en-US" sz="1800" dirty="0" err="1"/>
              <a:t>AprilMay</a:t>
            </a:r>
            <a:r>
              <a:rPr lang="en-US" sz="1800" dirty="0"/>
              <a:t> Roll-up available; start </a:t>
            </a:r>
            <a:r>
              <a:rPr lang="en-US" sz="1800" dirty="0" err="1"/>
              <a:t>revieweing</a:t>
            </a:r>
            <a:r>
              <a:rPr lang="en-US" sz="1800" dirty="0"/>
              <a:t> roll-up</a:t>
            </a:r>
          </a:p>
          <a:p>
            <a:pPr lvl="1">
              <a:lnSpc>
                <a:spcPct val="150000"/>
              </a:lnSpc>
            </a:pPr>
            <a:r>
              <a:rPr lang="en-US" sz="1800" dirty="0"/>
              <a:t>May 2022 		Start drafting D0</a:t>
            </a:r>
          </a:p>
          <a:p>
            <a:pPr lvl="1">
              <a:lnSpc>
                <a:spcPct val="150000"/>
              </a:lnSpc>
            </a:pPr>
            <a:r>
              <a:rPr lang="en-US" sz="1800" dirty="0"/>
              <a:t>July 2022 		Starting LB</a:t>
            </a:r>
          </a:p>
          <a:p>
            <a:pPr lvl="1">
              <a:lnSpc>
                <a:spcPct val="150000"/>
              </a:lnSpc>
            </a:pPr>
            <a:r>
              <a:rPr lang="en-US" sz="1800" dirty="0"/>
              <a:t>September 2022 	LB Comment Resolution</a:t>
            </a:r>
          </a:p>
          <a:p>
            <a:pPr lvl="1">
              <a:lnSpc>
                <a:spcPct val="150000"/>
              </a:lnSpc>
            </a:pPr>
            <a:r>
              <a:rPr lang="en-US" sz="1800" dirty="0"/>
              <a:t>November 2022 	Starting SB</a:t>
            </a:r>
          </a:p>
          <a:p>
            <a:pPr lvl="1">
              <a:lnSpc>
                <a:spcPct val="150000"/>
              </a:lnSpc>
            </a:pPr>
            <a:r>
              <a:rPr lang="en-US" sz="1800" dirty="0"/>
              <a:t>January 2023 	SB Comment Resolution</a:t>
            </a:r>
          </a:p>
          <a:p>
            <a:pPr lvl="1">
              <a:lnSpc>
                <a:spcPct val="150000"/>
              </a:lnSpc>
            </a:pPr>
            <a:r>
              <a:rPr lang="en-US" sz="1800" dirty="0"/>
              <a:t>March 2023 	Submission to </a:t>
            </a:r>
            <a:r>
              <a:rPr lang="en-US" sz="1800" dirty="0" err="1"/>
              <a:t>RevCom</a:t>
            </a:r>
            <a:endParaRPr lang="en-US" sz="1800" dirty="0"/>
          </a:p>
          <a:p>
            <a:pPr lvl="1"/>
            <a:endParaRPr lang="de-DE" sz="1800" dirty="0"/>
          </a:p>
          <a:p>
            <a:endParaRPr lang="de-DE" sz="2000" dirty="0"/>
          </a:p>
        </p:txBody>
      </p:sp>
      <p:sp>
        <p:nvSpPr>
          <p:cNvPr id="4" name="Datumsplatzhalter 3"/>
          <p:cNvSpPr>
            <a:spLocks noGrp="1"/>
          </p:cNvSpPr>
          <p:nvPr>
            <p:ph type="dt" sz="half" idx="10"/>
          </p:nvPr>
        </p:nvSpPr>
        <p:spPr/>
        <p:txBody>
          <a:bodyPr/>
          <a:lstStyle/>
          <a:p>
            <a:r>
              <a:rPr lang="en-US" dirty="0"/>
              <a:t>March 2022</a:t>
            </a:r>
          </a:p>
        </p:txBody>
      </p:sp>
      <p:sp>
        <p:nvSpPr>
          <p:cNvPr id="5" name="Fußzeilenplatzhalter 4"/>
          <p:cNvSpPr>
            <a:spLocks noGrp="1"/>
          </p:cNvSpPr>
          <p:nvPr>
            <p:ph type="ftr" sz="quarter" idx="11"/>
          </p:nvPr>
        </p:nvSpPr>
        <p:spPr/>
        <p:txBody>
          <a:bodyPr/>
          <a:lstStyle/>
          <a:p>
            <a:r>
              <a:rPr lang="en-US" dirty="0"/>
              <a:t>Thomas Kürner, TU Braunschweig</a:t>
            </a:r>
          </a:p>
        </p:txBody>
      </p:sp>
      <p:sp>
        <p:nvSpPr>
          <p:cNvPr id="6" name="Foliennummernplatzhalter 5"/>
          <p:cNvSpPr>
            <a:spLocks noGrp="1"/>
          </p:cNvSpPr>
          <p:nvPr>
            <p:ph type="sldNum" sz="quarter" idx="12"/>
          </p:nvPr>
        </p:nvSpPr>
        <p:spPr/>
        <p:txBody>
          <a:bodyPr/>
          <a:lstStyle/>
          <a:p>
            <a:r>
              <a:rPr lang="en-US"/>
              <a:t>Slide </a:t>
            </a:r>
            <a:fld id="{D8E7F6C2-DF2F-4116-8D71-DCDEFB590920}" type="slidenum">
              <a:rPr lang="en-US" smtClean="0"/>
              <a:pPr/>
              <a:t>17</a:t>
            </a:fld>
            <a:endParaRPr lang="en-US"/>
          </a:p>
        </p:txBody>
      </p:sp>
    </p:spTree>
    <p:extLst>
      <p:ext uri="{BB962C8B-B14F-4D97-AF65-F5344CB8AC3E}">
        <p14:creationId xmlns:p14="http://schemas.microsoft.com/office/powerpoint/2010/main" val="3366040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Next Meetings</a:t>
            </a:r>
            <a:endParaRPr lang="de-DE" dirty="0"/>
          </a:p>
        </p:txBody>
      </p:sp>
      <p:sp>
        <p:nvSpPr>
          <p:cNvPr id="6" name="Inhaltsplatzhalter 5"/>
          <p:cNvSpPr>
            <a:spLocks noGrp="1"/>
          </p:cNvSpPr>
          <p:nvPr>
            <p:ph idx="1"/>
          </p:nvPr>
        </p:nvSpPr>
        <p:spPr>
          <a:xfrm>
            <a:off x="685800" y="1728942"/>
            <a:ext cx="7772400" cy="4114800"/>
          </a:xfrm>
        </p:spPr>
        <p:txBody>
          <a:bodyPr/>
          <a:lstStyle/>
          <a:p>
            <a:pPr marL="431800" lvl="2" indent="0">
              <a:spcAft>
                <a:spcPts val="0"/>
              </a:spcAft>
              <a:buNone/>
            </a:pPr>
            <a:endParaRPr lang="de-DE" sz="1800" dirty="0">
              <a:ea typeface="Times New Roman"/>
            </a:endParaRPr>
          </a:p>
          <a:p>
            <a:pPr marL="698500" lvl="2" indent="-266700">
              <a:spcAft>
                <a:spcPts val="0"/>
              </a:spcAft>
              <a:buFont typeface="Arial" pitchFamily="34" charset="0"/>
              <a:buChar char="•"/>
            </a:pPr>
            <a:endParaRPr lang="en-US" sz="1800" dirty="0"/>
          </a:p>
          <a:p>
            <a:pPr marL="355600" lvl="1" indent="-266700">
              <a:spcAft>
                <a:spcPts val="0"/>
              </a:spcAft>
              <a:buFont typeface="Arial" pitchFamily="34" charset="0"/>
              <a:buChar char="•"/>
            </a:pPr>
            <a:r>
              <a:rPr lang="en-US" sz="1800" dirty="0"/>
              <a:t>Requested May meetings slots  for TG3ma</a:t>
            </a:r>
          </a:p>
          <a:p>
            <a:pPr marL="698500" lvl="2" indent="-266700">
              <a:spcAft>
                <a:spcPts val="0"/>
              </a:spcAft>
              <a:buFont typeface="Arial" pitchFamily="34" charset="0"/>
              <a:buChar char="•"/>
            </a:pPr>
            <a:endParaRPr lang="en-US" sz="1400" dirty="0"/>
          </a:p>
          <a:p>
            <a:pPr marL="698500" lvl="2" indent="-266700">
              <a:spcAft>
                <a:spcPts val="0"/>
              </a:spcAft>
              <a:buFont typeface="Arial" pitchFamily="34" charset="0"/>
              <a:buChar char="•"/>
            </a:pPr>
            <a:r>
              <a:rPr lang="en-US" sz="1800" dirty="0"/>
              <a:t>3 time slots early afternoon Warsaw time (to enable online participation as in the last sessions)</a:t>
            </a:r>
          </a:p>
          <a:p>
            <a:pPr marL="698500" lvl="2" indent="-266700">
              <a:spcAft>
                <a:spcPts val="0"/>
              </a:spcAft>
              <a:buFont typeface="Arial" pitchFamily="34" charset="0"/>
              <a:buChar char="•"/>
            </a:pPr>
            <a:endParaRPr lang="en-US" sz="1800" dirty="0"/>
          </a:p>
          <a:p>
            <a:pPr marL="355600" lvl="1" indent="-266700">
              <a:spcAft>
                <a:spcPts val="0"/>
              </a:spcAft>
              <a:buFont typeface="Arial" pitchFamily="34" charset="0"/>
              <a:buChar char="•"/>
            </a:pPr>
            <a:r>
              <a:rPr lang="en-US" sz="2200" dirty="0" err="1"/>
              <a:t>Webcons</a:t>
            </a:r>
            <a:r>
              <a:rPr lang="en-US" sz="2200" dirty="0"/>
              <a:t> scheduled</a:t>
            </a:r>
          </a:p>
          <a:p>
            <a:pPr marL="698500" lvl="2" indent="-266700">
              <a:spcAft>
                <a:spcPts val="0"/>
              </a:spcAft>
              <a:buFont typeface="Arial" pitchFamily="34" charset="0"/>
              <a:buChar char="•"/>
            </a:pPr>
            <a:r>
              <a:rPr lang="en-US" sz="1800" dirty="0"/>
              <a:t>Wednesday, 20 April 2022, 1-3 pm CEST</a:t>
            </a:r>
          </a:p>
          <a:p>
            <a:pPr marL="698500" lvl="2" indent="-266700">
              <a:spcAft>
                <a:spcPts val="0"/>
              </a:spcAft>
              <a:buFont typeface="Arial" pitchFamily="34" charset="0"/>
              <a:buChar char="•"/>
            </a:pPr>
            <a:r>
              <a:rPr lang="en-US" sz="1800" dirty="0"/>
              <a:t>Tuesday, 26 April 2022, 1-3pm CEST</a:t>
            </a:r>
          </a:p>
          <a:p>
            <a:pPr marL="698500" lvl="2" indent="-266700">
              <a:spcAft>
                <a:spcPts val="0"/>
              </a:spcAft>
              <a:buFont typeface="Arial" pitchFamily="34" charset="0"/>
              <a:buChar char="•"/>
            </a:pPr>
            <a:r>
              <a:rPr lang="en-US" sz="1800" dirty="0"/>
              <a:t>Wednesday, 4 May 2022, 1-3 pm CEST</a:t>
            </a:r>
          </a:p>
          <a:p>
            <a:pPr marL="698500" lvl="2" indent="-266700">
              <a:spcAft>
                <a:spcPts val="0"/>
              </a:spcAft>
              <a:buFont typeface="Arial" pitchFamily="34" charset="0"/>
              <a:buChar char="•"/>
            </a:pPr>
            <a:endParaRPr lang="en-US" sz="1800" dirty="0"/>
          </a:p>
          <a:p>
            <a:pPr marL="698500" lvl="2" indent="-266700">
              <a:spcAft>
                <a:spcPts val="0"/>
              </a:spcAft>
              <a:buFont typeface="Arial" pitchFamily="34" charset="0"/>
              <a:buChar char="•"/>
            </a:pPr>
            <a:endParaRPr lang="de-DE" sz="1800" dirty="0"/>
          </a:p>
          <a:p>
            <a:pPr marL="698500" lvl="2" indent="-266700">
              <a:spcAft>
                <a:spcPts val="0"/>
              </a:spcAft>
              <a:buFont typeface="Arial" pitchFamily="34" charset="0"/>
              <a:buChar char="•"/>
            </a:pPr>
            <a:endParaRPr lang="de-DE" sz="1800" dirty="0"/>
          </a:p>
          <a:p>
            <a:pPr lvl="1">
              <a:buNone/>
            </a:pPr>
            <a:endParaRPr lang="de-DE" sz="1800" dirty="0">
              <a:ea typeface="Times New Roman"/>
            </a:endParaRPr>
          </a:p>
          <a:p>
            <a:pPr>
              <a:buNone/>
            </a:pPr>
            <a:endParaRPr lang="de-DE" sz="1800" dirty="0"/>
          </a:p>
        </p:txBody>
      </p:sp>
      <p:sp>
        <p:nvSpPr>
          <p:cNvPr id="2" name="Datumsplatzhalter 1"/>
          <p:cNvSpPr>
            <a:spLocks noGrp="1"/>
          </p:cNvSpPr>
          <p:nvPr>
            <p:ph type="dt" sz="half" idx="10"/>
          </p:nvPr>
        </p:nvSpPr>
        <p:spPr/>
        <p:txBody>
          <a:bodyPr/>
          <a:lstStyle/>
          <a:p>
            <a:r>
              <a:rPr lang="en-US" dirty="0"/>
              <a:t>March 2022</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18</a:t>
            </a:fld>
            <a:endParaRPr lang="en-US"/>
          </a:p>
        </p:txBody>
      </p:sp>
    </p:spTree>
    <p:extLst>
      <p:ext uri="{BB962C8B-B14F-4D97-AF65-F5344CB8AC3E}">
        <p14:creationId xmlns:p14="http://schemas.microsoft.com/office/powerpoint/2010/main" val="3426516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 3ma March 2022 </a:t>
            </a:r>
            <a:br>
              <a:rPr lang="de-DE" dirty="0"/>
            </a:br>
            <a:r>
              <a:rPr lang="de-DE" dirty="0" err="1"/>
              <a:t>Closing</a:t>
            </a:r>
            <a:r>
              <a:rPr lang="de-DE" dirty="0"/>
              <a:t> Report</a:t>
            </a:r>
          </a:p>
        </p:txBody>
      </p:sp>
      <p:sp>
        <p:nvSpPr>
          <p:cNvPr id="8" name="Untertitel 7"/>
          <p:cNvSpPr>
            <a:spLocks noGrp="1"/>
          </p:cNvSpPr>
          <p:nvPr>
            <p:ph type="subTitle" idx="1"/>
          </p:nvPr>
        </p:nvSpPr>
        <p:spPr/>
        <p:txBody>
          <a:bodyPr/>
          <a:lstStyle/>
          <a:p>
            <a:endParaRPr lang="de-DE" dirty="0"/>
          </a:p>
        </p:txBody>
      </p:sp>
      <p:sp>
        <p:nvSpPr>
          <p:cNvPr id="2" name="Datumsplatzhalter 1"/>
          <p:cNvSpPr>
            <a:spLocks noGrp="1"/>
          </p:cNvSpPr>
          <p:nvPr>
            <p:ph type="dt" sz="half" idx="10"/>
          </p:nvPr>
        </p:nvSpPr>
        <p:spPr/>
        <p:txBody>
          <a:bodyPr/>
          <a:lstStyle/>
          <a:p>
            <a:r>
              <a:rPr lang="en-US" dirty="0"/>
              <a:t>March 2022</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C7BCCE-EB2F-414A-8316-1E39090B6650}"/>
              </a:ext>
            </a:extLst>
          </p:cNvPr>
          <p:cNvSpPr>
            <a:spLocks noGrp="1"/>
          </p:cNvSpPr>
          <p:nvPr>
            <p:ph type="dt" sz="half" idx="10"/>
          </p:nvPr>
        </p:nvSpPr>
        <p:spPr/>
        <p:txBody>
          <a:bodyPr/>
          <a:lstStyle/>
          <a:p>
            <a:pPr>
              <a:defRPr/>
            </a:pPr>
            <a:r>
              <a:rPr lang="en-US"/>
              <a:t>March 2022</a:t>
            </a:r>
          </a:p>
        </p:txBody>
      </p:sp>
      <p:sp>
        <p:nvSpPr>
          <p:cNvPr id="3" name="Footer Placeholder 2">
            <a:extLst>
              <a:ext uri="{FF2B5EF4-FFF2-40B4-BE49-F238E27FC236}">
                <a16:creationId xmlns:a16="http://schemas.microsoft.com/office/drawing/2014/main" id="{1D9050D2-83F1-2146-A9B5-619B95F483C2}"/>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83EA3328-8BC6-0343-A608-75F44D9670D0}"/>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2</a:t>
            </a:fld>
            <a:endParaRPr lang="en-US"/>
          </a:p>
        </p:txBody>
      </p:sp>
      <p:sp>
        <p:nvSpPr>
          <p:cNvPr id="5" name="Rectangle 1026">
            <a:extLst>
              <a:ext uri="{FF2B5EF4-FFF2-40B4-BE49-F238E27FC236}">
                <a16:creationId xmlns:a16="http://schemas.microsoft.com/office/drawing/2014/main" id="{E8964631-BC6F-934B-AB17-59D48B66E90C}"/>
              </a:ext>
            </a:extLst>
          </p:cNvPr>
          <p:cNvSpPr>
            <a:spLocks noChangeArrowheads="1"/>
          </p:cNvSpPr>
          <p:nvPr/>
        </p:nvSpPr>
        <p:spPr bwMode="auto">
          <a:xfrm>
            <a:off x="152400" y="838200"/>
            <a:ext cx="457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algn="ctr">
              <a:defRPr/>
            </a:pPr>
            <a:r>
              <a:rPr lang="en-US">
                <a:solidFill>
                  <a:schemeClr val="tx2"/>
                </a:solidFill>
                <a:latin typeface="Times New Roman" charset="0"/>
                <a:ea typeface="ＭＳ Ｐゴシック" charset="0"/>
              </a:rPr>
              <a:t>802.15 Organization Chart</a:t>
            </a:r>
          </a:p>
        </p:txBody>
      </p:sp>
      <p:cxnSp>
        <p:nvCxnSpPr>
          <p:cNvPr id="6" name="_s1032">
            <a:extLst>
              <a:ext uri="{FF2B5EF4-FFF2-40B4-BE49-F238E27FC236}">
                <a16:creationId xmlns:a16="http://schemas.microsoft.com/office/drawing/2014/main" id="{3C5D4A7D-DF7A-BE47-A6FE-9E61744A2E77}"/>
              </a:ext>
            </a:extLst>
          </p:cNvPr>
          <p:cNvCxnSpPr>
            <a:cxnSpLocks noChangeShapeType="1"/>
            <a:stCxn id="16" idx="1"/>
            <a:endCxn id="11" idx="2"/>
          </p:cNvCxnSpPr>
          <p:nvPr/>
        </p:nvCxnSpPr>
        <p:spPr bwMode="auto">
          <a:xfrm rot="10800000">
            <a:off x="2917032" y="3297238"/>
            <a:ext cx="329022" cy="289619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 name="_s1037">
            <a:extLst>
              <a:ext uri="{FF2B5EF4-FFF2-40B4-BE49-F238E27FC236}">
                <a16:creationId xmlns:a16="http://schemas.microsoft.com/office/drawing/2014/main" id="{3F5052A8-A3C9-7948-B8B5-C29ACA9802E8}"/>
              </a:ext>
            </a:extLst>
          </p:cNvPr>
          <p:cNvCxnSpPr>
            <a:cxnSpLocks noChangeShapeType="1"/>
            <a:stCxn id="14" idx="1"/>
            <a:endCxn id="18" idx="3"/>
          </p:cNvCxnSpPr>
          <p:nvPr/>
        </p:nvCxnSpPr>
        <p:spPr bwMode="auto">
          <a:xfrm flipH="1" flipV="1">
            <a:off x="2498773" y="4299626"/>
            <a:ext cx="750383" cy="2249"/>
          </a:xfrm>
          <a:prstGeom prst="straightConnector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 name="_s1038">
            <a:extLst>
              <a:ext uri="{FF2B5EF4-FFF2-40B4-BE49-F238E27FC236}">
                <a16:creationId xmlns:a16="http://schemas.microsoft.com/office/drawing/2014/main" id="{EAB12E0B-FD8A-304B-BD29-2AE641B54774}"/>
              </a:ext>
            </a:extLst>
          </p:cNvPr>
          <p:cNvCxnSpPr>
            <a:cxnSpLocks noChangeShapeType="1"/>
            <a:stCxn id="25" idx="3"/>
          </p:cNvCxnSpPr>
          <p:nvPr/>
        </p:nvCxnSpPr>
        <p:spPr bwMode="auto">
          <a:xfrm flipV="1">
            <a:off x="2490914" y="3378200"/>
            <a:ext cx="423015" cy="2815234"/>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 name="_s1041">
            <a:extLst>
              <a:ext uri="{FF2B5EF4-FFF2-40B4-BE49-F238E27FC236}">
                <a16:creationId xmlns:a16="http://schemas.microsoft.com/office/drawing/2014/main" id="{559028F4-DC52-B648-A731-2A37A42A5D47}"/>
              </a:ext>
            </a:extLst>
          </p:cNvPr>
          <p:cNvCxnSpPr>
            <a:cxnSpLocks noChangeShapeType="1"/>
          </p:cNvCxnSpPr>
          <p:nvPr/>
        </p:nvCxnSpPr>
        <p:spPr bwMode="auto">
          <a:xfrm flipV="1">
            <a:off x="6039645" y="1610124"/>
            <a:ext cx="13281" cy="1524396"/>
          </a:xfrm>
          <a:prstGeom prst="straightConnector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0" name="_s1043">
            <a:extLst>
              <a:ext uri="{FF2B5EF4-FFF2-40B4-BE49-F238E27FC236}">
                <a16:creationId xmlns:a16="http://schemas.microsoft.com/office/drawing/2014/main" id="{694AC82C-EC99-5141-9BDE-F0CD77548A80}"/>
              </a:ext>
            </a:extLst>
          </p:cNvPr>
          <p:cNvSpPr>
            <a:spLocks noChangeArrowheads="1"/>
          </p:cNvSpPr>
          <p:nvPr/>
        </p:nvSpPr>
        <p:spPr bwMode="auto">
          <a:xfrm>
            <a:off x="4724401" y="721521"/>
            <a:ext cx="4040186" cy="88860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marL="114300">
              <a:spcAft>
                <a:spcPts val="600"/>
              </a:spcAft>
            </a:pPr>
            <a:r>
              <a:rPr lang="en-US" sz="1100" b="1" dirty="0"/>
              <a:t>802.15 WG Chair:  Pat Kinney Kinney Consulting</a:t>
            </a:r>
          </a:p>
          <a:p>
            <a:pPr marL="114300"/>
            <a:r>
              <a:rPr lang="en-US" sz="1100" b="1" dirty="0"/>
              <a:t>802.15 Vice Chair:  Rick Alfvin, Linespeed</a:t>
            </a:r>
          </a:p>
          <a:p>
            <a:pPr marL="114300"/>
            <a:r>
              <a:rPr lang="en-US" sz="1100" b="1" dirty="0"/>
              <a:t>802.15 Vice Chair:  Clint Powell, Meta</a:t>
            </a:r>
          </a:p>
          <a:p>
            <a:pPr marL="114300"/>
            <a:r>
              <a:rPr lang="en-US" sz="1100" b="1" dirty="0"/>
              <a:t>802.15 Vice Chair:  Phil Beecher, Wi-SUN Alliance</a:t>
            </a:r>
          </a:p>
        </p:txBody>
      </p:sp>
      <p:sp>
        <p:nvSpPr>
          <p:cNvPr id="11" name="_s1044">
            <a:extLst>
              <a:ext uri="{FF2B5EF4-FFF2-40B4-BE49-F238E27FC236}">
                <a16:creationId xmlns:a16="http://schemas.microsoft.com/office/drawing/2014/main" id="{19074060-AD9E-2045-AE22-0B1BA515AA9B}"/>
              </a:ext>
            </a:extLst>
          </p:cNvPr>
          <p:cNvSpPr>
            <a:spLocks noChangeArrowheads="1"/>
          </p:cNvSpPr>
          <p:nvPr/>
        </p:nvSpPr>
        <p:spPr bwMode="auto">
          <a:xfrm>
            <a:off x="1752600" y="2971800"/>
            <a:ext cx="2328863" cy="3254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400" b="1" dirty="0"/>
              <a:t>Task Groups (TGs)</a:t>
            </a:r>
          </a:p>
        </p:txBody>
      </p:sp>
      <p:sp>
        <p:nvSpPr>
          <p:cNvPr id="12" name="_s1045">
            <a:extLst>
              <a:ext uri="{FF2B5EF4-FFF2-40B4-BE49-F238E27FC236}">
                <a16:creationId xmlns:a16="http://schemas.microsoft.com/office/drawing/2014/main" id="{CC12F813-8EEB-9346-99D6-581FC2EDE62B}"/>
              </a:ext>
            </a:extLst>
          </p:cNvPr>
          <p:cNvSpPr>
            <a:spLocks noChangeArrowheads="1"/>
          </p:cNvSpPr>
          <p:nvPr/>
        </p:nvSpPr>
        <p:spPr bwMode="auto">
          <a:xfrm>
            <a:off x="3241292" y="1747046"/>
            <a:ext cx="2468153" cy="51434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50" b="1" dirty="0"/>
              <a:t>Secretary</a:t>
            </a:r>
          </a:p>
          <a:p>
            <a:pPr algn="ctr"/>
            <a:r>
              <a:rPr lang="en-US" sz="1050" b="1" dirty="0"/>
              <a:t>Clint Powell, Meta</a:t>
            </a:r>
          </a:p>
        </p:txBody>
      </p:sp>
      <p:sp>
        <p:nvSpPr>
          <p:cNvPr id="13" name="_s1047">
            <a:extLst>
              <a:ext uri="{FF2B5EF4-FFF2-40B4-BE49-F238E27FC236}">
                <a16:creationId xmlns:a16="http://schemas.microsoft.com/office/drawing/2014/main" id="{B79D9EBB-9570-4943-9B19-17A52A68EA1F}"/>
              </a:ext>
            </a:extLst>
          </p:cNvPr>
          <p:cNvSpPr>
            <a:spLocks noChangeArrowheads="1"/>
          </p:cNvSpPr>
          <p:nvPr/>
        </p:nvSpPr>
        <p:spPr bwMode="auto">
          <a:xfrm>
            <a:off x="3241292" y="2406650"/>
            <a:ext cx="2468153" cy="4699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defRPr/>
            </a:pPr>
            <a:r>
              <a:rPr lang="en-US" sz="1050" b="1" dirty="0"/>
              <a:t>Working Group Technical Editor</a:t>
            </a:r>
          </a:p>
          <a:p>
            <a:pPr algn="ctr">
              <a:defRPr/>
            </a:pPr>
            <a:r>
              <a:rPr lang="en-US" sz="1050" b="1" dirty="0"/>
              <a:t>James Gilb</a:t>
            </a:r>
          </a:p>
        </p:txBody>
      </p:sp>
      <p:sp>
        <p:nvSpPr>
          <p:cNvPr id="14" name="_s1049">
            <a:extLst>
              <a:ext uri="{FF2B5EF4-FFF2-40B4-BE49-F238E27FC236}">
                <a16:creationId xmlns:a16="http://schemas.microsoft.com/office/drawing/2014/main" id="{9F078350-E254-5940-94B3-09D30F2A9E28}"/>
              </a:ext>
            </a:extLst>
          </p:cNvPr>
          <p:cNvSpPr>
            <a:spLocks noChangeArrowheads="1"/>
          </p:cNvSpPr>
          <p:nvPr/>
        </p:nvSpPr>
        <p:spPr bwMode="auto">
          <a:xfrm>
            <a:off x="3249156" y="4022483"/>
            <a:ext cx="2433710" cy="55878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marL="61913"/>
            <a:r>
              <a:rPr lang="en-US" sz="1200" b="1" dirty="0"/>
              <a:t>TG13 Gigabit OWC</a:t>
            </a:r>
          </a:p>
          <a:p>
            <a:pPr marL="61913"/>
            <a:r>
              <a:rPr lang="en-US" sz="1100" dirty="0"/>
              <a:t>Chair: Volker Jungnickel</a:t>
            </a:r>
          </a:p>
          <a:p>
            <a:pPr marL="61913"/>
            <a:r>
              <a:rPr lang="en-US" sz="1100" dirty="0"/>
              <a:t>Fraunhofer Heinrich Hertz Institute</a:t>
            </a:r>
            <a:endParaRPr lang="en-US" sz="1100" b="1" dirty="0"/>
          </a:p>
        </p:txBody>
      </p:sp>
      <p:sp>
        <p:nvSpPr>
          <p:cNvPr id="15" name="_s1051">
            <a:extLst>
              <a:ext uri="{FF2B5EF4-FFF2-40B4-BE49-F238E27FC236}">
                <a16:creationId xmlns:a16="http://schemas.microsoft.com/office/drawing/2014/main" id="{AAE6DAAA-F0B1-E042-8B80-0FD5ADABB443}"/>
              </a:ext>
            </a:extLst>
          </p:cNvPr>
          <p:cNvSpPr>
            <a:spLocks noChangeArrowheads="1"/>
          </p:cNvSpPr>
          <p:nvPr/>
        </p:nvSpPr>
        <p:spPr bwMode="auto">
          <a:xfrm>
            <a:off x="3241292" y="5316021"/>
            <a:ext cx="2447925" cy="53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1000" b="1"/>
          </a:p>
        </p:txBody>
      </p:sp>
      <p:sp>
        <p:nvSpPr>
          <p:cNvPr id="16" name="_s1054">
            <a:extLst>
              <a:ext uri="{FF2B5EF4-FFF2-40B4-BE49-F238E27FC236}">
                <a16:creationId xmlns:a16="http://schemas.microsoft.com/office/drawing/2014/main" id="{200AF796-80B1-FA40-AD7C-2F5FF39EC964}"/>
              </a:ext>
            </a:extLst>
          </p:cNvPr>
          <p:cNvSpPr>
            <a:spLocks noChangeArrowheads="1"/>
          </p:cNvSpPr>
          <p:nvPr/>
        </p:nvSpPr>
        <p:spPr bwMode="auto">
          <a:xfrm>
            <a:off x="3246054" y="5941815"/>
            <a:ext cx="2443163" cy="503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600"/>
          </a:p>
        </p:txBody>
      </p:sp>
      <p:sp>
        <p:nvSpPr>
          <p:cNvPr id="17" name="_s1056">
            <a:extLst>
              <a:ext uri="{FF2B5EF4-FFF2-40B4-BE49-F238E27FC236}">
                <a16:creationId xmlns:a16="http://schemas.microsoft.com/office/drawing/2014/main" id="{414E7967-86E0-B947-91EB-F07889F6794A}"/>
              </a:ext>
            </a:extLst>
          </p:cNvPr>
          <p:cNvSpPr>
            <a:spLocks noChangeArrowheads="1"/>
          </p:cNvSpPr>
          <p:nvPr/>
        </p:nvSpPr>
        <p:spPr bwMode="auto">
          <a:xfrm>
            <a:off x="3259931" y="3421036"/>
            <a:ext cx="2424113" cy="5298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lgn="ctr">
              <a:defRPr/>
            </a:pPr>
            <a:endParaRPr lang="en-US" sz="1000" b="1">
              <a:latin typeface="Times New Roman" charset="0"/>
              <a:ea typeface="ＭＳ Ｐゴシック" charset="0"/>
            </a:endParaRPr>
          </a:p>
        </p:txBody>
      </p:sp>
      <p:sp>
        <p:nvSpPr>
          <p:cNvPr id="18" name="_s1057">
            <a:extLst>
              <a:ext uri="{FF2B5EF4-FFF2-40B4-BE49-F238E27FC236}">
                <a16:creationId xmlns:a16="http://schemas.microsoft.com/office/drawing/2014/main" id="{BFC7E0D9-D670-E840-ACBE-EF25F5D80152}"/>
              </a:ext>
            </a:extLst>
          </p:cNvPr>
          <p:cNvSpPr>
            <a:spLocks noChangeArrowheads="1"/>
          </p:cNvSpPr>
          <p:nvPr/>
        </p:nvSpPr>
        <p:spPr bwMode="auto">
          <a:xfrm>
            <a:off x="169911" y="4037688"/>
            <a:ext cx="2328862" cy="5238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defRPr/>
            </a:pPr>
            <a:endParaRPr lang="en-US" sz="1000" dirty="0"/>
          </a:p>
          <a:p>
            <a:pPr>
              <a:tabLst>
                <a:tab pos="0" algn="l"/>
              </a:tabLst>
              <a:defRPr/>
            </a:pPr>
            <a:endParaRPr lang="en-US" sz="1000" b="1" dirty="0">
              <a:solidFill>
                <a:srgbClr val="000000"/>
              </a:solidFill>
              <a:latin typeface="Times New Roman" charset="0"/>
              <a:ea typeface="ＭＳ Ｐゴシック" charset="0"/>
            </a:endParaRPr>
          </a:p>
        </p:txBody>
      </p:sp>
      <p:sp>
        <p:nvSpPr>
          <p:cNvPr id="19" name="_s1058">
            <a:extLst>
              <a:ext uri="{FF2B5EF4-FFF2-40B4-BE49-F238E27FC236}">
                <a16:creationId xmlns:a16="http://schemas.microsoft.com/office/drawing/2014/main" id="{85F56D50-DCA6-AB41-AABD-880661A11B8A}"/>
              </a:ext>
            </a:extLst>
          </p:cNvPr>
          <p:cNvSpPr>
            <a:spLocks noChangeArrowheads="1"/>
          </p:cNvSpPr>
          <p:nvPr/>
        </p:nvSpPr>
        <p:spPr bwMode="auto">
          <a:xfrm>
            <a:off x="6429375" y="3378200"/>
            <a:ext cx="2449514" cy="306685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rIns="0" bIns="0"/>
          <a:lstStyle/>
          <a:p>
            <a:pPr>
              <a:spcAft>
                <a:spcPts val="300"/>
              </a:spcAft>
              <a:defRPr/>
            </a:pPr>
            <a:r>
              <a:rPr lang="en-US" sz="1000" b="1" u="sng" dirty="0"/>
              <a:t>STUDY GROUPS (SG)</a:t>
            </a:r>
            <a:r>
              <a:rPr lang="en-US" sz="1000" dirty="0"/>
              <a:t>:</a:t>
            </a:r>
          </a:p>
          <a:p>
            <a:pPr>
              <a:spcAft>
                <a:spcPts val="300"/>
              </a:spcAft>
              <a:defRPr/>
            </a:pPr>
            <a:r>
              <a:rPr lang="en-US" sz="1000" b="1" u="sng" dirty="0">
                <a:solidFill>
                  <a:srgbClr val="000000"/>
                </a:solidFill>
              </a:rPr>
              <a:t>INTEREST GROUPS (IG)</a:t>
            </a:r>
            <a:endParaRPr lang="en-US" sz="1000" b="1" u="sng" dirty="0"/>
          </a:p>
          <a:p>
            <a:pPr>
              <a:spcAft>
                <a:spcPts val="300"/>
              </a:spcAft>
              <a:defRPr/>
            </a:pPr>
            <a:r>
              <a:rPr lang="en-US" sz="1000" b="1" u="sng" dirty="0"/>
              <a:t>STANDING COMMITTEES (SC)</a:t>
            </a:r>
          </a:p>
          <a:p>
            <a:pPr>
              <a:defRPr/>
            </a:pPr>
            <a:r>
              <a:rPr lang="en-US" sz="1000" b="1" dirty="0"/>
              <a:t>SC IETF</a:t>
            </a:r>
          </a:p>
          <a:p>
            <a:pPr marL="228600">
              <a:defRPr/>
            </a:pPr>
            <a:r>
              <a:rPr lang="en-US" sz="1000" dirty="0"/>
              <a:t>Chair: Tero Kivinen, Self</a:t>
            </a:r>
          </a:p>
          <a:p>
            <a:pPr>
              <a:defRPr/>
            </a:pPr>
            <a:r>
              <a:rPr lang="en-US" sz="1000" b="1" dirty="0"/>
              <a:t>SC WNG</a:t>
            </a:r>
          </a:p>
          <a:p>
            <a:pPr marL="228600">
              <a:defRPr/>
            </a:pPr>
            <a:r>
              <a:rPr lang="en-US" sz="1000" dirty="0"/>
              <a:t>Chair: Ben Rolfe, Blind Creek Associate</a:t>
            </a:r>
          </a:p>
          <a:p>
            <a:pPr>
              <a:defRPr/>
            </a:pPr>
            <a:r>
              <a:rPr lang="en-US" sz="1000" b="1" dirty="0"/>
              <a:t>SC Maintenance / Rules</a:t>
            </a:r>
          </a:p>
          <a:p>
            <a:pPr marL="228600">
              <a:defRPr/>
            </a:pPr>
            <a:r>
              <a:rPr lang="en-US" sz="1000" dirty="0"/>
              <a:t>Chair: </a:t>
            </a:r>
            <a:r>
              <a:rPr lang="en-US" sz="1000" dirty="0">
                <a:solidFill>
                  <a:srgbClr val="000000"/>
                </a:solidFill>
              </a:rPr>
              <a:t>Phil Beecher, Wi-SUN Alliance</a:t>
            </a:r>
            <a:endParaRPr lang="en-US" sz="1000" dirty="0"/>
          </a:p>
          <a:p>
            <a:pPr>
              <a:defRPr/>
            </a:pPr>
            <a:r>
              <a:rPr lang="en-US" sz="1000" b="1" dirty="0"/>
              <a:t>SC TeraHertz (THz) </a:t>
            </a:r>
          </a:p>
          <a:p>
            <a:pPr marL="174625" lvl="1">
              <a:defRPr/>
            </a:pPr>
            <a:r>
              <a:rPr lang="en-US" sz="1000" dirty="0"/>
              <a:t>Chair: </a:t>
            </a:r>
            <a:r>
              <a:rPr lang="de-DE" sz="1000" dirty="0"/>
              <a:t>Thomas Kürner, </a:t>
            </a:r>
          </a:p>
          <a:p>
            <a:pPr marL="174625" lvl="1">
              <a:defRPr/>
            </a:pPr>
            <a:r>
              <a:rPr lang="de-DE" sz="1000" dirty="0"/>
              <a:t>Technische Universität Braunschweig</a:t>
            </a:r>
          </a:p>
          <a:p>
            <a:pPr>
              <a:defRPr/>
            </a:pPr>
            <a:endParaRPr lang="en-US" sz="1000" b="1" u="sng" dirty="0"/>
          </a:p>
          <a:p>
            <a:pPr>
              <a:defRPr/>
            </a:pPr>
            <a:endParaRPr lang="en-US" sz="1000" u="sng" dirty="0"/>
          </a:p>
        </p:txBody>
      </p:sp>
      <p:sp>
        <p:nvSpPr>
          <p:cNvPr id="20" name="Rectangle 1029">
            <a:extLst>
              <a:ext uri="{FF2B5EF4-FFF2-40B4-BE49-F238E27FC236}">
                <a16:creationId xmlns:a16="http://schemas.microsoft.com/office/drawing/2014/main" id="{C8BB20A9-B6DC-9B48-B3E4-4B7E7278A359}"/>
              </a:ext>
            </a:extLst>
          </p:cNvPr>
          <p:cNvSpPr>
            <a:spLocks noChangeArrowheads="1"/>
          </p:cNvSpPr>
          <p:nvPr/>
        </p:nvSpPr>
        <p:spPr bwMode="auto">
          <a:xfrm>
            <a:off x="228600" y="1701800"/>
            <a:ext cx="2767806" cy="1096963"/>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eaLnBrk="1" hangingPunct="1">
              <a:defRPr/>
            </a:pPr>
            <a:endParaRPr lang="en-US" sz="1400" dirty="0">
              <a:latin typeface="Arial" charset="0"/>
              <a:ea typeface="ＭＳ Ｐゴシック" charset="0"/>
            </a:endParaRPr>
          </a:p>
          <a:p>
            <a:pPr algn="ctr" eaLnBrk="1" hangingPunct="1">
              <a:defRPr/>
            </a:pPr>
            <a:r>
              <a:rPr lang="en-US" sz="1400" dirty="0">
                <a:latin typeface="Arial" charset="0"/>
                <a:ea typeface="ＭＳ Ｐゴシック" charset="0"/>
              </a:rPr>
              <a:t>To add your name </a:t>
            </a:r>
          </a:p>
          <a:p>
            <a:pPr algn="ctr" eaLnBrk="1" hangingPunct="1">
              <a:defRPr/>
            </a:pPr>
            <a:r>
              <a:rPr lang="en-US" sz="1400" dirty="0">
                <a:latin typeface="Arial" charset="0"/>
                <a:ea typeface="ＭＳ Ｐゴシック" charset="0"/>
              </a:rPr>
              <a:t>to the WG/TG/SG/IG reflectors </a:t>
            </a:r>
          </a:p>
          <a:p>
            <a:pPr algn="ctr" eaLnBrk="1" hangingPunct="1">
              <a:defRPr/>
            </a:pPr>
            <a:r>
              <a:rPr lang="en-US" sz="1400" dirty="0">
                <a:latin typeface="Arial" charset="0"/>
                <a:ea typeface="ＭＳ Ｐゴシック" charset="0"/>
              </a:rPr>
              <a:t>please go to </a:t>
            </a:r>
            <a:r>
              <a:rPr lang="en-US" sz="1400" b="1" dirty="0">
                <a:solidFill>
                  <a:schemeClr val="accent6">
                    <a:alpha val="70096"/>
                  </a:schemeClr>
                </a:solidFill>
                <a:latin typeface="Arial" charset="0"/>
                <a:ea typeface="ＭＳ Ｐゴシック" charset="0"/>
                <a:hlinkClick r:id="rId2">
                  <a:extLst>
                    <a:ext uri="{A12FA001-AC4F-418D-AE19-62706E023703}">
                      <ahyp:hlinkClr xmlns:ahyp="http://schemas.microsoft.com/office/drawing/2018/hyperlinkcolor" val="tx"/>
                    </a:ext>
                  </a:extLst>
                </a:hlinkClick>
              </a:rPr>
              <a:t>www.ieee802.org/15</a:t>
            </a:r>
            <a:endParaRPr lang="en-US" sz="1400" b="1" dirty="0">
              <a:solidFill>
                <a:schemeClr val="accent6">
                  <a:alpha val="70096"/>
                </a:schemeClr>
              </a:solidFill>
              <a:latin typeface="Arial" charset="0"/>
              <a:ea typeface="ＭＳ Ｐゴシック" charset="0"/>
            </a:endParaRPr>
          </a:p>
          <a:p>
            <a:pPr algn="ctr" eaLnBrk="1" hangingPunct="1">
              <a:defRPr/>
            </a:pPr>
            <a:endParaRPr lang="en-US" sz="1400" dirty="0">
              <a:latin typeface="Arial" charset="0"/>
              <a:ea typeface="ＭＳ Ｐゴシック" charset="0"/>
            </a:endParaRPr>
          </a:p>
        </p:txBody>
      </p:sp>
      <p:sp>
        <p:nvSpPr>
          <p:cNvPr id="21" name="_s1051">
            <a:extLst>
              <a:ext uri="{FF2B5EF4-FFF2-40B4-BE49-F238E27FC236}">
                <a16:creationId xmlns:a16="http://schemas.microsoft.com/office/drawing/2014/main" id="{65C08C84-563D-144B-8084-8E132F251BFD}"/>
              </a:ext>
            </a:extLst>
          </p:cNvPr>
          <p:cNvSpPr>
            <a:spLocks noChangeArrowheads="1"/>
          </p:cNvSpPr>
          <p:nvPr/>
        </p:nvSpPr>
        <p:spPr bwMode="auto">
          <a:xfrm>
            <a:off x="3241675" y="5921377"/>
            <a:ext cx="2422525" cy="49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marL="61913"/>
            <a:r>
              <a:rPr lang="en-US" sz="1100" b="1" dirty="0"/>
              <a:t>TG16t Narrowband Licensed </a:t>
            </a:r>
          </a:p>
          <a:p>
            <a:pPr marL="61913"/>
            <a:r>
              <a:rPr lang="en-US" sz="1100" dirty="0"/>
              <a:t>Chair: Tim Godfrey, EPRI</a:t>
            </a:r>
          </a:p>
        </p:txBody>
      </p:sp>
      <p:sp>
        <p:nvSpPr>
          <p:cNvPr id="22" name="_s1051">
            <a:extLst>
              <a:ext uri="{FF2B5EF4-FFF2-40B4-BE49-F238E27FC236}">
                <a16:creationId xmlns:a16="http://schemas.microsoft.com/office/drawing/2014/main" id="{72A0EAD1-9F3C-CC47-80AF-828124648509}"/>
              </a:ext>
            </a:extLst>
          </p:cNvPr>
          <p:cNvSpPr>
            <a:spLocks noChangeArrowheads="1"/>
          </p:cNvSpPr>
          <p:nvPr/>
        </p:nvSpPr>
        <p:spPr bwMode="auto">
          <a:xfrm>
            <a:off x="3299264" y="5407024"/>
            <a:ext cx="235108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a:endParaRPr lang="en-US" sz="1000" b="1" dirty="0"/>
          </a:p>
        </p:txBody>
      </p:sp>
      <p:sp>
        <p:nvSpPr>
          <p:cNvPr id="23" name="_s1053">
            <a:extLst>
              <a:ext uri="{FF2B5EF4-FFF2-40B4-BE49-F238E27FC236}">
                <a16:creationId xmlns:a16="http://schemas.microsoft.com/office/drawing/2014/main" id="{82EAE5D1-0585-4F4A-BA7D-CE6D75F77267}"/>
              </a:ext>
            </a:extLst>
          </p:cNvPr>
          <p:cNvSpPr>
            <a:spLocks noChangeArrowheads="1"/>
          </p:cNvSpPr>
          <p:nvPr/>
        </p:nvSpPr>
        <p:spPr bwMode="auto">
          <a:xfrm>
            <a:off x="165947" y="3407617"/>
            <a:ext cx="2328863" cy="538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1000" b="1" dirty="0"/>
          </a:p>
        </p:txBody>
      </p:sp>
      <p:sp>
        <p:nvSpPr>
          <p:cNvPr id="24" name="Rectangle 2">
            <a:extLst>
              <a:ext uri="{FF2B5EF4-FFF2-40B4-BE49-F238E27FC236}">
                <a16:creationId xmlns:a16="http://schemas.microsoft.com/office/drawing/2014/main" id="{12C51554-E18D-E64F-A941-E875FD2096CD}"/>
              </a:ext>
            </a:extLst>
          </p:cNvPr>
          <p:cNvSpPr>
            <a:spLocks noChangeArrowheads="1"/>
          </p:cNvSpPr>
          <p:nvPr/>
        </p:nvSpPr>
        <p:spPr bwMode="auto">
          <a:xfrm>
            <a:off x="3276600" y="3498026"/>
            <a:ext cx="240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solidFill>
                  <a:schemeClr val="tx1">
                    <a:lumMod val="65000"/>
                    <a:lumOff val="35000"/>
                  </a:schemeClr>
                </a:solidFill>
              </a:rPr>
              <a:t>TG12 Consolidated  15.4 ULI</a:t>
            </a:r>
          </a:p>
          <a:p>
            <a:pPr algn="ctr"/>
            <a:r>
              <a:rPr lang="en-US" sz="1000" b="1" dirty="0">
                <a:solidFill>
                  <a:schemeClr val="tx1">
                    <a:lumMod val="65000"/>
                    <a:lumOff val="35000"/>
                  </a:schemeClr>
                </a:solidFill>
              </a:rPr>
              <a:t>Chair: </a:t>
            </a:r>
            <a:r>
              <a:rPr lang="en-US" sz="1000" dirty="0">
                <a:solidFill>
                  <a:schemeClr val="tx1">
                    <a:lumMod val="65000"/>
                    <a:lumOff val="35000"/>
                  </a:schemeClr>
                </a:solidFill>
              </a:rPr>
              <a:t>TBD</a:t>
            </a:r>
          </a:p>
        </p:txBody>
      </p:sp>
      <p:sp>
        <p:nvSpPr>
          <p:cNvPr id="25" name="_s1053">
            <a:extLst>
              <a:ext uri="{FF2B5EF4-FFF2-40B4-BE49-F238E27FC236}">
                <a16:creationId xmlns:a16="http://schemas.microsoft.com/office/drawing/2014/main" id="{4A2704F5-7CB8-1E40-8837-F74057D10E3F}"/>
              </a:ext>
            </a:extLst>
          </p:cNvPr>
          <p:cNvSpPr>
            <a:spLocks noChangeArrowheads="1"/>
          </p:cNvSpPr>
          <p:nvPr/>
        </p:nvSpPr>
        <p:spPr bwMode="auto">
          <a:xfrm>
            <a:off x="162051" y="5941815"/>
            <a:ext cx="2328863" cy="5032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marL="61913">
              <a:defRPr/>
            </a:pPr>
            <a:r>
              <a:rPr lang="en-US" sz="1100" b="1" dirty="0">
                <a:latin typeface="+mj-lt"/>
              </a:rPr>
              <a:t>TG7a </a:t>
            </a:r>
            <a:r>
              <a:rPr lang="en-US" sz="1100" b="1" dirty="0">
                <a:latin typeface="+mj-lt"/>
                <a:cs typeface="Arial" charset="0"/>
              </a:rPr>
              <a:t>Optical Camera </a:t>
            </a:r>
          </a:p>
          <a:p>
            <a:pPr marL="61913">
              <a:defRPr/>
            </a:pPr>
            <a:r>
              <a:rPr lang="en-US" sz="1100" b="1" dirty="0">
                <a:latin typeface="+mj-lt"/>
                <a:cs typeface="Arial" charset="0"/>
              </a:rPr>
              <a:t>Communication (OCC)</a:t>
            </a:r>
          </a:p>
          <a:p>
            <a:pPr marL="114300" lvl="1">
              <a:defRPr/>
            </a:pPr>
            <a:r>
              <a:rPr lang="en-US" sz="1050" dirty="0"/>
              <a:t>Chair: Yeong Min Jang, Kookmin Uni</a:t>
            </a:r>
          </a:p>
        </p:txBody>
      </p:sp>
      <p:sp>
        <p:nvSpPr>
          <p:cNvPr id="26" name="_s1053">
            <a:extLst>
              <a:ext uri="{FF2B5EF4-FFF2-40B4-BE49-F238E27FC236}">
                <a16:creationId xmlns:a16="http://schemas.microsoft.com/office/drawing/2014/main" id="{A4928DDC-ADD3-8444-855F-5F73DF735CE9}"/>
              </a:ext>
            </a:extLst>
          </p:cNvPr>
          <p:cNvSpPr>
            <a:spLocks noChangeArrowheads="1"/>
          </p:cNvSpPr>
          <p:nvPr/>
        </p:nvSpPr>
        <p:spPr bwMode="auto">
          <a:xfrm>
            <a:off x="160500" y="5311321"/>
            <a:ext cx="2328863" cy="51712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marL="9525" algn="ctr"/>
            <a:endParaRPr lang="en-US" sz="1000" b="1" dirty="0"/>
          </a:p>
        </p:txBody>
      </p:sp>
      <p:sp>
        <p:nvSpPr>
          <p:cNvPr id="27" name="_s1053">
            <a:extLst>
              <a:ext uri="{FF2B5EF4-FFF2-40B4-BE49-F238E27FC236}">
                <a16:creationId xmlns:a16="http://schemas.microsoft.com/office/drawing/2014/main" id="{AB85290A-D700-0344-BD73-B40333CA680A}"/>
              </a:ext>
            </a:extLst>
          </p:cNvPr>
          <p:cNvSpPr>
            <a:spLocks noChangeArrowheads="1"/>
          </p:cNvSpPr>
          <p:nvPr/>
        </p:nvSpPr>
        <p:spPr bwMode="auto">
          <a:xfrm>
            <a:off x="172565" y="4674919"/>
            <a:ext cx="2328863" cy="5381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1000" dirty="0"/>
          </a:p>
        </p:txBody>
      </p:sp>
      <p:sp>
        <p:nvSpPr>
          <p:cNvPr id="28" name="_s1045">
            <a:extLst>
              <a:ext uri="{FF2B5EF4-FFF2-40B4-BE49-F238E27FC236}">
                <a16:creationId xmlns:a16="http://schemas.microsoft.com/office/drawing/2014/main" id="{D4AC9C74-697C-5745-9328-518CEF68ED21}"/>
              </a:ext>
            </a:extLst>
          </p:cNvPr>
          <p:cNvSpPr>
            <a:spLocks noChangeArrowheads="1"/>
          </p:cNvSpPr>
          <p:nvPr/>
        </p:nvSpPr>
        <p:spPr bwMode="auto">
          <a:xfrm>
            <a:off x="6429375" y="1747045"/>
            <a:ext cx="2335212" cy="51434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50" b="1" dirty="0"/>
              <a:t>Treasurer</a:t>
            </a:r>
          </a:p>
          <a:p>
            <a:pPr algn="ctr"/>
            <a:r>
              <a:rPr lang="en-US" sz="1050" b="1" dirty="0"/>
              <a:t>Ben Rolfe, Blind Creek Associates</a:t>
            </a:r>
          </a:p>
        </p:txBody>
      </p:sp>
      <p:cxnSp>
        <p:nvCxnSpPr>
          <p:cNvPr id="29" name="Straight Connector 28">
            <a:extLst>
              <a:ext uri="{FF2B5EF4-FFF2-40B4-BE49-F238E27FC236}">
                <a16:creationId xmlns:a16="http://schemas.microsoft.com/office/drawing/2014/main" id="{E1D16BB4-EAFB-B643-B301-27454F909759}"/>
              </a:ext>
            </a:extLst>
          </p:cNvPr>
          <p:cNvCxnSpPr>
            <a:stCxn id="11" idx="3"/>
          </p:cNvCxnSpPr>
          <p:nvPr/>
        </p:nvCxnSpPr>
        <p:spPr bwMode="auto">
          <a:xfrm>
            <a:off x="4081463" y="3134519"/>
            <a:ext cx="3572669" cy="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_s1041">
            <a:extLst>
              <a:ext uri="{FF2B5EF4-FFF2-40B4-BE49-F238E27FC236}">
                <a16:creationId xmlns:a16="http://schemas.microsoft.com/office/drawing/2014/main" id="{F44449F8-0A3D-8944-8522-414EDA397E3B}"/>
              </a:ext>
            </a:extLst>
          </p:cNvPr>
          <p:cNvCxnSpPr>
            <a:cxnSpLocks noChangeShapeType="1"/>
            <a:stCxn id="28" idx="1"/>
            <a:endCxn id="12" idx="3"/>
          </p:cNvCxnSpPr>
          <p:nvPr/>
        </p:nvCxnSpPr>
        <p:spPr bwMode="auto">
          <a:xfrm flipH="1">
            <a:off x="5709445" y="2004220"/>
            <a:ext cx="719930" cy="1"/>
          </a:xfrm>
          <a:prstGeom prst="straightConnector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1" name="_s1041">
            <a:extLst>
              <a:ext uri="{FF2B5EF4-FFF2-40B4-BE49-F238E27FC236}">
                <a16:creationId xmlns:a16="http://schemas.microsoft.com/office/drawing/2014/main" id="{36CF8781-9795-324B-A99B-1F4B78BDDA5B}"/>
              </a:ext>
            </a:extLst>
          </p:cNvPr>
          <p:cNvCxnSpPr>
            <a:cxnSpLocks noChangeShapeType="1"/>
            <a:endCxn id="13" idx="3"/>
          </p:cNvCxnSpPr>
          <p:nvPr/>
        </p:nvCxnSpPr>
        <p:spPr bwMode="auto">
          <a:xfrm flipH="1">
            <a:off x="5709445" y="2641600"/>
            <a:ext cx="343482" cy="0"/>
          </a:xfrm>
          <a:prstGeom prst="straightConnector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2" name="_s1051">
            <a:extLst>
              <a:ext uri="{FF2B5EF4-FFF2-40B4-BE49-F238E27FC236}">
                <a16:creationId xmlns:a16="http://schemas.microsoft.com/office/drawing/2014/main" id="{DCC96A86-E0A5-314B-9F2B-729F876C66A9}"/>
              </a:ext>
            </a:extLst>
          </p:cNvPr>
          <p:cNvSpPr>
            <a:spLocks noChangeArrowheads="1"/>
          </p:cNvSpPr>
          <p:nvPr/>
        </p:nvSpPr>
        <p:spPr bwMode="auto">
          <a:xfrm>
            <a:off x="3241675" y="4686896"/>
            <a:ext cx="2447925" cy="53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1000" b="1"/>
          </a:p>
        </p:txBody>
      </p:sp>
      <p:sp>
        <p:nvSpPr>
          <p:cNvPr id="33" name="TextBox 32">
            <a:extLst>
              <a:ext uri="{FF2B5EF4-FFF2-40B4-BE49-F238E27FC236}">
                <a16:creationId xmlns:a16="http://schemas.microsoft.com/office/drawing/2014/main" id="{84D1E4A9-165D-A145-8B3C-3D3EDA77A43A}"/>
              </a:ext>
            </a:extLst>
          </p:cNvPr>
          <p:cNvSpPr txBox="1"/>
          <p:nvPr/>
        </p:nvSpPr>
        <p:spPr>
          <a:xfrm>
            <a:off x="165805" y="4089036"/>
            <a:ext cx="1742894" cy="461665"/>
          </a:xfrm>
          <a:prstGeom prst="rect">
            <a:avLst/>
          </a:prstGeom>
          <a:noFill/>
        </p:spPr>
        <p:txBody>
          <a:bodyPr wrap="square">
            <a:spAutoFit/>
          </a:bodyPr>
          <a:lstStyle/>
          <a:p>
            <a:r>
              <a:rPr lang="en-US" sz="1200" b="1" dirty="0"/>
              <a:t>TG4 2020 Cor1</a:t>
            </a:r>
          </a:p>
          <a:p>
            <a:r>
              <a:rPr lang="en-US" sz="1200" b="1" dirty="0"/>
              <a:t>Chair:  </a:t>
            </a:r>
            <a:r>
              <a:rPr lang="en-US" sz="1200" dirty="0"/>
              <a:t>Kivinen, self</a:t>
            </a:r>
          </a:p>
        </p:txBody>
      </p:sp>
      <p:sp>
        <p:nvSpPr>
          <p:cNvPr id="35" name="TextBox 34">
            <a:extLst>
              <a:ext uri="{FF2B5EF4-FFF2-40B4-BE49-F238E27FC236}">
                <a16:creationId xmlns:a16="http://schemas.microsoft.com/office/drawing/2014/main" id="{0F9029EC-6A34-0B42-A96F-59828FE113E5}"/>
              </a:ext>
            </a:extLst>
          </p:cNvPr>
          <p:cNvSpPr txBox="1"/>
          <p:nvPr/>
        </p:nvSpPr>
        <p:spPr>
          <a:xfrm>
            <a:off x="3259931" y="4677688"/>
            <a:ext cx="2449514" cy="461665"/>
          </a:xfrm>
          <a:prstGeom prst="rect">
            <a:avLst/>
          </a:prstGeom>
          <a:noFill/>
        </p:spPr>
        <p:txBody>
          <a:bodyPr wrap="square">
            <a:spAutoFit/>
          </a:bodyPr>
          <a:lstStyle/>
          <a:p>
            <a:r>
              <a:rPr lang="en-US" sz="1200" b="1" dirty="0"/>
              <a:t>TG14 (UWB Ad Hoc Network)</a:t>
            </a:r>
          </a:p>
          <a:p>
            <a:r>
              <a:rPr lang="en-US" sz="1200" dirty="0"/>
              <a:t>Acting Chair: Clint Powell,  Meta</a:t>
            </a:r>
          </a:p>
        </p:txBody>
      </p:sp>
      <p:sp>
        <p:nvSpPr>
          <p:cNvPr id="36" name="TextBox 35">
            <a:extLst>
              <a:ext uri="{FF2B5EF4-FFF2-40B4-BE49-F238E27FC236}">
                <a16:creationId xmlns:a16="http://schemas.microsoft.com/office/drawing/2014/main" id="{CDE4CC17-0285-8D4B-907E-A7F577D015DB}"/>
              </a:ext>
            </a:extLst>
          </p:cNvPr>
          <p:cNvSpPr txBox="1"/>
          <p:nvPr/>
        </p:nvSpPr>
        <p:spPr>
          <a:xfrm>
            <a:off x="3222717" y="5338738"/>
            <a:ext cx="2578044" cy="461665"/>
          </a:xfrm>
          <a:prstGeom prst="rect">
            <a:avLst/>
          </a:prstGeom>
          <a:noFill/>
        </p:spPr>
        <p:txBody>
          <a:bodyPr wrap="square">
            <a:spAutoFit/>
          </a:bodyPr>
          <a:lstStyle/>
          <a:p>
            <a:r>
              <a:rPr lang="en-US" sz="1200" b="1" dirty="0"/>
              <a:t>TG15 (NB Ad Hoc Network)</a:t>
            </a:r>
          </a:p>
          <a:p>
            <a:r>
              <a:rPr lang="en-US" sz="1200" dirty="0"/>
              <a:t>Chair: Phil Beecher, Wi-SUN Alliance</a:t>
            </a:r>
          </a:p>
        </p:txBody>
      </p:sp>
      <p:cxnSp>
        <p:nvCxnSpPr>
          <p:cNvPr id="37" name="Straight Connector 36">
            <a:extLst>
              <a:ext uri="{FF2B5EF4-FFF2-40B4-BE49-F238E27FC236}">
                <a16:creationId xmlns:a16="http://schemas.microsoft.com/office/drawing/2014/main" id="{7B68FAAF-CB50-5F4B-A22A-CF831BB78735}"/>
              </a:ext>
            </a:extLst>
          </p:cNvPr>
          <p:cNvCxnSpPr>
            <a:cxnSpLocks/>
            <a:endCxn id="17" idx="1"/>
          </p:cNvCxnSpPr>
          <p:nvPr/>
        </p:nvCxnSpPr>
        <p:spPr bwMode="auto">
          <a:xfrm flipV="1">
            <a:off x="2490914" y="3685974"/>
            <a:ext cx="769017" cy="2249"/>
          </a:xfrm>
          <a:prstGeom prst="line">
            <a:avLst/>
          </a:prstGeom>
          <a:ln w="28575">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6480116-DD63-374F-A7B1-1BC6CFD35967}"/>
              </a:ext>
            </a:extLst>
          </p:cNvPr>
          <p:cNvCxnSpPr>
            <a:cxnSpLocks/>
            <a:endCxn id="35" idx="1"/>
          </p:cNvCxnSpPr>
          <p:nvPr/>
        </p:nvCxnSpPr>
        <p:spPr bwMode="auto">
          <a:xfrm>
            <a:off x="2490914" y="4908521"/>
            <a:ext cx="769017" cy="0"/>
          </a:xfrm>
          <a:prstGeom prst="line">
            <a:avLst/>
          </a:prstGeom>
          <a:ln w="28575">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7841D612-0730-FE42-89DE-56A2FF22933E}"/>
              </a:ext>
            </a:extLst>
          </p:cNvPr>
          <p:cNvCxnSpPr>
            <a:cxnSpLocks/>
            <a:stCxn id="26" idx="3"/>
            <a:endCxn id="36" idx="1"/>
          </p:cNvCxnSpPr>
          <p:nvPr/>
        </p:nvCxnSpPr>
        <p:spPr bwMode="auto">
          <a:xfrm flipV="1">
            <a:off x="2489363" y="5569571"/>
            <a:ext cx="733354" cy="314"/>
          </a:xfrm>
          <a:prstGeom prst="line">
            <a:avLst/>
          </a:prstGeom>
          <a:ln w="28575">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B25248D-B2CC-A943-ADBA-3BBB58053D6D}"/>
              </a:ext>
            </a:extLst>
          </p:cNvPr>
          <p:cNvCxnSpPr>
            <a:endCxn id="19" idx="0"/>
          </p:cNvCxnSpPr>
          <p:nvPr/>
        </p:nvCxnSpPr>
        <p:spPr bwMode="auto">
          <a:xfrm>
            <a:off x="7654132" y="3134519"/>
            <a:ext cx="0" cy="243681"/>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4BA8C5C0-B47C-6941-822E-618558C6A2CA}"/>
              </a:ext>
            </a:extLst>
          </p:cNvPr>
          <p:cNvSpPr txBox="1"/>
          <p:nvPr/>
        </p:nvSpPr>
        <p:spPr>
          <a:xfrm>
            <a:off x="169911" y="3347805"/>
            <a:ext cx="2344689" cy="615553"/>
          </a:xfrm>
          <a:prstGeom prst="rect">
            <a:avLst/>
          </a:prstGeom>
          <a:noFill/>
        </p:spPr>
        <p:txBody>
          <a:bodyPr wrap="square">
            <a:spAutoFit/>
          </a:bodyPr>
          <a:lstStyle/>
          <a:p>
            <a:pPr>
              <a:spcAft>
                <a:spcPts val="0"/>
              </a:spcAft>
              <a:defRPr/>
            </a:pPr>
            <a:r>
              <a:rPr lang="en-US" sz="1200" b="1" dirty="0"/>
              <a:t>SG15.3ma  (Revision a)      </a:t>
            </a:r>
          </a:p>
          <a:p>
            <a:pPr marL="9525">
              <a:spcAft>
                <a:spcPts val="0"/>
              </a:spcAft>
            </a:pPr>
            <a:r>
              <a:rPr lang="en-US" sz="1100" dirty="0"/>
              <a:t>Chair: Thomas Kürner, </a:t>
            </a:r>
          </a:p>
          <a:p>
            <a:pPr marL="9525">
              <a:spcAft>
                <a:spcPts val="0"/>
              </a:spcAft>
            </a:pPr>
            <a:r>
              <a:rPr lang="en-US" sz="1100" dirty="0" err="1"/>
              <a:t>Technische</a:t>
            </a:r>
            <a:r>
              <a:rPr lang="en-US" sz="1100" dirty="0"/>
              <a:t> Universität Braunschweig</a:t>
            </a:r>
          </a:p>
        </p:txBody>
      </p:sp>
      <p:sp>
        <p:nvSpPr>
          <p:cNvPr id="44" name="TextBox 43">
            <a:extLst>
              <a:ext uri="{FF2B5EF4-FFF2-40B4-BE49-F238E27FC236}">
                <a16:creationId xmlns:a16="http://schemas.microsoft.com/office/drawing/2014/main" id="{F1B093BA-2AF3-4E4F-A1C0-AB4DC367B713}"/>
              </a:ext>
            </a:extLst>
          </p:cNvPr>
          <p:cNvSpPr txBox="1"/>
          <p:nvPr/>
        </p:nvSpPr>
        <p:spPr>
          <a:xfrm>
            <a:off x="122502" y="4704819"/>
            <a:ext cx="2544498" cy="430887"/>
          </a:xfrm>
          <a:prstGeom prst="rect">
            <a:avLst/>
          </a:prstGeom>
          <a:noFill/>
        </p:spPr>
        <p:txBody>
          <a:bodyPr wrap="square">
            <a:spAutoFit/>
          </a:bodyPr>
          <a:lstStyle/>
          <a:p>
            <a:r>
              <a:rPr lang="de-DE" sz="1100" b="1" dirty="0">
                <a:latin typeface="+mj-lt"/>
              </a:rPr>
              <a:t>TG4ab </a:t>
            </a:r>
            <a:r>
              <a:rPr lang="en-US" sz="1100" b="1" dirty="0">
                <a:latin typeface="+mj-lt"/>
              </a:rPr>
              <a:t>(UWB Next Generation)</a:t>
            </a:r>
            <a:r>
              <a:rPr lang="de-DE" sz="1100" b="1" dirty="0">
                <a:latin typeface="+mj-lt"/>
              </a:rPr>
              <a:t> </a:t>
            </a:r>
            <a:br>
              <a:rPr lang="de-DE" sz="1100" b="1" dirty="0">
                <a:latin typeface="+mj-lt"/>
              </a:rPr>
            </a:br>
            <a:r>
              <a:rPr lang="en-US" sz="1100" dirty="0">
                <a:latin typeface="+mj-lt"/>
                <a:cs typeface="Arial" charset="0"/>
              </a:rPr>
              <a:t>Chair: Ben Rolfe, </a:t>
            </a:r>
            <a:r>
              <a:rPr lang="en-US" sz="1100" dirty="0">
                <a:latin typeface="+mj-lt"/>
              </a:rPr>
              <a:t>Blind Creek Associate</a:t>
            </a:r>
            <a:endParaRPr lang="en-US" sz="1100" b="1" dirty="0">
              <a:latin typeface="+mj-lt"/>
            </a:endParaRPr>
          </a:p>
        </p:txBody>
      </p:sp>
      <p:sp>
        <p:nvSpPr>
          <p:cNvPr id="45" name="TextBox 44">
            <a:extLst>
              <a:ext uri="{FF2B5EF4-FFF2-40B4-BE49-F238E27FC236}">
                <a16:creationId xmlns:a16="http://schemas.microsoft.com/office/drawing/2014/main" id="{8528A52B-E577-4D49-A746-47CC0C6AE6E5}"/>
              </a:ext>
            </a:extLst>
          </p:cNvPr>
          <p:cNvSpPr txBox="1"/>
          <p:nvPr/>
        </p:nvSpPr>
        <p:spPr>
          <a:xfrm>
            <a:off x="212773" y="5337149"/>
            <a:ext cx="2301827" cy="430887"/>
          </a:xfrm>
          <a:prstGeom prst="rect">
            <a:avLst/>
          </a:prstGeom>
          <a:noFill/>
        </p:spPr>
        <p:txBody>
          <a:bodyPr wrap="square">
            <a:spAutoFit/>
          </a:bodyPr>
          <a:lstStyle/>
          <a:p>
            <a:r>
              <a:rPr lang="en-US" sz="1100" b="1" dirty="0"/>
              <a:t>TG6a ED-BAN</a:t>
            </a:r>
          </a:p>
          <a:p>
            <a:r>
              <a:rPr lang="en-US" sz="1100" b="1" dirty="0"/>
              <a:t>Chair: </a:t>
            </a:r>
            <a:r>
              <a:rPr lang="en-US" sz="1100" dirty="0"/>
              <a:t>Ryuji Kohno, YNU/YRP-IAI</a:t>
            </a:r>
          </a:p>
        </p:txBody>
      </p:sp>
    </p:spTree>
    <p:extLst>
      <p:ext uri="{BB962C8B-B14F-4D97-AF65-F5344CB8AC3E}">
        <p14:creationId xmlns:p14="http://schemas.microsoft.com/office/powerpoint/2010/main" val="627976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Meetings/</a:t>
            </a:r>
            <a:r>
              <a:rPr lang="de-DE" dirty="0" err="1"/>
              <a:t>Contributions</a:t>
            </a:r>
            <a:endParaRPr lang="de-DE" dirty="0"/>
          </a:p>
        </p:txBody>
      </p:sp>
      <p:sp>
        <p:nvSpPr>
          <p:cNvPr id="6" name="Inhaltsplatzhalter 5"/>
          <p:cNvSpPr>
            <a:spLocks noGrp="1"/>
          </p:cNvSpPr>
          <p:nvPr>
            <p:ph idx="1"/>
          </p:nvPr>
        </p:nvSpPr>
        <p:spPr>
          <a:xfrm>
            <a:off x="685800" y="1728942"/>
            <a:ext cx="7772400" cy="4114800"/>
          </a:xfrm>
        </p:spPr>
        <p:txBody>
          <a:bodyPr/>
          <a:lstStyle/>
          <a:p>
            <a:r>
              <a:rPr lang="de-DE" sz="1800" dirty="0"/>
              <a:t>2  </a:t>
            </a:r>
            <a:r>
              <a:rPr lang="de-DE" sz="1800" dirty="0" err="1"/>
              <a:t>meetings</a:t>
            </a:r>
            <a:r>
              <a:rPr lang="de-DE" sz="1800" dirty="0"/>
              <a:t> on </a:t>
            </a:r>
            <a:r>
              <a:rPr lang="de-DE" sz="1800" dirty="0" err="1"/>
              <a:t>Fri</a:t>
            </a:r>
            <a:r>
              <a:rPr lang="de-DE" sz="1800" dirty="0"/>
              <a:t> AM1 and Mon Am1  </a:t>
            </a:r>
          </a:p>
          <a:p>
            <a:endParaRPr lang="de-DE" sz="1800" dirty="0"/>
          </a:p>
          <a:p>
            <a:pPr>
              <a:spcAft>
                <a:spcPts val="0"/>
              </a:spcAft>
            </a:pPr>
            <a:r>
              <a:rPr lang="en-US" sz="1800" dirty="0">
                <a:latin typeface="Times New Roman" panose="02020603050405020304" pitchFamily="18" charset="0"/>
                <a:ea typeface="MS PGothic" panose="020B0600070205080204" pitchFamily="34" charset="-128"/>
              </a:rPr>
              <a:t>Listening Proposals:</a:t>
            </a:r>
            <a:endParaRPr lang="de-DE" sz="1800" dirty="0">
              <a:latin typeface="Times New Roman" panose="02020603050405020304" pitchFamily="18" charset="0"/>
              <a:ea typeface="MS PGothic" panose="020B0600070205080204" pitchFamily="34" charset="-128"/>
            </a:endParaRPr>
          </a:p>
          <a:p>
            <a:pPr marL="457200">
              <a:spcAft>
                <a:spcPts val="0"/>
              </a:spcAft>
            </a:pPr>
            <a:r>
              <a:rPr lang="en-GB" sz="1800" dirty="0">
                <a:latin typeface="Times New Roman" panose="02020603050405020304" pitchFamily="18" charset="0"/>
                <a:ea typeface="MS PGothic" panose="020B0600070205080204" pitchFamily="34" charset="-128"/>
              </a:rPr>
              <a:t>Iwao Hosako (NICT), Proposal of channel plans of terahertz radio for the 3ma after WRC19 (22/0120)</a:t>
            </a:r>
            <a:endParaRPr lang="de-DE" sz="1800" dirty="0">
              <a:latin typeface="Times New Roman" panose="02020603050405020304" pitchFamily="18" charset="0"/>
              <a:ea typeface="MS PGothic" panose="020B0600070205080204" pitchFamily="34" charset="-128"/>
            </a:endParaRPr>
          </a:p>
          <a:p>
            <a:pPr marL="457200">
              <a:spcAft>
                <a:spcPts val="0"/>
              </a:spcAft>
            </a:pPr>
            <a:r>
              <a:rPr lang="en-GB" sz="1800" dirty="0">
                <a:latin typeface="Times New Roman" panose="02020603050405020304" pitchFamily="18" charset="0"/>
                <a:ea typeface="MS PGothic" panose="020B0600070205080204" pitchFamily="34" charset="-128"/>
              </a:rPr>
              <a:t>Thomas Kürner (TU Braunschweig), Proposal to Reference IEEE 802.1Q in IEEE 802.15.3 (22/0127)</a:t>
            </a:r>
            <a:endParaRPr lang="de-DE" sz="1800" dirty="0">
              <a:latin typeface="Times New Roman" panose="02020603050405020304" pitchFamily="18" charset="0"/>
              <a:ea typeface="MS PGothic" panose="020B0600070205080204" pitchFamily="34" charset="-128"/>
            </a:endParaRPr>
          </a:p>
          <a:p>
            <a:pPr marL="457200">
              <a:spcAft>
                <a:spcPts val="0"/>
              </a:spcAft>
            </a:pPr>
            <a:r>
              <a:rPr lang="en-GB" sz="1800" dirty="0">
                <a:latin typeface="Times New Roman" panose="02020603050405020304" pitchFamily="18" charset="0"/>
                <a:ea typeface="MS PGothic" panose="020B0600070205080204" pitchFamily="34" charset="-128"/>
              </a:rPr>
              <a:t>Keitarou Kondou (HRCP), Proposal to extend RIFS in IEEE </a:t>
            </a:r>
            <a:r>
              <a:rPr lang="en-GB" sz="1800" dirty="0" err="1">
                <a:latin typeface="Times New Roman" panose="02020603050405020304" pitchFamily="18" charset="0"/>
                <a:ea typeface="MS PGothic" panose="020B0600070205080204" pitchFamily="34" charset="-128"/>
              </a:rPr>
              <a:t>Std</a:t>
            </a:r>
            <a:r>
              <a:rPr lang="en-GB" sz="1800" dirty="0">
                <a:latin typeface="Times New Roman" panose="02020603050405020304" pitchFamily="18" charset="0"/>
                <a:ea typeface="MS PGothic" panose="020B0600070205080204" pitchFamily="34" charset="-128"/>
              </a:rPr>
              <a:t> 802.15.3d/e </a:t>
            </a:r>
            <a:r>
              <a:rPr lang="en-GB" sz="1800">
                <a:latin typeface="Times New Roman" panose="02020603050405020304" pitchFamily="18" charset="0"/>
                <a:ea typeface="MS PGothic" panose="020B0600070205080204" pitchFamily="34" charset="-128"/>
              </a:rPr>
              <a:t>(22/0131r1)</a:t>
            </a:r>
            <a:endParaRPr lang="de-DE" sz="1800" dirty="0">
              <a:latin typeface="Times New Roman" panose="02020603050405020304" pitchFamily="18" charset="0"/>
              <a:ea typeface="MS PGothic" panose="020B0600070205080204" pitchFamily="34" charset="-128"/>
            </a:endParaRPr>
          </a:p>
          <a:p>
            <a:pPr marL="457200">
              <a:spcAft>
                <a:spcPts val="0"/>
              </a:spcAft>
            </a:pPr>
            <a:r>
              <a:rPr lang="en-GB" sz="1800" dirty="0">
                <a:latin typeface="Times New Roman" panose="02020603050405020304" pitchFamily="18" charset="0"/>
                <a:ea typeface="MS PGothic" panose="020B0600070205080204" pitchFamily="34" charset="-128"/>
              </a:rPr>
              <a:t>Josip Jornet (</a:t>
            </a:r>
            <a:r>
              <a:rPr lang="en-GB" sz="1800" dirty="0" err="1">
                <a:latin typeface="Times New Roman" panose="02020603050405020304" pitchFamily="18" charset="0"/>
                <a:ea typeface="MS PGothic" panose="020B0600070205080204" pitchFamily="34" charset="-128"/>
              </a:rPr>
              <a:t>Northeastern</a:t>
            </a:r>
            <a:r>
              <a:rPr lang="en-GB" sz="1800" dirty="0">
                <a:latin typeface="Times New Roman" panose="02020603050405020304" pitchFamily="18" charset="0"/>
                <a:ea typeface="MS PGothic" panose="020B0600070205080204" pitchFamily="34" charset="-128"/>
              </a:rPr>
              <a:t> University), Enhancements to the Physical Layer of IEEE 802.15.3d for Increased Data Rate and Coexistence (22/0126)</a:t>
            </a:r>
            <a:endParaRPr lang="de-DE" sz="1800" dirty="0">
              <a:latin typeface="Times New Roman" panose="02020603050405020304" pitchFamily="18" charset="0"/>
              <a:ea typeface="MS PGothic" panose="020B0600070205080204" pitchFamily="34" charset="-128"/>
            </a:endParaRPr>
          </a:p>
          <a:p>
            <a:endParaRPr lang="de-DE" sz="1800" dirty="0">
              <a:ea typeface="Times New Roman"/>
            </a:endParaRPr>
          </a:p>
          <a:p>
            <a:pPr marL="457200" lvl="1" indent="0">
              <a:buNone/>
            </a:pPr>
            <a:endParaRPr lang="de-DE" sz="1400" dirty="0"/>
          </a:p>
          <a:p>
            <a:pPr marL="457200" lvl="1" indent="0">
              <a:buNone/>
            </a:pPr>
            <a:endParaRPr lang="de-DE" sz="1400" dirty="0"/>
          </a:p>
          <a:p>
            <a:endParaRPr lang="de-DE" sz="1800" dirty="0"/>
          </a:p>
          <a:p>
            <a:endParaRPr lang="de-DE" sz="1600" dirty="0"/>
          </a:p>
          <a:p>
            <a:pPr marL="901700" indent="0">
              <a:buNone/>
            </a:pPr>
            <a:endParaRPr lang="de-DE" sz="1800" dirty="0"/>
          </a:p>
          <a:p>
            <a:pPr marL="457200" lvl="1" indent="0">
              <a:buNone/>
            </a:pPr>
            <a:endParaRPr lang="de-DE" sz="1600" b="1" dirty="0"/>
          </a:p>
        </p:txBody>
      </p:sp>
      <p:sp>
        <p:nvSpPr>
          <p:cNvPr id="2" name="Datumsplatzhalter 1"/>
          <p:cNvSpPr>
            <a:spLocks noGrp="1"/>
          </p:cNvSpPr>
          <p:nvPr>
            <p:ph type="dt" sz="half" idx="10"/>
          </p:nvPr>
        </p:nvSpPr>
        <p:spPr/>
        <p:txBody>
          <a:bodyPr/>
          <a:lstStyle/>
          <a:p>
            <a:r>
              <a:rPr lang="en-US" dirty="0"/>
              <a:t>March 2022</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20</a:t>
            </a:fld>
            <a:endParaRPr lang="en-US"/>
          </a:p>
        </p:txBody>
      </p:sp>
    </p:spTree>
    <p:extLst>
      <p:ext uri="{BB962C8B-B14F-4D97-AF65-F5344CB8AC3E}">
        <p14:creationId xmlns:p14="http://schemas.microsoft.com/office/powerpoint/2010/main" val="1769714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Review of Time Line </a:t>
            </a:r>
            <a:r>
              <a:rPr lang="de-DE" dirty="0" err="1"/>
              <a:t>for</a:t>
            </a:r>
            <a:r>
              <a:rPr lang="de-DE" dirty="0"/>
              <a:t> TG3ma</a:t>
            </a:r>
          </a:p>
        </p:txBody>
      </p:sp>
      <p:sp>
        <p:nvSpPr>
          <p:cNvPr id="3" name="Inhaltsplatzhalter 2"/>
          <p:cNvSpPr>
            <a:spLocks noGrp="1"/>
          </p:cNvSpPr>
          <p:nvPr>
            <p:ph idx="1"/>
          </p:nvPr>
        </p:nvSpPr>
        <p:spPr>
          <a:xfrm>
            <a:off x="685800" y="1844675"/>
            <a:ext cx="7772400" cy="4114800"/>
          </a:xfrm>
        </p:spPr>
        <p:txBody>
          <a:bodyPr/>
          <a:lstStyle/>
          <a:p>
            <a:pPr lvl="1">
              <a:lnSpc>
                <a:spcPct val="150000"/>
              </a:lnSpc>
            </a:pPr>
            <a:r>
              <a:rPr lang="en-US" sz="1800" dirty="0"/>
              <a:t>January 2022 	Kick-Off; Issuing Call for Proposals</a:t>
            </a:r>
          </a:p>
          <a:p>
            <a:pPr lvl="1">
              <a:lnSpc>
                <a:spcPct val="150000"/>
              </a:lnSpc>
            </a:pPr>
            <a:r>
              <a:rPr lang="en-US" sz="1800" dirty="0"/>
              <a:t>March 2022 	</a:t>
            </a:r>
            <a:r>
              <a:rPr lang="en-US" sz="1800" dirty="0">
                <a:solidFill>
                  <a:schemeClr val="bg2">
                    <a:lumMod val="40000"/>
                    <a:lumOff val="60000"/>
                  </a:schemeClr>
                </a:solidFill>
              </a:rPr>
              <a:t>Roll-up available ; start reviewing the roll-up 				version</a:t>
            </a:r>
            <a:r>
              <a:rPr lang="en-US" sz="1800" dirty="0"/>
              <a:t>;  Listening proposals;</a:t>
            </a:r>
          </a:p>
          <a:p>
            <a:pPr lvl="1">
              <a:lnSpc>
                <a:spcPct val="150000"/>
              </a:lnSpc>
            </a:pPr>
            <a:r>
              <a:rPr lang="en-US" sz="1800" dirty="0" err="1"/>
              <a:t>Webcons</a:t>
            </a:r>
            <a:r>
              <a:rPr lang="en-US" sz="1800" dirty="0"/>
              <a:t> </a:t>
            </a:r>
            <a:r>
              <a:rPr lang="en-US" sz="1800" dirty="0" err="1"/>
              <a:t>AprilMay</a:t>
            </a:r>
            <a:r>
              <a:rPr lang="en-US" sz="1800" dirty="0"/>
              <a:t> Roll-up available; start </a:t>
            </a:r>
            <a:r>
              <a:rPr lang="en-US" sz="1800" dirty="0" err="1"/>
              <a:t>revieweing</a:t>
            </a:r>
            <a:r>
              <a:rPr lang="en-US" sz="1800" dirty="0"/>
              <a:t> roll-up</a:t>
            </a:r>
          </a:p>
          <a:p>
            <a:pPr lvl="1">
              <a:lnSpc>
                <a:spcPct val="150000"/>
              </a:lnSpc>
            </a:pPr>
            <a:r>
              <a:rPr lang="en-US" sz="1800" dirty="0"/>
              <a:t>May 2022 		Start drafting D0</a:t>
            </a:r>
          </a:p>
          <a:p>
            <a:pPr lvl="1">
              <a:lnSpc>
                <a:spcPct val="150000"/>
              </a:lnSpc>
            </a:pPr>
            <a:r>
              <a:rPr lang="en-US" sz="1800" dirty="0"/>
              <a:t>July 2022 		Starting LB</a:t>
            </a:r>
          </a:p>
          <a:p>
            <a:pPr lvl="1">
              <a:lnSpc>
                <a:spcPct val="150000"/>
              </a:lnSpc>
            </a:pPr>
            <a:r>
              <a:rPr lang="en-US" sz="1800" dirty="0"/>
              <a:t>September 2022 	LB Comment Resolution</a:t>
            </a:r>
          </a:p>
          <a:p>
            <a:pPr lvl="1">
              <a:lnSpc>
                <a:spcPct val="150000"/>
              </a:lnSpc>
            </a:pPr>
            <a:r>
              <a:rPr lang="en-US" sz="1800" dirty="0"/>
              <a:t>November 2022 	Starting SB</a:t>
            </a:r>
          </a:p>
          <a:p>
            <a:pPr lvl="1">
              <a:lnSpc>
                <a:spcPct val="150000"/>
              </a:lnSpc>
            </a:pPr>
            <a:r>
              <a:rPr lang="en-US" sz="1800" dirty="0"/>
              <a:t>January 2023 	SB Comment Resolution</a:t>
            </a:r>
          </a:p>
          <a:p>
            <a:pPr lvl="1">
              <a:lnSpc>
                <a:spcPct val="150000"/>
              </a:lnSpc>
            </a:pPr>
            <a:r>
              <a:rPr lang="en-US" sz="1800" dirty="0"/>
              <a:t>March 2023 	Submission to </a:t>
            </a:r>
            <a:r>
              <a:rPr lang="en-US" sz="1800" dirty="0" err="1"/>
              <a:t>RevCom</a:t>
            </a:r>
            <a:endParaRPr lang="en-US" sz="1800" dirty="0"/>
          </a:p>
          <a:p>
            <a:pPr lvl="1"/>
            <a:endParaRPr lang="de-DE" sz="1800" dirty="0"/>
          </a:p>
          <a:p>
            <a:endParaRPr lang="de-DE" sz="2000" dirty="0"/>
          </a:p>
        </p:txBody>
      </p:sp>
      <p:sp>
        <p:nvSpPr>
          <p:cNvPr id="4" name="Datumsplatzhalter 3"/>
          <p:cNvSpPr>
            <a:spLocks noGrp="1"/>
          </p:cNvSpPr>
          <p:nvPr>
            <p:ph type="dt" sz="half" idx="10"/>
          </p:nvPr>
        </p:nvSpPr>
        <p:spPr/>
        <p:txBody>
          <a:bodyPr/>
          <a:lstStyle/>
          <a:p>
            <a:r>
              <a:rPr lang="en-US" dirty="0"/>
              <a:t>March 2022</a:t>
            </a:r>
          </a:p>
        </p:txBody>
      </p:sp>
      <p:sp>
        <p:nvSpPr>
          <p:cNvPr id="5" name="Fußzeilenplatzhalter 4"/>
          <p:cNvSpPr>
            <a:spLocks noGrp="1"/>
          </p:cNvSpPr>
          <p:nvPr>
            <p:ph type="ftr" sz="quarter" idx="11"/>
          </p:nvPr>
        </p:nvSpPr>
        <p:spPr/>
        <p:txBody>
          <a:bodyPr/>
          <a:lstStyle/>
          <a:p>
            <a:r>
              <a:rPr lang="en-US" dirty="0"/>
              <a:t>Thomas Kürner, TU Braunschweig</a:t>
            </a:r>
          </a:p>
        </p:txBody>
      </p:sp>
      <p:sp>
        <p:nvSpPr>
          <p:cNvPr id="6" name="Foliennummernplatzhalter 5"/>
          <p:cNvSpPr>
            <a:spLocks noGrp="1"/>
          </p:cNvSpPr>
          <p:nvPr>
            <p:ph type="sldNum" sz="quarter" idx="12"/>
          </p:nvPr>
        </p:nvSpPr>
        <p:spPr/>
        <p:txBody>
          <a:bodyPr/>
          <a:lstStyle/>
          <a:p>
            <a:r>
              <a:rPr lang="en-US"/>
              <a:t>Slide </a:t>
            </a:r>
            <a:fld id="{D8E7F6C2-DF2F-4116-8D71-DCDEFB590920}" type="slidenum">
              <a:rPr lang="en-US" smtClean="0"/>
              <a:pPr/>
              <a:t>21</a:t>
            </a:fld>
            <a:endParaRPr lang="en-US"/>
          </a:p>
        </p:txBody>
      </p:sp>
    </p:spTree>
    <p:extLst>
      <p:ext uri="{BB962C8B-B14F-4D97-AF65-F5344CB8AC3E}">
        <p14:creationId xmlns:p14="http://schemas.microsoft.com/office/powerpoint/2010/main" val="2700635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Next Meetings</a:t>
            </a:r>
            <a:endParaRPr lang="de-DE" dirty="0"/>
          </a:p>
        </p:txBody>
      </p:sp>
      <p:sp>
        <p:nvSpPr>
          <p:cNvPr id="6" name="Inhaltsplatzhalter 5"/>
          <p:cNvSpPr>
            <a:spLocks noGrp="1"/>
          </p:cNvSpPr>
          <p:nvPr>
            <p:ph idx="1"/>
          </p:nvPr>
        </p:nvSpPr>
        <p:spPr>
          <a:xfrm>
            <a:off x="685800" y="1728942"/>
            <a:ext cx="7772400" cy="4114800"/>
          </a:xfrm>
        </p:spPr>
        <p:txBody>
          <a:bodyPr/>
          <a:lstStyle/>
          <a:p>
            <a:pPr marL="431800" lvl="2" indent="0">
              <a:spcAft>
                <a:spcPts val="0"/>
              </a:spcAft>
              <a:buNone/>
            </a:pPr>
            <a:endParaRPr lang="de-DE" sz="1800" dirty="0">
              <a:ea typeface="Times New Roman"/>
            </a:endParaRPr>
          </a:p>
          <a:p>
            <a:pPr marL="698500" lvl="2" indent="-266700">
              <a:spcAft>
                <a:spcPts val="0"/>
              </a:spcAft>
              <a:buFont typeface="Arial" pitchFamily="34" charset="0"/>
              <a:buChar char="•"/>
            </a:pPr>
            <a:endParaRPr lang="en-US" sz="1800" dirty="0"/>
          </a:p>
          <a:p>
            <a:pPr marL="355600" lvl="1" indent="-266700">
              <a:spcAft>
                <a:spcPts val="0"/>
              </a:spcAft>
              <a:buFont typeface="Arial" pitchFamily="34" charset="0"/>
              <a:buChar char="•"/>
            </a:pPr>
            <a:r>
              <a:rPr lang="en-US" sz="1800" dirty="0"/>
              <a:t>Requested May meetings slots  for TG3ma</a:t>
            </a:r>
          </a:p>
          <a:p>
            <a:pPr marL="698500" lvl="2" indent="-266700">
              <a:spcAft>
                <a:spcPts val="0"/>
              </a:spcAft>
              <a:buFont typeface="Arial" pitchFamily="34" charset="0"/>
              <a:buChar char="•"/>
            </a:pPr>
            <a:endParaRPr lang="en-US" sz="1400" dirty="0"/>
          </a:p>
          <a:p>
            <a:pPr marL="698500" lvl="2" indent="-266700">
              <a:spcAft>
                <a:spcPts val="0"/>
              </a:spcAft>
              <a:buFont typeface="Arial" pitchFamily="34" charset="0"/>
              <a:buChar char="•"/>
            </a:pPr>
            <a:r>
              <a:rPr lang="en-US" sz="1800" dirty="0"/>
              <a:t>3 time slots early afternoon Warsaw time (to enable online participation as in the last sessions)</a:t>
            </a:r>
          </a:p>
          <a:p>
            <a:pPr marL="698500" lvl="2" indent="-266700">
              <a:spcAft>
                <a:spcPts val="0"/>
              </a:spcAft>
              <a:buFont typeface="Arial" pitchFamily="34" charset="0"/>
              <a:buChar char="•"/>
            </a:pPr>
            <a:endParaRPr lang="en-US" sz="1800" dirty="0"/>
          </a:p>
          <a:p>
            <a:pPr marL="355600" lvl="1" indent="-266700">
              <a:spcAft>
                <a:spcPts val="0"/>
              </a:spcAft>
              <a:buFont typeface="Arial" pitchFamily="34" charset="0"/>
              <a:buChar char="•"/>
            </a:pPr>
            <a:r>
              <a:rPr lang="en-US" sz="2200" dirty="0" err="1"/>
              <a:t>Webcons</a:t>
            </a:r>
            <a:r>
              <a:rPr lang="en-US" sz="2200" dirty="0"/>
              <a:t> scheduled</a:t>
            </a:r>
          </a:p>
          <a:p>
            <a:pPr marL="698500" lvl="2" indent="-266700">
              <a:spcAft>
                <a:spcPts val="0"/>
              </a:spcAft>
              <a:buFont typeface="Arial" pitchFamily="34" charset="0"/>
              <a:buChar char="•"/>
            </a:pPr>
            <a:r>
              <a:rPr lang="en-US" sz="1800" dirty="0"/>
              <a:t>Wednesday, 20 April 2022, 1-3 pm CEST</a:t>
            </a:r>
          </a:p>
          <a:p>
            <a:pPr marL="698500" lvl="2" indent="-266700">
              <a:spcAft>
                <a:spcPts val="0"/>
              </a:spcAft>
              <a:buFont typeface="Arial" pitchFamily="34" charset="0"/>
              <a:buChar char="•"/>
            </a:pPr>
            <a:r>
              <a:rPr lang="en-US" sz="1800" dirty="0"/>
              <a:t>Tuesday, 26 April 2022, 1-3pm CEST</a:t>
            </a:r>
          </a:p>
          <a:p>
            <a:pPr marL="698500" lvl="2" indent="-266700">
              <a:spcAft>
                <a:spcPts val="0"/>
              </a:spcAft>
              <a:buFont typeface="Arial" pitchFamily="34" charset="0"/>
              <a:buChar char="•"/>
            </a:pPr>
            <a:r>
              <a:rPr lang="en-US" sz="1800" dirty="0"/>
              <a:t>Wednesday, 4 May 2022, 1-3 pm CEST</a:t>
            </a:r>
          </a:p>
          <a:p>
            <a:pPr marL="698500" lvl="2" indent="-266700">
              <a:spcAft>
                <a:spcPts val="0"/>
              </a:spcAft>
              <a:buFont typeface="Arial" pitchFamily="34" charset="0"/>
              <a:buChar char="•"/>
            </a:pPr>
            <a:endParaRPr lang="en-US" sz="1800" dirty="0"/>
          </a:p>
          <a:p>
            <a:pPr marL="698500" lvl="2" indent="-266700">
              <a:spcAft>
                <a:spcPts val="0"/>
              </a:spcAft>
              <a:buFont typeface="Arial" pitchFamily="34" charset="0"/>
              <a:buChar char="•"/>
            </a:pPr>
            <a:endParaRPr lang="de-DE" sz="1800" dirty="0"/>
          </a:p>
          <a:p>
            <a:pPr marL="698500" lvl="2" indent="-266700">
              <a:spcAft>
                <a:spcPts val="0"/>
              </a:spcAft>
              <a:buFont typeface="Arial" pitchFamily="34" charset="0"/>
              <a:buChar char="•"/>
            </a:pPr>
            <a:endParaRPr lang="de-DE" sz="1800" dirty="0"/>
          </a:p>
          <a:p>
            <a:pPr lvl="1">
              <a:buNone/>
            </a:pPr>
            <a:endParaRPr lang="de-DE" sz="1800" dirty="0">
              <a:ea typeface="Times New Roman"/>
            </a:endParaRPr>
          </a:p>
          <a:p>
            <a:pPr>
              <a:buNone/>
            </a:pPr>
            <a:endParaRPr lang="de-DE" sz="1800" dirty="0"/>
          </a:p>
        </p:txBody>
      </p:sp>
      <p:sp>
        <p:nvSpPr>
          <p:cNvPr id="2" name="Datumsplatzhalter 1"/>
          <p:cNvSpPr>
            <a:spLocks noGrp="1"/>
          </p:cNvSpPr>
          <p:nvPr>
            <p:ph type="dt" sz="half" idx="10"/>
          </p:nvPr>
        </p:nvSpPr>
        <p:spPr/>
        <p:txBody>
          <a:bodyPr/>
          <a:lstStyle/>
          <a:p>
            <a:r>
              <a:rPr lang="en-US" dirty="0"/>
              <a:t>March 2022</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22</a:t>
            </a:fld>
            <a:endParaRPr lang="en-US"/>
          </a:p>
        </p:txBody>
      </p:sp>
    </p:spTree>
    <p:extLst>
      <p:ext uri="{BB962C8B-B14F-4D97-AF65-F5344CB8AC3E}">
        <p14:creationId xmlns:p14="http://schemas.microsoft.com/office/powerpoint/2010/main" val="3140040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23</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a:t>
            </a:r>
            <a:br>
              <a:rPr lang="en-US" sz="2400" dirty="0"/>
            </a:br>
            <a:r>
              <a:rPr lang="en-US" sz="2400" dirty="0"/>
              <a:t>Virtual Plenary March 2022</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March 8</a:t>
            </a:r>
            <a:r>
              <a:rPr lang="en-US" sz="1600" baseline="30000" dirty="0"/>
              <a:t>th</a:t>
            </a:r>
            <a:r>
              <a:rPr lang="en-US" sz="1600" dirty="0"/>
              <a:t> through March 16</a:t>
            </a:r>
            <a:r>
              <a:rPr lang="en-US" sz="1600" baseline="30000" dirty="0"/>
              <a:t>th</a:t>
            </a:r>
            <a:r>
              <a:rPr lang="en-US" sz="1600"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24</a:t>
            </a:fld>
            <a:endParaRPr lang="en-US" altLang="en-US"/>
          </a:p>
        </p:txBody>
      </p:sp>
      <p:pic>
        <p:nvPicPr>
          <p:cNvPr id="6" name="Picture 5" descr="A crowd of people at a concert&#10;&#10;Description automatically generated with low confidence">
            <a:extLst>
              <a:ext uri="{FF2B5EF4-FFF2-40B4-BE49-F238E27FC236}">
                <a16:creationId xmlns:a16="http://schemas.microsoft.com/office/drawing/2014/main" id="{9C33F728-97D8-4795-95B0-DA192E3B5C85}"/>
              </a:ext>
            </a:extLst>
          </p:cNvPr>
          <p:cNvPicPr>
            <a:picLocks noChangeAspect="1"/>
          </p:cNvPicPr>
          <p:nvPr/>
        </p:nvPicPr>
        <p:blipFill>
          <a:blip r:embed="rId2"/>
          <a:stretch>
            <a:fillRect/>
          </a:stretch>
        </p:blipFill>
        <p:spPr>
          <a:xfrm>
            <a:off x="3440630" y="1065939"/>
            <a:ext cx="2262739" cy="3017520"/>
          </a:xfrm>
          <a:prstGeom prst="rect">
            <a:avLst/>
          </a:prstGeom>
        </p:spPr>
      </p:pic>
    </p:spTree>
    <p:extLst>
      <p:ext uri="{BB962C8B-B14F-4D97-AF65-F5344CB8AC3E}">
        <p14:creationId xmlns:p14="http://schemas.microsoft.com/office/powerpoint/2010/main" val="1190557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043093"/>
            <a:ext cx="7772400" cy="1362075"/>
          </a:xfrm>
        </p:spPr>
        <p:txBody>
          <a:bodyPr/>
          <a:lstStyle/>
          <a:p>
            <a:pPr algn="ctr"/>
            <a:r>
              <a:rPr lang="en-US" dirty="0"/>
              <a:t>March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
        <p:nvSpPr>
          <p:cNvPr id="7" name="TextBox 6">
            <a:extLst>
              <a:ext uri="{FF2B5EF4-FFF2-40B4-BE49-F238E27FC236}">
                <a16:creationId xmlns:a16="http://schemas.microsoft.com/office/drawing/2014/main" id="{32DE93CD-2F9C-4055-B86A-858F581C3A62}"/>
              </a:ext>
            </a:extLst>
          </p:cNvPr>
          <p:cNvSpPr txBox="1"/>
          <p:nvPr/>
        </p:nvSpPr>
        <p:spPr>
          <a:xfrm>
            <a:off x="657228" y="1881948"/>
            <a:ext cx="7764455" cy="307777"/>
          </a:xfrm>
          <a:prstGeom prst="rect">
            <a:avLst/>
          </a:prstGeom>
          <a:noFill/>
        </p:spPr>
        <p:txBody>
          <a:bodyPr wrap="square">
            <a:spAutoFit/>
          </a:bodyPr>
          <a:lstStyle/>
          <a:p>
            <a:pPr algn="ctr"/>
            <a:r>
              <a:rPr lang="en-US" sz="1400" dirty="0">
                <a:solidFill>
                  <a:schemeClr val="accent2">
                    <a:lumMod val="75000"/>
                  </a:schemeClr>
                </a:solidFill>
                <a:latin typeface="+mj-lt"/>
              </a:rPr>
              <a:t>https://mentor.ieee.org/802.15/dcn/22/15-22-0114-08-04ab-tg-4ab-agenda-march-2022.xlsx</a:t>
            </a:r>
          </a:p>
        </p:txBody>
      </p:sp>
      <p:graphicFrame>
        <p:nvGraphicFramePr>
          <p:cNvPr id="2" name="Table 1">
            <a:extLst>
              <a:ext uri="{FF2B5EF4-FFF2-40B4-BE49-F238E27FC236}">
                <a16:creationId xmlns:a16="http://schemas.microsoft.com/office/drawing/2014/main" id="{5D6FDCF4-02C8-45A3-8D04-7ACA3F80AE43}"/>
              </a:ext>
            </a:extLst>
          </p:cNvPr>
          <p:cNvGraphicFramePr>
            <a:graphicFrameLocks noGrp="1"/>
          </p:cNvGraphicFramePr>
          <p:nvPr/>
        </p:nvGraphicFramePr>
        <p:xfrm>
          <a:off x="768352" y="2597720"/>
          <a:ext cx="7764459" cy="2416623"/>
        </p:xfrm>
        <a:graphic>
          <a:graphicData uri="http://schemas.openxmlformats.org/drawingml/2006/table">
            <a:tbl>
              <a:tblPr/>
              <a:tblGrid>
                <a:gridCol w="343867">
                  <a:extLst>
                    <a:ext uri="{9D8B030D-6E8A-4147-A177-3AD203B41FA5}">
                      <a16:colId xmlns:a16="http://schemas.microsoft.com/office/drawing/2014/main" val="2022092311"/>
                    </a:ext>
                  </a:extLst>
                </a:gridCol>
                <a:gridCol w="343867">
                  <a:extLst>
                    <a:ext uri="{9D8B030D-6E8A-4147-A177-3AD203B41FA5}">
                      <a16:colId xmlns:a16="http://schemas.microsoft.com/office/drawing/2014/main" val="3700284673"/>
                    </a:ext>
                  </a:extLst>
                </a:gridCol>
                <a:gridCol w="343867">
                  <a:extLst>
                    <a:ext uri="{9D8B030D-6E8A-4147-A177-3AD203B41FA5}">
                      <a16:colId xmlns:a16="http://schemas.microsoft.com/office/drawing/2014/main" val="3309760156"/>
                    </a:ext>
                  </a:extLst>
                </a:gridCol>
                <a:gridCol w="343867">
                  <a:extLst>
                    <a:ext uri="{9D8B030D-6E8A-4147-A177-3AD203B41FA5}">
                      <a16:colId xmlns:a16="http://schemas.microsoft.com/office/drawing/2014/main" val="60648767"/>
                    </a:ext>
                  </a:extLst>
                </a:gridCol>
                <a:gridCol w="343867">
                  <a:extLst>
                    <a:ext uri="{9D8B030D-6E8A-4147-A177-3AD203B41FA5}">
                      <a16:colId xmlns:a16="http://schemas.microsoft.com/office/drawing/2014/main" val="2524739356"/>
                    </a:ext>
                  </a:extLst>
                </a:gridCol>
                <a:gridCol w="343867">
                  <a:extLst>
                    <a:ext uri="{9D8B030D-6E8A-4147-A177-3AD203B41FA5}">
                      <a16:colId xmlns:a16="http://schemas.microsoft.com/office/drawing/2014/main" val="695466147"/>
                    </a:ext>
                  </a:extLst>
                </a:gridCol>
                <a:gridCol w="343867">
                  <a:extLst>
                    <a:ext uri="{9D8B030D-6E8A-4147-A177-3AD203B41FA5}">
                      <a16:colId xmlns:a16="http://schemas.microsoft.com/office/drawing/2014/main" val="2787063436"/>
                    </a:ext>
                  </a:extLst>
                </a:gridCol>
                <a:gridCol w="343867">
                  <a:extLst>
                    <a:ext uri="{9D8B030D-6E8A-4147-A177-3AD203B41FA5}">
                      <a16:colId xmlns:a16="http://schemas.microsoft.com/office/drawing/2014/main" val="554204856"/>
                    </a:ext>
                  </a:extLst>
                </a:gridCol>
                <a:gridCol w="343867">
                  <a:extLst>
                    <a:ext uri="{9D8B030D-6E8A-4147-A177-3AD203B41FA5}">
                      <a16:colId xmlns:a16="http://schemas.microsoft.com/office/drawing/2014/main" val="3618026001"/>
                    </a:ext>
                  </a:extLst>
                </a:gridCol>
                <a:gridCol w="343867">
                  <a:extLst>
                    <a:ext uri="{9D8B030D-6E8A-4147-A177-3AD203B41FA5}">
                      <a16:colId xmlns:a16="http://schemas.microsoft.com/office/drawing/2014/main" val="665123001"/>
                    </a:ext>
                  </a:extLst>
                </a:gridCol>
                <a:gridCol w="343867">
                  <a:extLst>
                    <a:ext uri="{9D8B030D-6E8A-4147-A177-3AD203B41FA5}">
                      <a16:colId xmlns:a16="http://schemas.microsoft.com/office/drawing/2014/main" val="2961232265"/>
                    </a:ext>
                  </a:extLst>
                </a:gridCol>
                <a:gridCol w="199385">
                  <a:extLst>
                    <a:ext uri="{9D8B030D-6E8A-4147-A177-3AD203B41FA5}">
                      <a16:colId xmlns:a16="http://schemas.microsoft.com/office/drawing/2014/main" val="3162566175"/>
                    </a:ext>
                  </a:extLst>
                </a:gridCol>
                <a:gridCol w="343867">
                  <a:extLst>
                    <a:ext uri="{9D8B030D-6E8A-4147-A177-3AD203B41FA5}">
                      <a16:colId xmlns:a16="http://schemas.microsoft.com/office/drawing/2014/main" val="2115484058"/>
                    </a:ext>
                  </a:extLst>
                </a:gridCol>
                <a:gridCol w="343867">
                  <a:extLst>
                    <a:ext uri="{9D8B030D-6E8A-4147-A177-3AD203B41FA5}">
                      <a16:colId xmlns:a16="http://schemas.microsoft.com/office/drawing/2014/main" val="4185858214"/>
                    </a:ext>
                  </a:extLst>
                </a:gridCol>
                <a:gridCol w="343867">
                  <a:extLst>
                    <a:ext uri="{9D8B030D-6E8A-4147-A177-3AD203B41FA5}">
                      <a16:colId xmlns:a16="http://schemas.microsoft.com/office/drawing/2014/main" val="3934805495"/>
                    </a:ext>
                  </a:extLst>
                </a:gridCol>
                <a:gridCol w="343867">
                  <a:extLst>
                    <a:ext uri="{9D8B030D-6E8A-4147-A177-3AD203B41FA5}">
                      <a16:colId xmlns:a16="http://schemas.microsoft.com/office/drawing/2014/main" val="4119913568"/>
                    </a:ext>
                  </a:extLst>
                </a:gridCol>
                <a:gridCol w="343867">
                  <a:extLst>
                    <a:ext uri="{9D8B030D-6E8A-4147-A177-3AD203B41FA5}">
                      <a16:colId xmlns:a16="http://schemas.microsoft.com/office/drawing/2014/main" val="2836968634"/>
                    </a:ext>
                  </a:extLst>
                </a:gridCol>
                <a:gridCol w="343867">
                  <a:extLst>
                    <a:ext uri="{9D8B030D-6E8A-4147-A177-3AD203B41FA5}">
                      <a16:colId xmlns:a16="http://schemas.microsoft.com/office/drawing/2014/main" val="107493016"/>
                    </a:ext>
                  </a:extLst>
                </a:gridCol>
                <a:gridCol w="343867">
                  <a:extLst>
                    <a:ext uri="{9D8B030D-6E8A-4147-A177-3AD203B41FA5}">
                      <a16:colId xmlns:a16="http://schemas.microsoft.com/office/drawing/2014/main" val="1487107791"/>
                    </a:ext>
                  </a:extLst>
                </a:gridCol>
                <a:gridCol w="343867">
                  <a:extLst>
                    <a:ext uri="{9D8B030D-6E8A-4147-A177-3AD203B41FA5}">
                      <a16:colId xmlns:a16="http://schemas.microsoft.com/office/drawing/2014/main" val="1094230036"/>
                    </a:ext>
                  </a:extLst>
                </a:gridCol>
                <a:gridCol w="343867">
                  <a:extLst>
                    <a:ext uri="{9D8B030D-6E8A-4147-A177-3AD203B41FA5}">
                      <a16:colId xmlns:a16="http://schemas.microsoft.com/office/drawing/2014/main" val="356073050"/>
                    </a:ext>
                  </a:extLst>
                </a:gridCol>
                <a:gridCol w="343867">
                  <a:extLst>
                    <a:ext uri="{9D8B030D-6E8A-4147-A177-3AD203B41FA5}">
                      <a16:colId xmlns:a16="http://schemas.microsoft.com/office/drawing/2014/main" val="1912652630"/>
                    </a:ext>
                  </a:extLst>
                </a:gridCol>
                <a:gridCol w="343867">
                  <a:extLst>
                    <a:ext uri="{9D8B030D-6E8A-4147-A177-3AD203B41FA5}">
                      <a16:colId xmlns:a16="http://schemas.microsoft.com/office/drawing/2014/main" val="2310227759"/>
                    </a:ext>
                  </a:extLst>
                </a:gridCol>
              </a:tblGrid>
              <a:tr h="193473">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Thursday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Sunday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Monday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 Wednesday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768426391"/>
                  </a:ext>
                </a:extLst>
              </a:tr>
              <a:tr h="105247">
                <a:tc>
                  <a:txBody>
                    <a:bodyPr/>
                    <a:lstStyle/>
                    <a:p>
                      <a:pPr algn="r" fontAlgn="b"/>
                      <a:r>
                        <a:rPr lang="en-US" sz="600" b="1" i="0" u="none" strike="noStrike">
                          <a:effectLst/>
                          <a:latin typeface="Arial" panose="020B0604020202020204" pitchFamily="34" charset="0"/>
                        </a:rPr>
                        <a:t>EST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PST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8-Mar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9-Mar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10-Mar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11-Mar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13-Mar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14-Mar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15-Mar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16-Mar</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30955638"/>
                  </a:ext>
                </a:extLst>
              </a:tr>
              <a:tr h="102269">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rowSpan="4" gridSpan="2">
                  <a:txBody>
                    <a:bodyPr/>
                    <a:lstStyle/>
                    <a:p>
                      <a:pPr algn="ctr" fontAlgn="ctr"/>
                      <a:r>
                        <a:rPr lang="en-US" sz="600" b="0" i="0" u="none" strike="noStrike">
                          <a:effectLst/>
                          <a:latin typeface="Arial" panose="020B0604020202020204" pitchFamily="34" charset="0"/>
                        </a:rPr>
                        <a:t> </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4"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3764786762"/>
                  </a:ext>
                </a:extLst>
              </a:tr>
              <a:tr h="102269">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dirty="0">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159334459"/>
                  </a:ext>
                </a:extLst>
              </a:tr>
              <a:tr h="102269">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SC THz</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369455384"/>
                  </a:ext>
                </a:extLst>
              </a:tr>
              <a:tr h="102269">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593373920"/>
                  </a:ext>
                </a:extLst>
              </a:tr>
              <a:tr h="103592">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sng" strike="noStrike">
                          <a:solidFill>
                            <a:srgbClr val="000000"/>
                          </a:solidFill>
                          <a:effectLst/>
                          <a:latin typeface="Arial" panose="020B0604020202020204" pitchFamily="34" charset="0"/>
                        </a:rPr>
                        <a:t>WG Opening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Joint 6a/4ab/14</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AM1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n-US" sz="600" b="1" i="0" u="sng" strike="noStrike">
                          <a:solidFill>
                            <a:srgbClr val="000000"/>
                          </a:solidFill>
                          <a:effectLst/>
                          <a:latin typeface="Arial" panose="020B0604020202020204" pitchFamily="34" charset="0"/>
                        </a:rPr>
                        <a:t>WG Closing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extLst>
                  <a:ext uri="{0D108BD9-81ED-4DB2-BD59-A6C34878D82A}">
                    <a16:rowId xmlns:a16="http://schemas.microsoft.com/office/drawing/2014/main" val="1711029332"/>
                  </a:ext>
                </a:extLst>
              </a:tr>
              <a:tr h="185199">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0000FF"/>
                          </a:solidFill>
                          <a:effectLst/>
                          <a:latin typeface="Calibri" panose="020F0502020204030204" pitchFamily="34" charset="0"/>
                        </a:rPr>
                        <a:t>802.15 CAC</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28826249"/>
                  </a:ext>
                </a:extLst>
              </a:tr>
              <a:tr h="104254">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WNG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IETF</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AM2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gridSpan="2">
                  <a:txBody>
                    <a:bodyPr/>
                    <a:lstStyle/>
                    <a:p>
                      <a:pPr algn="ctr" fontAlgn="ctr"/>
                      <a:r>
                        <a:rPr lang="en-US" sz="600" b="1" i="0" u="none" strike="noStrike">
                          <a:effectLst/>
                          <a:latin typeface="Arial" panose="020B0604020202020204" pitchFamily="34" charset="0"/>
                        </a:rPr>
                        <a:t>Joint 802.15/802.1</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4042892771"/>
                  </a:ext>
                </a:extLst>
              </a:tr>
              <a:tr h="102269">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266333248"/>
                  </a:ext>
                </a:extLst>
              </a:tr>
              <a:tr h="103592">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Joint</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14/15/4ab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915057040"/>
                  </a:ext>
                </a:extLst>
              </a:tr>
              <a:tr h="185199">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298117001"/>
                  </a:ext>
                </a:extLst>
              </a:tr>
              <a:tr h="103592">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TG14</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814753657"/>
                  </a:ext>
                </a:extLst>
              </a:tr>
              <a:tr h="102269">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356137942"/>
                  </a:ext>
                </a:extLst>
              </a:tr>
              <a:tr h="102269">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83945217"/>
                  </a:ext>
                </a:extLst>
              </a:tr>
              <a:tr h="102269">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534073150"/>
                  </a:ext>
                </a:extLst>
              </a:tr>
              <a:tr h="102269">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865678952"/>
                  </a:ext>
                </a:extLst>
              </a:tr>
              <a:tr h="102269">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120777988"/>
                  </a:ext>
                </a:extLst>
              </a:tr>
              <a:tr h="102269">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60917944"/>
                  </a:ext>
                </a:extLst>
              </a:tr>
              <a:tr h="102269">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662888697"/>
                  </a:ext>
                </a:extLst>
              </a:tr>
              <a:tr h="105247">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dirty="0">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013092504"/>
                  </a:ext>
                </a:extLst>
              </a:tr>
            </a:tbl>
          </a:graphicData>
        </a:graphic>
      </p:graphicFrame>
      <p:graphicFrame>
        <p:nvGraphicFramePr>
          <p:cNvPr id="6" name="Table 5">
            <a:extLst>
              <a:ext uri="{FF2B5EF4-FFF2-40B4-BE49-F238E27FC236}">
                <a16:creationId xmlns:a16="http://schemas.microsoft.com/office/drawing/2014/main" id="{20570D6C-4DEB-497E-A630-1243D6CB72B5}"/>
              </a:ext>
            </a:extLst>
          </p:cNvPr>
          <p:cNvGraphicFramePr>
            <a:graphicFrameLocks noGrp="1"/>
          </p:cNvGraphicFramePr>
          <p:nvPr/>
        </p:nvGraphicFramePr>
        <p:xfrm>
          <a:off x="3449613" y="5301208"/>
          <a:ext cx="2018750" cy="631372"/>
        </p:xfrm>
        <a:graphic>
          <a:graphicData uri="http://schemas.openxmlformats.org/drawingml/2006/table">
            <a:tbl>
              <a:tblPr/>
              <a:tblGrid>
                <a:gridCol w="403750">
                  <a:extLst>
                    <a:ext uri="{9D8B030D-6E8A-4147-A177-3AD203B41FA5}">
                      <a16:colId xmlns:a16="http://schemas.microsoft.com/office/drawing/2014/main" val="1787261649"/>
                    </a:ext>
                  </a:extLst>
                </a:gridCol>
                <a:gridCol w="403750">
                  <a:extLst>
                    <a:ext uri="{9D8B030D-6E8A-4147-A177-3AD203B41FA5}">
                      <a16:colId xmlns:a16="http://schemas.microsoft.com/office/drawing/2014/main" val="553916773"/>
                    </a:ext>
                  </a:extLst>
                </a:gridCol>
                <a:gridCol w="403750">
                  <a:extLst>
                    <a:ext uri="{9D8B030D-6E8A-4147-A177-3AD203B41FA5}">
                      <a16:colId xmlns:a16="http://schemas.microsoft.com/office/drawing/2014/main" val="3749853151"/>
                    </a:ext>
                  </a:extLst>
                </a:gridCol>
                <a:gridCol w="403750">
                  <a:extLst>
                    <a:ext uri="{9D8B030D-6E8A-4147-A177-3AD203B41FA5}">
                      <a16:colId xmlns:a16="http://schemas.microsoft.com/office/drawing/2014/main" val="1566732008"/>
                    </a:ext>
                  </a:extLst>
                </a:gridCol>
                <a:gridCol w="403750">
                  <a:extLst>
                    <a:ext uri="{9D8B030D-6E8A-4147-A177-3AD203B41FA5}">
                      <a16:colId xmlns:a16="http://schemas.microsoft.com/office/drawing/2014/main" val="4243664708"/>
                    </a:ext>
                  </a:extLst>
                </a:gridCol>
              </a:tblGrid>
              <a:tr h="133224">
                <a:tc rowSpan="2">
                  <a:txBody>
                    <a:bodyPr/>
                    <a:lstStyle/>
                    <a:p>
                      <a:pPr algn="ctr" fontAlgn="ctr"/>
                      <a:r>
                        <a:rPr lang="en-US" sz="1000" b="1" i="0" u="none" strike="noStrike">
                          <a:solidFill>
                            <a:srgbClr val="FFFFFF"/>
                          </a:solidFill>
                          <a:effectLst/>
                          <a:latin typeface="Arial" panose="020B0604020202020204" pitchFamily="34" charset="0"/>
                        </a:rPr>
                        <a:t>15.4ab</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1747284243"/>
                  </a:ext>
                </a:extLst>
              </a:tr>
              <a:tr h="133224">
                <a:tc vMerge="1">
                  <a:txBody>
                    <a:bodyPr/>
                    <a:lstStyle/>
                    <a:p>
                      <a:endParaRPr lang="en-US"/>
                    </a:p>
                  </a:txBody>
                  <a:tcPr/>
                </a:tc>
                <a:tc gridSpan="4">
                  <a:txBody>
                    <a:bodyPr/>
                    <a:lstStyle/>
                    <a:p>
                      <a:pPr algn="l" fontAlgn="b"/>
                      <a:r>
                        <a:rPr lang="en-US" sz="1000" b="0" i="0" u="none" strike="noStrike">
                          <a:effectLst/>
                          <a:latin typeface="Arial" panose="020B0604020202020204" pitchFamily="34" charset="0"/>
                        </a:rPr>
                        <a:t>TG4ab Meeting slots</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834835"/>
                  </a:ext>
                </a:extLst>
              </a:tr>
              <a:tr h="133224">
                <a:tc rowSpan="2">
                  <a:txBody>
                    <a:bodyPr/>
                    <a:lstStyle/>
                    <a:p>
                      <a:pPr algn="ctr" fontAlgn="ctr"/>
                      <a:r>
                        <a:rPr lang="en-US" sz="1000" b="1" i="0" u="none" strike="noStrike">
                          <a:effectLst/>
                          <a:latin typeface="Arial" panose="020B0604020202020204" pitchFamily="34" charset="0"/>
                        </a:rPr>
                        <a:t>Joint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4119087563"/>
                  </a:ext>
                </a:extLst>
              </a:tr>
              <a:tr h="133224">
                <a:tc vMerge="1">
                  <a:txBody>
                    <a:bodyPr/>
                    <a:lstStyle/>
                    <a:p>
                      <a:endParaRPr lang="en-US"/>
                    </a:p>
                  </a:txBody>
                  <a:tcPr/>
                </a:tc>
                <a:tc gridSpan="4">
                  <a:txBody>
                    <a:bodyPr/>
                    <a:lstStyle/>
                    <a:p>
                      <a:pPr algn="l" fontAlgn="b"/>
                      <a:r>
                        <a:rPr lang="en-US" sz="1000" b="0" i="0" u="none" strike="noStrike" dirty="0">
                          <a:effectLst/>
                          <a:latin typeface="Arial" panose="020B0604020202020204" pitchFamily="34" charset="0"/>
                        </a:rPr>
                        <a:t>Joint meetings with TG4ab</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8029106"/>
                  </a:ext>
                </a:extLst>
              </a:tr>
            </a:tbl>
          </a:graphicData>
        </a:graphic>
      </p:graphicFrame>
    </p:spTree>
    <p:extLst>
      <p:ext uri="{BB962C8B-B14F-4D97-AF65-F5344CB8AC3E}">
        <p14:creationId xmlns:p14="http://schemas.microsoft.com/office/powerpoint/2010/main" val="2031430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00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Lead Technical Editor: Billy Verso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2568274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2267744"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5" name="Left Brace 4">
            <a:extLst>
              <a:ext uri="{FF2B5EF4-FFF2-40B4-BE49-F238E27FC236}">
                <a16:creationId xmlns:a16="http://schemas.microsoft.com/office/drawing/2014/main" id="{009F881B-65C7-40F2-AFAA-2EC67F32DFEB}"/>
              </a:ext>
            </a:extLst>
          </p:cNvPr>
          <p:cNvSpPr/>
          <p:nvPr/>
        </p:nvSpPr>
        <p:spPr bwMode="auto">
          <a:xfrm>
            <a:off x="1187624" y="2924944"/>
            <a:ext cx="432048" cy="576064"/>
          </a:xfrm>
          <a:prstGeom prst="leftBrace">
            <a:avLst/>
          </a:prstGeom>
          <a:noFill/>
          <a:ln w="127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35770-3031-1C43-AECB-6F8E10529FA9}"/>
              </a:ext>
            </a:extLst>
          </p:cNvPr>
          <p:cNvSpPr>
            <a:spLocks noGrp="1"/>
          </p:cNvSpPr>
          <p:nvPr>
            <p:ph type="dt" sz="half" idx="10"/>
          </p:nvPr>
        </p:nvSpPr>
        <p:spPr/>
        <p:txBody>
          <a:bodyPr/>
          <a:lstStyle/>
          <a:p>
            <a:pPr>
              <a:defRPr/>
            </a:pPr>
            <a:r>
              <a:rPr lang="en-US"/>
              <a:t>March 2022</a:t>
            </a:r>
          </a:p>
        </p:txBody>
      </p:sp>
      <p:sp>
        <p:nvSpPr>
          <p:cNvPr id="3" name="Footer Placeholder 2">
            <a:extLst>
              <a:ext uri="{FF2B5EF4-FFF2-40B4-BE49-F238E27FC236}">
                <a16:creationId xmlns:a16="http://schemas.microsoft.com/office/drawing/2014/main" id="{280476CD-31E6-8842-ABC5-9D4A2DB6DB82}"/>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8A2FA35D-21EC-7D42-9AD8-DC4B3E5CC398}"/>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3</a:t>
            </a:fld>
            <a:endParaRPr lang="en-US"/>
          </a:p>
        </p:txBody>
      </p:sp>
      <p:sp>
        <p:nvSpPr>
          <p:cNvPr id="6" name="Line 29">
            <a:extLst>
              <a:ext uri="{FF2B5EF4-FFF2-40B4-BE49-F238E27FC236}">
                <a16:creationId xmlns:a16="http://schemas.microsoft.com/office/drawing/2014/main" id="{1286A9F9-D018-3C44-A4B5-5D7AD0556842}"/>
              </a:ext>
            </a:extLst>
          </p:cNvPr>
          <p:cNvSpPr>
            <a:spLocks noChangeShapeType="1"/>
          </p:cNvSpPr>
          <p:nvPr/>
        </p:nvSpPr>
        <p:spPr bwMode="auto">
          <a:xfrm>
            <a:off x="3916731" y="2313359"/>
            <a:ext cx="4102238" cy="10637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29">
            <a:extLst>
              <a:ext uri="{FF2B5EF4-FFF2-40B4-BE49-F238E27FC236}">
                <a16:creationId xmlns:a16="http://schemas.microsoft.com/office/drawing/2014/main" id="{A4799D5F-599E-A34F-82BC-79884EB680E9}"/>
              </a:ext>
            </a:extLst>
          </p:cNvPr>
          <p:cNvSpPr>
            <a:spLocks noChangeShapeType="1"/>
          </p:cNvSpPr>
          <p:nvPr/>
        </p:nvSpPr>
        <p:spPr bwMode="auto">
          <a:xfrm flipV="1">
            <a:off x="3912757" y="1278656"/>
            <a:ext cx="4095844" cy="35118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29">
            <a:extLst>
              <a:ext uri="{FF2B5EF4-FFF2-40B4-BE49-F238E27FC236}">
                <a16:creationId xmlns:a16="http://schemas.microsoft.com/office/drawing/2014/main" id="{AF59E0DD-25BA-7B4C-9F18-A1F85DA770FA}"/>
              </a:ext>
            </a:extLst>
          </p:cNvPr>
          <p:cNvSpPr>
            <a:spLocks noChangeShapeType="1"/>
          </p:cNvSpPr>
          <p:nvPr/>
        </p:nvSpPr>
        <p:spPr bwMode="auto">
          <a:xfrm>
            <a:off x="3947377" y="2919595"/>
            <a:ext cx="4061224" cy="61352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 name="AutoShape 5">
            <a:extLst>
              <a:ext uri="{FF2B5EF4-FFF2-40B4-BE49-F238E27FC236}">
                <a16:creationId xmlns:a16="http://schemas.microsoft.com/office/drawing/2014/main" id="{ABAFBFAC-D6F8-4143-B99C-E5D7B1C8C136}"/>
              </a:ext>
            </a:extLst>
          </p:cNvPr>
          <p:cNvSpPr>
            <a:spLocks/>
          </p:cNvSpPr>
          <p:nvPr/>
        </p:nvSpPr>
        <p:spPr bwMode="auto">
          <a:xfrm rot="-5400000">
            <a:off x="4455633" y="5421641"/>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10" name="Text Box 7">
            <a:extLst>
              <a:ext uri="{FF2B5EF4-FFF2-40B4-BE49-F238E27FC236}">
                <a16:creationId xmlns:a16="http://schemas.microsoft.com/office/drawing/2014/main" id="{304D2E71-7157-B445-B52E-D76C4C3BDA3B}"/>
              </a:ext>
            </a:extLst>
          </p:cNvPr>
          <p:cNvSpPr txBox="1">
            <a:spLocks noChangeArrowheads="1"/>
          </p:cNvSpPr>
          <p:nvPr/>
        </p:nvSpPr>
        <p:spPr bwMode="auto">
          <a:xfrm>
            <a:off x="1605283" y="6033263"/>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IG/Study </a:t>
            </a:r>
          </a:p>
          <a:p>
            <a:pPr algn="ctr">
              <a:lnSpc>
                <a:spcPct val="80000"/>
              </a:lnSpc>
            </a:pPr>
            <a:r>
              <a:rPr lang="en-US" sz="1200" dirty="0">
                <a:latin typeface="Tahoma" pitchFamily="34" charset="0"/>
                <a:ea typeface="ＭＳ Ｐゴシック" charset="-128"/>
                <a:cs typeface="Arial" pitchFamily="34" charset="0"/>
              </a:rPr>
              <a:t>groups</a:t>
            </a:r>
          </a:p>
        </p:txBody>
      </p:sp>
      <p:sp>
        <p:nvSpPr>
          <p:cNvPr id="11" name="AutoShape 8">
            <a:extLst>
              <a:ext uri="{FF2B5EF4-FFF2-40B4-BE49-F238E27FC236}">
                <a16:creationId xmlns:a16="http://schemas.microsoft.com/office/drawing/2014/main" id="{95BD01B2-4DF6-8C40-B777-532DBB4F714A}"/>
              </a:ext>
            </a:extLst>
          </p:cNvPr>
          <p:cNvSpPr>
            <a:spLocks/>
          </p:cNvSpPr>
          <p:nvPr/>
        </p:nvSpPr>
        <p:spPr bwMode="auto">
          <a:xfrm rot="-5400000">
            <a:off x="2145823" y="5393066"/>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12" name="Text Box 13">
            <a:extLst>
              <a:ext uri="{FF2B5EF4-FFF2-40B4-BE49-F238E27FC236}">
                <a16:creationId xmlns:a16="http://schemas.microsoft.com/office/drawing/2014/main" id="{ED18E2FF-6D6B-1A4F-884E-B5953F338317}"/>
              </a:ext>
            </a:extLst>
          </p:cNvPr>
          <p:cNvSpPr txBox="1">
            <a:spLocks noChangeArrowheads="1"/>
          </p:cNvSpPr>
          <p:nvPr/>
        </p:nvSpPr>
        <p:spPr bwMode="auto">
          <a:xfrm>
            <a:off x="8066957" y="5968041"/>
            <a:ext cx="86196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Standards</a:t>
            </a:r>
          </a:p>
        </p:txBody>
      </p:sp>
      <p:sp>
        <p:nvSpPr>
          <p:cNvPr id="13" name="AutoShape 27">
            <a:extLst>
              <a:ext uri="{FF2B5EF4-FFF2-40B4-BE49-F238E27FC236}">
                <a16:creationId xmlns:a16="http://schemas.microsoft.com/office/drawing/2014/main" id="{733525D0-9C2A-9F4A-B473-E7FF62462461}"/>
              </a:ext>
            </a:extLst>
          </p:cNvPr>
          <p:cNvSpPr>
            <a:spLocks/>
          </p:cNvSpPr>
          <p:nvPr/>
        </p:nvSpPr>
        <p:spPr bwMode="auto">
          <a:xfrm rot="-5400000">
            <a:off x="5661359" y="5358141"/>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14" name="Line 29">
            <a:extLst>
              <a:ext uri="{FF2B5EF4-FFF2-40B4-BE49-F238E27FC236}">
                <a16:creationId xmlns:a16="http://schemas.microsoft.com/office/drawing/2014/main" id="{FF943F6A-0FF0-6149-A9D9-D4E55F8EEA67}"/>
              </a:ext>
            </a:extLst>
          </p:cNvPr>
          <p:cNvSpPr>
            <a:spLocks noChangeShapeType="1"/>
          </p:cNvSpPr>
          <p:nvPr/>
        </p:nvSpPr>
        <p:spPr bwMode="auto">
          <a:xfrm>
            <a:off x="3906362" y="3498913"/>
            <a:ext cx="4095943" cy="99358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AutoShape 34">
            <a:extLst>
              <a:ext uri="{FF2B5EF4-FFF2-40B4-BE49-F238E27FC236}">
                <a16:creationId xmlns:a16="http://schemas.microsoft.com/office/drawing/2014/main" id="{E7546F8F-F7C4-B44E-9AED-27712C5293DF}"/>
              </a:ext>
            </a:extLst>
          </p:cNvPr>
          <p:cNvSpPr>
            <a:spLocks/>
          </p:cNvSpPr>
          <p:nvPr/>
        </p:nvSpPr>
        <p:spPr bwMode="auto">
          <a:xfrm rot="-5400000">
            <a:off x="3276124" y="5394654"/>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16" name="Text Box 35">
            <a:extLst>
              <a:ext uri="{FF2B5EF4-FFF2-40B4-BE49-F238E27FC236}">
                <a16:creationId xmlns:a16="http://schemas.microsoft.com/office/drawing/2014/main" id="{132E1937-74E7-084F-BF3F-EA23092A1045}"/>
              </a:ext>
            </a:extLst>
          </p:cNvPr>
          <p:cNvSpPr txBox="1">
            <a:spLocks noChangeArrowheads="1"/>
          </p:cNvSpPr>
          <p:nvPr/>
        </p:nvSpPr>
        <p:spPr bwMode="auto">
          <a:xfrm>
            <a:off x="2743200" y="6048703"/>
            <a:ext cx="13452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TG without </a:t>
            </a:r>
          </a:p>
          <a:p>
            <a:pPr algn="ctr">
              <a:lnSpc>
                <a:spcPct val="80000"/>
              </a:lnSpc>
            </a:pPr>
            <a:r>
              <a:rPr lang="en-US" sz="1200" dirty="0">
                <a:latin typeface="Tahoma" pitchFamily="34" charset="0"/>
                <a:ea typeface="ＭＳ Ｐゴシック" charset="-128"/>
                <a:cs typeface="Arial" pitchFamily="34" charset="0"/>
              </a:rPr>
              <a:t>Approved draft</a:t>
            </a:r>
          </a:p>
        </p:txBody>
      </p:sp>
      <p:sp>
        <p:nvSpPr>
          <p:cNvPr id="17" name="Text Box 36">
            <a:extLst>
              <a:ext uri="{FF2B5EF4-FFF2-40B4-BE49-F238E27FC236}">
                <a16:creationId xmlns:a16="http://schemas.microsoft.com/office/drawing/2014/main" id="{6B9E2754-4FE6-0640-91D2-25BB7D8ACC53}"/>
              </a:ext>
            </a:extLst>
          </p:cNvPr>
          <p:cNvSpPr txBox="1">
            <a:spLocks noChangeArrowheads="1"/>
          </p:cNvSpPr>
          <p:nvPr/>
        </p:nvSpPr>
        <p:spPr bwMode="auto">
          <a:xfrm>
            <a:off x="494821" y="6022053"/>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Discussion Topics</a:t>
            </a:r>
          </a:p>
        </p:txBody>
      </p:sp>
      <p:sp>
        <p:nvSpPr>
          <p:cNvPr id="18" name="AutoShape 37">
            <a:extLst>
              <a:ext uri="{FF2B5EF4-FFF2-40B4-BE49-F238E27FC236}">
                <a16:creationId xmlns:a16="http://schemas.microsoft.com/office/drawing/2014/main" id="{41850F3E-2367-BD48-A569-101DB61D6713}"/>
              </a:ext>
            </a:extLst>
          </p:cNvPr>
          <p:cNvSpPr>
            <a:spLocks/>
          </p:cNvSpPr>
          <p:nvPr/>
        </p:nvSpPr>
        <p:spPr bwMode="auto">
          <a:xfrm rot="-5400000">
            <a:off x="955970" y="5406733"/>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19" name="Cloud">
            <a:extLst>
              <a:ext uri="{FF2B5EF4-FFF2-40B4-BE49-F238E27FC236}">
                <a16:creationId xmlns:a16="http://schemas.microsoft.com/office/drawing/2014/main" id="{C82B22DF-3960-1047-80E5-E16E3EA5695F}"/>
              </a:ext>
            </a:extLst>
          </p:cNvPr>
          <p:cNvSpPr>
            <a:spLocks noChangeAspect="1" noEditPoints="1" noChangeArrowheads="1"/>
          </p:cNvSpPr>
          <p:nvPr/>
        </p:nvSpPr>
        <p:spPr bwMode="auto">
          <a:xfrm>
            <a:off x="288847" y="2235807"/>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p>
        </p:txBody>
      </p:sp>
      <p:sp>
        <p:nvSpPr>
          <p:cNvPr id="20" name="AutoShape 46">
            <a:extLst>
              <a:ext uri="{FF2B5EF4-FFF2-40B4-BE49-F238E27FC236}">
                <a16:creationId xmlns:a16="http://schemas.microsoft.com/office/drawing/2014/main" id="{6C78C769-DC6F-5242-A9F6-CAEB5EE2DF3E}"/>
              </a:ext>
            </a:extLst>
          </p:cNvPr>
          <p:cNvSpPr>
            <a:spLocks noChangeArrowheads="1"/>
          </p:cNvSpPr>
          <p:nvPr/>
        </p:nvSpPr>
        <p:spPr bwMode="auto">
          <a:xfrm>
            <a:off x="599576" y="3352975"/>
            <a:ext cx="914400" cy="56230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dirty="0">
                <a:latin typeface="Tahoma" pitchFamily="34" charset="0"/>
                <a:ea typeface="ＭＳ Ｐゴシック" charset="-128"/>
                <a:cs typeface="Arial" pitchFamily="34" charset="0"/>
              </a:rPr>
              <a:t>WNG</a:t>
            </a:r>
          </a:p>
        </p:txBody>
      </p:sp>
      <p:sp>
        <p:nvSpPr>
          <p:cNvPr id="21" name="AutoShape 11">
            <a:extLst>
              <a:ext uri="{FF2B5EF4-FFF2-40B4-BE49-F238E27FC236}">
                <a16:creationId xmlns:a16="http://schemas.microsoft.com/office/drawing/2014/main" id="{976F9EC9-262A-9345-85A6-C27EF935BDD1}"/>
              </a:ext>
            </a:extLst>
          </p:cNvPr>
          <p:cNvSpPr>
            <a:spLocks noChangeArrowheads="1"/>
          </p:cNvSpPr>
          <p:nvPr/>
        </p:nvSpPr>
        <p:spPr bwMode="auto">
          <a:xfrm>
            <a:off x="8020441" y="1906842"/>
            <a:ext cx="914400" cy="1059644"/>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dirty="0">
                <a:latin typeface="Arial" panose="020B0604020202020204" pitchFamily="34" charset="0"/>
                <a:cs typeface="Arial" panose="020B0604020202020204" pitchFamily="34" charset="0"/>
              </a:rPr>
              <a:t>802.15.4</a:t>
            </a:r>
          </a:p>
          <a:p>
            <a:pPr algn="ctr" eaLnBrk="0" hangingPunct="0">
              <a:defRPr/>
            </a:pPr>
            <a:r>
              <a:rPr lang="en-US" sz="1400" dirty="0">
                <a:latin typeface="Arial" panose="020B0604020202020204" pitchFamily="34" charset="0"/>
                <a:cs typeface="Arial" panose="020B0604020202020204" pitchFamily="34" charset="0"/>
              </a:rPr>
              <a:t>-2020</a:t>
            </a:r>
          </a:p>
        </p:txBody>
      </p:sp>
      <p:sp>
        <p:nvSpPr>
          <p:cNvPr id="22" name="AutoShape 46">
            <a:extLst>
              <a:ext uri="{FF2B5EF4-FFF2-40B4-BE49-F238E27FC236}">
                <a16:creationId xmlns:a16="http://schemas.microsoft.com/office/drawing/2014/main" id="{6A32170D-B71B-4444-8C2F-4D2149D019C6}"/>
              </a:ext>
            </a:extLst>
          </p:cNvPr>
          <p:cNvSpPr>
            <a:spLocks noChangeArrowheads="1"/>
          </p:cNvSpPr>
          <p:nvPr/>
        </p:nvSpPr>
        <p:spPr bwMode="auto">
          <a:xfrm>
            <a:off x="5223514" y="4741264"/>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802.15.13</a:t>
            </a:r>
          </a:p>
          <a:p>
            <a:pPr algn="ctr"/>
            <a:r>
              <a:rPr lang="en-US" sz="1200" dirty="0">
                <a:latin typeface="Tahoma" pitchFamily="34" charset="0"/>
                <a:ea typeface="ＭＳ Ｐゴシック" charset="-128"/>
                <a:cs typeface="Arial" pitchFamily="34" charset="0"/>
              </a:rPr>
              <a:t>MG-OWC</a:t>
            </a:r>
          </a:p>
        </p:txBody>
      </p:sp>
      <p:sp>
        <p:nvSpPr>
          <p:cNvPr id="23" name="AutoShape 46">
            <a:extLst>
              <a:ext uri="{FF2B5EF4-FFF2-40B4-BE49-F238E27FC236}">
                <a16:creationId xmlns:a16="http://schemas.microsoft.com/office/drawing/2014/main" id="{03B098D9-C7DE-4E41-AC88-6333570AEC48}"/>
              </a:ext>
            </a:extLst>
          </p:cNvPr>
          <p:cNvSpPr>
            <a:spLocks noChangeArrowheads="1"/>
          </p:cNvSpPr>
          <p:nvPr/>
        </p:nvSpPr>
        <p:spPr bwMode="auto">
          <a:xfrm>
            <a:off x="6567516" y="2265935"/>
            <a:ext cx="987652" cy="298298"/>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802.15.4w</a:t>
            </a:r>
          </a:p>
        </p:txBody>
      </p:sp>
      <p:sp>
        <p:nvSpPr>
          <p:cNvPr id="24" name="AutoShape 46">
            <a:extLst>
              <a:ext uri="{FF2B5EF4-FFF2-40B4-BE49-F238E27FC236}">
                <a16:creationId xmlns:a16="http://schemas.microsoft.com/office/drawing/2014/main" id="{CB815C9F-EDAC-0D47-B987-E1914D071890}"/>
              </a:ext>
            </a:extLst>
          </p:cNvPr>
          <p:cNvSpPr>
            <a:spLocks noChangeArrowheads="1"/>
          </p:cNvSpPr>
          <p:nvPr/>
        </p:nvSpPr>
        <p:spPr bwMode="auto">
          <a:xfrm>
            <a:off x="3009928" y="3812746"/>
            <a:ext cx="906803" cy="54146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802.15.14 </a:t>
            </a:r>
            <a:br>
              <a:rPr lang="en-US" sz="1200" dirty="0">
                <a:latin typeface="Tahoma" pitchFamily="34" charset="0"/>
                <a:ea typeface="ＭＳ Ｐゴシック" charset="-128"/>
                <a:cs typeface="Arial" pitchFamily="34" charset="0"/>
              </a:rPr>
            </a:br>
            <a:r>
              <a:rPr lang="en-US" sz="1200" dirty="0">
                <a:latin typeface="Tahoma" pitchFamily="34" charset="0"/>
                <a:ea typeface="ＭＳ Ｐゴシック" charset="-128"/>
                <a:cs typeface="Arial" pitchFamily="34" charset="0"/>
              </a:rPr>
              <a:t>UWB-AHN</a:t>
            </a:r>
          </a:p>
        </p:txBody>
      </p:sp>
      <p:sp>
        <p:nvSpPr>
          <p:cNvPr id="25" name="AutoShape 27">
            <a:extLst>
              <a:ext uri="{FF2B5EF4-FFF2-40B4-BE49-F238E27FC236}">
                <a16:creationId xmlns:a16="http://schemas.microsoft.com/office/drawing/2014/main" id="{0403CFCF-3643-4E4F-B859-AFDA723675A2}"/>
              </a:ext>
            </a:extLst>
          </p:cNvPr>
          <p:cNvSpPr>
            <a:spLocks/>
          </p:cNvSpPr>
          <p:nvPr/>
        </p:nvSpPr>
        <p:spPr bwMode="auto">
          <a:xfrm rot="-5400000">
            <a:off x="6964584" y="5358141"/>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26" name="AutoShape 46">
            <a:extLst>
              <a:ext uri="{FF2B5EF4-FFF2-40B4-BE49-F238E27FC236}">
                <a16:creationId xmlns:a16="http://schemas.microsoft.com/office/drawing/2014/main" id="{37595121-CE5C-0649-9432-83110D6EFC44}"/>
              </a:ext>
            </a:extLst>
          </p:cNvPr>
          <p:cNvSpPr>
            <a:spLocks noChangeArrowheads="1"/>
          </p:cNvSpPr>
          <p:nvPr/>
        </p:nvSpPr>
        <p:spPr bwMode="auto">
          <a:xfrm>
            <a:off x="6559427" y="1884411"/>
            <a:ext cx="987651" cy="35118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802.15.4aa</a:t>
            </a:r>
          </a:p>
        </p:txBody>
      </p:sp>
      <p:sp>
        <p:nvSpPr>
          <p:cNvPr id="27" name="AutoShape 46">
            <a:extLst>
              <a:ext uri="{FF2B5EF4-FFF2-40B4-BE49-F238E27FC236}">
                <a16:creationId xmlns:a16="http://schemas.microsoft.com/office/drawing/2014/main" id="{716766BB-7538-1C4E-AE5F-45BCECD6F9EE}"/>
              </a:ext>
            </a:extLst>
          </p:cNvPr>
          <p:cNvSpPr>
            <a:spLocks noChangeArrowheads="1"/>
          </p:cNvSpPr>
          <p:nvPr/>
        </p:nvSpPr>
        <p:spPr bwMode="auto">
          <a:xfrm>
            <a:off x="2991792" y="4445774"/>
            <a:ext cx="943075"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802.15.15</a:t>
            </a:r>
          </a:p>
          <a:p>
            <a:pPr algn="ctr"/>
            <a:r>
              <a:rPr lang="en-US" sz="1200" dirty="0">
                <a:latin typeface="Tahoma" pitchFamily="34" charset="0"/>
                <a:ea typeface="ＭＳ Ｐゴシック" charset="-128"/>
                <a:cs typeface="Arial" pitchFamily="34" charset="0"/>
              </a:rPr>
              <a:t>NB-AHN</a:t>
            </a:r>
          </a:p>
        </p:txBody>
      </p:sp>
      <p:sp>
        <p:nvSpPr>
          <p:cNvPr id="28" name="AutoShape 46">
            <a:extLst>
              <a:ext uri="{FF2B5EF4-FFF2-40B4-BE49-F238E27FC236}">
                <a16:creationId xmlns:a16="http://schemas.microsoft.com/office/drawing/2014/main" id="{DB261907-D681-F74C-8476-7FFB7783583E}"/>
              </a:ext>
            </a:extLst>
          </p:cNvPr>
          <p:cNvSpPr>
            <a:spLocks noChangeArrowheads="1"/>
          </p:cNvSpPr>
          <p:nvPr/>
        </p:nvSpPr>
        <p:spPr bwMode="auto">
          <a:xfrm>
            <a:off x="2998356" y="2670959"/>
            <a:ext cx="929946" cy="4777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802.15.6a</a:t>
            </a:r>
          </a:p>
          <a:p>
            <a:pPr algn="ctr"/>
            <a:r>
              <a:rPr lang="en-US" sz="1100" dirty="0">
                <a:latin typeface="Tahoma" pitchFamily="34" charset="0"/>
                <a:ea typeface="ＭＳ Ｐゴシック" charset="-128"/>
                <a:cs typeface="Arial" pitchFamily="34" charset="0"/>
              </a:rPr>
              <a:t>ED-BAN</a:t>
            </a:r>
          </a:p>
        </p:txBody>
      </p:sp>
      <p:sp>
        <p:nvSpPr>
          <p:cNvPr id="29" name="AutoShape 46">
            <a:extLst>
              <a:ext uri="{FF2B5EF4-FFF2-40B4-BE49-F238E27FC236}">
                <a16:creationId xmlns:a16="http://schemas.microsoft.com/office/drawing/2014/main" id="{EAF99831-A9FD-9041-BC3F-7411DCFCB3CA}"/>
              </a:ext>
            </a:extLst>
          </p:cNvPr>
          <p:cNvSpPr>
            <a:spLocks noChangeArrowheads="1"/>
          </p:cNvSpPr>
          <p:nvPr/>
        </p:nvSpPr>
        <p:spPr bwMode="auto">
          <a:xfrm>
            <a:off x="3009928" y="3240249"/>
            <a:ext cx="906803" cy="480931"/>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802.15.7a</a:t>
            </a:r>
            <a:br>
              <a:rPr lang="en-US" sz="1100" dirty="0">
                <a:latin typeface="Tahoma" pitchFamily="34" charset="0"/>
                <a:ea typeface="ＭＳ Ｐゴシック" charset="-128"/>
                <a:cs typeface="Arial" pitchFamily="34" charset="0"/>
              </a:rPr>
            </a:br>
            <a:r>
              <a:rPr lang="en-US" sz="1100" dirty="0">
                <a:latin typeface="Tahoma" pitchFamily="34" charset="0"/>
                <a:ea typeface="ＭＳ Ｐゴシック" charset="-128"/>
                <a:cs typeface="Arial" pitchFamily="34" charset="0"/>
              </a:rPr>
              <a:t>OCC</a:t>
            </a:r>
          </a:p>
        </p:txBody>
      </p:sp>
      <p:sp>
        <p:nvSpPr>
          <p:cNvPr id="30" name="AutoShape 46">
            <a:extLst>
              <a:ext uri="{FF2B5EF4-FFF2-40B4-BE49-F238E27FC236}">
                <a16:creationId xmlns:a16="http://schemas.microsoft.com/office/drawing/2014/main" id="{16237B0D-6312-AA40-B93D-D33CDFFBA585}"/>
              </a:ext>
            </a:extLst>
          </p:cNvPr>
          <p:cNvSpPr>
            <a:spLocks noChangeArrowheads="1"/>
          </p:cNvSpPr>
          <p:nvPr/>
        </p:nvSpPr>
        <p:spPr bwMode="auto">
          <a:xfrm>
            <a:off x="3006129" y="2091148"/>
            <a:ext cx="914400" cy="48824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802.15.4ab </a:t>
            </a:r>
          </a:p>
          <a:p>
            <a:pPr algn="ctr"/>
            <a:r>
              <a:rPr lang="en-US" sz="1100" dirty="0">
                <a:latin typeface="Tahoma" pitchFamily="34" charset="0"/>
                <a:ea typeface="ＭＳ Ｐゴシック" charset="-128"/>
                <a:cs typeface="Arial" pitchFamily="34" charset="0"/>
              </a:rPr>
              <a:t>UWB-NG</a:t>
            </a:r>
          </a:p>
        </p:txBody>
      </p:sp>
      <p:sp>
        <p:nvSpPr>
          <p:cNvPr id="31" name="AutoShape 46">
            <a:extLst>
              <a:ext uri="{FF2B5EF4-FFF2-40B4-BE49-F238E27FC236}">
                <a16:creationId xmlns:a16="http://schemas.microsoft.com/office/drawing/2014/main" id="{39071586-2FCD-624A-A42B-7DC4D6B4C3CD}"/>
              </a:ext>
            </a:extLst>
          </p:cNvPr>
          <p:cNvSpPr>
            <a:spLocks noChangeArrowheads="1"/>
          </p:cNvSpPr>
          <p:nvPr/>
        </p:nvSpPr>
        <p:spPr bwMode="auto">
          <a:xfrm>
            <a:off x="2998356" y="1385878"/>
            <a:ext cx="914400"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802.15.3ma </a:t>
            </a:r>
          </a:p>
          <a:p>
            <a:pPr algn="ctr"/>
            <a:r>
              <a:rPr lang="en-US" sz="1100" dirty="0">
                <a:latin typeface="Tahoma" pitchFamily="34" charset="0"/>
                <a:ea typeface="ＭＳ Ｐゴシック" charset="-128"/>
                <a:cs typeface="Arial" pitchFamily="34" charset="0"/>
              </a:rPr>
              <a:t>Revision</a:t>
            </a:r>
          </a:p>
        </p:txBody>
      </p:sp>
      <p:sp>
        <p:nvSpPr>
          <p:cNvPr id="32" name="AutoShape 46">
            <a:extLst>
              <a:ext uri="{FF2B5EF4-FFF2-40B4-BE49-F238E27FC236}">
                <a16:creationId xmlns:a16="http://schemas.microsoft.com/office/drawing/2014/main" id="{18635F50-1DDA-7D44-9F5D-8236AF95FF5A}"/>
              </a:ext>
            </a:extLst>
          </p:cNvPr>
          <p:cNvSpPr>
            <a:spLocks noChangeArrowheads="1"/>
          </p:cNvSpPr>
          <p:nvPr/>
        </p:nvSpPr>
        <p:spPr bwMode="auto">
          <a:xfrm>
            <a:off x="2991792" y="5069114"/>
            <a:ext cx="943075"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802.15.16t</a:t>
            </a:r>
          </a:p>
          <a:p>
            <a:pPr algn="ctr"/>
            <a:r>
              <a:rPr lang="en-US" sz="1200" dirty="0">
                <a:latin typeface="Tahoma" pitchFamily="34" charset="0"/>
                <a:ea typeface="ＭＳ Ｐゴシック" charset="-128"/>
                <a:cs typeface="Arial" pitchFamily="34" charset="0"/>
              </a:rPr>
              <a:t>NB - </a:t>
            </a:r>
            <a:r>
              <a:rPr lang="en-US" sz="1200" dirty="0" err="1">
                <a:latin typeface="Tahoma" pitchFamily="34" charset="0"/>
                <a:ea typeface="ＭＳ Ｐゴシック" charset="-128"/>
                <a:cs typeface="Arial" pitchFamily="34" charset="0"/>
              </a:rPr>
              <a:t>Lic</a:t>
            </a:r>
            <a:endParaRPr lang="en-US" sz="1200" dirty="0">
              <a:latin typeface="Tahoma" pitchFamily="34" charset="0"/>
              <a:ea typeface="ＭＳ Ｐゴシック" charset="-128"/>
              <a:cs typeface="Arial" pitchFamily="34" charset="0"/>
            </a:endParaRPr>
          </a:p>
        </p:txBody>
      </p:sp>
      <p:sp>
        <p:nvSpPr>
          <p:cNvPr id="33" name="AutoShape 46">
            <a:extLst>
              <a:ext uri="{FF2B5EF4-FFF2-40B4-BE49-F238E27FC236}">
                <a16:creationId xmlns:a16="http://schemas.microsoft.com/office/drawing/2014/main" id="{BE2E0A09-D957-9945-91AF-C7E67EE09080}"/>
              </a:ext>
            </a:extLst>
          </p:cNvPr>
          <p:cNvSpPr>
            <a:spLocks noChangeArrowheads="1"/>
          </p:cNvSpPr>
          <p:nvPr/>
        </p:nvSpPr>
        <p:spPr bwMode="auto">
          <a:xfrm>
            <a:off x="4174410" y="2060004"/>
            <a:ext cx="980042" cy="53843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802.15.4cor1 </a:t>
            </a:r>
          </a:p>
          <a:p>
            <a:pPr algn="ctr"/>
            <a:r>
              <a:rPr lang="en-US" sz="1100" dirty="0">
                <a:latin typeface="Tahoma" pitchFamily="34" charset="0"/>
                <a:ea typeface="ＭＳ Ｐゴシック" charset="-128"/>
                <a:cs typeface="Arial" pitchFamily="34" charset="0"/>
              </a:rPr>
              <a:t>.4-2020/Cor1</a:t>
            </a:r>
          </a:p>
        </p:txBody>
      </p:sp>
      <p:sp>
        <p:nvSpPr>
          <p:cNvPr id="34" name="AutoShape 11">
            <a:extLst>
              <a:ext uri="{FF2B5EF4-FFF2-40B4-BE49-F238E27FC236}">
                <a16:creationId xmlns:a16="http://schemas.microsoft.com/office/drawing/2014/main" id="{A1FEF530-6ABB-8942-8954-BF64F8E3C9DE}"/>
              </a:ext>
            </a:extLst>
          </p:cNvPr>
          <p:cNvSpPr>
            <a:spLocks noChangeArrowheads="1"/>
          </p:cNvSpPr>
          <p:nvPr/>
        </p:nvSpPr>
        <p:spPr bwMode="auto">
          <a:xfrm>
            <a:off x="8008600" y="780785"/>
            <a:ext cx="914400" cy="1020194"/>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dirty="0">
                <a:latin typeface="Arial" panose="020B0604020202020204" pitchFamily="34" charset="0"/>
                <a:cs typeface="Arial" panose="020B0604020202020204" pitchFamily="34" charset="0"/>
              </a:rPr>
              <a:t>802.15.3</a:t>
            </a:r>
          </a:p>
          <a:p>
            <a:pPr algn="ctr" eaLnBrk="0" hangingPunct="0">
              <a:defRPr/>
            </a:pPr>
            <a:r>
              <a:rPr lang="en-US" sz="1400" dirty="0">
                <a:latin typeface="Arial" panose="020B0604020202020204" pitchFamily="34" charset="0"/>
                <a:cs typeface="Arial" panose="020B0604020202020204" pitchFamily="34" charset="0"/>
              </a:rPr>
              <a:t>-2016</a:t>
            </a:r>
          </a:p>
        </p:txBody>
      </p:sp>
      <p:sp>
        <p:nvSpPr>
          <p:cNvPr id="35" name="AutoShape 11">
            <a:extLst>
              <a:ext uri="{FF2B5EF4-FFF2-40B4-BE49-F238E27FC236}">
                <a16:creationId xmlns:a16="http://schemas.microsoft.com/office/drawing/2014/main" id="{BA9DC077-F0C7-714A-8BBC-6AC984CE72AD}"/>
              </a:ext>
            </a:extLst>
          </p:cNvPr>
          <p:cNvSpPr>
            <a:spLocks noChangeArrowheads="1"/>
          </p:cNvSpPr>
          <p:nvPr/>
        </p:nvSpPr>
        <p:spPr bwMode="auto">
          <a:xfrm>
            <a:off x="8008600" y="3064224"/>
            <a:ext cx="914400" cy="900436"/>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dirty="0">
                <a:latin typeface="Arial" panose="020B0604020202020204" pitchFamily="34" charset="0"/>
                <a:cs typeface="Arial" panose="020B0604020202020204" pitchFamily="34" charset="0"/>
              </a:rPr>
              <a:t>802.15.6</a:t>
            </a:r>
          </a:p>
          <a:p>
            <a:pPr algn="ctr" eaLnBrk="0" hangingPunct="0">
              <a:defRPr/>
            </a:pPr>
            <a:r>
              <a:rPr lang="en-US" sz="1400" dirty="0">
                <a:latin typeface="Arial" panose="020B0604020202020204" pitchFamily="34" charset="0"/>
                <a:cs typeface="Arial" panose="020B0604020202020204" pitchFamily="34" charset="0"/>
              </a:rPr>
              <a:t>-2012</a:t>
            </a:r>
          </a:p>
        </p:txBody>
      </p:sp>
      <p:sp>
        <p:nvSpPr>
          <p:cNvPr id="36" name="AutoShape 11">
            <a:extLst>
              <a:ext uri="{FF2B5EF4-FFF2-40B4-BE49-F238E27FC236}">
                <a16:creationId xmlns:a16="http://schemas.microsoft.com/office/drawing/2014/main" id="{63F27049-CCA0-274A-9F1A-AB514B0FB217}"/>
              </a:ext>
            </a:extLst>
          </p:cNvPr>
          <p:cNvSpPr>
            <a:spLocks noChangeArrowheads="1"/>
          </p:cNvSpPr>
          <p:nvPr/>
        </p:nvSpPr>
        <p:spPr bwMode="auto">
          <a:xfrm>
            <a:off x="8020441" y="4042401"/>
            <a:ext cx="914400" cy="934474"/>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dirty="0">
                <a:latin typeface="Arial" panose="020B0604020202020204" pitchFamily="34" charset="0"/>
                <a:cs typeface="Arial" panose="020B0604020202020204" pitchFamily="34" charset="0"/>
              </a:rPr>
              <a:t>802.15.7</a:t>
            </a:r>
          </a:p>
          <a:p>
            <a:pPr algn="ctr" eaLnBrk="0" hangingPunct="0">
              <a:defRPr/>
            </a:pPr>
            <a:r>
              <a:rPr lang="en-US" sz="1400" dirty="0">
                <a:latin typeface="Arial" panose="020B0604020202020204" pitchFamily="34" charset="0"/>
                <a:cs typeface="Arial" panose="020B0604020202020204" pitchFamily="34" charset="0"/>
              </a:rPr>
              <a:t>-2018</a:t>
            </a:r>
          </a:p>
        </p:txBody>
      </p:sp>
      <p:sp>
        <p:nvSpPr>
          <p:cNvPr id="37" name="AutoShape 27">
            <a:extLst>
              <a:ext uri="{FF2B5EF4-FFF2-40B4-BE49-F238E27FC236}">
                <a16:creationId xmlns:a16="http://schemas.microsoft.com/office/drawing/2014/main" id="{DC2FCB2F-03C7-934F-BE88-BEBD23DB8E03}"/>
              </a:ext>
            </a:extLst>
          </p:cNvPr>
          <p:cNvSpPr>
            <a:spLocks/>
          </p:cNvSpPr>
          <p:nvPr/>
        </p:nvSpPr>
        <p:spPr bwMode="auto">
          <a:xfrm rot="-5400000">
            <a:off x="8365339" y="5358141"/>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8" name="AutoShape 46">
            <a:extLst>
              <a:ext uri="{FF2B5EF4-FFF2-40B4-BE49-F238E27FC236}">
                <a16:creationId xmlns:a16="http://schemas.microsoft.com/office/drawing/2014/main" id="{34633325-C402-834E-9B14-0EE1D65EB336}"/>
              </a:ext>
            </a:extLst>
          </p:cNvPr>
          <p:cNvSpPr>
            <a:spLocks noChangeArrowheads="1"/>
          </p:cNvSpPr>
          <p:nvPr/>
        </p:nvSpPr>
        <p:spPr bwMode="auto">
          <a:xfrm>
            <a:off x="6551567" y="765678"/>
            <a:ext cx="987652" cy="33780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802.15.3d</a:t>
            </a:r>
          </a:p>
        </p:txBody>
      </p:sp>
      <p:sp>
        <p:nvSpPr>
          <p:cNvPr id="39" name="AutoShape 46">
            <a:extLst>
              <a:ext uri="{FF2B5EF4-FFF2-40B4-BE49-F238E27FC236}">
                <a16:creationId xmlns:a16="http://schemas.microsoft.com/office/drawing/2014/main" id="{0C726266-D104-BB46-9577-D101F049EF68}"/>
              </a:ext>
            </a:extLst>
          </p:cNvPr>
          <p:cNvSpPr>
            <a:spLocks noChangeArrowheads="1"/>
          </p:cNvSpPr>
          <p:nvPr/>
        </p:nvSpPr>
        <p:spPr bwMode="auto">
          <a:xfrm>
            <a:off x="6559657" y="1103481"/>
            <a:ext cx="987652" cy="33780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802.15.3e</a:t>
            </a:r>
          </a:p>
        </p:txBody>
      </p:sp>
      <p:sp>
        <p:nvSpPr>
          <p:cNvPr id="40" name="AutoShape 46">
            <a:extLst>
              <a:ext uri="{FF2B5EF4-FFF2-40B4-BE49-F238E27FC236}">
                <a16:creationId xmlns:a16="http://schemas.microsoft.com/office/drawing/2014/main" id="{B07A075B-AF02-074E-8257-1434AB091A78}"/>
              </a:ext>
            </a:extLst>
          </p:cNvPr>
          <p:cNvSpPr>
            <a:spLocks noChangeArrowheads="1"/>
          </p:cNvSpPr>
          <p:nvPr/>
        </p:nvSpPr>
        <p:spPr bwMode="auto">
          <a:xfrm>
            <a:off x="6551567" y="1471081"/>
            <a:ext cx="987652" cy="33780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802.15.3f</a:t>
            </a:r>
          </a:p>
        </p:txBody>
      </p:sp>
      <p:sp>
        <p:nvSpPr>
          <p:cNvPr id="41" name="AutoShape 46">
            <a:extLst>
              <a:ext uri="{FF2B5EF4-FFF2-40B4-BE49-F238E27FC236}">
                <a16:creationId xmlns:a16="http://schemas.microsoft.com/office/drawing/2014/main" id="{556E7EC6-CB7D-464E-BDA9-0DFBC0F3B97C}"/>
              </a:ext>
            </a:extLst>
          </p:cNvPr>
          <p:cNvSpPr>
            <a:spLocks noChangeArrowheads="1"/>
          </p:cNvSpPr>
          <p:nvPr/>
        </p:nvSpPr>
        <p:spPr bwMode="auto">
          <a:xfrm>
            <a:off x="6559426" y="2603680"/>
            <a:ext cx="987652" cy="298298"/>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802.15.4y</a:t>
            </a:r>
          </a:p>
        </p:txBody>
      </p:sp>
      <p:sp>
        <p:nvSpPr>
          <p:cNvPr id="42" name="AutoShape 46">
            <a:extLst>
              <a:ext uri="{FF2B5EF4-FFF2-40B4-BE49-F238E27FC236}">
                <a16:creationId xmlns:a16="http://schemas.microsoft.com/office/drawing/2014/main" id="{1C1FB97F-FE27-C643-BFAA-9E96C2582195}"/>
              </a:ext>
            </a:extLst>
          </p:cNvPr>
          <p:cNvSpPr>
            <a:spLocks noChangeArrowheads="1"/>
          </p:cNvSpPr>
          <p:nvPr/>
        </p:nvSpPr>
        <p:spPr bwMode="auto">
          <a:xfrm>
            <a:off x="6567516" y="2930952"/>
            <a:ext cx="987652" cy="298298"/>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802.15.4z</a:t>
            </a:r>
          </a:p>
        </p:txBody>
      </p:sp>
      <p:sp>
        <p:nvSpPr>
          <p:cNvPr id="43" name="AutoShape 27">
            <a:extLst>
              <a:ext uri="{FF2B5EF4-FFF2-40B4-BE49-F238E27FC236}">
                <a16:creationId xmlns:a16="http://schemas.microsoft.com/office/drawing/2014/main" id="{205CBC80-3CAA-A246-9F7E-C79B6106E145}"/>
              </a:ext>
            </a:extLst>
          </p:cNvPr>
          <p:cNvSpPr>
            <a:spLocks/>
          </p:cNvSpPr>
          <p:nvPr/>
        </p:nvSpPr>
        <p:spPr bwMode="auto">
          <a:xfrm rot="10800000">
            <a:off x="7664028" y="780784"/>
            <a:ext cx="199661" cy="10281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44" name="AutoShape 27">
            <a:extLst>
              <a:ext uri="{FF2B5EF4-FFF2-40B4-BE49-F238E27FC236}">
                <a16:creationId xmlns:a16="http://schemas.microsoft.com/office/drawing/2014/main" id="{4FE7540F-67C7-C045-98FE-1088254FCF90}"/>
              </a:ext>
            </a:extLst>
          </p:cNvPr>
          <p:cNvSpPr>
            <a:spLocks/>
          </p:cNvSpPr>
          <p:nvPr/>
        </p:nvSpPr>
        <p:spPr bwMode="auto">
          <a:xfrm rot="10800000">
            <a:off x="7664028" y="1884411"/>
            <a:ext cx="246078" cy="1307572"/>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45" name="Text Box 4">
            <a:extLst>
              <a:ext uri="{FF2B5EF4-FFF2-40B4-BE49-F238E27FC236}">
                <a16:creationId xmlns:a16="http://schemas.microsoft.com/office/drawing/2014/main" id="{33307F1C-3514-3942-9F42-F8C223359CF2}"/>
              </a:ext>
            </a:extLst>
          </p:cNvPr>
          <p:cNvSpPr txBox="1">
            <a:spLocks noChangeArrowheads="1"/>
          </p:cNvSpPr>
          <p:nvPr/>
        </p:nvSpPr>
        <p:spPr bwMode="auto">
          <a:xfrm>
            <a:off x="5492742" y="5994487"/>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SA</a:t>
            </a:r>
          </a:p>
          <a:p>
            <a:pPr algn="ctr"/>
            <a:r>
              <a:rPr lang="en-US" sz="1200" dirty="0">
                <a:latin typeface="Tahoma" pitchFamily="34" charset="0"/>
                <a:ea typeface="ＭＳ Ｐゴシック" charset="-128"/>
                <a:cs typeface="Arial" pitchFamily="34" charset="0"/>
              </a:rPr>
              <a:t>Ballot</a:t>
            </a:r>
          </a:p>
        </p:txBody>
      </p:sp>
      <p:sp>
        <p:nvSpPr>
          <p:cNvPr id="46" name="Text Box 26">
            <a:extLst>
              <a:ext uri="{FF2B5EF4-FFF2-40B4-BE49-F238E27FC236}">
                <a16:creationId xmlns:a16="http://schemas.microsoft.com/office/drawing/2014/main" id="{3BFFBBF7-79A4-AC47-BA70-13A0769FEC32}"/>
              </a:ext>
            </a:extLst>
          </p:cNvPr>
          <p:cNvSpPr txBox="1">
            <a:spLocks noChangeArrowheads="1"/>
          </p:cNvSpPr>
          <p:nvPr/>
        </p:nvSpPr>
        <p:spPr bwMode="auto">
          <a:xfrm>
            <a:off x="4066421" y="6057221"/>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WG  </a:t>
            </a:r>
          </a:p>
          <a:p>
            <a:pPr algn="ctr">
              <a:lnSpc>
                <a:spcPct val="80000"/>
              </a:lnSpc>
            </a:pPr>
            <a:r>
              <a:rPr lang="en-US" sz="1200" dirty="0">
                <a:latin typeface="Tahoma" pitchFamily="34" charset="0"/>
                <a:ea typeface="ＭＳ Ｐゴシック" charset="-128"/>
                <a:cs typeface="Arial" pitchFamily="34" charset="0"/>
              </a:rPr>
              <a:t>Letter Ballot</a:t>
            </a:r>
          </a:p>
        </p:txBody>
      </p:sp>
      <p:sp>
        <p:nvSpPr>
          <p:cNvPr id="47" name="Text Box 38">
            <a:extLst>
              <a:ext uri="{FF2B5EF4-FFF2-40B4-BE49-F238E27FC236}">
                <a16:creationId xmlns:a16="http://schemas.microsoft.com/office/drawing/2014/main" id="{49A9C49B-3519-8740-892C-158CA4610EC2}"/>
              </a:ext>
            </a:extLst>
          </p:cNvPr>
          <p:cNvSpPr txBox="1">
            <a:spLocks noChangeArrowheads="1"/>
          </p:cNvSpPr>
          <p:nvPr/>
        </p:nvSpPr>
        <p:spPr bwMode="auto">
          <a:xfrm>
            <a:off x="6493586" y="5986428"/>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Amendment</a:t>
            </a:r>
          </a:p>
        </p:txBody>
      </p:sp>
    </p:spTree>
    <p:extLst>
      <p:ext uri="{BB962C8B-B14F-4D97-AF65-F5344CB8AC3E}">
        <p14:creationId xmlns:p14="http://schemas.microsoft.com/office/powerpoint/2010/main" val="3736689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lstStyle/>
          <a:p>
            <a:r>
              <a:rPr lang="en-US" dirty="0"/>
              <a:t>List of Technical Presentations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31</a:t>
            </a:fld>
            <a:endParaRPr lang="en-US" altLang="en-US"/>
          </a:p>
        </p:txBody>
      </p:sp>
      <p:sp>
        <p:nvSpPr>
          <p:cNvPr id="7" name="TextBox 6">
            <a:extLst>
              <a:ext uri="{FF2B5EF4-FFF2-40B4-BE49-F238E27FC236}">
                <a16:creationId xmlns:a16="http://schemas.microsoft.com/office/drawing/2014/main" id="{3F53DD12-76BB-4D98-9CE2-8CFA0A3D4499}"/>
              </a:ext>
            </a:extLst>
          </p:cNvPr>
          <p:cNvSpPr txBox="1"/>
          <p:nvPr/>
        </p:nvSpPr>
        <p:spPr>
          <a:xfrm>
            <a:off x="755575" y="1916832"/>
            <a:ext cx="7764463" cy="5816977"/>
          </a:xfrm>
          <a:prstGeom prst="rect">
            <a:avLst/>
          </a:prstGeom>
          <a:noFill/>
        </p:spPr>
        <p:txBody>
          <a:bodyPr wrap="square">
            <a:spAutoFit/>
          </a:bodyPr>
          <a:lstStyle/>
          <a:p>
            <a:r>
              <a:rPr lang="en-US" dirty="0">
                <a:solidFill>
                  <a:srgbClr val="002060"/>
                </a:solidFill>
                <a:latin typeface="+mj-lt"/>
                <a:hlinkClick r:id="rId2">
                  <a:extLst>
                    <a:ext uri="{A12FA001-AC4F-418D-AE19-62706E023703}">
                      <ahyp:hlinkClr xmlns:ahyp="http://schemas.microsoft.com/office/drawing/2018/hyperlinkcolor" val="tx"/>
                    </a:ext>
                  </a:extLst>
                </a:hlinkClick>
              </a:rPr>
              <a:t>https://mentor.ieee.org/802.15/dcn/22/15-22-0073-01-04ab-a-method-to-evaluate-the-quality-of-tof-measurement-for-ir-uwb.pptx</a:t>
            </a:r>
          </a:p>
          <a:p>
            <a:r>
              <a:rPr lang="en-US" dirty="0">
                <a:solidFill>
                  <a:srgbClr val="002060"/>
                </a:solidFill>
                <a:latin typeface="+mj-lt"/>
                <a:hlinkClick r:id="rId3">
                  <a:extLst>
                    <a:ext uri="{A12FA001-AC4F-418D-AE19-62706E023703}">
                      <ahyp:hlinkClr xmlns:ahyp="http://schemas.microsoft.com/office/drawing/2018/hyperlinkcolor" val="tx"/>
                    </a:ext>
                  </a:extLst>
                </a:hlinkClick>
              </a:rPr>
              <a:t>https://mentor.ieee.org/802.15/dcn/22/15-22-0144-01-04ab-use-cases-of-uwb-sensing-proxy-application-in-802-15-4ab.pptx</a:t>
            </a:r>
            <a:endParaRPr lang="en-US" dirty="0">
              <a:solidFill>
                <a:srgbClr val="002060"/>
              </a:solidFill>
              <a:latin typeface="+mj-lt"/>
            </a:endParaRPr>
          </a:p>
          <a:p>
            <a:r>
              <a:rPr lang="en-US" dirty="0">
                <a:solidFill>
                  <a:srgbClr val="002060"/>
                </a:solidFill>
                <a:latin typeface="+mj-lt"/>
                <a:hlinkClick r:id="rId4">
                  <a:extLst>
                    <a:ext uri="{A12FA001-AC4F-418D-AE19-62706E023703}">
                      <ahyp:hlinkClr xmlns:ahyp="http://schemas.microsoft.com/office/drawing/2018/hyperlinkcolor" val="tx"/>
                    </a:ext>
                  </a:extLst>
                </a:hlinkClick>
              </a:rPr>
              <a:t>https://mentor.ieee.org/802.15/dcn/22/15-22-0150-01-04ab-channel-access-considerations-on-fragmented-uwb-format.pptx</a:t>
            </a:r>
            <a:endParaRPr lang="en-US" dirty="0">
              <a:solidFill>
                <a:srgbClr val="002060"/>
              </a:solidFill>
              <a:latin typeface="+mj-lt"/>
            </a:endParaRPr>
          </a:p>
          <a:p>
            <a:r>
              <a:rPr lang="en-US" dirty="0">
                <a:solidFill>
                  <a:srgbClr val="002060"/>
                </a:solidFill>
                <a:latin typeface="+mj-lt"/>
                <a:hlinkClick r:id="rId5">
                  <a:extLst>
                    <a:ext uri="{A12FA001-AC4F-418D-AE19-62706E023703}">
                      <ahyp:hlinkClr xmlns:ahyp="http://schemas.microsoft.com/office/drawing/2018/hyperlinkcolor" val="tx"/>
                    </a:ext>
                  </a:extLst>
                </a:hlinkClick>
              </a:rPr>
              <a:t>https://mentor.ieee.org/802.15/dcn/22/15-22-0155-00-04ab-cir-feedback-scheme-for-uwb-sensing.pptx</a:t>
            </a:r>
            <a:endParaRPr lang="en-US" dirty="0">
              <a:solidFill>
                <a:srgbClr val="002060"/>
              </a:solidFill>
              <a:latin typeface="+mj-lt"/>
            </a:endParaRPr>
          </a:p>
          <a:p>
            <a:r>
              <a:rPr lang="en-US" dirty="0">
                <a:solidFill>
                  <a:srgbClr val="002060"/>
                </a:solidFill>
                <a:latin typeface="+mj-lt"/>
                <a:hlinkClick r:id="rId6">
                  <a:extLst>
                    <a:ext uri="{A12FA001-AC4F-418D-AE19-62706E023703}">
                      <ahyp:hlinkClr xmlns:ahyp="http://schemas.microsoft.com/office/drawing/2018/hyperlinkcolor" val="tx"/>
                    </a:ext>
                  </a:extLst>
                </a:hlinkClick>
              </a:rPr>
              <a:t>https://mentor.ieee.org/802.15/dcn/</a:t>
            </a:r>
            <a:r>
              <a:rPr lang="en-US" dirty="0">
                <a:solidFill>
                  <a:srgbClr val="002060"/>
                </a:solidFill>
                <a:latin typeface="+mj-lt"/>
                <a:hlinkClick r:id="rId7">
                  <a:extLst>
                    <a:ext uri="{A12FA001-AC4F-418D-AE19-62706E023703}">
                      <ahyp:hlinkClr xmlns:ahyp="http://schemas.microsoft.com/office/drawing/2018/hyperlinkcolor" val="tx"/>
                    </a:ext>
                  </a:extLst>
                </a:hlinkClick>
              </a:rPr>
              <a:t>https://mentor.ieee.org/802.15/dcn/22/15-22-0156-00-04ab-discussion-on-nb-assisted-uwb.pptx</a:t>
            </a:r>
            <a:endParaRPr lang="en-US" dirty="0">
              <a:solidFill>
                <a:srgbClr val="002060"/>
              </a:solidFill>
              <a:latin typeface="+mj-lt"/>
            </a:endParaRPr>
          </a:p>
          <a:p>
            <a:r>
              <a:rPr lang="en-US" dirty="0">
                <a:solidFill>
                  <a:srgbClr val="002060"/>
                </a:solidFill>
                <a:latin typeface="+mj-lt"/>
                <a:hlinkClick r:id="rId8">
                  <a:extLst>
                    <a:ext uri="{A12FA001-AC4F-418D-AE19-62706E023703}">
                      <ahyp:hlinkClr xmlns:ahyp="http://schemas.microsoft.com/office/drawing/2018/hyperlinkcolor" val="tx"/>
                    </a:ext>
                  </a:extLst>
                </a:hlinkClick>
              </a:rPr>
              <a:t>https://mentor.ieee.org/802.15/dcn/22/15-22-0169-00-04ab-measurement-based-ban-channel-model-for-xr-applications-part-ii.pptx</a:t>
            </a:r>
            <a:endParaRPr lang="en-US" dirty="0">
              <a:solidFill>
                <a:srgbClr val="002060"/>
              </a:solidFill>
              <a:latin typeface="+mj-lt"/>
            </a:endParaRPr>
          </a:p>
          <a:p>
            <a:r>
              <a:rPr lang="en-US" dirty="0">
                <a:solidFill>
                  <a:srgbClr val="002060"/>
                </a:solidFill>
                <a:latin typeface="+mj-lt"/>
                <a:hlinkClick r:id="rId9">
                  <a:extLst>
                    <a:ext uri="{A12FA001-AC4F-418D-AE19-62706E023703}">
                      <ahyp:hlinkClr xmlns:ahyp="http://schemas.microsoft.com/office/drawing/2018/hyperlinkcolor" val="tx"/>
                    </a:ext>
                  </a:extLst>
                </a:hlinkClick>
              </a:rPr>
              <a:t>https://mentor.ieee.org/802.15/dcn/22/15-22-0170-00-04ab-discussion-on-uwb-sensing-report.pptx</a:t>
            </a:r>
            <a:endParaRPr lang="en-US" dirty="0">
              <a:solidFill>
                <a:srgbClr val="002060"/>
              </a:solidFill>
              <a:latin typeface="+mj-lt"/>
            </a:endParaRPr>
          </a:p>
          <a:p>
            <a:r>
              <a:rPr lang="en-US" dirty="0">
                <a:solidFill>
                  <a:srgbClr val="002060"/>
                </a:solidFill>
                <a:latin typeface="+mj-lt"/>
                <a:hlinkClick r:id="rId10">
                  <a:extLst>
                    <a:ext uri="{A12FA001-AC4F-418D-AE19-62706E023703}">
                      <ahyp:hlinkClr xmlns:ahyp="http://schemas.microsoft.com/office/drawing/2018/hyperlinkcolor" val="tx"/>
                    </a:ext>
                  </a:extLst>
                </a:hlinkClick>
              </a:rPr>
              <a:t>https://mentor.ieee.org/802.15/dcn/22/15-22-0072-02-04ab-integrity-protection-to-support-secure-ranging-in-ir-uwb.pptx</a:t>
            </a:r>
            <a:endParaRPr lang="en-US" dirty="0">
              <a:solidFill>
                <a:srgbClr val="002060"/>
              </a:solidFill>
              <a:latin typeface="+mj-lt"/>
            </a:endParaRPr>
          </a:p>
          <a:p>
            <a:r>
              <a:rPr lang="en-US" dirty="0">
                <a:solidFill>
                  <a:srgbClr val="002060"/>
                </a:solidFill>
                <a:latin typeface="+mj-lt"/>
                <a:hlinkClick r:id="rId11">
                  <a:extLst>
                    <a:ext uri="{A12FA001-AC4F-418D-AE19-62706E023703}">
                      <ahyp:hlinkClr xmlns:ahyp="http://schemas.microsoft.com/office/drawing/2018/hyperlinkcolor" val="tx"/>
                    </a:ext>
                  </a:extLst>
                </a:hlinkClick>
              </a:rPr>
              <a:t>https://mentor.ieee.org/802.15/dcn/22/15-22-0173-00-04ab-ack-for-data-communication.pptx</a:t>
            </a:r>
            <a:endParaRPr lang="en-US" dirty="0">
              <a:solidFill>
                <a:srgbClr val="002060"/>
              </a:solidFill>
              <a:latin typeface="+mj-lt"/>
            </a:endParaRPr>
          </a:p>
          <a:p>
            <a:r>
              <a:rPr lang="en-US" dirty="0">
                <a:solidFill>
                  <a:srgbClr val="002060"/>
                </a:solidFill>
                <a:latin typeface="+mj-lt"/>
                <a:hlinkClick r:id="">
                  <a:extLst>
                    <a:ext uri="{A12FA001-AC4F-418D-AE19-62706E023703}">
                      <ahyp:hlinkClr xmlns:ahyp="http://schemas.microsoft.com/office/drawing/2018/hyperlinkcolor" val="tx"/>
                    </a:ext>
                  </a:extLst>
                </a:hlinkClick>
              </a:rPr>
              <a:t>https://mentor.ieee.org/802.15/dcn/22/15-22-0174-01-04ab-u-nii-band-status-of-japan-for-consideration-to-nb-assisted-uwb.pptx</a:t>
            </a:r>
          </a:p>
          <a:p>
            <a:r>
              <a:rPr lang="en-US" dirty="0">
                <a:solidFill>
                  <a:srgbClr val="002060"/>
                </a:solidFill>
                <a:latin typeface="+mj-lt"/>
                <a:hlinkClick r:id="">
                  <a:extLst>
                    <a:ext uri="{A12FA001-AC4F-418D-AE19-62706E023703}">
                      <ahyp:hlinkClr xmlns:ahyp="http://schemas.microsoft.com/office/drawing/2018/hyperlinkcolor" val="tx"/>
                    </a:ext>
                  </a:extLst>
                </a:hlinkClick>
              </a:rPr>
              <a:t>https://mentor.ieee.org/802.15/dcn/22/15-22-0175-00-04ab-sensing-device.pptx</a:t>
            </a:r>
          </a:p>
          <a:p>
            <a:r>
              <a:rPr lang="en-US" dirty="0">
                <a:solidFill>
                  <a:srgbClr val="002060"/>
                </a:solidFill>
                <a:latin typeface="+mj-lt"/>
                <a:hlinkClick r:id="">
                  <a:extLst>
                    <a:ext uri="{A12FA001-AC4F-418D-AE19-62706E023703}">
                      <ahyp:hlinkClr xmlns:ahyp="http://schemas.microsoft.com/office/drawing/2018/hyperlinkcolor" val="tx"/>
                    </a:ext>
                  </a:extLst>
                </a:hlinkClick>
              </a:rPr>
              <a:t>https://mentor.ieee.org/802.15/dcn/22/15-22-0177-01-04ab-privacy-issues-in-uwb-sensing.pptx</a:t>
            </a:r>
          </a:p>
          <a:p>
            <a:r>
              <a:rPr lang="en-US" dirty="0">
                <a:solidFill>
                  <a:srgbClr val="002060"/>
                </a:solidFill>
                <a:latin typeface="+mj-lt"/>
                <a:hlinkClick r:id="">
                  <a:extLst>
                    <a:ext uri="{A12FA001-AC4F-418D-AE19-62706E023703}">
                      <ahyp:hlinkClr xmlns:ahyp="http://schemas.microsoft.com/office/drawing/2018/hyperlinkcolor" val="tx"/>
                    </a:ext>
                  </a:extLst>
                </a:hlinkClick>
              </a:rPr>
              <a:t>https://mentor.ieee.org/802.15/dcn/22/15-22-0178-00-04ab-a-novel-channel-sounding-sequence.pptx</a:t>
            </a:r>
          </a:p>
          <a:p>
            <a:r>
              <a:rPr lang="en-US" dirty="0">
                <a:solidFill>
                  <a:srgbClr val="002060"/>
                </a:solidFill>
                <a:latin typeface="+mj-lt"/>
                <a:hlinkClick r:id="">
                  <a:extLst>
                    <a:ext uri="{A12FA001-AC4F-418D-AE19-62706E023703}">
                      <ahyp:hlinkClr xmlns:ahyp="http://schemas.microsoft.com/office/drawing/2018/hyperlinkcolor" val="tx"/>
                    </a:ext>
                  </a:extLst>
                </a:hlinkClick>
              </a:rPr>
              <a:t>https://mentor.ieee.org/802.15/dcn/22/15-22-0179-00-04ab-multiple-transmissions-in-a-ranging-slot.ppt</a:t>
            </a:r>
          </a:p>
          <a:p>
            <a:r>
              <a:rPr lang="en-US" dirty="0">
                <a:solidFill>
                  <a:srgbClr val="002060"/>
                </a:solidFill>
                <a:latin typeface="+mj-lt"/>
                <a:hlinkClick r:id="">
                  <a:extLst>
                    <a:ext uri="{A12FA001-AC4F-418D-AE19-62706E023703}">
                      <ahyp:hlinkClr xmlns:ahyp="http://schemas.microsoft.com/office/drawing/2018/hyperlinkcolor" val="tx"/>
                    </a:ext>
                  </a:extLst>
                </a:hlinkClick>
              </a:rPr>
              <a:t>https://mentor.ieee.org/802.15/dcn/22/15-22-0180-00-04ab-recap-of-narrowband-uwb-coupling-mac.pptx</a:t>
            </a:r>
          </a:p>
          <a:p>
            <a:r>
              <a:rPr lang="en-US" dirty="0">
                <a:solidFill>
                  <a:srgbClr val="002060"/>
                </a:solidFill>
                <a:latin typeface="+mj-lt"/>
                <a:hlinkClick r:id="rId12">
                  <a:extLst>
                    <a:ext uri="{A12FA001-AC4F-418D-AE19-62706E023703}">
                      <ahyp:hlinkClr xmlns:ahyp="http://schemas.microsoft.com/office/drawing/2018/hyperlinkcolor" val="tx"/>
                    </a:ext>
                  </a:extLst>
                </a:hlinkClick>
              </a:rPr>
              <a:t>https://mentor.ieee.org/802.15/dcn/22/15-22-0181-00-04ab-new-data-rates.pptx</a:t>
            </a:r>
            <a:endParaRPr lang="en-US" dirty="0">
              <a:solidFill>
                <a:srgbClr val="002060"/>
              </a:solidFill>
              <a:latin typeface="+mj-lt"/>
            </a:endParaRPr>
          </a:p>
          <a:p>
            <a:r>
              <a:rPr lang="en-US" dirty="0">
                <a:solidFill>
                  <a:srgbClr val="002060"/>
                </a:solidFill>
                <a:latin typeface="+mj-lt"/>
                <a:hlinkClick r:id="">
                  <a:extLst>
                    <a:ext uri="{A12FA001-AC4F-418D-AE19-62706E023703}">
                      <ahyp:hlinkClr xmlns:ahyp="http://schemas.microsoft.com/office/drawing/2018/hyperlinkcolor" val="tx"/>
                    </a:ext>
                  </a:extLst>
                </a:hlinkClick>
              </a:rPr>
              <a:t>https://mentor.ieee.org/802.15/dcn/22/15-22-0192-00-04ab-nba-uwb-technical-framework-proposal.docx</a:t>
            </a:r>
          </a:p>
          <a:p>
            <a:r>
              <a:rPr lang="en-US" dirty="0">
                <a:solidFill>
                  <a:srgbClr val="002060"/>
                </a:solidFill>
                <a:latin typeface="+mj-lt"/>
                <a:hlinkClick r:id="">
                  <a:extLst>
                    <a:ext uri="{A12FA001-AC4F-418D-AE19-62706E023703}">
                      <ahyp:hlinkClr xmlns:ahyp="http://schemas.microsoft.com/office/drawing/2018/hyperlinkcolor" val="tx"/>
                    </a:ext>
                  </a:extLst>
                </a:hlinkClick>
              </a:rPr>
              <a:t>https://mentor.ieee.org/802.15/dcn/22/15-22-0193-00-04ab-tg4ab-drafting-process.docx</a:t>
            </a:r>
            <a:endParaRPr lang="en-US" dirty="0">
              <a:solidFill>
                <a:srgbClr val="002060"/>
              </a:solidFill>
              <a:latin typeface="+mj-lt"/>
            </a:endParaRPr>
          </a:p>
          <a:p>
            <a:endParaRPr lang="en-US" dirty="0">
              <a:solidFill>
                <a:srgbClr val="002060"/>
              </a:solidFill>
              <a:latin typeface="+mj-lt"/>
            </a:endParaRPr>
          </a:p>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p:txBody>
      </p:sp>
    </p:spTree>
    <p:extLst>
      <p:ext uri="{BB962C8B-B14F-4D97-AF65-F5344CB8AC3E}">
        <p14:creationId xmlns:p14="http://schemas.microsoft.com/office/powerpoint/2010/main" val="389210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32</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24C5-B656-4DFD-9C91-862F3BBEAD07}"/>
              </a:ext>
            </a:extLst>
          </p:cNvPr>
          <p:cNvSpPr>
            <a:spLocks noGrp="1"/>
          </p:cNvSpPr>
          <p:nvPr>
            <p:ph type="title"/>
          </p:nvPr>
        </p:nvSpPr>
        <p:spPr/>
        <p:txBody>
          <a:bodyPr/>
          <a:lstStyle/>
          <a:p>
            <a:r>
              <a:rPr lang="en-US" dirty="0"/>
              <a:t>Interim TC planning</a:t>
            </a:r>
          </a:p>
        </p:txBody>
      </p:sp>
      <p:sp>
        <p:nvSpPr>
          <p:cNvPr id="3" name="Content Placeholder 2">
            <a:extLst>
              <a:ext uri="{FF2B5EF4-FFF2-40B4-BE49-F238E27FC236}">
                <a16:creationId xmlns:a16="http://schemas.microsoft.com/office/drawing/2014/main" id="{A1CE43FC-C73C-4F94-A9C4-3A520F3D1FE3}"/>
              </a:ext>
            </a:extLst>
          </p:cNvPr>
          <p:cNvSpPr>
            <a:spLocks noGrp="1"/>
          </p:cNvSpPr>
          <p:nvPr>
            <p:ph idx="1"/>
          </p:nvPr>
        </p:nvSpPr>
        <p:spPr/>
        <p:txBody>
          <a:bodyPr>
            <a:normAutofit/>
          </a:bodyPr>
          <a:lstStyle/>
          <a:p>
            <a:r>
              <a:rPr lang="en-US" dirty="0"/>
              <a:t>Call frequency and phase: Weekly on Tuesday 6am PT Commencing 29-March-2022</a:t>
            </a:r>
          </a:p>
          <a:p>
            <a:pPr marL="400050" lvl="1" indent="0"/>
            <a:endParaRPr lang="en-US" dirty="0"/>
          </a:p>
          <a:p>
            <a:r>
              <a:rPr lang="en-US" dirty="0"/>
              <a:t>Call organization:  Will cancel if no agenda items received 24 hours prior</a:t>
            </a:r>
          </a:p>
          <a:p>
            <a:pPr marL="0" indent="0"/>
            <a:endParaRPr lang="en-US" dirty="0"/>
          </a:p>
        </p:txBody>
      </p:sp>
      <p:sp>
        <p:nvSpPr>
          <p:cNvPr id="4" name="Slide Number Placeholder 3">
            <a:extLst>
              <a:ext uri="{FF2B5EF4-FFF2-40B4-BE49-F238E27FC236}">
                <a16:creationId xmlns:a16="http://schemas.microsoft.com/office/drawing/2014/main" id="{277D10EA-7F75-4071-9C25-9929894E727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33</a:t>
            </a:fld>
            <a:endParaRPr lang="en-US" altLang="en-US"/>
          </a:p>
        </p:txBody>
      </p:sp>
    </p:spTree>
    <p:extLst>
      <p:ext uri="{BB962C8B-B14F-4D97-AF65-F5344CB8AC3E}">
        <p14:creationId xmlns:p14="http://schemas.microsoft.com/office/powerpoint/2010/main" val="3319724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34</a:t>
            </a:fld>
            <a:endParaRPr lang="en-US" altLang="ja-JP" dirty="0"/>
          </a:p>
        </p:txBody>
      </p:sp>
      <p:sp>
        <p:nvSpPr>
          <p:cNvPr id="26626" name="Rectangle 2"/>
          <p:cNvSpPr>
            <a:spLocks noGrp="1" noChangeArrowheads="1"/>
          </p:cNvSpPr>
          <p:nvPr>
            <p:ph type="ctrTitle"/>
          </p:nvPr>
        </p:nvSpPr>
        <p:spPr>
          <a:xfrm>
            <a:off x="811221" y="1195610"/>
            <a:ext cx="7593294" cy="5039951"/>
          </a:xfrm>
        </p:spPr>
        <p:txBody>
          <a:bodyPr/>
          <a:lstStyle/>
          <a:p>
            <a:r>
              <a:rPr lang="en-US" altLang="ja-JP" b="1" dirty="0">
                <a:ea typeface="ＭＳ Ｐゴシック" pitchFamily="50" charset="-128"/>
              </a:rPr>
              <a:t>IEEE 802.15 TG6a </a:t>
            </a:r>
            <a:br>
              <a:rPr lang="en-US" altLang="ja-JP" b="1" dirty="0">
                <a:ea typeface="ＭＳ Ｐゴシック" pitchFamily="50" charset="-128"/>
              </a:rPr>
            </a:br>
            <a:br>
              <a:rPr lang="en-US" altLang="ja-JP" b="1" dirty="0">
                <a:ea typeface="ＭＳ Ｐゴシック" pitchFamily="50" charset="-128"/>
              </a:rPr>
            </a:br>
            <a:r>
              <a:rPr lang="en-US" altLang="ja-JP" sz="4400" dirty="0">
                <a:ea typeface="ＭＳ Ｐゴシック" pitchFamily="50" charset="-128"/>
              </a:rPr>
              <a:t>Closing Report</a:t>
            </a: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Virtual Plenary Meeting</a:t>
            </a:r>
            <a:br>
              <a:rPr lang="en-US" altLang="ja-JP" dirty="0">
                <a:ea typeface="ＭＳ Ｐゴシック" pitchFamily="50" charset="-128"/>
              </a:rPr>
            </a:br>
            <a:r>
              <a:rPr lang="en-US" altLang="ja-JP" dirty="0">
                <a:ea typeface="ＭＳ Ｐゴシック" pitchFamily="50" charset="-128"/>
              </a:rPr>
              <a:t>March 16</a:t>
            </a:r>
            <a:r>
              <a:rPr lang="en-US" altLang="ja-JP" baseline="30000" dirty="0">
                <a:ea typeface="ＭＳ Ｐゴシック" pitchFamily="50" charset="-128"/>
              </a:rPr>
              <a:t>th</a:t>
            </a:r>
            <a:r>
              <a:rPr lang="en-US" altLang="ja-JP" dirty="0">
                <a:ea typeface="ＭＳ Ｐゴシック" pitchFamily="50" charset="-128"/>
              </a:rPr>
              <a:t>, 2022</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Ryuji Kohno</a:t>
            </a:r>
            <a:br>
              <a:rPr lang="en-US" altLang="ja-JP" sz="2800" dirty="0">
                <a:ea typeface="ＭＳ Ｐゴシック" pitchFamily="50" charset="-128"/>
              </a:rPr>
            </a:br>
            <a:r>
              <a:rPr lang="en-US" altLang="ja-JP" sz="2000" dirty="0">
                <a:ea typeface="ＭＳ Ｐゴシック" pitchFamily="50" charset="-128"/>
              </a:rPr>
              <a:t>Yokohama National University(YNU),</a:t>
            </a:r>
            <a:br>
              <a:rPr lang="en-US" altLang="ja-JP" sz="2000" dirty="0">
                <a:ea typeface="ＭＳ Ｐゴシック" pitchFamily="50" charset="-128"/>
              </a:rPr>
            </a:br>
            <a:r>
              <a:rPr lang="en-US" altLang="ja-JP" sz="2000" dirty="0">
                <a:ea typeface="ＭＳ Ｐゴシック" pitchFamily="50" charset="-128"/>
              </a:rPr>
              <a:t>YRP International Alliance Institute(YRP-IAI)</a:t>
            </a:r>
            <a:br>
              <a:rPr lang="en-US" altLang="ja-JP" sz="2000" dirty="0">
                <a:ea typeface="ＭＳ Ｐゴシック" pitchFamily="50" charset="-128"/>
              </a:rPr>
            </a:br>
            <a:endParaRPr lang="ja-JP" altLang="ja-JP" dirty="0"/>
          </a:p>
        </p:txBody>
      </p:sp>
      <p:sp>
        <p:nvSpPr>
          <p:cNvPr id="5" name="日付プレースホルダー 1">
            <a:extLst>
              <a:ext uri="{FF2B5EF4-FFF2-40B4-BE49-F238E27FC236}">
                <a16:creationId xmlns:a16="http://schemas.microsoft.com/office/drawing/2014/main" id="{23F01D8F-AC3E-4333-AC38-81280346CF47}"/>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March 2022</a:t>
            </a:r>
            <a:endParaRPr lang="en-US" altLang="ja-JP" dirty="0"/>
          </a:p>
        </p:txBody>
      </p:sp>
    </p:spTree>
    <p:extLst>
      <p:ext uri="{BB962C8B-B14F-4D97-AF65-F5344CB8AC3E}">
        <p14:creationId xmlns:p14="http://schemas.microsoft.com/office/powerpoint/2010/main" val="1923193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21675" y="1607472"/>
            <a:ext cx="9022325" cy="4765060"/>
          </a:xfrm>
        </p:spPr>
        <p:txBody>
          <a:bodyPr/>
          <a:lstStyle/>
          <a:p>
            <a:pPr marL="0" indent="0">
              <a:lnSpc>
                <a:spcPts val="2200"/>
              </a:lnSpc>
              <a:buNone/>
            </a:pPr>
            <a:r>
              <a:rPr lang="en-US" altLang="ja-JP" sz="2000" b="1" dirty="0"/>
              <a:t>Objective</a:t>
            </a:r>
            <a:r>
              <a:rPr lang="en-US" altLang="ja-JP" sz="2000" dirty="0"/>
              <a:t>: E</a:t>
            </a:r>
            <a:r>
              <a:rPr kumimoji="1" lang="en-US" altLang="ja-JP" sz="2000" dirty="0"/>
              <a:t>nhancements to the BAN Ultra Wideband (UWB) physical layer (PHY) and media access control (MAC) to support enhanced dependability to a human BAN (HBAN) and adds support for vehicle body area networks (VBAN), a coordinator in a vehicle with devices around the vehicular cabin.</a:t>
            </a:r>
          </a:p>
          <a:p>
            <a:pPr marL="0" indent="0">
              <a:lnSpc>
                <a:spcPts val="2200"/>
              </a:lnSpc>
              <a:buNone/>
            </a:pPr>
            <a:r>
              <a:rPr lang="en-US" altLang="ja-JP" sz="2000" b="1" dirty="0"/>
              <a:t>Action:  </a:t>
            </a:r>
          </a:p>
          <a:p>
            <a:pPr marL="342900" marR="0" lvl="0" indent="-342900" algn="l" defTabSz="914400" rtl="0" eaLnBrk="1" fontAlgn="base" latinLnBrk="0" hangingPunct="1">
              <a:lnSpc>
                <a:spcPts val="2200"/>
              </a:lnSpc>
              <a:spcBef>
                <a:spcPct val="20000"/>
              </a:spcBef>
              <a:spcAft>
                <a:spcPct val="0"/>
              </a:spcAft>
              <a:buClrTx/>
              <a:buSzTx/>
              <a:buFont typeface="Arial" panose="020B0604020202020204" pitchFamily="34" charset="0"/>
              <a:buChar char="•"/>
              <a:tabLst/>
              <a:defRPr/>
            </a:pPr>
            <a:r>
              <a:rPr kumimoji="1" lang="en-US" altLang="ja-JP" sz="2000" b="0" i="0" u="none" strike="noStrike" kern="0" cap="none" spc="0" normalizeH="0" baseline="0" noProof="0" dirty="0">
                <a:ln>
                  <a:noFill/>
                </a:ln>
                <a:effectLst/>
                <a:uLnTx/>
                <a:uFillTx/>
                <a:latin typeface="Arial"/>
                <a:ea typeface="+mn-ea"/>
                <a:cs typeface="+mn-cs"/>
              </a:rPr>
              <a:t>Answer for Comments from EC and other 802 WGs for Revision PAR &amp; CSD</a:t>
            </a:r>
          </a:p>
          <a:p>
            <a:pPr marL="342900" marR="0" lvl="0" indent="-342900" algn="l" defTabSz="914400" rtl="0" eaLnBrk="1" fontAlgn="base" latinLnBrk="0" hangingPunct="1">
              <a:lnSpc>
                <a:spcPts val="2200"/>
              </a:lnSpc>
              <a:spcBef>
                <a:spcPct val="20000"/>
              </a:spcBef>
              <a:spcAft>
                <a:spcPct val="0"/>
              </a:spcAft>
              <a:buClrTx/>
              <a:buSzTx/>
              <a:buFont typeface="Arial" panose="020B0604020202020204" pitchFamily="34" charset="0"/>
              <a:buChar char="•"/>
              <a:tabLst/>
              <a:defRPr/>
            </a:pPr>
            <a:r>
              <a:rPr kumimoji="1" lang="en-US" altLang="ja-JP" sz="2000" b="0" i="0" u="none" strike="noStrike" kern="0" cap="none" spc="0" normalizeH="0" baseline="0" noProof="0" dirty="0">
                <a:ln>
                  <a:noFill/>
                </a:ln>
                <a:effectLst/>
                <a:uLnTx/>
                <a:uFillTx/>
                <a:latin typeface="Arial"/>
                <a:ea typeface="+mn-ea"/>
                <a:cs typeface="+mn-cs"/>
              </a:rPr>
              <a:t>Update of CSD and TRD for the Revision 802.15.6ma</a:t>
            </a:r>
          </a:p>
          <a:p>
            <a:pPr marL="342900" marR="0" lvl="0" indent="-342900" algn="l" defTabSz="914400" rtl="0" eaLnBrk="1" fontAlgn="base" latinLnBrk="0" hangingPunct="1">
              <a:lnSpc>
                <a:spcPts val="2200"/>
              </a:lnSpc>
              <a:spcBef>
                <a:spcPct val="20000"/>
              </a:spcBef>
              <a:spcAft>
                <a:spcPct val="0"/>
              </a:spcAft>
              <a:buClrTx/>
              <a:buSzTx/>
              <a:buFont typeface="Arial" panose="020B0604020202020204" pitchFamily="34" charset="0"/>
              <a:buChar char="•"/>
              <a:tabLst/>
              <a:defRPr/>
            </a:pPr>
            <a:r>
              <a:rPr kumimoji="1" lang="en-US" altLang="ja-JP" sz="2000" b="0" i="0" u="none" strike="noStrike" kern="0" cap="none" spc="0" normalizeH="0" baseline="0" noProof="0" dirty="0">
                <a:ln>
                  <a:noFill/>
                </a:ln>
                <a:effectLst/>
                <a:uLnTx/>
                <a:uFillTx/>
                <a:latin typeface="Arial"/>
                <a:ea typeface="+mn-ea"/>
                <a:cs typeface="+mn-cs"/>
              </a:rPr>
              <a:t>Channel model,  PHY and MAC  documentation for revision</a:t>
            </a:r>
          </a:p>
          <a:p>
            <a:pPr marL="342900" marR="0" lvl="0" indent="-342900" algn="l" defTabSz="914400" rtl="0" eaLnBrk="1" fontAlgn="base" latinLnBrk="0" hangingPunct="1">
              <a:lnSpc>
                <a:spcPts val="2200"/>
              </a:lnSpc>
              <a:spcBef>
                <a:spcPct val="20000"/>
              </a:spcBef>
              <a:spcAft>
                <a:spcPct val="0"/>
              </a:spcAft>
              <a:buClrTx/>
              <a:buSzTx/>
              <a:buFont typeface="Arial" panose="020B0604020202020204" pitchFamily="34" charset="0"/>
              <a:buChar char="•"/>
              <a:tabLst/>
              <a:defRPr/>
            </a:pPr>
            <a:r>
              <a:rPr kumimoji="1" lang="en-US" altLang="ja-JP" sz="2000" b="0" i="0" u="none" strike="noStrike" kern="0" cap="none" spc="0" normalizeH="0" baseline="0" noProof="0" dirty="0">
                <a:ln>
                  <a:noFill/>
                </a:ln>
                <a:effectLst/>
                <a:uLnTx/>
                <a:uFillTx/>
                <a:latin typeface="Arial"/>
                <a:ea typeface="+mn-ea"/>
                <a:cs typeface="+mn-cs"/>
              </a:rPr>
              <a:t>Feasibility of TSN of 802.1 in MAC and interference mitigation in PHY and MAC</a:t>
            </a:r>
          </a:p>
          <a:p>
            <a:pPr marL="342900" marR="0" lvl="0" indent="-342900" algn="l" defTabSz="914400" rtl="0" eaLnBrk="1" fontAlgn="base" latinLnBrk="0" hangingPunct="1">
              <a:lnSpc>
                <a:spcPts val="2200"/>
              </a:lnSpc>
              <a:spcBef>
                <a:spcPct val="20000"/>
              </a:spcBef>
              <a:spcAft>
                <a:spcPct val="0"/>
              </a:spcAft>
              <a:buClrTx/>
              <a:buSzTx/>
              <a:buFont typeface="Arial" panose="020B0604020202020204" pitchFamily="34" charset="0"/>
              <a:buChar char="•"/>
              <a:tabLst/>
              <a:defRPr/>
            </a:pPr>
            <a:r>
              <a:rPr kumimoji="1" lang="en-US" altLang="ja-JP" sz="2000" b="0" i="0" u="none" strike="noStrike" kern="0" cap="none" spc="0" normalizeH="0" baseline="0" noProof="0" dirty="0">
                <a:ln>
                  <a:noFill/>
                </a:ln>
                <a:effectLst/>
                <a:uLnTx/>
                <a:uFillTx/>
                <a:latin typeface="Arial"/>
                <a:ea typeface="+mn-ea"/>
                <a:cs typeface="+mn-cs"/>
              </a:rPr>
              <a:t>Joint Meeting with other groups for harmonization to resolve common problems</a:t>
            </a:r>
          </a:p>
          <a:p>
            <a:pPr marL="342900" marR="0" lvl="0" indent="-342900" algn="l" defTabSz="914400" rtl="0" eaLnBrk="1" fontAlgn="base" latinLnBrk="0" hangingPunct="1">
              <a:lnSpc>
                <a:spcPts val="2200"/>
              </a:lnSpc>
              <a:spcBef>
                <a:spcPct val="20000"/>
              </a:spcBef>
              <a:spcAft>
                <a:spcPct val="0"/>
              </a:spcAft>
              <a:buClrTx/>
              <a:buSzTx/>
              <a:buFont typeface="Arial" panose="020B0604020202020204" pitchFamily="34" charset="0"/>
              <a:buChar char="•"/>
              <a:tabLst/>
              <a:defRPr/>
            </a:pPr>
            <a:r>
              <a:rPr kumimoji="1" lang="en-US" altLang="ja-JP" sz="2000" b="1" i="0" u="none" strike="noStrike" kern="0" cap="none" spc="0" normalizeH="0" baseline="0" noProof="0" dirty="0">
                <a:ln>
                  <a:noFill/>
                </a:ln>
                <a:effectLst/>
                <a:uLnTx/>
                <a:uFillTx/>
                <a:latin typeface="Arial"/>
                <a:ea typeface="+mn-ea"/>
                <a:cs typeface="+mn-cs"/>
              </a:rPr>
              <a:t>Next Things to Do</a:t>
            </a:r>
            <a:r>
              <a:rPr kumimoji="1" lang="ja-JP" altLang="en-US" sz="2000" b="1" i="0" u="none" strike="noStrike" kern="0" cap="none" spc="0" normalizeH="0" baseline="0" noProof="0" dirty="0">
                <a:ln>
                  <a:noFill/>
                </a:ln>
                <a:effectLst/>
                <a:uLnTx/>
                <a:uFillTx/>
                <a:latin typeface="Arial"/>
                <a:ea typeface="+mn-ea"/>
                <a:cs typeface="+mn-cs"/>
              </a:rPr>
              <a:t>：</a:t>
            </a:r>
            <a:endParaRPr kumimoji="1" lang="en-US" altLang="ja-JP" sz="2000" b="1" i="0" u="none" strike="noStrike" kern="0" cap="none" spc="0" normalizeH="0" baseline="0" noProof="0" dirty="0">
              <a:ln>
                <a:noFill/>
              </a:ln>
              <a:effectLst/>
              <a:uLnTx/>
              <a:uFillTx/>
              <a:latin typeface="Arial"/>
              <a:ea typeface="+mn-ea"/>
              <a:cs typeface="+mn-cs"/>
            </a:endParaRPr>
          </a:p>
          <a:p>
            <a:pPr marL="0" marR="0" lvl="0" indent="0" algn="l" defTabSz="914400" rtl="0" eaLnBrk="1" fontAlgn="base" latinLnBrk="0" hangingPunct="1">
              <a:lnSpc>
                <a:spcPts val="2200"/>
              </a:lnSpc>
              <a:spcBef>
                <a:spcPct val="20000"/>
              </a:spcBef>
              <a:spcAft>
                <a:spcPct val="0"/>
              </a:spcAft>
              <a:buClrTx/>
              <a:buSzTx/>
              <a:buFontTx/>
              <a:buNone/>
              <a:tabLst/>
              <a:defRPr/>
            </a:pPr>
            <a:r>
              <a:rPr kumimoji="1" lang="en-US" altLang="ja-JP" sz="2000" b="0" i="0" u="none" strike="noStrike" kern="0" cap="none" spc="0" normalizeH="0" baseline="0" noProof="0" dirty="0">
                <a:ln>
                  <a:noFill/>
                </a:ln>
                <a:effectLst/>
                <a:uLnTx/>
                <a:uFillTx/>
                <a:latin typeface="Arial"/>
                <a:ea typeface="+mn-ea"/>
                <a:cs typeface="+mn-cs"/>
              </a:rPr>
              <a:t>     Complete all documents for revision </a:t>
            </a:r>
          </a:p>
          <a:p>
            <a:pPr marL="0" indent="0">
              <a:lnSpc>
                <a:spcPts val="2200"/>
              </a:lnSpc>
              <a:buNone/>
            </a:pPr>
            <a:endParaRPr lang="en-US" altLang="ja-JP" sz="2000" dirty="0"/>
          </a:p>
          <a:p>
            <a:pPr marL="0" indent="0">
              <a:lnSpc>
                <a:spcPts val="2200"/>
              </a:lnSpc>
              <a:buNone/>
            </a:pPr>
            <a:endParaRPr kumimoji="1" lang="ja-JP" altLang="en-US" sz="20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197875" y="593725"/>
            <a:ext cx="8824450" cy="1013747"/>
          </a:xfrm>
        </p:spPr>
        <p:txBody>
          <a:bodyPr/>
          <a:lstStyle/>
          <a:p>
            <a:r>
              <a:rPr kumimoji="1" lang="en-US" altLang="ja-JP" sz="3200" b="1" dirty="0"/>
              <a:t>Objectives of TG15.6a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35</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March 2022</a:t>
            </a:r>
            <a:endParaRPr lang="en-US" altLang="ja-JP" dirty="0"/>
          </a:p>
        </p:txBody>
      </p:sp>
    </p:spTree>
    <p:extLst>
      <p:ext uri="{BB962C8B-B14F-4D97-AF65-F5344CB8AC3E}">
        <p14:creationId xmlns:p14="http://schemas.microsoft.com/office/powerpoint/2010/main" val="3020302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555416" y="1050595"/>
            <a:ext cx="858858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TG15.6a has three own sessions and one joint session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  AM1  9:00-11:00 EST, March 9(WED),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23:0</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0</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-01:00 JST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9(WED) -10(THU)</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   AM1  9:00-11:00 EST, March 10(THU),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23:00-01:00 JST  March 10(THU) -11(FRI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Joint Session TG6a,TG4ab,TG14:AM1 9:00-11:00 March 11(FRI) EST,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23:00-01:00 JST March 11(FRI) -12(SAT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  AM1  9:00-11:00 EST, March 15(TUE</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FF"/>
                </a:solidFill>
                <a:effectLst/>
                <a:highlight>
                  <a:srgbClr val="FFFF00"/>
                </a:highlight>
                <a:uLnTx/>
                <a:uFillTx/>
                <a:latin typeface="游ゴシック" panose="020F0502020204030204"/>
                <a:ea typeface="游ゴシック" panose="020B0400000000000000" pitchFamily="50" charset="-128"/>
                <a:cs typeface="+mn-cs"/>
              </a:rPr>
              <a:t>22:00-24:00 JST  March 15(TUE)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670353" y="670987"/>
            <a:ext cx="7803293" cy="379608"/>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TG15.6a  Session Schedule for 8-16, March 2022</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a:t>March 2022</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9" name="図 8">
            <a:extLst>
              <a:ext uri="{FF2B5EF4-FFF2-40B4-BE49-F238E27FC236}">
                <a16:creationId xmlns:a16="http://schemas.microsoft.com/office/drawing/2014/main" id="{CBE3D074-81C6-49AC-803B-C2342D2813B0}"/>
              </a:ext>
            </a:extLst>
          </p:cNvPr>
          <p:cNvPicPr>
            <a:picLocks noChangeAspect="1"/>
          </p:cNvPicPr>
          <p:nvPr/>
        </p:nvPicPr>
        <p:blipFill>
          <a:blip r:embed="rId2"/>
          <a:stretch>
            <a:fillRect/>
          </a:stretch>
        </p:blipFill>
        <p:spPr>
          <a:xfrm>
            <a:off x="275208" y="4980373"/>
            <a:ext cx="8735626" cy="1455647"/>
          </a:xfrm>
          <a:prstGeom prst="rect">
            <a:avLst/>
          </a:prstGeom>
        </p:spPr>
      </p:pic>
      <p:pic>
        <p:nvPicPr>
          <p:cNvPr id="6" name="図 5">
            <a:extLst>
              <a:ext uri="{FF2B5EF4-FFF2-40B4-BE49-F238E27FC236}">
                <a16:creationId xmlns:a16="http://schemas.microsoft.com/office/drawing/2014/main" id="{CC7DC7AD-A87F-49AD-8575-8ADCC2D4EB99}"/>
              </a:ext>
            </a:extLst>
          </p:cNvPr>
          <p:cNvPicPr>
            <a:picLocks noChangeAspect="1"/>
          </p:cNvPicPr>
          <p:nvPr/>
        </p:nvPicPr>
        <p:blipFill>
          <a:blip r:embed="rId3"/>
          <a:stretch>
            <a:fillRect/>
          </a:stretch>
        </p:blipFill>
        <p:spPr>
          <a:xfrm>
            <a:off x="0" y="2083406"/>
            <a:ext cx="9144000" cy="2691188"/>
          </a:xfrm>
          <a:prstGeom prst="rect">
            <a:avLst/>
          </a:prstGeom>
        </p:spPr>
      </p:pic>
    </p:spTree>
    <p:extLst>
      <p:ext uri="{BB962C8B-B14F-4D97-AF65-F5344CB8AC3E}">
        <p14:creationId xmlns:p14="http://schemas.microsoft.com/office/powerpoint/2010/main" val="2788689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483" y="607276"/>
            <a:ext cx="7772400" cy="429655"/>
          </a:xfrm>
          <a:ln/>
        </p:spPr>
        <p:txBody>
          <a:bodyPr/>
          <a:lstStyle/>
          <a:p>
            <a:r>
              <a:rPr lang="en-US" altLang="ja-JP" sz="3200" b="1" dirty="0"/>
              <a:t>Meeting Accomplishments</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37</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March 2022</a:t>
            </a:r>
            <a:endParaRPr lang="en-US" altLang="ja-JP" dirty="0"/>
          </a:p>
        </p:txBody>
      </p:sp>
      <p:sp>
        <p:nvSpPr>
          <p:cNvPr id="8" name="Rectangle 3">
            <a:extLst>
              <a:ext uri="{FF2B5EF4-FFF2-40B4-BE49-F238E27FC236}">
                <a16:creationId xmlns:a16="http://schemas.microsoft.com/office/drawing/2014/main" id="{B2ADB72D-A742-4664-AC50-A823F434344F}"/>
              </a:ext>
            </a:extLst>
          </p:cNvPr>
          <p:cNvSpPr>
            <a:spLocks noGrp="1" noChangeArrowheads="1"/>
          </p:cNvSpPr>
          <p:nvPr>
            <p:ph idx="1"/>
          </p:nvPr>
        </p:nvSpPr>
        <p:spPr>
          <a:xfrm>
            <a:off x="215008" y="983864"/>
            <a:ext cx="8928992" cy="5544616"/>
          </a:xfrm>
          <a:ln/>
        </p:spPr>
        <p:txBody>
          <a:bodyPr>
            <a:noAutofit/>
          </a:bodyPr>
          <a:lstStyle/>
          <a:p>
            <a:pPr marL="342900" marR="0" lvl="0" indent="-342900" algn="l" defTabSz="914400" rtl="0" eaLnBrk="1" fontAlgn="base" latinLnBrk="0" hangingPunct="1">
              <a:lnSpc>
                <a:spcPts val="1100"/>
              </a:lnSpc>
              <a:spcBef>
                <a:spcPct val="20000"/>
              </a:spcBef>
              <a:spcAft>
                <a:spcPct val="0"/>
              </a:spcAft>
              <a:buClrTx/>
              <a:buSzTx/>
              <a:buFontTx/>
              <a:buChar char="•"/>
              <a:tabLst/>
              <a:defRPr/>
            </a:pPr>
            <a:r>
              <a:rPr kumimoji="1" lang="en-US" altLang="ja-JP" sz="1300" b="0" i="0" u="none" strike="noStrike" kern="0" cap="none" spc="0" normalizeH="0" baseline="0" noProof="0" dirty="0">
                <a:ln>
                  <a:noFill/>
                </a:ln>
                <a:solidFill>
                  <a:srgbClr val="000000"/>
                </a:solidFill>
                <a:effectLst/>
                <a:uLnTx/>
                <a:uFillTx/>
                <a:latin typeface="Arial"/>
                <a:ea typeface="+mn-ea"/>
                <a:cs typeface="+mn-cs"/>
              </a:rPr>
              <a:t>TG15.6a meeting call to order</a:t>
            </a:r>
          </a:p>
          <a:p>
            <a:pPr marL="342900" marR="0" lvl="0" indent="-342900" algn="l" defTabSz="914400" rtl="0" eaLnBrk="1" fontAlgn="base" latinLnBrk="0" hangingPunct="1">
              <a:lnSpc>
                <a:spcPts val="1100"/>
              </a:lnSpc>
              <a:spcBef>
                <a:spcPct val="20000"/>
              </a:spcBef>
              <a:spcAft>
                <a:spcPct val="0"/>
              </a:spcAft>
              <a:buClrTx/>
              <a:buSzTx/>
              <a:buFontTx/>
              <a:buChar char="•"/>
              <a:tabLst/>
              <a:defRPr/>
            </a:pPr>
            <a:r>
              <a:rPr kumimoji="1" lang="en-US" altLang="ja-JP" sz="1300" b="0" i="0" u="none" strike="noStrike" kern="0" cap="none" spc="0" normalizeH="0" baseline="0" noProof="0" dirty="0">
                <a:ln>
                  <a:noFill/>
                </a:ln>
                <a:solidFill>
                  <a:srgbClr val="000000"/>
                </a:solidFill>
                <a:effectLst/>
                <a:uLnTx/>
                <a:uFillTx/>
                <a:latin typeface="Arial"/>
                <a:ea typeface="+mn-ea"/>
                <a:cs typeface="+mn-cs"/>
              </a:rPr>
              <a:t>Call for essential patents and policies &amp; procedures reminder </a:t>
            </a:r>
          </a:p>
          <a:p>
            <a:pPr marL="342900" marR="0" lvl="0" indent="-342900" algn="l" defTabSz="914400" rtl="0" eaLnBrk="1" fontAlgn="base" latinLnBrk="0" hangingPunct="1">
              <a:lnSpc>
                <a:spcPts val="1100"/>
              </a:lnSpc>
              <a:spcBef>
                <a:spcPct val="20000"/>
              </a:spcBef>
              <a:spcAft>
                <a:spcPct val="0"/>
              </a:spcAft>
              <a:buClrTx/>
              <a:buSzTx/>
              <a:buFontTx/>
              <a:buChar char="•"/>
              <a:tabLst/>
              <a:defRPr/>
            </a:pPr>
            <a:r>
              <a:rPr kumimoji="1" lang="en-US" altLang="ja-JP" sz="1300" b="0" i="0" u="none" strike="noStrike" kern="0" cap="none" spc="0" normalizeH="0" baseline="0" noProof="0" dirty="0">
                <a:ln>
                  <a:noFill/>
                </a:ln>
                <a:solidFill>
                  <a:srgbClr val="000000"/>
                </a:solidFill>
                <a:effectLst/>
                <a:uLnTx/>
                <a:uFillTx/>
                <a:latin typeface="Arial"/>
                <a:ea typeface="+mn-ea"/>
                <a:cs typeface="+mn-cs"/>
              </a:rPr>
              <a:t>Approve last meeting minutes: TG 15.6a Meeting Minutes for January 2022                    doc.#15-22-0093-01-06a</a:t>
            </a:r>
          </a:p>
          <a:p>
            <a:pPr marL="342900" marR="0" lvl="0" indent="-342900" algn="l" defTabSz="914400" rtl="0" eaLnBrk="1" fontAlgn="base" latinLnBrk="0" hangingPunct="1">
              <a:lnSpc>
                <a:spcPts val="1100"/>
              </a:lnSpc>
              <a:spcBef>
                <a:spcPct val="20000"/>
              </a:spcBef>
              <a:spcAft>
                <a:spcPct val="0"/>
              </a:spcAft>
              <a:buClrTx/>
              <a:buSzTx/>
              <a:buFontTx/>
              <a:buChar char="•"/>
              <a:tabLst/>
              <a:defRPr/>
            </a:pPr>
            <a:r>
              <a:rPr kumimoji="1" lang="en-US" altLang="ja-JP" sz="1300" b="0" i="0" u="none" strike="noStrike" kern="0" cap="none" spc="0" normalizeH="0" baseline="0" noProof="0" dirty="0">
                <a:ln>
                  <a:noFill/>
                </a:ln>
                <a:solidFill>
                  <a:srgbClr val="000000"/>
                </a:solidFill>
                <a:effectLst/>
                <a:uLnTx/>
                <a:uFillTx/>
                <a:latin typeface="Arial"/>
                <a:ea typeface="+mn-ea"/>
                <a:cs typeface="+mn-cs"/>
              </a:rPr>
              <a:t>Agenda of TG15.6a  March Meeting                                                                                   doc.#15-22-0107-08-06a   </a:t>
            </a:r>
          </a:p>
          <a:p>
            <a:pPr marL="342900" marR="0" lvl="0" indent="-342900" algn="l" defTabSz="914400" rtl="0" eaLnBrk="1" fontAlgn="base" latinLnBrk="0" hangingPunct="1">
              <a:lnSpc>
                <a:spcPts val="1100"/>
              </a:lnSpc>
              <a:spcBef>
                <a:spcPct val="20000"/>
              </a:spcBef>
              <a:spcAft>
                <a:spcPct val="0"/>
              </a:spcAft>
              <a:buClrTx/>
              <a:buSzTx/>
              <a:buFontTx/>
              <a:buChar char="•"/>
              <a:tabLst/>
              <a:defRPr/>
            </a:pPr>
            <a:r>
              <a:rPr kumimoji="1" lang="en-US" altLang="ja-JP" sz="1300" b="0" i="0" u="none" strike="noStrike" kern="0" cap="none" spc="0" normalizeH="0" baseline="0" noProof="0" dirty="0">
                <a:ln>
                  <a:noFill/>
                </a:ln>
                <a:solidFill>
                  <a:srgbClr val="000000"/>
                </a:solidFill>
                <a:effectLst/>
                <a:uLnTx/>
                <a:uFillTx/>
                <a:latin typeface="Arial"/>
                <a:ea typeface="+mn-ea"/>
                <a:cs typeface="+mn-cs"/>
              </a:rPr>
              <a:t>Review</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Revision PAR for IEEE802.15.6ma                                                                                    doc.#15-22-0063-00-06a </a:t>
            </a:r>
          </a:p>
          <a:p>
            <a:pPr marL="514350" marR="0" lvl="1" indent="0" algn="l" defTabSz="914400" rtl="0" eaLnBrk="1" fontAlgn="base" latinLnBrk="0" hangingPunct="1">
              <a:lnSpc>
                <a:spcPts val="1500"/>
              </a:lnSpc>
              <a:spcBef>
                <a:spcPts val="0"/>
              </a:spcBef>
              <a:spcAft>
                <a:spcPts val="0"/>
              </a:spcAft>
              <a:buClrTx/>
              <a:buSzTx/>
              <a:buFontTx/>
              <a:buNone/>
              <a:tabLst/>
              <a:defRPr/>
            </a:pPr>
            <a:r>
              <a:rPr lang="en-US" altLang="ja-JP" sz="1200" dirty="0">
                <a:solidFill>
                  <a:srgbClr val="000000"/>
                </a:solidFill>
                <a:latin typeface="Arial"/>
                <a:cs typeface="Times New Roman" pitchFamily="18" charset="0"/>
              </a:rPr>
              <a:t>2.</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r>
              <a:rPr kumimoji="1" lang="en-US" altLang="ja-JP" sz="1200" b="0" i="0" u="none" strike="noStrike" kern="0" cap="none" spc="0" normalizeH="0" baseline="0" noProof="0" dirty="0">
                <a:ln>
                  <a:noFill/>
                </a:ln>
                <a:solidFill>
                  <a:srgbClr val="000000"/>
                </a:solidFill>
                <a:effectLst/>
                <a:uLnTx/>
                <a:uFillTx/>
                <a:latin typeface="Arial"/>
                <a:ea typeface="+mn-ea"/>
                <a:cs typeface="Times New Roman" pitchFamily="18" charset="0"/>
              </a:rPr>
              <a:t>Revision CSD for IEEE802.15.6ma</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doc.#15-22-0064-00-06a</a:t>
            </a:r>
          </a:p>
          <a:p>
            <a:pPr marL="514350" marR="0" lvl="1" indent="0" algn="l" defTabSz="914400" rtl="0" eaLnBrk="1" fontAlgn="base" latinLnBrk="0" hangingPunct="1">
              <a:lnSpc>
                <a:spcPts val="15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3.   Summary of Channel and Environment Model                                                                     doc.#15-22-0091-01-06a </a:t>
            </a:r>
          </a:p>
          <a:p>
            <a:pPr marL="742950" marR="0" lvl="1" indent="-228600" algn="l" defTabSz="914400" rtl="0" eaLnBrk="1" fontAlgn="base" latinLnBrk="0" hangingPunct="1">
              <a:lnSpc>
                <a:spcPts val="1500"/>
              </a:lnSpc>
              <a:spcBef>
                <a:spcPts val="0"/>
              </a:spcBef>
              <a:spcAft>
                <a:spcPts val="0"/>
              </a:spcAft>
              <a:buClrTx/>
              <a:buSzTx/>
              <a:buFontTx/>
              <a:buAutoNum type="arabicPeriod" startAt="4"/>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MAC Bridging for Time-Sensitive Networking of 802.15.6a                                                  doc.#15-22-0024-01-06a  </a:t>
            </a:r>
          </a:p>
          <a:p>
            <a:pPr marL="742950" marR="0" lvl="1" indent="-228600" algn="l" defTabSz="914400" rtl="0" eaLnBrk="1" fontAlgn="base" latinLnBrk="0" hangingPunct="1">
              <a:lnSpc>
                <a:spcPts val="1500"/>
              </a:lnSpc>
              <a:spcBef>
                <a:spcPts val="0"/>
              </a:spcBef>
              <a:spcAft>
                <a:spcPts val="0"/>
              </a:spcAft>
              <a:buClrTx/>
              <a:buSzTx/>
              <a:buFontTx/>
              <a:buAutoNum type="arabicPeriod" startAt="4"/>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Interference modeling in the Technical Requirements Document                                         doc.#15-22-0052-00-06a</a:t>
            </a:r>
          </a:p>
          <a:p>
            <a:pPr marL="742950" marR="0" lvl="1" indent="-228600" algn="l" defTabSz="914400" rtl="0" eaLnBrk="1" fontAlgn="base" latinLnBrk="0" hangingPunct="1">
              <a:lnSpc>
                <a:spcPts val="1500"/>
              </a:lnSpc>
              <a:spcBef>
                <a:spcPts val="0"/>
              </a:spcBef>
              <a:spcAft>
                <a:spcPts val="0"/>
              </a:spcAft>
              <a:buClrTx/>
              <a:buSzTx/>
              <a:buFontTx/>
              <a:buAutoNum type="arabicPeriod" startAt="4"/>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Coordinator-to-coordinator communication for Body Area Networks                                     doc.#15-21-0582-02-06a               </a:t>
            </a:r>
          </a:p>
          <a:p>
            <a:pPr marL="171450" marR="0" lvl="1" indent="-171450" algn="l" defTabSz="914400" rtl="0" eaLnBrk="1" fontAlgn="base" latinLnBrk="0" hangingPunct="1">
              <a:lnSpc>
                <a:spcPts val="1500"/>
              </a:lnSpc>
              <a:spcBef>
                <a:spcPts val="0"/>
              </a:spcBef>
              <a:spcAft>
                <a:spcPts val="0"/>
              </a:spcAft>
              <a:buClrTx/>
              <a:buSzTx/>
              <a:buFont typeface="Arial" panose="020B0604020202020204" pitchFamily="34" charset="0"/>
              <a:buChar char="•"/>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Presentation</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Improving the Security of the IEEE 802.15.6 Standard for Medical BANs.                           doc.#15-22-0166-00-06a </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MAC Bridging for Time-Sensitive Networking of 802.15.6a                                                  doc.#15-22-0024-00-06a</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Pseudo-Cyclic Dynamic Channel Model of UWB-BAN                                                         doc.#15-22-0032-00-06a</a:t>
            </a:r>
          </a:p>
          <a:p>
            <a:pPr marL="514350" marR="0" lvl="1" indent="0" algn="l" defTabSz="914400" rtl="0" eaLnBrk="1" fontAlgn="base" latinLnBrk="0" hangingPunct="1">
              <a:lnSpc>
                <a:spcPts val="15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5.    Harmonization among  TG 15.6a, TG 15.4ab, and TG15.14 using UWB PHY                     doc:#15-21-0497-02-06a</a:t>
            </a:r>
          </a:p>
          <a:p>
            <a:pPr marL="514350" marR="0" lvl="1" indent="0" algn="l" defTabSz="914400" rtl="0" eaLnBrk="1" fontAlgn="base" latinLnBrk="0" hangingPunct="1">
              <a:lnSpc>
                <a:spcPts val="15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6.    MAC Solution for Coexisting BANs and Other Networks with MAC-Bridge and Integrated Terminal    21-0245-02-06a</a:t>
            </a:r>
          </a:p>
          <a:p>
            <a:pPr marL="342900" marR="0" lvl="0" indent="-342900" algn="l" defTabSz="914400" rtl="0" eaLnBrk="1" fontAlgn="base" latinLnBrk="0" hangingPunct="1">
              <a:lnSpc>
                <a:spcPts val="1100"/>
              </a:lnSpc>
              <a:spcBef>
                <a:spcPct val="20000"/>
              </a:spcBef>
              <a:spcAft>
                <a:spcPct val="0"/>
              </a:spcAft>
              <a:buClrTx/>
              <a:buSzTx/>
              <a:buFontTx/>
              <a:buChar char="•"/>
              <a:tabLst/>
              <a:defRPr/>
            </a:pPr>
            <a:r>
              <a:rPr kumimoji="1" lang="en-US" altLang="ja-JP" sz="1300" b="0" i="0" u="none" strike="noStrike" kern="0" cap="none" spc="0" normalizeH="0" baseline="0" noProof="0" dirty="0">
                <a:ln>
                  <a:noFill/>
                </a:ln>
                <a:solidFill>
                  <a:srgbClr val="000000"/>
                </a:solidFill>
                <a:effectLst/>
                <a:uLnTx/>
                <a:uFillTx/>
                <a:latin typeface="Arial"/>
                <a:ea typeface="+mn-ea"/>
                <a:cs typeface="+mn-cs"/>
              </a:rPr>
              <a:t>Discussion</a:t>
            </a:r>
          </a:p>
          <a:p>
            <a:pPr marL="0" marR="0" lvl="0" indent="0" algn="l" defTabSz="914400" rtl="0" eaLnBrk="1" fontAlgn="base" latinLnBrk="0" hangingPunct="1">
              <a:lnSpc>
                <a:spcPts val="1100"/>
              </a:lnSpc>
              <a:spcBef>
                <a:spcPct val="20000"/>
              </a:spcBef>
              <a:spcAft>
                <a:spcPct val="0"/>
              </a:spcAft>
              <a:buClrTx/>
              <a:buSzTx/>
              <a:buFontTx/>
              <a:buNone/>
              <a:tabLst/>
              <a:defRPr/>
            </a:pPr>
            <a:r>
              <a:rPr kumimoji="1" lang="en-US" altLang="ja-JP" sz="1300" b="0" i="0" u="none" strike="noStrike" kern="0" cap="none" spc="0" normalizeH="0" baseline="0" noProof="0" dirty="0">
                <a:ln>
                  <a:noFill/>
                </a:ln>
                <a:solidFill>
                  <a:srgbClr val="000000"/>
                </a:solidFill>
                <a:effectLst/>
                <a:uLnTx/>
                <a:uFillTx/>
                <a:latin typeface="Arial"/>
                <a:ea typeface="+mn-ea"/>
                <a:cs typeface="+mn-cs"/>
              </a:rPr>
              <a:t>           1.    Agenda of Joint Session  among 15.6a, 4ab and .14                                                 doc.#15-22-0130-01</a:t>
            </a:r>
          </a:p>
          <a:p>
            <a:pPr marL="0" marR="0" lvl="0" indent="0" algn="l" defTabSz="914400" rtl="0" eaLnBrk="1" fontAlgn="base" latinLnBrk="0" hangingPunct="1">
              <a:lnSpc>
                <a:spcPts val="1100"/>
              </a:lnSpc>
              <a:spcBef>
                <a:spcPct val="20000"/>
              </a:spcBef>
              <a:spcAft>
                <a:spcPct val="0"/>
              </a:spcAft>
              <a:buClrTx/>
              <a:buSzTx/>
              <a:buFontTx/>
              <a:buNone/>
              <a:tabLst/>
              <a:defRPr/>
            </a:pPr>
            <a:r>
              <a:rPr lang="en-US" altLang="ja-JP" sz="1300" dirty="0">
                <a:solidFill>
                  <a:srgbClr val="000000"/>
                </a:solidFill>
                <a:latin typeface="Arial"/>
              </a:rPr>
              <a:t>           2.    Review of Joint Session of 802.1 and 802.15                                                             doc.#15-22-0171-01</a:t>
            </a:r>
          </a:p>
          <a:p>
            <a:pPr marL="0" marR="0" lvl="0" indent="0" algn="l" defTabSz="914400" rtl="0" eaLnBrk="1" fontAlgn="base" latinLnBrk="0" hangingPunct="1">
              <a:lnSpc>
                <a:spcPts val="1100"/>
              </a:lnSpc>
              <a:spcBef>
                <a:spcPct val="20000"/>
              </a:spcBef>
              <a:spcAft>
                <a:spcPct val="0"/>
              </a:spcAft>
              <a:buClrTx/>
              <a:buSzTx/>
              <a:buFontTx/>
              <a:buNone/>
              <a:tabLst/>
              <a:defRPr/>
            </a:pPr>
            <a:r>
              <a:rPr kumimoji="1" lang="en-US" altLang="ja-JP" sz="1300" b="0" i="0" u="none" strike="noStrike" kern="0" cap="none" spc="0" normalizeH="0" baseline="0" noProof="0" dirty="0">
                <a:ln>
                  <a:noFill/>
                </a:ln>
                <a:solidFill>
                  <a:srgbClr val="000000"/>
                </a:solidFill>
                <a:effectLst/>
                <a:uLnTx/>
                <a:uFillTx/>
                <a:latin typeface="Arial"/>
                <a:ea typeface="+mn-ea"/>
                <a:cs typeface="+mn-cs"/>
              </a:rPr>
              <a:t>           3.    Review and answer for comments for the Revision from EC and other 802 WGs      doc.#15-22-0167-03</a:t>
            </a:r>
          </a:p>
          <a:p>
            <a:pPr marL="0" marR="0" lvl="0" indent="0" algn="l" defTabSz="914400" rtl="0" eaLnBrk="1" fontAlgn="base" latinLnBrk="0" hangingPunct="1">
              <a:lnSpc>
                <a:spcPts val="1100"/>
              </a:lnSpc>
              <a:spcBef>
                <a:spcPct val="20000"/>
              </a:spcBef>
              <a:spcAft>
                <a:spcPct val="0"/>
              </a:spcAft>
              <a:buClrTx/>
              <a:buSzTx/>
              <a:buFontTx/>
              <a:buNone/>
              <a:tabLst/>
              <a:defRPr/>
            </a:pPr>
            <a:r>
              <a:rPr lang="en-US" altLang="ja-JP" sz="1300" dirty="0">
                <a:solidFill>
                  <a:srgbClr val="000000"/>
                </a:solidFill>
                <a:latin typeface="Arial"/>
              </a:rPr>
              <a:t>           4.    PAR of the Revision draft                                                                                            doc.#15-22-0088-01</a:t>
            </a:r>
          </a:p>
          <a:p>
            <a:pPr marL="0" marR="0" lvl="0" indent="0" algn="l" defTabSz="914400" rtl="0" eaLnBrk="1" fontAlgn="base" latinLnBrk="0" hangingPunct="1">
              <a:lnSpc>
                <a:spcPts val="1100"/>
              </a:lnSpc>
              <a:spcBef>
                <a:spcPct val="20000"/>
              </a:spcBef>
              <a:spcAft>
                <a:spcPct val="0"/>
              </a:spcAft>
              <a:buClrTx/>
              <a:buSzTx/>
              <a:buFontTx/>
              <a:buNone/>
              <a:tabLst/>
              <a:defRPr/>
            </a:pPr>
            <a:r>
              <a:rPr kumimoji="1" lang="en-US" altLang="ja-JP" sz="1300" b="0" i="0" u="none" strike="noStrike" kern="0" cap="none" spc="0" normalizeH="0" baseline="0" noProof="0" dirty="0">
                <a:ln>
                  <a:noFill/>
                </a:ln>
                <a:solidFill>
                  <a:srgbClr val="000000"/>
                </a:solidFill>
                <a:effectLst/>
                <a:uLnTx/>
                <a:uFillTx/>
                <a:latin typeface="Arial"/>
                <a:ea typeface="+mn-ea"/>
                <a:cs typeface="+mn-cs"/>
              </a:rPr>
              <a:t>           5.    CSD of the Revision draft                                                                                            doc.#15-22-0087-01</a:t>
            </a:r>
          </a:p>
          <a:p>
            <a:pPr>
              <a:lnSpc>
                <a:spcPts val="1100"/>
              </a:lnSpc>
            </a:pPr>
            <a:r>
              <a:rPr lang="en-US" altLang="ja-JP" sz="1300" dirty="0"/>
              <a:t>Motion</a:t>
            </a:r>
          </a:p>
          <a:p>
            <a:pPr marL="0" indent="0">
              <a:lnSpc>
                <a:spcPts val="1100"/>
              </a:lnSpc>
              <a:buNone/>
            </a:pPr>
            <a:r>
              <a:rPr lang="en-US" altLang="ja-JP" sz="1300" dirty="0"/>
              <a:t>           1. TG Motion to approve responses to 802.1, .3, and .11 WGs to the PAR and CSD revision .#15-22-0187-01</a:t>
            </a:r>
          </a:p>
          <a:p>
            <a:pPr marL="0" indent="0">
              <a:lnSpc>
                <a:spcPts val="1100"/>
              </a:lnSpc>
              <a:buNone/>
            </a:pPr>
            <a:r>
              <a:rPr lang="en-US" altLang="ja-JP" sz="1300" dirty="0"/>
              <a:t>           2  TG Motion to approve the updated PAR Revision and CSD according to resolutions to comments from 802.1, .3, and .11 WGs                                                                                                                  doc.#15-22-0188-01</a:t>
            </a:r>
          </a:p>
          <a:p>
            <a:pPr marL="0" marR="0" lvl="0" indent="0" algn="l" defTabSz="914400" rtl="0" eaLnBrk="1" fontAlgn="base" latinLnBrk="0" hangingPunct="1">
              <a:lnSpc>
                <a:spcPts val="1100"/>
              </a:lnSpc>
              <a:spcBef>
                <a:spcPct val="20000"/>
              </a:spcBef>
              <a:spcAft>
                <a:spcPct val="0"/>
              </a:spcAft>
              <a:buClrTx/>
              <a:buSzTx/>
              <a:buFontTx/>
              <a:buNone/>
              <a:tabLst/>
              <a:defRPr/>
            </a:pPr>
            <a:r>
              <a:rPr kumimoji="1" lang="en-US" altLang="ja-JP" sz="1300" b="0" i="0" u="none" strike="noStrike" kern="0" cap="none" spc="0" normalizeH="0" baseline="0" noProof="0" dirty="0">
                <a:ln>
                  <a:noFill/>
                </a:ln>
                <a:solidFill>
                  <a:srgbClr val="000000"/>
                </a:solidFill>
                <a:effectLst/>
                <a:uLnTx/>
                <a:uFillTx/>
                <a:latin typeface="Arial"/>
                <a:ea typeface="+mn-ea"/>
                <a:cs typeface="+mn-cs"/>
              </a:rPr>
              <a:t>           3. WG Motion to approve responses to 802.1, .3, and .11 WGs to the PAR and CSD revision .#15-22-0190-01</a:t>
            </a:r>
          </a:p>
          <a:p>
            <a:pPr marL="0" marR="0" lvl="0" indent="0" algn="l" defTabSz="914400" rtl="0" eaLnBrk="1" fontAlgn="base" latinLnBrk="0" hangingPunct="1">
              <a:lnSpc>
                <a:spcPts val="1100"/>
              </a:lnSpc>
              <a:spcBef>
                <a:spcPct val="20000"/>
              </a:spcBef>
              <a:spcAft>
                <a:spcPct val="0"/>
              </a:spcAft>
              <a:buClrTx/>
              <a:buSzTx/>
              <a:buFontTx/>
              <a:buNone/>
              <a:tabLst/>
              <a:defRPr/>
            </a:pPr>
            <a:r>
              <a:rPr kumimoji="1" lang="en-US" altLang="ja-JP" sz="1300" b="0" i="0" u="none" strike="noStrike" kern="0" cap="none" spc="0" normalizeH="0" baseline="0" noProof="0" dirty="0">
                <a:ln>
                  <a:noFill/>
                </a:ln>
                <a:solidFill>
                  <a:srgbClr val="000000"/>
                </a:solidFill>
                <a:effectLst/>
                <a:uLnTx/>
                <a:uFillTx/>
                <a:latin typeface="Arial"/>
                <a:ea typeface="+mn-ea"/>
                <a:cs typeface="+mn-cs"/>
              </a:rPr>
              <a:t>           4. </a:t>
            </a:r>
            <a:r>
              <a:rPr lang="en-US" altLang="ja-JP" sz="1300" dirty="0">
                <a:solidFill>
                  <a:srgbClr val="000000"/>
                </a:solidFill>
                <a:latin typeface="Arial"/>
              </a:rPr>
              <a:t>W</a:t>
            </a:r>
            <a:r>
              <a:rPr kumimoji="1" lang="en-US" altLang="ja-JP" sz="1300" b="0" i="0" u="none" strike="noStrike" kern="0" cap="none" spc="0" normalizeH="0" baseline="0" noProof="0" dirty="0">
                <a:ln>
                  <a:noFill/>
                </a:ln>
                <a:solidFill>
                  <a:srgbClr val="000000"/>
                </a:solidFill>
                <a:effectLst/>
                <a:uLnTx/>
                <a:uFillTx/>
                <a:latin typeface="Arial"/>
                <a:ea typeface="+mn-ea"/>
                <a:cs typeface="+mn-cs"/>
              </a:rPr>
              <a:t>G Motion to approve the updated PAR Revision and CSD according to resolutions to comments from 802.1, .3, and .11 WGs                                                                                                                    doc.#15-22-0190-01</a:t>
            </a:r>
            <a:endParaRPr lang="en-US" altLang="ja-JP" sz="1300" dirty="0"/>
          </a:p>
        </p:txBody>
      </p:sp>
    </p:spTree>
    <p:extLst>
      <p:ext uri="{BB962C8B-B14F-4D97-AF65-F5344CB8AC3E}">
        <p14:creationId xmlns:p14="http://schemas.microsoft.com/office/powerpoint/2010/main" val="266050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C46A-8350-4D61-9F18-0F8B8DE38508}"/>
              </a:ext>
            </a:extLst>
          </p:cNvPr>
          <p:cNvSpPr>
            <a:spLocks noGrp="1"/>
          </p:cNvSpPr>
          <p:nvPr>
            <p:ph type="title"/>
          </p:nvPr>
        </p:nvSpPr>
        <p:spPr>
          <a:xfrm>
            <a:off x="685800" y="1136782"/>
            <a:ext cx="7772400" cy="645850"/>
          </a:xfrm>
        </p:spPr>
        <p:txBody>
          <a:bodyPr/>
          <a:lstStyle/>
          <a:p>
            <a:r>
              <a:rPr lang="en-US" dirty="0"/>
              <a:t>Task Group Motion #1</a:t>
            </a:r>
            <a:br>
              <a:rPr lang="en-US" dirty="0"/>
            </a:br>
            <a:r>
              <a:rPr lang="en-US" sz="2800" dirty="0"/>
              <a:t>doc.#15-22-0187-01</a:t>
            </a:r>
            <a:br>
              <a:rPr lang="en-US" dirty="0"/>
            </a:br>
            <a:endParaRPr lang="en-US" dirty="0"/>
          </a:p>
        </p:txBody>
      </p:sp>
      <p:sp>
        <p:nvSpPr>
          <p:cNvPr id="3" name="Content Placeholder 2">
            <a:extLst>
              <a:ext uri="{FF2B5EF4-FFF2-40B4-BE49-F238E27FC236}">
                <a16:creationId xmlns:a16="http://schemas.microsoft.com/office/drawing/2014/main" id="{44C2D404-D617-46ED-9481-CBB5704AC743}"/>
              </a:ext>
            </a:extLst>
          </p:cNvPr>
          <p:cNvSpPr>
            <a:spLocks noGrp="1"/>
          </p:cNvSpPr>
          <p:nvPr>
            <p:ph idx="1"/>
          </p:nvPr>
        </p:nvSpPr>
        <p:spPr>
          <a:xfrm>
            <a:off x="801210" y="1782632"/>
            <a:ext cx="7772400" cy="4114800"/>
          </a:xfrm>
        </p:spPr>
        <p:txBody>
          <a:bodyPr/>
          <a:lstStyle/>
          <a:p>
            <a:r>
              <a:rPr lang="en-US" sz="2400" dirty="0"/>
              <a:t>Request that the responses contained in document 15-22-0167-03-006a  to comments from 802.1, 802.3 and 802.11 WGs to the P802.15.6 PAR Revision and CSD contained in documents 15-22-0088-00-006a and 15-22-00087-03-006a, respectively, be approved for submission to the WG for its approval. </a:t>
            </a:r>
          </a:p>
          <a:p>
            <a:r>
              <a:rPr lang="en-US" sz="2400" dirty="0"/>
              <a:t>The 802.15 working group chair and technical editor are authorized to make additional modifications to the responses as needed. </a:t>
            </a:r>
          </a:p>
          <a:p>
            <a:r>
              <a:rPr lang="en-US" sz="2400" dirty="0"/>
              <a:t>Move: Marco   Second: Minsoo Kim </a:t>
            </a:r>
          </a:p>
          <a:p>
            <a:r>
              <a:rPr lang="en-US" sz="2400" dirty="0"/>
              <a:t>Unanimous consent, motion carries. </a:t>
            </a:r>
          </a:p>
        </p:txBody>
      </p:sp>
      <p:sp>
        <p:nvSpPr>
          <p:cNvPr id="4" name="Date Placeholder 3">
            <a:extLst>
              <a:ext uri="{FF2B5EF4-FFF2-40B4-BE49-F238E27FC236}">
                <a16:creationId xmlns:a16="http://schemas.microsoft.com/office/drawing/2014/main" id="{AB81C6EE-83E6-46FC-9B39-0A1272554B23}"/>
              </a:ext>
            </a:extLst>
          </p:cNvPr>
          <p:cNvSpPr>
            <a:spLocks noGrp="1"/>
          </p:cNvSpPr>
          <p:nvPr>
            <p:ph type="dt" sz="half" idx="10"/>
          </p:nvPr>
        </p:nvSpPr>
        <p:spPr>
          <a:xfrm>
            <a:off x="685800" y="274637"/>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March 2022</a:t>
            </a:r>
            <a:endParaRPr lang="en-US"/>
          </a:p>
        </p:txBody>
      </p:sp>
      <p:sp>
        <p:nvSpPr>
          <p:cNvPr id="6" name="Slide Number Placeholder 5">
            <a:extLst>
              <a:ext uri="{FF2B5EF4-FFF2-40B4-BE49-F238E27FC236}">
                <a16:creationId xmlns:a16="http://schemas.microsoft.com/office/drawing/2014/main" id="{0EA25F17-683B-41A8-83A8-381F61E13A3B}"/>
              </a:ext>
            </a:extLst>
          </p:cNvPr>
          <p:cNvSpPr>
            <a:spLocks noGrp="1"/>
          </p:cNvSpPr>
          <p:nvPr>
            <p:ph type="sldNum" sz="quarter" idx="12"/>
          </p:nvPr>
        </p:nvSpPr>
        <p:spPr/>
        <p:txBody>
          <a:bodyPr/>
          <a:lstStyle/>
          <a:p>
            <a:pPr algn="ctr"/>
            <a:fld id="{3F538EBF-84DB-4BAE-BC6F-EFE8BCBF74B5}" type="slidenum">
              <a:rPr lang="en-US" smtClean="0"/>
              <a:pPr algn="ctr"/>
              <a:t>38</a:t>
            </a:fld>
            <a:endParaRPr lang="en-US" dirty="0"/>
          </a:p>
        </p:txBody>
      </p:sp>
    </p:spTree>
    <p:extLst>
      <p:ext uri="{BB962C8B-B14F-4D97-AF65-F5344CB8AC3E}">
        <p14:creationId xmlns:p14="http://schemas.microsoft.com/office/powerpoint/2010/main" val="2292311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C46A-8350-4D61-9F18-0F8B8DE38508}"/>
              </a:ext>
            </a:extLst>
          </p:cNvPr>
          <p:cNvSpPr>
            <a:spLocks noGrp="1"/>
          </p:cNvSpPr>
          <p:nvPr>
            <p:ph type="title"/>
          </p:nvPr>
        </p:nvSpPr>
        <p:spPr>
          <a:xfrm>
            <a:off x="685800" y="1136782"/>
            <a:ext cx="7772400" cy="645850"/>
          </a:xfrm>
        </p:spPr>
        <p:txBody>
          <a:bodyPr/>
          <a:lstStyle/>
          <a:p>
            <a:r>
              <a:rPr lang="en-US" dirty="0"/>
              <a:t>Task Group Motion #2</a:t>
            </a:r>
            <a:br>
              <a:rPr lang="en-US" dirty="0"/>
            </a:br>
            <a:r>
              <a:rPr lang="en-US" sz="2800" dirty="0"/>
              <a:t>doc.#15-22-0188-01</a:t>
            </a:r>
            <a:br>
              <a:rPr lang="en-US" dirty="0"/>
            </a:br>
            <a:endParaRPr lang="en-US" dirty="0"/>
          </a:p>
        </p:txBody>
      </p:sp>
      <p:sp>
        <p:nvSpPr>
          <p:cNvPr id="3" name="Content Placeholder 2">
            <a:extLst>
              <a:ext uri="{FF2B5EF4-FFF2-40B4-BE49-F238E27FC236}">
                <a16:creationId xmlns:a16="http://schemas.microsoft.com/office/drawing/2014/main" id="{44C2D404-D617-46ED-9481-CBB5704AC743}"/>
              </a:ext>
            </a:extLst>
          </p:cNvPr>
          <p:cNvSpPr>
            <a:spLocks noGrp="1"/>
          </p:cNvSpPr>
          <p:nvPr>
            <p:ph idx="1"/>
          </p:nvPr>
        </p:nvSpPr>
        <p:spPr>
          <a:xfrm>
            <a:off x="801210" y="1875809"/>
            <a:ext cx="7772400" cy="4114800"/>
          </a:xfrm>
        </p:spPr>
        <p:txBody>
          <a:bodyPr/>
          <a:lstStyle/>
          <a:p>
            <a:r>
              <a:rPr lang="en-US" sz="2400" dirty="0"/>
              <a:t>Request that the PAR Revision and CSD contained in documents 15-22-0088-01-006a and 15-22-00087-03-006a, respectively, be approved for submission to the WG for its approval and that the EC be requested to forward the PAR to </a:t>
            </a:r>
            <a:r>
              <a:rPr lang="en-US" sz="2400" dirty="0" err="1"/>
              <a:t>NesCom</a:t>
            </a:r>
            <a:r>
              <a:rPr lang="en-US" sz="2400" dirty="0"/>
              <a:t>.</a:t>
            </a:r>
          </a:p>
          <a:p>
            <a:r>
              <a:rPr lang="en-US" sz="2400" dirty="0"/>
              <a:t>The 802.15 working group chair and technical editor are authorized to make additional modifications to the PAR and CSD as needed to reflect EC discussion at its closing meeting.</a:t>
            </a:r>
          </a:p>
          <a:p>
            <a:r>
              <a:rPr lang="en-US" sz="2400" dirty="0"/>
              <a:t>Move: Marco   Second: Minsoo Kim</a:t>
            </a:r>
          </a:p>
          <a:p>
            <a:r>
              <a:rPr lang="en-US" sz="2400" dirty="0"/>
              <a:t>Unanimous consent, motion carries. </a:t>
            </a:r>
          </a:p>
        </p:txBody>
      </p:sp>
      <p:sp>
        <p:nvSpPr>
          <p:cNvPr id="4" name="Date Placeholder 3">
            <a:extLst>
              <a:ext uri="{FF2B5EF4-FFF2-40B4-BE49-F238E27FC236}">
                <a16:creationId xmlns:a16="http://schemas.microsoft.com/office/drawing/2014/main" id="{AB81C6EE-83E6-46FC-9B39-0A1272554B23}"/>
              </a:ext>
            </a:extLst>
          </p:cNvPr>
          <p:cNvSpPr>
            <a:spLocks noGrp="1"/>
          </p:cNvSpPr>
          <p:nvPr>
            <p:ph type="dt" sz="half" idx="10"/>
          </p:nvPr>
        </p:nvSpPr>
        <p:spPr>
          <a:xfrm>
            <a:off x="685800" y="274637"/>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March 2022</a:t>
            </a:r>
            <a:endParaRPr lang="en-US"/>
          </a:p>
        </p:txBody>
      </p:sp>
      <p:sp>
        <p:nvSpPr>
          <p:cNvPr id="6" name="Slide Number Placeholder 5">
            <a:extLst>
              <a:ext uri="{FF2B5EF4-FFF2-40B4-BE49-F238E27FC236}">
                <a16:creationId xmlns:a16="http://schemas.microsoft.com/office/drawing/2014/main" id="{0EA25F17-683B-41A8-83A8-381F61E13A3B}"/>
              </a:ext>
            </a:extLst>
          </p:cNvPr>
          <p:cNvSpPr>
            <a:spLocks noGrp="1"/>
          </p:cNvSpPr>
          <p:nvPr>
            <p:ph type="sldNum" sz="quarter" idx="12"/>
          </p:nvPr>
        </p:nvSpPr>
        <p:spPr/>
        <p:txBody>
          <a:bodyPr/>
          <a:lstStyle/>
          <a:p>
            <a:pPr algn="ctr"/>
            <a:fld id="{3F538EBF-84DB-4BAE-BC6F-EFE8BCBF74B5}" type="slidenum">
              <a:rPr lang="en-US" smtClean="0"/>
              <a:pPr algn="ctr"/>
              <a:t>39</a:t>
            </a:fld>
            <a:endParaRPr lang="en-US" dirty="0"/>
          </a:p>
        </p:txBody>
      </p:sp>
    </p:spTree>
    <p:extLst>
      <p:ext uri="{BB962C8B-B14F-4D97-AF65-F5344CB8AC3E}">
        <p14:creationId xmlns:p14="http://schemas.microsoft.com/office/powerpoint/2010/main" val="154772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2022</a:t>
            </a:r>
          </a:p>
        </p:txBody>
      </p:sp>
      <p:sp>
        <p:nvSpPr>
          <p:cNvPr id="4099"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4</a:t>
            </a:fld>
            <a:endParaRPr lang="en-US" sz="1200"/>
          </a:p>
        </p:txBody>
      </p:sp>
      <p:sp>
        <p:nvSpPr>
          <p:cNvPr id="4101" name="Rectangle 4"/>
          <p:cNvSpPr>
            <a:spLocks noGrp="1" noChangeArrowheads="1"/>
          </p:cNvSpPr>
          <p:nvPr>
            <p:ph type="title"/>
          </p:nvPr>
        </p:nvSpPr>
        <p:spPr>
          <a:xfrm>
            <a:off x="684028" y="286020"/>
            <a:ext cx="8077200" cy="1066800"/>
          </a:xfrm>
        </p:spPr>
        <p:txBody>
          <a:bodyPr/>
          <a:lstStyle/>
          <a:p>
            <a:pPr>
              <a:defRPr/>
            </a:pPr>
            <a:r>
              <a:rPr lang="en-US" sz="3200" b="1" dirty="0"/>
              <a:t>802.15 WG Administrative</a:t>
            </a:r>
          </a:p>
        </p:txBody>
      </p:sp>
      <p:sp>
        <p:nvSpPr>
          <p:cNvPr id="5126" name="Rectangle 3"/>
          <p:cNvSpPr>
            <a:spLocks noGrp="1" noChangeArrowheads="1"/>
          </p:cNvSpPr>
          <p:nvPr>
            <p:ph type="body" sz="half" idx="1"/>
          </p:nvPr>
        </p:nvSpPr>
        <p:spPr>
          <a:xfrm>
            <a:off x="304800" y="1060721"/>
            <a:ext cx="8305800" cy="5414692"/>
          </a:xfrm>
        </p:spPr>
        <p:txBody>
          <a:bodyPr/>
          <a:lstStyle/>
          <a:p>
            <a:pPr marL="1487488" indent="-635000" fontAlgn="b">
              <a:lnSpc>
                <a:spcPct val="80000"/>
              </a:lnSpc>
              <a:spcAft>
                <a:spcPts val="600"/>
              </a:spcAft>
              <a:buFontTx/>
              <a:buNone/>
              <a:defRPr/>
            </a:pPr>
            <a:r>
              <a:rPr lang="en-US" sz="2400" kern="1200" dirty="0">
                <a:latin typeface="Arial Rounded MT Bold" pitchFamily="34" charset="0"/>
                <a:cs typeface="Arial" charset="0"/>
              </a:rPr>
              <a:t>Voting members:			129</a:t>
            </a:r>
          </a:p>
          <a:p>
            <a:pPr marL="1487488" indent="-635000" fontAlgn="b">
              <a:lnSpc>
                <a:spcPct val="80000"/>
              </a:lnSpc>
              <a:spcAft>
                <a:spcPts val="600"/>
              </a:spcAft>
              <a:buFontTx/>
              <a:buNone/>
              <a:defRPr/>
            </a:pPr>
            <a:r>
              <a:rPr lang="en-US" sz="2400" kern="1200" dirty="0">
                <a:latin typeface="Arial Rounded MT Bold" pitchFamily="34" charset="0"/>
                <a:cs typeface="Arial" charset="0"/>
              </a:rPr>
              <a:t>Nearly voting members:		16</a:t>
            </a:r>
          </a:p>
          <a:p>
            <a:pPr marL="1487488" indent="-635000" fontAlgn="b">
              <a:lnSpc>
                <a:spcPct val="80000"/>
              </a:lnSpc>
              <a:spcAft>
                <a:spcPts val="600"/>
              </a:spcAft>
              <a:buFontTx/>
              <a:buNone/>
              <a:defRPr/>
            </a:pPr>
            <a:r>
              <a:rPr lang="en-US" sz="2400" kern="1200" dirty="0">
                <a:latin typeface="Arial Rounded MT Bold" pitchFamily="34" charset="0"/>
                <a:cs typeface="Arial" charset="0"/>
              </a:rPr>
              <a:t>Aspirant voting member:		26</a:t>
            </a:r>
            <a:endParaRPr lang="en-US" sz="2400" dirty="0">
              <a:latin typeface="Arial Rounded MT Bold" pitchFamily="34" charset="0"/>
              <a:cs typeface="Arial" charset="0"/>
            </a:endParaRPr>
          </a:p>
          <a:p>
            <a:pPr marL="915988" indent="-801688" fontAlgn="b">
              <a:lnSpc>
                <a:spcPct val="80000"/>
              </a:lnSpc>
              <a:spcAft>
                <a:spcPts val="600"/>
              </a:spcAft>
              <a:buFontTx/>
              <a:buNone/>
              <a:defRPr/>
            </a:pPr>
            <a:endParaRPr lang="en-US" sz="2400" dirty="0">
              <a:latin typeface="Arial Rounded MT Bold" pitchFamily="34" charset="0"/>
              <a:cs typeface="Arial" charset="0"/>
            </a:endParaRPr>
          </a:p>
          <a:p>
            <a:pPr marL="915988" indent="-801688" fontAlgn="b">
              <a:lnSpc>
                <a:spcPct val="80000"/>
              </a:lnSpc>
              <a:spcAft>
                <a:spcPts val="600"/>
              </a:spcAft>
              <a:buFontTx/>
              <a:buNone/>
              <a:defRPr/>
            </a:pPr>
            <a:r>
              <a:rPr lang="en-US" sz="2400" dirty="0">
                <a:latin typeface="Arial Rounded MT Bold" pitchFamily="34" charset="0"/>
                <a:cs typeface="Arial" charset="0"/>
              </a:rPr>
              <a:t>802.15 Officer elections were held at the opening meeting of the March session, Tuesday March 8, 2022.  </a:t>
            </a:r>
          </a:p>
          <a:p>
            <a:pPr marL="1316038" lvl="1" indent="-801688" fontAlgn="b">
              <a:lnSpc>
                <a:spcPct val="80000"/>
              </a:lnSpc>
              <a:spcAft>
                <a:spcPts val="600"/>
              </a:spcAft>
              <a:buNone/>
              <a:defRPr/>
            </a:pPr>
            <a:r>
              <a:rPr lang="en-US" sz="2000" dirty="0">
                <a:latin typeface="Arial Rounded MT Bold" pitchFamily="34" charset="0"/>
                <a:cs typeface="Arial" charset="0"/>
              </a:rPr>
              <a:t>The WG chair position went to Clint Powell by a vote of 52/0/2</a:t>
            </a:r>
          </a:p>
          <a:p>
            <a:pPr marL="1316038" lvl="1" indent="-801688" fontAlgn="b">
              <a:lnSpc>
                <a:spcPct val="80000"/>
              </a:lnSpc>
              <a:spcAft>
                <a:spcPts val="600"/>
              </a:spcAft>
              <a:buNone/>
              <a:defRPr/>
            </a:pPr>
            <a:r>
              <a:rPr lang="en-US" sz="2000" dirty="0">
                <a:latin typeface="Arial Rounded MT Bold" pitchFamily="34" charset="0"/>
                <a:cs typeface="Arial" charset="0"/>
              </a:rPr>
              <a:t>The WG vice-chair positions went to Phil Beecher with a vote of 39/0/2</a:t>
            </a:r>
          </a:p>
          <a:p>
            <a:pPr marL="609600" indent="-609600" fontAlgn="b">
              <a:lnSpc>
                <a:spcPct val="80000"/>
              </a:lnSpc>
              <a:spcAft>
                <a:spcPts val="600"/>
              </a:spcAft>
              <a:buFontTx/>
              <a:buNone/>
              <a:defRPr/>
            </a:pPr>
            <a:endParaRPr lang="en-US" sz="2000" dirty="0">
              <a:latin typeface="Arial Rounded MT Bold" pitchFamily="34" charset="0"/>
              <a:cs typeface="Arial" charset="0"/>
            </a:endParaRPr>
          </a:p>
        </p:txBody>
      </p:sp>
      <p:sp>
        <p:nvSpPr>
          <p:cNvPr id="3" name="AutoShape 2" descr="2520540b.jpg">
            <a:extLst>
              <a:ext uri="{FF2B5EF4-FFF2-40B4-BE49-F238E27FC236}">
                <a16:creationId xmlns:a16="http://schemas.microsoft.com/office/drawing/2014/main" id="{8AD9B11F-031B-3342-99A6-AA934806DF7C}"/>
              </a:ext>
            </a:extLst>
          </p:cNvPr>
          <p:cNvSpPr>
            <a:spLocks noChangeAspect="1" noChangeArrowheads="1"/>
          </p:cNvSpPr>
          <p:nvPr/>
        </p:nvSpPr>
        <p:spPr bwMode="auto">
          <a:xfrm>
            <a:off x="92075" y="-455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1370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C46A-8350-4D61-9F18-0F8B8DE38508}"/>
              </a:ext>
            </a:extLst>
          </p:cNvPr>
          <p:cNvSpPr>
            <a:spLocks noGrp="1"/>
          </p:cNvSpPr>
          <p:nvPr>
            <p:ph type="title"/>
          </p:nvPr>
        </p:nvSpPr>
        <p:spPr>
          <a:xfrm>
            <a:off x="685800" y="719092"/>
            <a:ext cx="7772400" cy="611233"/>
          </a:xfrm>
        </p:spPr>
        <p:txBody>
          <a:bodyPr/>
          <a:lstStyle/>
          <a:p>
            <a:r>
              <a:rPr lang="en-US" dirty="0"/>
              <a:t>Working Group Motion #3</a:t>
            </a:r>
          </a:p>
        </p:txBody>
      </p:sp>
      <p:sp>
        <p:nvSpPr>
          <p:cNvPr id="3" name="Content Placeholder 2">
            <a:extLst>
              <a:ext uri="{FF2B5EF4-FFF2-40B4-BE49-F238E27FC236}">
                <a16:creationId xmlns:a16="http://schemas.microsoft.com/office/drawing/2014/main" id="{44C2D404-D617-46ED-9481-CBB5704AC743}"/>
              </a:ext>
            </a:extLst>
          </p:cNvPr>
          <p:cNvSpPr>
            <a:spLocks noGrp="1"/>
          </p:cNvSpPr>
          <p:nvPr>
            <p:ph idx="1"/>
          </p:nvPr>
        </p:nvSpPr>
        <p:spPr>
          <a:xfrm>
            <a:off x="810089" y="1371599"/>
            <a:ext cx="7772400" cy="5011271"/>
          </a:xfrm>
        </p:spPr>
        <p:txBody>
          <a:bodyPr/>
          <a:lstStyle/>
          <a:p>
            <a:r>
              <a:rPr lang="en-US" sz="2400" dirty="0"/>
              <a:t>Move that the PAR Withdraw contained in document [15-22-0067-00], be approved by the IEEE 802.15 WG and that the EC be requested to forward the PAR Withdraw to </a:t>
            </a:r>
            <a:r>
              <a:rPr lang="en-US" sz="2400" dirty="0" err="1"/>
              <a:t>NesCom</a:t>
            </a:r>
            <a:r>
              <a:rPr lang="en-US" sz="2400" dirty="0"/>
              <a:t>. </a:t>
            </a:r>
          </a:p>
          <a:p>
            <a:r>
              <a:rPr lang="en-US" sz="2400" dirty="0"/>
              <a:t>The 802.15 working group chair and technical editor are authorized to make additional modifications to the PAR Withdraw as needed to reflect EC discussion at its closing meeting.</a:t>
            </a:r>
          </a:p>
          <a:p>
            <a:pPr marL="457200" marR="0" lvl="0" indent="-431800" algn="l" defTabSz="914400" rtl="0" eaLnBrk="1" fontAlgn="base" latinLnBrk="0" hangingPunct="1">
              <a:lnSpc>
                <a:spcPct val="100000"/>
              </a:lnSpc>
              <a:spcBef>
                <a:spcPts val="640"/>
              </a:spcBef>
              <a:spcAft>
                <a:spcPts val="0"/>
              </a:spcAft>
              <a:buClr>
                <a:srgbClr val="000000"/>
              </a:buClr>
              <a:buSzPts val="3200"/>
              <a:buFont typeface="Arial"/>
              <a:buChar char="•"/>
              <a:tabLst/>
              <a:defRPr/>
            </a:pPr>
            <a:r>
              <a:rPr kumimoji="1" lang="en-US" altLang="ja-JP" sz="2400" b="0" i="0" u="none" strike="noStrike" kern="0" cap="none" spc="0" normalizeH="0" baseline="0" noProof="0" dirty="0">
                <a:ln>
                  <a:noFill/>
                </a:ln>
                <a:solidFill>
                  <a:srgbClr val="000000"/>
                </a:solidFill>
                <a:effectLst/>
                <a:uLnTx/>
                <a:uFillTx/>
                <a:latin typeface="Arial"/>
                <a:cs typeface="Arial"/>
                <a:sym typeface="Arial"/>
              </a:rPr>
              <a:t>Moved by Ryuji Kohno</a:t>
            </a:r>
          </a:p>
          <a:p>
            <a:pPr marL="457200" marR="0" lvl="0" indent="-431800" algn="l" defTabSz="914400" rtl="0" eaLnBrk="1" fontAlgn="base" latinLnBrk="0" hangingPunct="1">
              <a:lnSpc>
                <a:spcPct val="100000"/>
              </a:lnSpc>
              <a:spcBef>
                <a:spcPts val="640"/>
              </a:spcBef>
              <a:spcAft>
                <a:spcPts val="0"/>
              </a:spcAft>
              <a:buClr>
                <a:srgbClr val="000000"/>
              </a:buClr>
              <a:buSzPts val="3200"/>
              <a:buFont typeface="Arial"/>
              <a:buChar char="•"/>
              <a:tabLst/>
              <a:defRPr/>
            </a:pPr>
            <a:r>
              <a:rPr kumimoji="1" lang="en-US" altLang="ja-JP" sz="2400" b="0" i="0" u="none" strike="noStrike" kern="0" cap="none" spc="0" normalizeH="0" baseline="0" noProof="0" dirty="0">
                <a:ln>
                  <a:noFill/>
                </a:ln>
                <a:solidFill>
                  <a:srgbClr val="000000"/>
                </a:solidFill>
                <a:effectLst/>
                <a:uLnTx/>
                <a:uFillTx/>
                <a:latin typeface="Arial"/>
                <a:cs typeface="Arial"/>
                <a:sym typeface="Arial"/>
              </a:rPr>
              <a:t>Seconded by Phil Beecher</a:t>
            </a:r>
          </a:p>
          <a:p>
            <a:pPr marL="457200" marR="0" lvl="0" indent="-431800" algn="l" defTabSz="914400" rtl="0" eaLnBrk="1" fontAlgn="base" latinLnBrk="0" hangingPunct="1">
              <a:lnSpc>
                <a:spcPct val="100000"/>
              </a:lnSpc>
              <a:spcBef>
                <a:spcPts val="640"/>
              </a:spcBef>
              <a:spcAft>
                <a:spcPts val="0"/>
              </a:spcAft>
              <a:buClr>
                <a:srgbClr val="000000"/>
              </a:buClr>
              <a:buSzPts val="3200"/>
              <a:buFont typeface="Arial"/>
              <a:buChar char="•"/>
              <a:tabLst/>
              <a:defRPr/>
            </a:pPr>
            <a:r>
              <a:rPr kumimoji="1" lang="en-US" altLang="ja-JP" sz="2400" b="0" i="0" u="none" strike="noStrike" kern="0" cap="none" spc="0" normalizeH="0" baseline="0" noProof="0" dirty="0">
                <a:ln>
                  <a:noFill/>
                </a:ln>
                <a:solidFill>
                  <a:srgbClr val="000000"/>
                </a:solidFill>
                <a:effectLst/>
                <a:uLnTx/>
                <a:uFillTx/>
                <a:latin typeface="Arial"/>
                <a:cs typeface="Arial"/>
                <a:sym typeface="Arial"/>
              </a:rPr>
              <a:t> </a:t>
            </a:r>
            <a:r>
              <a:rPr kumimoji="1" lang="en-US" altLang="ja-JP" sz="2000" b="0" i="0" u="none" strike="noStrike" kern="0" cap="none" spc="0" normalizeH="0" baseline="0" noProof="0" dirty="0">
                <a:ln>
                  <a:noFill/>
                </a:ln>
                <a:solidFill>
                  <a:srgbClr val="000000"/>
                </a:solidFill>
                <a:effectLst/>
                <a:uLnTx/>
                <a:uFillTx/>
                <a:latin typeface="Arial"/>
                <a:cs typeface="Arial"/>
                <a:sym typeface="Arial"/>
              </a:rPr>
              <a:t>Approve:  47   Abstain:   4  No:  0</a:t>
            </a:r>
          </a:p>
          <a:p>
            <a:pPr marL="457200" marR="0" lvl="0" indent="-431800" algn="l" defTabSz="914400" rtl="0" eaLnBrk="1" fontAlgn="base" latinLnBrk="0" hangingPunct="1">
              <a:lnSpc>
                <a:spcPct val="100000"/>
              </a:lnSpc>
              <a:spcBef>
                <a:spcPts val="640"/>
              </a:spcBef>
              <a:spcAft>
                <a:spcPts val="0"/>
              </a:spcAft>
              <a:buClr>
                <a:srgbClr val="000000"/>
              </a:buClr>
              <a:buSzPts val="3200"/>
              <a:buFont typeface="Arial"/>
              <a:buChar char="•"/>
              <a:tabLst/>
              <a:defRPr/>
            </a:pPr>
            <a:r>
              <a:rPr lang="en-US" altLang="ja-JP" sz="2000" dirty="0">
                <a:solidFill>
                  <a:srgbClr val="000000"/>
                </a:solidFill>
                <a:latin typeface="Arial"/>
                <a:cs typeface="Arial"/>
                <a:sym typeface="Arial"/>
              </a:rPr>
              <a:t>Successfully approved.</a:t>
            </a:r>
            <a:endParaRPr kumimoji="1" lang="en-US" altLang="ja-JP"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Date Placeholder 3">
            <a:extLst>
              <a:ext uri="{FF2B5EF4-FFF2-40B4-BE49-F238E27FC236}">
                <a16:creationId xmlns:a16="http://schemas.microsoft.com/office/drawing/2014/main" id="{AB81C6EE-83E6-46FC-9B39-0A1272554B23}"/>
              </a:ext>
            </a:extLst>
          </p:cNvPr>
          <p:cNvSpPr>
            <a:spLocks noGrp="1"/>
          </p:cNvSpPr>
          <p:nvPr>
            <p:ph type="dt" sz="half" idx="10"/>
          </p:nvPr>
        </p:nvSpPr>
        <p:spPr>
          <a:xfrm>
            <a:off x="685800" y="274637"/>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a:ln>
                  <a:noFill/>
                </a:ln>
                <a:solidFill>
                  <a:srgbClr val="000000">
                    <a:tint val="75000"/>
                  </a:srgbClr>
                </a:solidFill>
                <a:effectLst/>
                <a:uLnTx/>
                <a:uFillTx/>
                <a:latin typeface="Times New Roman" panose="02020603050405020304" pitchFamily="18" charset="0"/>
                <a:ea typeface="+mn-ea"/>
                <a:cs typeface="Times New Roman" panose="02020603050405020304" pitchFamily="18" charset="0"/>
              </a:rPr>
              <a:t>March 2022</a:t>
            </a:r>
            <a:endParaRPr kumimoji="0" lang="en-US" sz="1400" b="0" i="0" u="none" strike="noStrike" kern="1200" cap="none" spc="0" normalizeH="0" baseline="0" noProof="0">
              <a:ln>
                <a:noFill/>
              </a:ln>
              <a:solidFill>
                <a:srgbClr val="000000">
                  <a:tint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a:extLst>
              <a:ext uri="{FF2B5EF4-FFF2-40B4-BE49-F238E27FC236}">
                <a16:creationId xmlns:a16="http://schemas.microsoft.com/office/drawing/2014/main" id="{0EA25F17-683B-41A8-83A8-381F61E13A3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F538EBF-84DB-4BAE-BC6F-EFE8BCBF74B5}" type="slidenum">
              <a:rPr kumimoji="0" lang="en-US" sz="1400"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497184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C46A-8350-4D61-9F18-0F8B8DE38508}"/>
              </a:ext>
            </a:extLst>
          </p:cNvPr>
          <p:cNvSpPr>
            <a:spLocks noGrp="1"/>
          </p:cNvSpPr>
          <p:nvPr>
            <p:ph type="title"/>
          </p:nvPr>
        </p:nvSpPr>
        <p:spPr>
          <a:xfrm>
            <a:off x="685800" y="719092"/>
            <a:ext cx="7772400" cy="611233"/>
          </a:xfrm>
        </p:spPr>
        <p:txBody>
          <a:bodyPr/>
          <a:lstStyle/>
          <a:p>
            <a:r>
              <a:rPr lang="en-US" dirty="0"/>
              <a:t>Working Group Motion #4</a:t>
            </a:r>
          </a:p>
        </p:txBody>
      </p:sp>
      <p:sp>
        <p:nvSpPr>
          <p:cNvPr id="3" name="Content Placeholder 2">
            <a:extLst>
              <a:ext uri="{FF2B5EF4-FFF2-40B4-BE49-F238E27FC236}">
                <a16:creationId xmlns:a16="http://schemas.microsoft.com/office/drawing/2014/main" id="{44C2D404-D617-46ED-9481-CBB5704AC743}"/>
              </a:ext>
            </a:extLst>
          </p:cNvPr>
          <p:cNvSpPr>
            <a:spLocks noGrp="1"/>
          </p:cNvSpPr>
          <p:nvPr>
            <p:ph idx="1"/>
          </p:nvPr>
        </p:nvSpPr>
        <p:spPr>
          <a:xfrm>
            <a:off x="810089" y="1275733"/>
            <a:ext cx="7772400" cy="4114800"/>
          </a:xfrm>
        </p:spPr>
        <p:txBody>
          <a:bodyPr/>
          <a:lstStyle/>
          <a:p>
            <a:r>
              <a:rPr lang="en-US" sz="2400" dirty="0"/>
              <a:t>Request that the responses contained in document 15-22-0167-03-006a to comments from 802.1, 802.3 and 802.11 WGs concerning the P802.15.6 PAR Revision and CSD contained in documents 15-22-0088-00-006a and 15-22-00087-03-006a, respectively, be approved by</a:t>
            </a:r>
            <a:r>
              <a:rPr lang="en-US" sz="2400" dirty="0">
                <a:solidFill>
                  <a:srgbClr val="FF0000"/>
                </a:solidFill>
              </a:rPr>
              <a:t> </a:t>
            </a:r>
            <a:r>
              <a:rPr lang="en-US" sz="2400" dirty="0"/>
              <a:t>the WG.  </a:t>
            </a:r>
          </a:p>
          <a:p>
            <a:r>
              <a:rPr lang="en-US" sz="2400" dirty="0"/>
              <a:t>The 802.15 working group chair and technical editor are authorized to make additional modifications to the responses as needed.</a:t>
            </a:r>
          </a:p>
          <a:p>
            <a:pPr marL="457200" marR="0" lvl="0" indent="-431800" algn="l" defTabSz="914400" rtl="0" eaLnBrk="1" fontAlgn="base" latinLnBrk="0" hangingPunct="1">
              <a:lnSpc>
                <a:spcPct val="100000"/>
              </a:lnSpc>
              <a:spcBef>
                <a:spcPts val="640"/>
              </a:spcBef>
              <a:spcAft>
                <a:spcPts val="0"/>
              </a:spcAft>
              <a:buClr>
                <a:srgbClr val="000000"/>
              </a:buClr>
              <a:buSzPts val="3200"/>
              <a:buFont typeface="Arial"/>
              <a:buChar char="•"/>
              <a:tabLst/>
              <a:defRPr/>
            </a:pPr>
            <a:r>
              <a:rPr kumimoji="1" lang="en-US" altLang="ja-JP" sz="2400" b="0" i="0" u="none" strike="noStrike" kern="0" cap="none" spc="0" normalizeH="0" baseline="0" noProof="0" dirty="0">
                <a:ln>
                  <a:noFill/>
                </a:ln>
                <a:solidFill>
                  <a:srgbClr val="000000"/>
                </a:solidFill>
                <a:effectLst/>
                <a:uLnTx/>
                <a:uFillTx/>
                <a:latin typeface="Arial"/>
                <a:cs typeface="Arial"/>
                <a:sym typeface="Arial"/>
              </a:rPr>
              <a:t>Moved by Ryuji Kohno</a:t>
            </a:r>
          </a:p>
          <a:p>
            <a:pPr marL="457200" marR="0" lvl="0" indent="-431800" algn="l" defTabSz="914400" rtl="0" eaLnBrk="1" fontAlgn="base" latinLnBrk="0" hangingPunct="1">
              <a:lnSpc>
                <a:spcPct val="100000"/>
              </a:lnSpc>
              <a:spcBef>
                <a:spcPts val="640"/>
              </a:spcBef>
              <a:spcAft>
                <a:spcPts val="0"/>
              </a:spcAft>
              <a:buClr>
                <a:srgbClr val="000000"/>
              </a:buClr>
              <a:buSzPts val="3200"/>
              <a:buFont typeface="Arial"/>
              <a:buChar char="•"/>
              <a:tabLst/>
              <a:defRPr/>
            </a:pPr>
            <a:r>
              <a:rPr kumimoji="1" lang="en-US" altLang="ja-JP" sz="2400" b="0" i="0" u="none" strike="noStrike" kern="0" cap="none" spc="0" normalizeH="0" baseline="0" noProof="0" dirty="0">
                <a:ln>
                  <a:noFill/>
                </a:ln>
                <a:solidFill>
                  <a:srgbClr val="000000"/>
                </a:solidFill>
                <a:effectLst/>
                <a:uLnTx/>
                <a:uFillTx/>
                <a:latin typeface="Arial"/>
                <a:cs typeface="Arial"/>
                <a:sym typeface="Arial"/>
              </a:rPr>
              <a:t>Seconded by Phil Beecher</a:t>
            </a:r>
          </a:p>
          <a:p>
            <a:pPr marL="457200" marR="0" lvl="0" indent="-431800" algn="l" defTabSz="914400" rtl="0" eaLnBrk="1" fontAlgn="base" latinLnBrk="0" hangingPunct="1">
              <a:lnSpc>
                <a:spcPct val="100000"/>
              </a:lnSpc>
              <a:spcBef>
                <a:spcPts val="640"/>
              </a:spcBef>
              <a:spcAft>
                <a:spcPts val="0"/>
              </a:spcAft>
              <a:buClr>
                <a:srgbClr val="000000"/>
              </a:buClr>
              <a:buSzPts val="3200"/>
              <a:buFont typeface="Arial"/>
              <a:buChar char="•"/>
              <a:tabLst/>
              <a:defRPr/>
            </a:pPr>
            <a:r>
              <a:rPr kumimoji="1" lang="en-US" altLang="ja-JP" sz="2400" b="0" i="0" u="none" strike="noStrike" kern="0" cap="none" spc="0" normalizeH="0" baseline="0" noProof="0" dirty="0">
                <a:ln>
                  <a:noFill/>
                </a:ln>
                <a:solidFill>
                  <a:srgbClr val="000000"/>
                </a:solidFill>
                <a:effectLst/>
                <a:uLnTx/>
                <a:uFillTx/>
                <a:latin typeface="Arial"/>
                <a:cs typeface="Arial"/>
                <a:sym typeface="Arial"/>
              </a:rPr>
              <a:t> </a:t>
            </a:r>
            <a:r>
              <a:rPr kumimoji="1" lang="en-US" altLang="ja-JP" sz="2000" b="0" i="0" u="none" strike="noStrike" kern="0" cap="none" spc="0" normalizeH="0" baseline="0" noProof="0" dirty="0">
                <a:ln>
                  <a:noFill/>
                </a:ln>
                <a:solidFill>
                  <a:srgbClr val="000000"/>
                </a:solidFill>
                <a:effectLst/>
                <a:uLnTx/>
                <a:uFillTx/>
                <a:latin typeface="Arial"/>
                <a:cs typeface="Arial"/>
                <a:sym typeface="Arial"/>
              </a:rPr>
              <a:t>Approve:   40  Abstain:  9   No:  0</a:t>
            </a:r>
          </a:p>
          <a:p>
            <a:pPr marL="457200" marR="0" lvl="0" indent="-431800" algn="l" defTabSz="914400" rtl="0" eaLnBrk="1" fontAlgn="base" latinLnBrk="0" hangingPunct="1">
              <a:lnSpc>
                <a:spcPct val="100000"/>
              </a:lnSpc>
              <a:spcBef>
                <a:spcPts val="640"/>
              </a:spcBef>
              <a:spcAft>
                <a:spcPts val="0"/>
              </a:spcAft>
              <a:buClr>
                <a:srgbClr val="000000"/>
              </a:buClr>
              <a:buSzPts val="3200"/>
              <a:buFont typeface="Arial"/>
              <a:buChar char="•"/>
              <a:tabLst/>
              <a:defRPr/>
            </a:pPr>
            <a:r>
              <a:rPr kumimoji="1" lang="en-US" altLang="ja-JP" sz="2000" b="0" i="0" u="none" strike="noStrike" kern="0" cap="none" spc="0" normalizeH="0" baseline="0" noProof="0" dirty="0">
                <a:ln>
                  <a:noFill/>
                </a:ln>
                <a:solidFill>
                  <a:srgbClr val="000000"/>
                </a:solidFill>
                <a:effectLst/>
                <a:uLnTx/>
                <a:uFillTx/>
                <a:latin typeface="Arial"/>
                <a:cs typeface="Arial"/>
                <a:sym typeface="Arial"/>
              </a:rPr>
              <a:t>Successfully approved.</a:t>
            </a:r>
          </a:p>
          <a:p>
            <a:pPr marL="457200" marR="0" lvl="0" indent="-431800" algn="l" defTabSz="914400" rtl="0" eaLnBrk="1" fontAlgn="base" latinLnBrk="0" hangingPunct="1">
              <a:lnSpc>
                <a:spcPct val="100000"/>
              </a:lnSpc>
              <a:spcBef>
                <a:spcPts val="640"/>
              </a:spcBef>
              <a:spcAft>
                <a:spcPts val="0"/>
              </a:spcAft>
              <a:buClr>
                <a:srgbClr val="000000"/>
              </a:buClr>
              <a:buSzPts val="3200"/>
              <a:buFont typeface="Arial"/>
              <a:buChar char="•"/>
              <a:tabLst/>
              <a:defRPr/>
            </a:pPr>
            <a:endParaRPr kumimoji="1" lang="en-US" altLang="ja-JP"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Date Placeholder 3">
            <a:extLst>
              <a:ext uri="{FF2B5EF4-FFF2-40B4-BE49-F238E27FC236}">
                <a16:creationId xmlns:a16="http://schemas.microsoft.com/office/drawing/2014/main" id="{AB81C6EE-83E6-46FC-9B39-0A1272554B23}"/>
              </a:ext>
            </a:extLst>
          </p:cNvPr>
          <p:cNvSpPr>
            <a:spLocks noGrp="1"/>
          </p:cNvSpPr>
          <p:nvPr>
            <p:ph type="dt" sz="half" idx="10"/>
          </p:nvPr>
        </p:nvSpPr>
        <p:spPr>
          <a:xfrm>
            <a:off x="685800" y="274637"/>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a:ln>
                  <a:noFill/>
                </a:ln>
                <a:solidFill>
                  <a:srgbClr val="000000">
                    <a:tint val="75000"/>
                  </a:srgbClr>
                </a:solidFill>
                <a:effectLst/>
                <a:uLnTx/>
                <a:uFillTx/>
                <a:latin typeface="Times New Roman" panose="02020603050405020304" pitchFamily="18" charset="0"/>
                <a:ea typeface="+mn-ea"/>
                <a:cs typeface="Times New Roman" panose="02020603050405020304" pitchFamily="18" charset="0"/>
              </a:rPr>
              <a:t>March 2022</a:t>
            </a:r>
            <a:endParaRPr kumimoji="0" lang="en-US" sz="1400" b="0" i="0" u="none" strike="noStrike" kern="1200" cap="none" spc="0" normalizeH="0" baseline="0" noProof="0">
              <a:ln>
                <a:noFill/>
              </a:ln>
              <a:solidFill>
                <a:srgbClr val="000000">
                  <a:tint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a:extLst>
              <a:ext uri="{FF2B5EF4-FFF2-40B4-BE49-F238E27FC236}">
                <a16:creationId xmlns:a16="http://schemas.microsoft.com/office/drawing/2014/main" id="{0EA25F17-683B-41A8-83A8-381F61E13A3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F538EBF-84DB-4BAE-BC6F-EFE8BCBF74B5}" type="slidenum">
              <a:rPr kumimoji="0" lang="en-US" sz="1400"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19833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C46A-8350-4D61-9F18-0F8B8DE38508}"/>
              </a:ext>
            </a:extLst>
          </p:cNvPr>
          <p:cNvSpPr>
            <a:spLocks noGrp="1"/>
          </p:cNvSpPr>
          <p:nvPr>
            <p:ph type="title"/>
          </p:nvPr>
        </p:nvSpPr>
        <p:spPr>
          <a:xfrm>
            <a:off x="685800" y="648982"/>
            <a:ext cx="7772400" cy="645850"/>
          </a:xfrm>
        </p:spPr>
        <p:txBody>
          <a:bodyPr/>
          <a:lstStyle/>
          <a:p>
            <a:r>
              <a:rPr lang="en-US" dirty="0"/>
              <a:t>Working Group Motion #5</a:t>
            </a:r>
          </a:p>
        </p:txBody>
      </p:sp>
      <p:sp>
        <p:nvSpPr>
          <p:cNvPr id="3" name="Content Placeholder 2">
            <a:extLst>
              <a:ext uri="{FF2B5EF4-FFF2-40B4-BE49-F238E27FC236}">
                <a16:creationId xmlns:a16="http://schemas.microsoft.com/office/drawing/2014/main" id="{44C2D404-D617-46ED-9481-CBB5704AC743}"/>
              </a:ext>
            </a:extLst>
          </p:cNvPr>
          <p:cNvSpPr>
            <a:spLocks noGrp="1"/>
          </p:cNvSpPr>
          <p:nvPr>
            <p:ph idx="1"/>
          </p:nvPr>
        </p:nvSpPr>
        <p:spPr>
          <a:xfrm>
            <a:off x="836720" y="1294831"/>
            <a:ext cx="7772400" cy="5070109"/>
          </a:xfrm>
        </p:spPr>
        <p:txBody>
          <a:bodyPr/>
          <a:lstStyle/>
          <a:p>
            <a:r>
              <a:rPr lang="en-US" sz="2400" dirty="0"/>
              <a:t>Request that the PAR Revision and CSD contained in documents 15-22-0088-01-006a and 15-22-00087-03-006a, respectively, be approved by the IEEE 802.15 WG and that the EC be requested to forward the PAR to </a:t>
            </a:r>
            <a:r>
              <a:rPr lang="en-US" sz="2400" dirty="0" err="1"/>
              <a:t>NesCom</a:t>
            </a:r>
            <a:r>
              <a:rPr lang="en-US" sz="2400" dirty="0"/>
              <a:t>. </a:t>
            </a:r>
          </a:p>
          <a:p>
            <a:r>
              <a:rPr lang="en-US" sz="2400" dirty="0"/>
              <a:t>The 802.15 working group chair and technical editor are authorized to make additional modifications to the PAR and CSD as needed to reflect EC discussion at its closing meeting.</a:t>
            </a:r>
          </a:p>
          <a:p>
            <a:pPr marL="457200" marR="0" lvl="0" indent="-431800" algn="l" defTabSz="914400" rtl="0" eaLnBrk="1" fontAlgn="base" latinLnBrk="0" hangingPunct="1">
              <a:lnSpc>
                <a:spcPct val="100000"/>
              </a:lnSpc>
              <a:spcBef>
                <a:spcPts val="640"/>
              </a:spcBef>
              <a:spcAft>
                <a:spcPts val="0"/>
              </a:spcAft>
              <a:buClr>
                <a:srgbClr val="000000"/>
              </a:buClr>
              <a:buSzPts val="3200"/>
              <a:buFont typeface="Arial"/>
              <a:buChar char="•"/>
              <a:tabLst/>
              <a:defRPr/>
            </a:pPr>
            <a:r>
              <a:rPr kumimoji="1" lang="en-US" altLang="ja-JP" sz="2400" b="0" i="0" u="none" strike="noStrike" kern="0" cap="none" spc="0" normalizeH="0" baseline="0" noProof="0" dirty="0">
                <a:ln>
                  <a:noFill/>
                </a:ln>
                <a:solidFill>
                  <a:srgbClr val="000000"/>
                </a:solidFill>
                <a:effectLst/>
                <a:uLnTx/>
                <a:uFillTx/>
                <a:latin typeface="Arial"/>
                <a:ea typeface="+mn-ea"/>
                <a:cs typeface="Arial"/>
                <a:sym typeface="Arial"/>
              </a:rPr>
              <a:t>Moved by Ryuji Kohno</a:t>
            </a:r>
          </a:p>
          <a:p>
            <a:pPr marL="457200" marR="0" lvl="0" indent="-431800" algn="l" defTabSz="914400" rtl="0" eaLnBrk="1" fontAlgn="base" latinLnBrk="0" hangingPunct="1">
              <a:lnSpc>
                <a:spcPct val="100000"/>
              </a:lnSpc>
              <a:spcBef>
                <a:spcPts val="640"/>
              </a:spcBef>
              <a:spcAft>
                <a:spcPts val="0"/>
              </a:spcAft>
              <a:buClr>
                <a:srgbClr val="000000"/>
              </a:buClr>
              <a:buSzPts val="3200"/>
              <a:buFont typeface="Arial"/>
              <a:buChar char="•"/>
              <a:tabLst/>
              <a:defRPr/>
            </a:pPr>
            <a:r>
              <a:rPr kumimoji="1" lang="en-US" altLang="ja-JP" sz="2400" b="0" i="0" u="none" strike="noStrike" kern="0" cap="none" spc="0" normalizeH="0" baseline="0" noProof="0" dirty="0">
                <a:ln>
                  <a:noFill/>
                </a:ln>
                <a:solidFill>
                  <a:srgbClr val="000000"/>
                </a:solidFill>
                <a:effectLst/>
                <a:uLnTx/>
                <a:uFillTx/>
                <a:latin typeface="Arial"/>
                <a:ea typeface="+mn-ea"/>
                <a:cs typeface="Arial"/>
                <a:sym typeface="Arial"/>
              </a:rPr>
              <a:t>Seconded by Phil Beecher</a:t>
            </a:r>
          </a:p>
          <a:p>
            <a:pPr marL="457200" marR="0" lvl="0" indent="-431800" algn="l" defTabSz="914400" rtl="0" eaLnBrk="1" fontAlgn="base" latinLnBrk="0" hangingPunct="1">
              <a:lnSpc>
                <a:spcPct val="100000"/>
              </a:lnSpc>
              <a:spcBef>
                <a:spcPts val="640"/>
              </a:spcBef>
              <a:spcAft>
                <a:spcPts val="0"/>
              </a:spcAft>
              <a:buClr>
                <a:srgbClr val="000000"/>
              </a:buClr>
              <a:buSzPts val="3200"/>
              <a:buFont typeface="Arial"/>
              <a:buChar char="•"/>
              <a:tabLst/>
              <a:defRPr/>
            </a:pPr>
            <a:r>
              <a:rPr kumimoji="1" lang="en-US" altLang="ja-JP" sz="2400" b="0" i="0" u="none" strike="noStrike" kern="0" cap="none" spc="0" normalizeH="0" baseline="0" noProof="0" dirty="0">
                <a:ln>
                  <a:noFill/>
                </a:ln>
                <a:solidFill>
                  <a:srgbClr val="000000"/>
                </a:solidFill>
                <a:effectLst/>
                <a:uLnTx/>
                <a:uFillTx/>
                <a:latin typeface="Arial"/>
                <a:ea typeface="+mn-ea"/>
                <a:cs typeface="Arial"/>
                <a:sym typeface="Arial"/>
              </a:rPr>
              <a:t> </a:t>
            </a:r>
            <a:r>
              <a:rPr kumimoji="1" lang="en-US" altLang="ja-JP" sz="2000" b="0" i="0" u="none" strike="noStrike" kern="0" cap="none" spc="0" normalizeH="0" baseline="0" noProof="0" dirty="0">
                <a:ln>
                  <a:noFill/>
                </a:ln>
                <a:solidFill>
                  <a:srgbClr val="000000"/>
                </a:solidFill>
                <a:effectLst/>
                <a:uLnTx/>
                <a:uFillTx/>
                <a:latin typeface="Arial"/>
                <a:ea typeface="+mn-ea"/>
                <a:cs typeface="Arial"/>
                <a:sym typeface="Arial"/>
              </a:rPr>
              <a:t>Approve: 42    Abstain:    7  No:  1</a:t>
            </a:r>
          </a:p>
          <a:p>
            <a:pPr marL="457200" marR="0" lvl="0" indent="-431800" algn="l" defTabSz="914400" rtl="0" eaLnBrk="1" fontAlgn="base" latinLnBrk="0" hangingPunct="1">
              <a:lnSpc>
                <a:spcPct val="100000"/>
              </a:lnSpc>
              <a:spcBef>
                <a:spcPts val="640"/>
              </a:spcBef>
              <a:spcAft>
                <a:spcPts val="0"/>
              </a:spcAft>
              <a:buClr>
                <a:srgbClr val="000000"/>
              </a:buClr>
              <a:buSzPts val="3200"/>
              <a:buFont typeface="Arial"/>
              <a:buChar char="•"/>
              <a:tabLst/>
              <a:defRPr/>
            </a:pPr>
            <a:r>
              <a:rPr kumimoji="1" lang="en-US" altLang="ja-JP" sz="2000" b="0" i="0" u="none" strike="noStrike" kern="0" cap="none" spc="0" normalizeH="0" baseline="0" noProof="0" dirty="0">
                <a:ln>
                  <a:noFill/>
                </a:ln>
                <a:solidFill>
                  <a:srgbClr val="000000"/>
                </a:solidFill>
                <a:effectLst/>
                <a:uLnTx/>
                <a:uFillTx/>
                <a:latin typeface="Arial"/>
                <a:ea typeface="+mn-ea"/>
                <a:cs typeface="Arial"/>
                <a:sym typeface="Arial"/>
              </a:rPr>
              <a:t>Successfully approved.</a:t>
            </a:r>
          </a:p>
        </p:txBody>
      </p:sp>
      <p:sp>
        <p:nvSpPr>
          <p:cNvPr id="4" name="Date Placeholder 3">
            <a:extLst>
              <a:ext uri="{FF2B5EF4-FFF2-40B4-BE49-F238E27FC236}">
                <a16:creationId xmlns:a16="http://schemas.microsoft.com/office/drawing/2014/main" id="{AB81C6EE-83E6-46FC-9B39-0A1272554B23}"/>
              </a:ext>
            </a:extLst>
          </p:cNvPr>
          <p:cNvSpPr>
            <a:spLocks noGrp="1"/>
          </p:cNvSpPr>
          <p:nvPr>
            <p:ph type="dt" sz="half" idx="10"/>
          </p:nvPr>
        </p:nvSpPr>
        <p:spPr>
          <a:xfrm>
            <a:off x="685800" y="274637"/>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a:ln>
                  <a:noFill/>
                </a:ln>
                <a:solidFill>
                  <a:srgbClr val="000000">
                    <a:tint val="75000"/>
                  </a:srgbClr>
                </a:solidFill>
                <a:effectLst/>
                <a:uLnTx/>
                <a:uFillTx/>
                <a:latin typeface="Times New Roman" panose="02020603050405020304" pitchFamily="18" charset="0"/>
                <a:ea typeface="+mn-ea"/>
                <a:cs typeface="Times New Roman" panose="02020603050405020304" pitchFamily="18" charset="0"/>
              </a:rPr>
              <a:t>March 2022</a:t>
            </a:r>
            <a:endParaRPr kumimoji="0" lang="en-US" sz="1400" b="0" i="0" u="none" strike="noStrike" kern="1200" cap="none" spc="0" normalizeH="0" baseline="0" noProof="0">
              <a:ln>
                <a:noFill/>
              </a:ln>
              <a:solidFill>
                <a:srgbClr val="000000">
                  <a:tint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a:extLst>
              <a:ext uri="{FF2B5EF4-FFF2-40B4-BE49-F238E27FC236}">
                <a16:creationId xmlns:a16="http://schemas.microsoft.com/office/drawing/2014/main" id="{0EA25F17-683B-41A8-83A8-381F61E13A3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F538EBF-84DB-4BAE-BC6F-EFE8BCBF74B5}" type="slidenum">
              <a:rPr kumimoji="0" lang="en-US" sz="1400"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370726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lang="en-US" altLang="ja-JP" smtClean="0"/>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685798" y="568411"/>
            <a:ext cx="7803293" cy="379608"/>
          </a:xfrm>
        </p:spPr>
        <p:txBody>
          <a:bodyPr>
            <a:noAutofit/>
          </a:bodyPr>
          <a:lstStyle/>
          <a:p>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TG15.6a  Session Schedule for 8-15, March  2022</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March 2022</a:t>
            </a:r>
            <a:endParaRPr lang="en-US" altLang="ja-JP" dirty="0"/>
          </a:p>
        </p:txBody>
      </p:sp>
      <p:graphicFrame>
        <p:nvGraphicFramePr>
          <p:cNvPr id="8" name="コンテンツ プレースホルダー 8">
            <a:extLst>
              <a:ext uri="{FF2B5EF4-FFF2-40B4-BE49-F238E27FC236}">
                <a16:creationId xmlns:a16="http://schemas.microsoft.com/office/drawing/2014/main" id="{FEF2E889-EDAD-445E-8EE3-7AC2F13064F9}"/>
              </a:ext>
            </a:extLst>
          </p:cNvPr>
          <p:cNvGraphicFramePr>
            <a:graphicFrameLocks/>
          </p:cNvGraphicFramePr>
          <p:nvPr/>
        </p:nvGraphicFramePr>
        <p:xfrm>
          <a:off x="134176" y="911456"/>
          <a:ext cx="9009823" cy="1295359"/>
        </p:xfrm>
        <a:graphic>
          <a:graphicData uri="http://schemas.openxmlformats.org/drawingml/2006/table">
            <a:tbl>
              <a:tblPr firstRow="1" bandRow="1">
                <a:tableStyleId>{93296810-A885-4BE3-A3E7-6D5BEEA58F35}</a:tableStyleId>
              </a:tblPr>
              <a:tblGrid>
                <a:gridCol w="1417286">
                  <a:extLst>
                    <a:ext uri="{9D8B030D-6E8A-4147-A177-3AD203B41FA5}">
                      <a16:colId xmlns:a16="http://schemas.microsoft.com/office/drawing/2014/main" val="20000"/>
                    </a:ext>
                  </a:extLst>
                </a:gridCol>
                <a:gridCol w="1099583">
                  <a:extLst>
                    <a:ext uri="{9D8B030D-6E8A-4147-A177-3AD203B41FA5}">
                      <a16:colId xmlns:a16="http://schemas.microsoft.com/office/drawing/2014/main" val="20001"/>
                    </a:ext>
                  </a:extLst>
                </a:gridCol>
                <a:gridCol w="1261966">
                  <a:extLst>
                    <a:ext uri="{9D8B030D-6E8A-4147-A177-3AD203B41FA5}">
                      <a16:colId xmlns:a16="http://schemas.microsoft.com/office/drawing/2014/main" val="20002"/>
                    </a:ext>
                  </a:extLst>
                </a:gridCol>
                <a:gridCol w="1105525">
                  <a:extLst>
                    <a:ext uri="{9D8B030D-6E8A-4147-A177-3AD203B41FA5}">
                      <a16:colId xmlns:a16="http://schemas.microsoft.com/office/drawing/2014/main" val="2295029801"/>
                    </a:ext>
                  </a:extLst>
                </a:gridCol>
                <a:gridCol w="1752958">
                  <a:extLst>
                    <a:ext uri="{9D8B030D-6E8A-4147-A177-3AD203B41FA5}">
                      <a16:colId xmlns:a16="http://schemas.microsoft.com/office/drawing/2014/main" val="20003"/>
                    </a:ext>
                  </a:extLst>
                </a:gridCol>
                <a:gridCol w="1156265">
                  <a:extLst>
                    <a:ext uri="{9D8B030D-6E8A-4147-A177-3AD203B41FA5}">
                      <a16:colId xmlns:a16="http://schemas.microsoft.com/office/drawing/2014/main" val="20004"/>
                    </a:ext>
                  </a:extLst>
                </a:gridCol>
                <a:gridCol w="1216240">
                  <a:extLst>
                    <a:ext uri="{9D8B030D-6E8A-4147-A177-3AD203B41FA5}">
                      <a16:colId xmlns:a16="http://schemas.microsoft.com/office/drawing/2014/main" val="4248650248"/>
                    </a:ext>
                  </a:extLst>
                </a:gridCol>
              </a:tblGrid>
              <a:tr h="533359">
                <a:tc>
                  <a:txBody>
                    <a:bodyPr/>
                    <a:lstStyle/>
                    <a:p>
                      <a:endParaRPr kumimoji="1" lang="ja-JP" altLang="en-US" dirty="0"/>
                    </a:p>
                  </a:txBody>
                  <a:tcPr>
                    <a:solidFill>
                      <a:srgbClr val="0070C0"/>
                    </a:solidFill>
                  </a:tcPr>
                </a:tc>
                <a:tc>
                  <a:txBody>
                    <a:bodyPr/>
                    <a:lstStyle/>
                    <a:p>
                      <a:pPr algn="ctr"/>
                      <a:r>
                        <a:rPr kumimoji="1" lang="en-US" altLang="ja-JP" sz="1400" dirty="0"/>
                        <a:t>March 8</a:t>
                      </a:r>
                      <a:r>
                        <a:rPr kumimoji="1" lang="en-US" altLang="ja-JP" sz="1400" baseline="30000" dirty="0"/>
                        <a:t>th</a:t>
                      </a:r>
                    </a:p>
                    <a:p>
                      <a:pPr algn="ctr"/>
                      <a:r>
                        <a:rPr kumimoji="1" lang="en-US" altLang="ja-JP" sz="1400" dirty="0"/>
                        <a:t>Tuesday</a:t>
                      </a:r>
                      <a:endParaRPr kumimoji="1" lang="ja-JP" altLang="en-US" sz="1400" dirty="0"/>
                    </a:p>
                  </a:txBody>
                  <a:tcPr anchor="ctr">
                    <a:solidFill>
                      <a:srgbClr val="0070C0"/>
                    </a:solidFill>
                  </a:tcPr>
                </a:tc>
                <a:tc>
                  <a:txBody>
                    <a:bodyPr/>
                    <a:lstStyle/>
                    <a:p>
                      <a:pPr algn="ctr"/>
                      <a:r>
                        <a:rPr kumimoji="1" lang="en-US" altLang="ja-JP" sz="1400" dirty="0"/>
                        <a:t>March  9</a:t>
                      </a:r>
                      <a:r>
                        <a:rPr kumimoji="1" lang="en-US" altLang="ja-JP" sz="1400" baseline="30000" dirty="0"/>
                        <a:t>th</a:t>
                      </a:r>
                      <a:endParaRPr kumimoji="1" lang="en-US" altLang="ja-JP" sz="1400" dirty="0"/>
                    </a:p>
                    <a:p>
                      <a:pPr algn="ctr"/>
                      <a:r>
                        <a:rPr kumimoji="1" lang="en-US" altLang="ja-JP" sz="1400" dirty="0"/>
                        <a:t>Wednesday</a:t>
                      </a:r>
                      <a:endParaRPr kumimoji="1" lang="ja-JP" altLang="en-US" sz="1400" dirty="0"/>
                    </a:p>
                  </a:txBody>
                  <a:tcPr anchor="ctr">
                    <a:solidFill>
                      <a:srgbClr val="0070C0"/>
                    </a:solidFill>
                  </a:tcPr>
                </a:tc>
                <a:tc>
                  <a:txBody>
                    <a:bodyPr/>
                    <a:lstStyle/>
                    <a:p>
                      <a:pPr algn="ctr"/>
                      <a:r>
                        <a:rPr kumimoji="1" lang="en-US" altLang="ja-JP" sz="1400" dirty="0"/>
                        <a:t>March 10</a:t>
                      </a:r>
                      <a:r>
                        <a:rPr kumimoji="1" lang="en-US" altLang="ja-JP" sz="1400" baseline="30000" dirty="0"/>
                        <a:t>th</a:t>
                      </a:r>
                      <a:endParaRPr kumimoji="1" lang="en-US" altLang="ja-JP" sz="1400" dirty="0"/>
                    </a:p>
                    <a:p>
                      <a:pPr algn="ctr"/>
                      <a:r>
                        <a:rPr kumimoji="1" lang="en-US" altLang="ja-JP" sz="1400" dirty="0"/>
                        <a:t>Thursday</a:t>
                      </a:r>
                      <a:endParaRPr kumimoji="1" lang="ja-JP" altLang="en-US" sz="1400" dirty="0"/>
                    </a:p>
                  </a:txBody>
                  <a:tcPr anchor="ctr">
                    <a:solidFill>
                      <a:srgbClr val="0070C0"/>
                    </a:solidFill>
                  </a:tcPr>
                </a:tc>
                <a:tc>
                  <a:txBody>
                    <a:bodyPr/>
                    <a:lstStyle/>
                    <a:p>
                      <a:pPr algn="ctr"/>
                      <a:r>
                        <a:rPr kumimoji="1" lang="en-US" altLang="ja-JP" sz="1400" dirty="0"/>
                        <a:t>March 11</a:t>
                      </a:r>
                      <a:r>
                        <a:rPr kumimoji="1" lang="en-US" altLang="ja-JP" sz="1400" baseline="30000" dirty="0"/>
                        <a:t>yh</a:t>
                      </a:r>
                      <a:endParaRPr kumimoji="1" lang="en-US" altLang="ja-JP" sz="1400" dirty="0"/>
                    </a:p>
                    <a:p>
                      <a:pPr algn="ctr"/>
                      <a:r>
                        <a:rPr kumimoji="1" lang="en-US" altLang="ja-JP" sz="1400" dirty="0"/>
                        <a:t>Friday</a:t>
                      </a:r>
                      <a:endParaRPr kumimoji="1" lang="ja-JP" altLang="en-US" sz="1400" dirty="0"/>
                    </a:p>
                  </a:txBody>
                  <a:tcPr anchor="ctr">
                    <a:solidFill>
                      <a:srgbClr val="0070C0"/>
                    </a:solidFill>
                  </a:tcPr>
                </a:tc>
                <a:tc>
                  <a:txBody>
                    <a:bodyPr/>
                    <a:lstStyle/>
                    <a:p>
                      <a:pPr algn="ctr"/>
                      <a:r>
                        <a:rPr kumimoji="1" lang="en-US" altLang="ja-JP" sz="1400" dirty="0"/>
                        <a:t>March 15</a:t>
                      </a:r>
                      <a:r>
                        <a:rPr kumimoji="1" lang="en-US" altLang="ja-JP" sz="1400" baseline="30000" dirty="0"/>
                        <a:t>th</a:t>
                      </a:r>
                      <a:endParaRPr kumimoji="1" lang="en-US" altLang="ja-JP" sz="1400" dirty="0"/>
                    </a:p>
                    <a:p>
                      <a:pPr algn="ctr"/>
                      <a:r>
                        <a:rPr kumimoji="1" lang="en-US" altLang="ja-JP" sz="1400" dirty="0"/>
                        <a:t>Tuesday</a:t>
                      </a:r>
                      <a:endParaRPr kumimoji="1" lang="ja-JP" altLang="en-US" sz="1400" dirty="0"/>
                    </a:p>
                  </a:txBody>
                  <a:tcPr anchor="ctr">
                    <a:solidFill>
                      <a:srgbClr val="0070C0"/>
                    </a:solidFill>
                  </a:tcPr>
                </a:tc>
                <a:tc>
                  <a:txBody>
                    <a:bodyPr/>
                    <a:lstStyle/>
                    <a:p>
                      <a:pPr algn="ctr"/>
                      <a:r>
                        <a:rPr kumimoji="1" lang="en-US" altLang="ja-JP" sz="1400" dirty="0"/>
                        <a:t>March 16</a:t>
                      </a:r>
                      <a:r>
                        <a:rPr kumimoji="1" lang="en-US" altLang="ja-JP" sz="1400" baseline="30000" dirty="0"/>
                        <a:t>th</a:t>
                      </a:r>
                      <a:endParaRPr kumimoji="1" lang="en-US" altLang="ja-JP" sz="1400" dirty="0"/>
                    </a:p>
                    <a:p>
                      <a:pPr algn="ctr"/>
                      <a:r>
                        <a:rPr kumimoji="1" lang="en-US" altLang="ja-JP" sz="1400" dirty="0"/>
                        <a:t>Wednesday</a:t>
                      </a:r>
                      <a:endParaRPr kumimoji="1" lang="ja-JP" altLang="en-US" sz="1400" dirty="0"/>
                    </a:p>
                  </a:txBody>
                  <a:tcPr anchor="ctr">
                    <a:solidFill>
                      <a:srgbClr val="0070C0"/>
                    </a:solidFill>
                  </a:tcPr>
                </a:tc>
                <a:extLst>
                  <a:ext uri="{0D108BD9-81ED-4DB2-BD59-A6C34878D82A}">
                    <a16:rowId xmlns:a16="http://schemas.microsoft.com/office/drawing/2014/main" val="10000"/>
                  </a:ext>
                </a:extLst>
              </a:tr>
              <a:tr h="536411">
                <a:tc>
                  <a:txBody>
                    <a:bodyPr/>
                    <a:lstStyle/>
                    <a:p>
                      <a:pPr algn="ctr"/>
                      <a:r>
                        <a:rPr kumimoji="1" lang="en-US" altLang="ja-JP" sz="1100" b="1" dirty="0"/>
                        <a:t>EST 9:00AM-11:00AM</a:t>
                      </a:r>
                    </a:p>
                    <a:p>
                      <a:pPr algn="ctr"/>
                      <a:r>
                        <a:rPr kumimoji="1" lang="en-US" altLang="ja-JP" sz="1100" b="1" dirty="0"/>
                        <a:t>JST  11:00PM-1:00AM+1day</a:t>
                      </a:r>
                      <a:endParaRPr kumimoji="1" lang="ja-JP" altLang="en-US" sz="1100" b="1" dirty="0"/>
                    </a:p>
                  </a:txBody>
                  <a:tcPr anchor="ctr">
                    <a:solidFill>
                      <a:schemeClr val="accent1">
                        <a:lumMod val="20000"/>
                        <a:lumOff val="80000"/>
                      </a:schemeClr>
                    </a:solidFill>
                  </a:tcPr>
                </a:tc>
                <a:tc>
                  <a:txBody>
                    <a:bodyPr/>
                    <a:lstStyle/>
                    <a:p>
                      <a:pPr algn="ctr"/>
                      <a:r>
                        <a:rPr kumimoji="1" lang="en-US" altLang="ja-JP" sz="1200" b="1" dirty="0">
                          <a:solidFill>
                            <a:schemeClr val="tx1"/>
                          </a:solidFill>
                        </a:rPr>
                        <a:t>IEEE802.15 Opening Plenary</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FF0000"/>
                          </a:solidFill>
                        </a:rPr>
                        <a:t>AM1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FF0000"/>
                          </a:solidFill>
                        </a:rPr>
                        <a:t>TG15.6a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FF0000"/>
                          </a:solidFill>
                        </a:rPr>
                        <a:t>Session 1</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FF0000"/>
                          </a:solidFill>
                        </a:rPr>
                        <a:t>AM1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FF0000"/>
                          </a:solidFill>
                        </a:rPr>
                        <a:t>TG15.6a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FF0000"/>
                          </a:solidFill>
                        </a:rPr>
                        <a:t>Session 2</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n-lt"/>
                          <a:ea typeface="+mn-ea"/>
                          <a:cs typeface="+mn-cs"/>
                        </a:rPr>
                        <a:t>AM1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n-lt"/>
                          <a:ea typeface="+mn-ea"/>
                          <a:cs typeface="+mn-cs"/>
                        </a:rPr>
                        <a:t>Joint Session TG15.6a, 4ab, &amp;TG14</a:t>
                      </a:r>
                      <a:endParaRPr kumimoji="1" lang="ja-JP" altLang="en-US" sz="1200" b="1" i="0" u="none" strike="noStrike" kern="1200" cap="none" spc="0" normalizeH="0" baseline="0" noProof="0" dirty="0">
                        <a:ln>
                          <a:noFill/>
                        </a:ln>
                        <a:solidFill>
                          <a:srgbClr val="000000"/>
                        </a:solidFill>
                        <a:effectLst/>
                        <a:uLnTx/>
                        <a:uFillTx/>
                        <a:latin typeface="+mn-lt"/>
                        <a:ea typeface="+mn-ea"/>
                        <a:cs typeface="+mn-cs"/>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none" dirty="0">
                          <a:solidFill>
                            <a:srgbClr val="FF0000"/>
                          </a:solidFill>
                        </a:rPr>
                        <a:t>AM1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none" dirty="0">
                          <a:solidFill>
                            <a:srgbClr val="FF0000"/>
                          </a:solidFill>
                        </a:rPr>
                        <a:t>TG15.6a Session 3</a:t>
                      </a: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none" dirty="0">
                          <a:solidFill>
                            <a:schemeClr val="tx1"/>
                          </a:solidFill>
                        </a:rPr>
                        <a:t>IEEE802.15 Closing Plenary</a:t>
                      </a:r>
                    </a:p>
                  </a:txBody>
                  <a:tcPr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6" name="表 5">
            <a:extLst>
              <a:ext uri="{FF2B5EF4-FFF2-40B4-BE49-F238E27FC236}">
                <a16:creationId xmlns:a16="http://schemas.microsoft.com/office/drawing/2014/main" id="{8490B3CF-5F48-4741-AE14-8ED6B17F4196}"/>
              </a:ext>
            </a:extLst>
          </p:cNvPr>
          <p:cNvGraphicFramePr>
            <a:graphicFrameLocks noGrp="1"/>
          </p:cNvGraphicFramePr>
          <p:nvPr/>
        </p:nvGraphicFramePr>
        <p:xfrm>
          <a:off x="2023417" y="2196886"/>
          <a:ext cx="5639848" cy="4270328"/>
        </p:xfrm>
        <a:graphic>
          <a:graphicData uri="http://schemas.openxmlformats.org/drawingml/2006/table">
            <a:tbl>
              <a:tblPr/>
              <a:tblGrid>
                <a:gridCol w="337245">
                  <a:extLst>
                    <a:ext uri="{9D8B030D-6E8A-4147-A177-3AD203B41FA5}">
                      <a16:colId xmlns:a16="http://schemas.microsoft.com/office/drawing/2014/main" val="1982408458"/>
                    </a:ext>
                  </a:extLst>
                </a:gridCol>
                <a:gridCol w="364965">
                  <a:extLst>
                    <a:ext uri="{9D8B030D-6E8A-4147-A177-3AD203B41FA5}">
                      <a16:colId xmlns:a16="http://schemas.microsoft.com/office/drawing/2014/main" val="2061846485"/>
                    </a:ext>
                  </a:extLst>
                </a:gridCol>
                <a:gridCol w="337245">
                  <a:extLst>
                    <a:ext uri="{9D8B030D-6E8A-4147-A177-3AD203B41FA5}">
                      <a16:colId xmlns:a16="http://schemas.microsoft.com/office/drawing/2014/main" val="3670033031"/>
                    </a:ext>
                  </a:extLst>
                </a:gridCol>
                <a:gridCol w="671522">
                  <a:extLst>
                    <a:ext uri="{9D8B030D-6E8A-4147-A177-3AD203B41FA5}">
                      <a16:colId xmlns:a16="http://schemas.microsoft.com/office/drawing/2014/main" val="17867778"/>
                    </a:ext>
                  </a:extLst>
                </a:gridCol>
                <a:gridCol w="28457">
                  <a:extLst>
                    <a:ext uri="{9D8B030D-6E8A-4147-A177-3AD203B41FA5}">
                      <a16:colId xmlns:a16="http://schemas.microsoft.com/office/drawing/2014/main" val="1203488414"/>
                    </a:ext>
                  </a:extLst>
                </a:gridCol>
                <a:gridCol w="28457">
                  <a:extLst>
                    <a:ext uri="{9D8B030D-6E8A-4147-A177-3AD203B41FA5}">
                      <a16:colId xmlns:a16="http://schemas.microsoft.com/office/drawing/2014/main" val="2619573213"/>
                    </a:ext>
                  </a:extLst>
                </a:gridCol>
                <a:gridCol w="28457">
                  <a:extLst>
                    <a:ext uri="{9D8B030D-6E8A-4147-A177-3AD203B41FA5}">
                      <a16:colId xmlns:a16="http://schemas.microsoft.com/office/drawing/2014/main" val="2292575712"/>
                    </a:ext>
                  </a:extLst>
                </a:gridCol>
                <a:gridCol w="28457">
                  <a:extLst>
                    <a:ext uri="{9D8B030D-6E8A-4147-A177-3AD203B41FA5}">
                      <a16:colId xmlns:a16="http://schemas.microsoft.com/office/drawing/2014/main" val="1517966906"/>
                    </a:ext>
                  </a:extLst>
                </a:gridCol>
                <a:gridCol w="28457">
                  <a:extLst>
                    <a:ext uri="{9D8B030D-6E8A-4147-A177-3AD203B41FA5}">
                      <a16:colId xmlns:a16="http://schemas.microsoft.com/office/drawing/2014/main" val="350048882"/>
                    </a:ext>
                  </a:extLst>
                </a:gridCol>
                <a:gridCol w="31514">
                  <a:extLst>
                    <a:ext uri="{9D8B030D-6E8A-4147-A177-3AD203B41FA5}">
                      <a16:colId xmlns:a16="http://schemas.microsoft.com/office/drawing/2014/main" val="2800167723"/>
                    </a:ext>
                  </a:extLst>
                </a:gridCol>
                <a:gridCol w="31514">
                  <a:extLst>
                    <a:ext uri="{9D8B030D-6E8A-4147-A177-3AD203B41FA5}">
                      <a16:colId xmlns:a16="http://schemas.microsoft.com/office/drawing/2014/main" val="695328264"/>
                    </a:ext>
                  </a:extLst>
                </a:gridCol>
                <a:gridCol w="294941">
                  <a:extLst>
                    <a:ext uri="{9D8B030D-6E8A-4147-A177-3AD203B41FA5}">
                      <a16:colId xmlns:a16="http://schemas.microsoft.com/office/drawing/2014/main" val="3905013639"/>
                    </a:ext>
                  </a:extLst>
                </a:gridCol>
                <a:gridCol w="240955">
                  <a:extLst>
                    <a:ext uri="{9D8B030D-6E8A-4147-A177-3AD203B41FA5}">
                      <a16:colId xmlns:a16="http://schemas.microsoft.com/office/drawing/2014/main" val="3388372529"/>
                    </a:ext>
                  </a:extLst>
                </a:gridCol>
                <a:gridCol w="513622">
                  <a:extLst>
                    <a:ext uri="{9D8B030D-6E8A-4147-A177-3AD203B41FA5}">
                      <a16:colId xmlns:a16="http://schemas.microsoft.com/office/drawing/2014/main" val="2715155850"/>
                    </a:ext>
                  </a:extLst>
                </a:gridCol>
                <a:gridCol w="31514">
                  <a:extLst>
                    <a:ext uri="{9D8B030D-6E8A-4147-A177-3AD203B41FA5}">
                      <a16:colId xmlns:a16="http://schemas.microsoft.com/office/drawing/2014/main" val="651928590"/>
                    </a:ext>
                  </a:extLst>
                </a:gridCol>
                <a:gridCol w="526657">
                  <a:extLst>
                    <a:ext uri="{9D8B030D-6E8A-4147-A177-3AD203B41FA5}">
                      <a16:colId xmlns:a16="http://schemas.microsoft.com/office/drawing/2014/main" val="2276935190"/>
                    </a:ext>
                  </a:extLst>
                </a:gridCol>
                <a:gridCol w="609814">
                  <a:extLst>
                    <a:ext uri="{9D8B030D-6E8A-4147-A177-3AD203B41FA5}">
                      <a16:colId xmlns:a16="http://schemas.microsoft.com/office/drawing/2014/main" val="2745202356"/>
                    </a:ext>
                  </a:extLst>
                </a:gridCol>
                <a:gridCol w="443501">
                  <a:extLst>
                    <a:ext uri="{9D8B030D-6E8A-4147-A177-3AD203B41FA5}">
                      <a16:colId xmlns:a16="http://schemas.microsoft.com/office/drawing/2014/main" val="1569920087"/>
                    </a:ext>
                  </a:extLst>
                </a:gridCol>
                <a:gridCol w="563616">
                  <a:extLst>
                    <a:ext uri="{9D8B030D-6E8A-4147-A177-3AD203B41FA5}">
                      <a16:colId xmlns:a16="http://schemas.microsoft.com/office/drawing/2014/main" val="3602216402"/>
                    </a:ext>
                  </a:extLst>
                </a:gridCol>
                <a:gridCol w="498938">
                  <a:extLst>
                    <a:ext uri="{9D8B030D-6E8A-4147-A177-3AD203B41FA5}">
                      <a16:colId xmlns:a16="http://schemas.microsoft.com/office/drawing/2014/main" val="1346710108"/>
                    </a:ext>
                  </a:extLst>
                </a:gridCol>
              </a:tblGrid>
              <a:tr h="208460">
                <a:tc gridSpan="13">
                  <a:txBody>
                    <a:bodyPr/>
                    <a:lstStyle/>
                    <a:p>
                      <a:pPr algn="l" rtl="0" fontAlgn="ctr"/>
                      <a:r>
                        <a:rPr lang="en-US" sz="900" b="0" i="0" u="none" strike="noStrike" dirty="0">
                          <a:effectLst/>
                          <a:latin typeface="Arial" panose="020B0604020202020204" pitchFamily="34" charset="0"/>
                        </a:rPr>
                        <a:t>1.</a:t>
                      </a:r>
                      <a:r>
                        <a:rPr lang="en-US" sz="900" b="1" i="0" u="none" strike="noStrike" dirty="0">
                          <a:effectLst/>
                          <a:latin typeface="Arial" panose="020B0604020202020204" pitchFamily="34" charset="0"/>
                        </a:rPr>
                        <a:t>  T</a:t>
                      </a:r>
                      <a:r>
                        <a:rPr lang="en-US" sz="900" b="1" i="0" u="none" strike="noStrike" dirty="0">
                          <a:solidFill>
                            <a:srgbClr val="000000"/>
                          </a:solidFill>
                          <a:effectLst/>
                          <a:latin typeface="Arial" panose="020B0604020202020204" pitchFamily="34" charset="0"/>
                        </a:rPr>
                        <a:t>G 15.6a</a:t>
                      </a:r>
                      <a:r>
                        <a:rPr lang="en-US" sz="900" b="1"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en-US" sz="900" b="1" i="0" u="none" strike="noStrike" dirty="0">
                          <a:solidFill>
                            <a:srgbClr val="000000"/>
                          </a:solidFill>
                          <a:effectLst/>
                          <a:latin typeface="Arial" panose="020B0604020202020204" pitchFamily="34" charset="0"/>
                        </a:rPr>
                        <a:t>  Session1,    Wed AM1</a:t>
                      </a:r>
                      <a:endParaRPr lang="en-US" sz="900" b="0" i="0" u="none" strike="noStrike" dirty="0">
                        <a:effectLst/>
                        <a:latin typeface="Arial" panose="020B0604020202020204" pitchFamily="34" charset="0"/>
                      </a:endParaRP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rtl="0" fontAlgn="ctr"/>
                      <a:endParaRPr lang="en-US" sz="800" b="0" i="0" u="none" strike="noStrike">
                        <a:effectLst/>
                        <a:latin typeface="Arial" panose="020B0604020202020204" pitchFamily="34" charset="0"/>
                      </a:endParaRPr>
                    </a:p>
                  </a:txBody>
                  <a:tcPr marL="3057" marR="3057" marT="3057" marB="0" anchor="ctr">
                    <a:lnL>
                      <a:noFill/>
                    </a:lnL>
                    <a:lnR>
                      <a:noFill/>
                    </a:lnR>
                    <a:lnT>
                      <a:noFill/>
                    </a:lnT>
                    <a:lnB>
                      <a:noFill/>
                    </a:lnB>
                  </a:tcPr>
                </a:tc>
                <a:tc hMerge="1">
                  <a:txBody>
                    <a:bodyPr/>
                    <a:lstStyle/>
                    <a:p>
                      <a:pPr algn="l" rtl="0" fontAlgn="ctr"/>
                      <a:endParaRPr lang="en-US" sz="800" b="0" i="0" u="none" strike="noStrike">
                        <a:effectLst/>
                        <a:latin typeface="Arial" panose="020B0604020202020204" pitchFamily="34" charset="0"/>
                      </a:endParaRPr>
                    </a:p>
                  </a:txBody>
                  <a:tcPr marL="3057" marR="3057" marT="3057" marB="0" anchor="ctr">
                    <a:lnL>
                      <a:noFill/>
                    </a:lnL>
                    <a:lnR>
                      <a:noFill/>
                    </a:lnR>
                    <a:lnT>
                      <a:noFill/>
                    </a:lnT>
                    <a:lnB>
                      <a:noFill/>
                    </a:lnB>
                  </a:tcPr>
                </a:tc>
                <a:tc hMerge="1">
                  <a:txBody>
                    <a:bodyPr/>
                    <a:lstStyle/>
                    <a:p>
                      <a:pPr algn="l" rtl="0" fontAlgn="ctr"/>
                      <a:endParaRPr lang="en-US" sz="800" b="0" i="0" u="none" strike="noStrike">
                        <a:effectLst/>
                        <a:latin typeface="Arial" panose="020B0604020202020204" pitchFamily="34" charset="0"/>
                      </a:endParaRP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pPr algn="l" rtl="0" fontAlgn="ctr"/>
                      <a:endParaRPr lang="en-US" sz="800" b="0" i="0" u="none" strike="noStrike">
                        <a:effectLst/>
                        <a:latin typeface="Arial" panose="020B0604020202020204" pitchFamily="34" charset="0"/>
                      </a:endParaRPr>
                    </a:p>
                  </a:txBody>
                  <a:tcPr marL="3057" marR="3057" marT="3057" marB="0" anchor="ctr">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rtl="0" fontAlgn="ctr"/>
                      <a:endParaRPr lang="en-US" sz="900" b="0" i="0" u="none" strike="noStrike" dirty="0">
                        <a:effectLst/>
                        <a:latin typeface="Arial" panose="020B0604020202020204" pitchFamily="34" charset="0"/>
                      </a:endParaRPr>
                    </a:p>
                  </a:txBody>
                  <a:tcPr marL="3057" marR="3057" marT="3057" marB="0" anchor="ctr">
                    <a:lnL>
                      <a:noFill/>
                    </a:lnL>
                    <a:lnR>
                      <a:noFill/>
                    </a:lnR>
                    <a:lnT>
                      <a:noFill/>
                    </a:lnT>
                    <a:lnB>
                      <a:noFill/>
                    </a:lnB>
                  </a:tcPr>
                </a:tc>
                <a:tc>
                  <a:txBody>
                    <a:bodyPr/>
                    <a:lstStyle/>
                    <a:p>
                      <a:pPr algn="l" fontAlgn="b"/>
                      <a:endParaRPr lang="ja-JP" altLang="en-US" sz="900" b="0" i="0" u="none" strike="noStrike" dirty="0">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dirty="0">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2391815967"/>
                  </a:ext>
                </a:extLst>
              </a:tr>
              <a:tr h="110038">
                <a:tc gridSpan="18">
                  <a:txBody>
                    <a:bodyPr/>
                    <a:lstStyle/>
                    <a:p>
                      <a:pPr algn="l" rtl="0" fontAlgn="ctr"/>
                      <a:r>
                        <a:rPr lang="en-US" sz="900" b="1" i="0" u="none" strike="noStrike">
                          <a:solidFill>
                            <a:srgbClr val="000000"/>
                          </a:solidFill>
                          <a:effectLst/>
                          <a:latin typeface="Arial" panose="020B0604020202020204" pitchFamily="34" charset="0"/>
                        </a:rPr>
                        <a:t>        9:00 AM - 11:00 AM Wednesday,March 9th,  2022 (UTC-04:00) Eastern Time, </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lnT w="12700" cmpd="sng">
                      <a:noFill/>
                      <a:prstDash val="soli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686719492"/>
                  </a:ext>
                </a:extLst>
              </a:tr>
              <a:tr h="128377">
                <a:tc gridSpan="20">
                  <a:txBody>
                    <a:bodyPr/>
                    <a:lstStyle/>
                    <a:p>
                      <a:pPr algn="l" rtl="0" fontAlgn="ctr"/>
                      <a:r>
                        <a:rPr lang="en-US" sz="900" b="1" i="0" u="none" strike="noStrike">
                          <a:solidFill>
                            <a:srgbClr val="000000"/>
                          </a:solidFill>
                          <a:effectLst/>
                          <a:latin typeface="Arial" panose="020B0604020202020204" pitchFamily="34" charset="0"/>
                        </a:rPr>
                        <a:t>      11:00 PM Wed March 9th- 01:00 AM Thu March 10</a:t>
                      </a:r>
                      <a:r>
                        <a:rPr lang="en-US" sz="900" b="1" i="0" u="none" strike="noStrike" baseline="30000">
                          <a:solidFill>
                            <a:srgbClr val="000000"/>
                          </a:solidFill>
                          <a:effectLst/>
                          <a:latin typeface="Arial" panose="020B0604020202020204" pitchFamily="34" charset="0"/>
                        </a:rPr>
                        <a:t>th, </a:t>
                      </a:r>
                      <a:r>
                        <a:rPr lang="en-US" sz="900" b="1" i="0" u="none" strike="noStrike">
                          <a:solidFill>
                            <a:srgbClr val="000000"/>
                          </a:solidFill>
                          <a:effectLst/>
                          <a:latin typeface="Arial" panose="020B0604020202020204" pitchFamily="34" charset="0"/>
                        </a:rPr>
                        <a:t> 2022 (UTC+9:00) Japan &amp; Korean Time</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17282168"/>
                  </a:ext>
                </a:extLst>
              </a:tr>
              <a:tr h="106981">
                <a:tc gridSpan="19">
                  <a:txBody>
                    <a:bodyPr/>
                    <a:lstStyle/>
                    <a:p>
                      <a:pPr algn="l" rtl="0" fontAlgn="ctr"/>
                      <a:r>
                        <a:rPr lang="en-US" sz="900" b="0" i="0" u="sng" strike="noStrike">
                          <a:solidFill>
                            <a:srgbClr val="0000FF"/>
                          </a:solidFill>
                          <a:effectLst/>
                          <a:latin typeface="Arial" panose="020B0604020202020204" pitchFamily="34" charset="0"/>
                        </a:rPr>
                        <a:t>Meeting link: https://ieeesa.webex.com/ieeesa/j.php?MTID=md4f06fd011ccb38a5b158a99672fed00</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3948776880"/>
                  </a:ext>
                </a:extLst>
              </a:tr>
              <a:tr h="190339">
                <a:tc gridSpan="6">
                  <a:txBody>
                    <a:bodyPr/>
                    <a:lstStyle/>
                    <a:p>
                      <a:pPr algn="l" rtl="0" fontAlgn="ctr"/>
                      <a:r>
                        <a:rPr lang="en-US" sz="900" b="1" i="0" u="none" strike="noStrike">
                          <a:solidFill>
                            <a:srgbClr val="000000"/>
                          </a:solidFill>
                          <a:effectLst/>
                          <a:latin typeface="Arial" panose="020B0604020202020204" pitchFamily="34" charset="0"/>
                        </a:rPr>
                        <a:t>Meeting number: 2346 045 3472</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rtl="0" fontAlgn="ctr"/>
                      <a:endParaRPr lang="en-US" sz="800" b="1" i="0" u="none" strike="noStrike">
                        <a:solidFill>
                          <a:srgbClr val="000000"/>
                        </a:solidFill>
                        <a:effectLst/>
                        <a:latin typeface="Arial" panose="020B0604020202020204" pitchFamily="34" charset="0"/>
                      </a:endParaRPr>
                    </a:p>
                  </a:txBody>
                  <a:tcPr marL="3057" marR="3057" marT="3057" marB="0" anchor="ctr">
                    <a:lnL>
                      <a:noFill/>
                    </a:lnL>
                    <a:lnR>
                      <a:noFill/>
                    </a:lnR>
                    <a:lnT>
                      <a:noFill/>
                    </a:lnT>
                    <a:lnB>
                      <a:noFill/>
                    </a:lnB>
                  </a:tcPr>
                </a:tc>
                <a:tc hMerge="1">
                  <a:txBody>
                    <a:bodyPr/>
                    <a:lstStyle/>
                    <a:p>
                      <a:pPr algn="l" rtl="0" fontAlgn="ctr"/>
                      <a:endParaRPr lang="en-US" sz="800" b="1" i="0" u="none" strike="noStrike">
                        <a:solidFill>
                          <a:srgbClr val="000000"/>
                        </a:solidFill>
                        <a:effectLst/>
                        <a:latin typeface="Arial" panose="020B0604020202020204" pitchFamily="34" charset="0"/>
                      </a:endParaRPr>
                    </a:p>
                  </a:txBody>
                  <a:tcPr marL="3057" marR="3057" marT="3057" marB="0" anchor="ctr">
                    <a:lnL>
                      <a:noFill/>
                    </a:lnL>
                    <a:lnR>
                      <a:noFill/>
                    </a:lnR>
                    <a:lnT>
                      <a:noFill/>
                    </a:lnT>
                    <a:lnB>
                      <a:noFill/>
                    </a:lnB>
                  </a:tcPr>
                </a:tc>
                <a:tc gridSpan="6">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endParaRPr kumimoji="1" lang="ja-JP" altLang="en-US"/>
                    </a:p>
                  </a:txBody>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rtl="0" fontAlgn="ctr"/>
                      <a:endParaRPr lang="ja-JP" altLang="en-US" sz="900" b="1" i="0" u="none" strike="noStrike">
                        <a:solidFill>
                          <a:srgbClr val="000000"/>
                        </a:solidFill>
                        <a:effectLst/>
                        <a:latin typeface="Arial" panose="020B0604020202020204" pitchFamily="34" charset="0"/>
                      </a:endParaRPr>
                    </a:p>
                  </a:txBody>
                  <a:tcPr marL="3057" marR="3057" marT="3057" marB="0" anchor="ctr">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4126759541"/>
                  </a:ext>
                </a:extLst>
              </a:tr>
              <a:tr h="133165">
                <a:tc gridSpan="4">
                  <a:txBody>
                    <a:bodyPr/>
                    <a:lstStyle/>
                    <a:p>
                      <a:pPr algn="l" rtl="0" fontAlgn="ctr"/>
                      <a:r>
                        <a:rPr lang="en-US" sz="900" b="1" i="0" u="none" strike="noStrike" dirty="0">
                          <a:solidFill>
                            <a:srgbClr val="000000"/>
                          </a:solidFill>
                          <a:effectLst/>
                          <a:latin typeface="Arial" panose="020B0604020202020204" pitchFamily="34" charset="0"/>
                        </a:rPr>
                        <a:t>Password: 80215TG6a</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gridSpan="6">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endParaRPr kumimoji="1" lang="ja-JP" altLang="en-US"/>
                    </a:p>
                  </a:txBody>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rtl="0" fontAlgn="ctr"/>
                      <a:endParaRPr lang="ja-JP" altLang="en-US" sz="900" b="1" i="0" u="none" strike="noStrike">
                        <a:solidFill>
                          <a:srgbClr val="000000"/>
                        </a:solidFill>
                        <a:effectLst/>
                        <a:latin typeface="Arial" panose="020B0604020202020204" pitchFamily="34" charset="0"/>
                      </a:endParaRPr>
                    </a:p>
                  </a:txBody>
                  <a:tcPr marL="3057" marR="3057" marT="3057" marB="0" anchor="ctr">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2340311753"/>
                  </a:ext>
                </a:extLst>
              </a:tr>
              <a:tr h="110038">
                <a:tc>
                  <a:txBody>
                    <a:bodyPr/>
                    <a:lstStyle/>
                    <a:p>
                      <a:pPr algn="l" rtl="0" fontAlgn="ctr"/>
                      <a:endParaRPr lang="ja-JP" altLang="en-US" sz="900" b="1" i="0" u="none" strike="noStrike">
                        <a:solidFill>
                          <a:srgbClr val="000000"/>
                        </a:solidFill>
                        <a:effectLst/>
                        <a:latin typeface="Arial" panose="020B0604020202020204" pitchFamily="34" charset="0"/>
                      </a:endParaRPr>
                    </a:p>
                  </a:txBody>
                  <a:tcPr marL="3057" marR="3057" marT="3057" marB="0" anchor="ctr">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dirty="0">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800" b="0" i="0" u="none" strike="noStrike" dirty="0">
                        <a:effectLst/>
                        <a:latin typeface="Arial" panose="020B0604020202020204" pitchFamily="34" charset="0"/>
                      </a:endParaRPr>
                    </a:p>
                  </a:txBody>
                  <a:tcPr marL="3057" marR="3057" marT="3057" marB="0" anchor="b">
                    <a:lnL>
                      <a:noFill/>
                    </a:lnL>
                    <a:lnR>
                      <a:noFill/>
                    </a:lnR>
                    <a:lnT>
                      <a:noFill/>
                    </a:lnT>
                    <a:lnB>
                      <a:noFill/>
                    </a:lnB>
                  </a:tcPr>
                </a:tc>
                <a:tc gridSpan="6">
                  <a:txBody>
                    <a:bodyPr/>
                    <a:lstStyle/>
                    <a:p>
                      <a:pPr algn="l" fontAlgn="b"/>
                      <a:endParaRPr lang="ja-JP" altLang="en-US" sz="900" b="0" i="0" u="none" strike="noStrike" dirty="0">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800" b="0" i="0" u="none" strike="noStrike" dirty="0">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800" b="0" i="0" u="none" strike="noStrike" dirty="0">
                        <a:effectLst/>
                        <a:latin typeface="Arial" panose="020B0604020202020204" pitchFamily="34" charset="0"/>
                      </a:endParaRPr>
                    </a:p>
                  </a:txBody>
                  <a:tcPr marL="3057" marR="3057" marT="3057" marB="0" anchor="b">
                    <a:lnL>
                      <a:noFill/>
                    </a:lnL>
                    <a:lnR>
                      <a:noFill/>
                    </a:lnR>
                    <a:lnT>
                      <a:noFill/>
                    </a:lnT>
                    <a:lnB>
                      <a:noFill/>
                    </a:lnB>
                  </a:tcPr>
                </a:tc>
                <a:tc hMerge="1">
                  <a:txBody>
                    <a:bodyPr/>
                    <a:lstStyle/>
                    <a:p>
                      <a:endParaRPr kumimoji="1" lang="ja-JP" altLang="en-US"/>
                    </a:p>
                  </a:txBody>
                  <a:tcPr/>
                </a:tc>
                <a:tc hMerge="1">
                  <a:txBody>
                    <a:bodyPr/>
                    <a:lstStyle/>
                    <a:p>
                      <a:pPr algn="l" fontAlgn="b"/>
                      <a:endParaRPr lang="ja-JP" altLang="en-US" sz="800" b="0" i="0" u="none" strike="noStrike" dirty="0">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579546629"/>
                  </a:ext>
                </a:extLst>
              </a:tr>
              <a:tr h="208460">
                <a:tc gridSpan="12">
                  <a:txBody>
                    <a:bodyPr/>
                    <a:lstStyle/>
                    <a:p>
                      <a:pPr algn="l" rtl="0" fontAlgn="ctr"/>
                      <a:r>
                        <a:rPr lang="en-US" sz="900" b="1" i="0" u="none" strike="noStrike">
                          <a:solidFill>
                            <a:srgbClr val="000000"/>
                          </a:solidFill>
                          <a:effectLst/>
                          <a:latin typeface="Arial" panose="020B0604020202020204" pitchFamily="34" charset="0"/>
                        </a:rPr>
                        <a:t>2.  TG 15.6a</a:t>
                      </a:r>
                      <a:r>
                        <a:rPr lang="en-US" sz="900" b="1" i="0" u="none" strike="noStrike">
                          <a:solidFill>
                            <a:srgbClr val="000000"/>
                          </a:solidFill>
                          <a:effectLst/>
                          <a:latin typeface="ＭＳ ゴシック" panose="020B0609070205080204" pitchFamily="49" charset="-128"/>
                          <a:ea typeface="ＭＳ ゴシック" panose="020B0609070205080204" pitchFamily="49" charset="-128"/>
                        </a:rPr>
                        <a:t>　　</a:t>
                      </a:r>
                      <a:r>
                        <a:rPr lang="en-US" sz="900" b="1" i="0" u="none" strike="noStrike">
                          <a:solidFill>
                            <a:srgbClr val="000000"/>
                          </a:solidFill>
                          <a:effectLst/>
                          <a:latin typeface="Arial" panose="020B0604020202020204" pitchFamily="34" charset="0"/>
                        </a:rPr>
                        <a:t>Session2    Thu AM1</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rtl="0" fontAlgn="ctr"/>
                      <a:endParaRPr lang="en-US" sz="800" b="1" i="0" u="none" strike="noStrike">
                        <a:solidFill>
                          <a:srgbClr val="000000"/>
                        </a:solidFill>
                        <a:effectLst/>
                        <a:latin typeface="Arial" panose="020B0604020202020204" pitchFamily="34" charset="0"/>
                      </a:endParaRPr>
                    </a:p>
                  </a:txBody>
                  <a:tcPr marL="3057" marR="3057" marT="3057" marB="0" anchor="ctr">
                    <a:lnL>
                      <a:noFill/>
                    </a:lnL>
                    <a:lnR>
                      <a:noFill/>
                    </a:lnR>
                    <a:lnT>
                      <a:noFill/>
                    </a:lnT>
                    <a:lnB>
                      <a:noFill/>
                    </a:lnB>
                  </a:tcPr>
                </a:tc>
                <a:tc hMerge="1">
                  <a:txBody>
                    <a:bodyPr/>
                    <a:lstStyle/>
                    <a:p>
                      <a:pPr algn="l" rtl="0" fontAlgn="ctr"/>
                      <a:endParaRPr lang="en-US" sz="800" b="1" i="0" u="none" strike="noStrike">
                        <a:solidFill>
                          <a:srgbClr val="000000"/>
                        </a:solidFill>
                        <a:effectLst/>
                        <a:latin typeface="Arial" panose="020B0604020202020204" pitchFamily="34" charset="0"/>
                      </a:endParaRPr>
                    </a:p>
                  </a:txBody>
                  <a:tcPr marL="3057" marR="3057" marT="3057" marB="0" anchor="ctr">
                    <a:lnL>
                      <a:noFill/>
                    </a:lnL>
                    <a:lnR>
                      <a:noFill/>
                    </a:lnR>
                    <a:lnT>
                      <a:noFill/>
                    </a:lnT>
                    <a:lnB>
                      <a:noFill/>
                    </a:lnB>
                  </a:tcPr>
                </a:tc>
                <a:tc hMerge="1">
                  <a:txBody>
                    <a:bodyPr/>
                    <a:lstStyle/>
                    <a:p>
                      <a:pPr algn="l" rtl="0" fontAlgn="ctr"/>
                      <a:endParaRPr lang="en-US" sz="800" b="1" i="0" u="none" strike="noStrike">
                        <a:solidFill>
                          <a:srgbClr val="000000"/>
                        </a:solidFill>
                        <a:effectLst/>
                        <a:latin typeface="Arial" panose="020B0604020202020204" pitchFamily="34" charset="0"/>
                      </a:endParaRP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pPr algn="l" rtl="0" fontAlgn="ctr"/>
                      <a:endParaRPr lang="en-US" sz="800" b="1" i="0" u="none" strike="noStrike">
                        <a:solidFill>
                          <a:srgbClr val="000000"/>
                        </a:solidFill>
                        <a:effectLst/>
                        <a:latin typeface="Arial" panose="020B0604020202020204" pitchFamily="34" charset="0"/>
                      </a:endParaRPr>
                    </a:p>
                  </a:txBody>
                  <a:tcPr marL="3057" marR="3057" marT="3057" marB="0" anchor="ctr">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dirty="0">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357200190"/>
                  </a:ext>
                </a:extLst>
              </a:tr>
              <a:tr h="110038">
                <a:tc gridSpan="17">
                  <a:txBody>
                    <a:bodyPr/>
                    <a:lstStyle/>
                    <a:p>
                      <a:pPr algn="l" rtl="0" fontAlgn="ctr"/>
                      <a:r>
                        <a:rPr lang="en-US" sz="900" b="1" i="0" u="none" strike="noStrike">
                          <a:solidFill>
                            <a:srgbClr val="000000"/>
                          </a:solidFill>
                          <a:effectLst/>
                          <a:latin typeface="Arial" panose="020B0604020202020204" pitchFamily="34" charset="0"/>
                        </a:rPr>
                        <a:t>        9:00 AM - 11:00 AM Thu, March 10th,  2022 (UTC-04:00) Eastern Time, </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lnT w="12700" cmpd="sng">
                      <a:noFill/>
                      <a:prstDash val="soli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409253629"/>
                  </a:ext>
                </a:extLst>
              </a:tr>
              <a:tr h="128377">
                <a:tc gridSpan="20">
                  <a:txBody>
                    <a:bodyPr/>
                    <a:lstStyle/>
                    <a:p>
                      <a:pPr algn="l" rtl="0" fontAlgn="ctr"/>
                      <a:r>
                        <a:rPr lang="en-US" sz="900" b="1" i="0" u="none" strike="noStrike">
                          <a:solidFill>
                            <a:srgbClr val="000000"/>
                          </a:solidFill>
                          <a:effectLst/>
                          <a:latin typeface="Arial" panose="020B0604020202020204" pitchFamily="34" charset="0"/>
                        </a:rPr>
                        <a:t>      11:00 PM Thu March 10th- 01:00 AM Fri March 11th</a:t>
                      </a:r>
                      <a:r>
                        <a:rPr lang="en-US" sz="900" b="1" i="0" u="none" strike="noStrike" baseline="30000">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 2022 (UTC+9:00) Japan &amp; Korean Time</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86861244"/>
                  </a:ext>
                </a:extLst>
              </a:tr>
              <a:tr h="142615">
                <a:tc gridSpan="19">
                  <a:txBody>
                    <a:bodyPr/>
                    <a:lstStyle/>
                    <a:p>
                      <a:pPr algn="l" rtl="0" fontAlgn="ctr"/>
                      <a:r>
                        <a:rPr lang="en-US" sz="900" b="0" i="0" u="sng" strike="noStrike">
                          <a:solidFill>
                            <a:srgbClr val="0000FF"/>
                          </a:solidFill>
                          <a:effectLst/>
                          <a:latin typeface="Arial" panose="020B0604020202020204" pitchFamily="34" charset="0"/>
                        </a:rPr>
                        <a:t>Meeting link: https://ieeesa.webex.com/ieeesa/j.php?MTID=md4f06fd011ccb38a5b158a99672fed00</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1604451678"/>
                  </a:ext>
                </a:extLst>
              </a:tr>
              <a:tr h="149484">
                <a:tc gridSpan="7">
                  <a:txBody>
                    <a:bodyPr/>
                    <a:lstStyle/>
                    <a:p>
                      <a:pPr algn="l" rtl="0" fontAlgn="ctr"/>
                      <a:r>
                        <a:rPr lang="en-US" sz="900" b="1" i="0" u="none" strike="noStrike" dirty="0">
                          <a:solidFill>
                            <a:srgbClr val="000000"/>
                          </a:solidFill>
                          <a:effectLst/>
                          <a:latin typeface="Arial" panose="020B0604020202020204" pitchFamily="34" charset="0"/>
                        </a:rPr>
                        <a:t>Meeting number: 2346 045 3472</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B>
                      <a:noFill/>
                    </a:lnB>
                  </a:tcPr>
                </a:tc>
                <a:tc gridSpan="4">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endParaRPr kumimoji="1" lang="ja-JP" altLang="en-US"/>
                    </a:p>
                  </a:txBody>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3694876848"/>
                  </a:ext>
                </a:extLst>
              </a:tr>
              <a:tr h="0">
                <a:tc gridSpan="5">
                  <a:txBody>
                    <a:bodyPr/>
                    <a:lstStyle/>
                    <a:p>
                      <a:pPr algn="l" rtl="0" fontAlgn="ctr"/>
                      <a:r>
                        <a:rPr lang="en-US" sz="900" b="1" i="0" u="none" strike="noStrike" dirty="0">
                          <a:solidFill>
                            <a:srgbClr val="000000"/>
                          </a:solidFill>
                          <a:effectLst/>
                          <a:latin typeface="Arial" panose="020B0604020202020204" pitchFamily="34" charset="0"/>
                        </a:rPr>
                        <a:t>Password: 80215TG6a</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endParaRPr kumimoji="1" lang="ja-JP" altLang="en-US"/>
                    </a:p>
                  </a:txBody>
                  <a:tcPr/>
                </a:tc>
                <a:tc gridSpan="2">
                  <a:txBody>
                    <a:bodyPr/>
                    <a:lstStyle/>
                    <a:p>
                      <a:endParaRPr kumimoji="1" lang="ja-JP" altLang="en-US" sz="2000"/>
                    </a:p>
                  </a:txBody>
                  <a:tcPr marL="3057" marR="3057" marT="3057" marB="0" anchor="b">
                    <a:lnL>
                      <a:noFill/>
                    </a:lnL>
                    <a:lnR>
                      <a:noFill/>
                    </a:lnR>
                    <a:lnT>
                      <a:noFill/>
                    </a:lnT>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gridSpan="4">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endParaRPr kumimoji="1" lang="ja-JP" altLang="en-US"/>
                    </a:p>
                  </a:txBody>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3175494970"/>
                  </a:ext>
                </a:extLst>
              </a:tr>
              <a:tr h="110038">
                <a:tc gridSpan="16">
                  <a:txBody>
                    <a:bodyPr/>
                    <a:lstStyle/>
                    <a:p>
                      <a:pPr algn="l" rtl="0" fontAlgn="ctr"/>
                      <a:r>
                        <a:rPr lang="en-US" sz="900" b="1" i="0" u="none" strike="noStrike">
                          <a:solidFill>
                            <a:srgbClr val="000000"/>
                          </a:solidFill>
                          <a:effectLst/>
                          <a:latin typeface="Arial" panose="020B0604020202020204" pitchFamily="34" charset="0"/>
                        </a:rPr>
                        <a:t>3.    Joint Session among TG 15.6a, 4ab and TG15.14.    Fri AM1</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lnT w="12700" cmpd="sng">
                      <a:noFill/>
                      <a:prstDash val="soli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dirty="0">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442821949"/>
                  </a:ext>
                </a:extLst>
              </a:tr>
              <a:tr h="110038">
                <a:tc gridSpan="17">
                  <a:txBody>
                    <a:bodyPr/>
                    <a:lstStyle/>
                    <a:p>
                      <a:pPr algn="l" rtl="0" fontAlgn="ctr"/>
                      <a:r>
                        <a:rPr lang="en-US" sz="900" b="1" i="0" u="none" strike="noStrike">
                          <a:solidFill>
                            <a:srgbClr val="000000"/>
                          </a:solidFill>
                          <a:effectLst/>
                          <a:latin typeface="Arial" panose="020B0604020202020204" pitchFamily="34" charset="0"/>
                        </a:rPr>
                        <a:t>        9:00 AM - 11:00 AM Fri, March 11th,  2022 (UTC-04:00) Eastern Time, </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2100421593"/>
                  </a:ext>
                </a:extLst>
              </a:tr>
              <a:tr h="128377">
                <a:tc gridSpan="20">
                  <a:txBody>
                    <a:bodyPr/>
                    <a:lstStyle/>
                    <a:p>
                      <a:pPr algn="l" rtl="0" fontAlgn="ctr"/>
                      <a:r>
                        <a:rPr lang="en-US" sz="900" b="1" i="0" u="none" strike="noStrike">
                          <a:solidFill>
                            <a:srgbClr val="000000"/>
                          </a:solidFill>
                          <a:effectLst/>
                          <a:latin typeface="Arial" panose="020B0604020202020204" pitchFamily="34" charset="0"/>
                        </a:rPr>
                        <a:t>      11:00 PM Fri March 11th- 01:00 AM Sat March 22</a:t>
                      </a:r>
                      <a:r>
                        <a:rPr lang="en-US" sz="900" b="1" i="0" u="none" strike="noStrike" baseline="30000">
                          <a:solidFill>
                            <a:srgbClr val="000000"/>
                          </a:solidFill>
                          <a:effectLst/>
                          <a:latin typeface="Arial" panose="020B0604020202020204" pitchFamily="34" charset="0"/>
                        </a:rPr>
                        <a:t>nd, </a:t>
                      </a:r>
                      <a:r>
                        <a:rPr lang="en-US" sz="900" b="1" i="0" u="none" strike="noStrike">
                          <a:solidFill>
                            <a:srgbClr val="000000"/>
                          </a:solidFill>
                          <a:effectLst/>
                          <a:latin typeface="Arial" panose="020B0604020202020204" pitchFamily="34" charset="0"/>
                        </a:rPr>
                        <a:t> 2022 (UTC+9:00) Japan &amp; Korean Time</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5910085"/>
                  </a:ext>
                </a:extLst>
              </a:tr>
              <a:tr h="106981">
                <a:tc gridSpan="19">
                  <a:txBody>
                    <a:bodyPr/>
                    <a:lstStyle/>
                    <a:p>
                      <a:pPr algn="l" rtl="0" fontAlgn="ctr"/>
                      <a:r>
                        <a:rPr lang="en-US" sz="900" b="0" i="0" u="sng" strike="noStrike">
                          <a:solidFill>
                            <a:srgbClr val="0000FF"/>
                          </a:solidFill>
                          <a:effectLst/>
                          <a:latin typeface="Arial" panose="020B0604020202020204" pitchFamily="34" charset="0"/>
                        </a:rPr>
                        <a:t>Meeting link: https://ieeesa.webex.com/ieeesa/j.php?MTID=ma97cf1a99f2c4db508689ed5398908db</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1883791059"/>
                  </a:ext>
                </a:extLst>
              </a:tr>
              <a:tr h="195859">
                <a:tc gridSpan="8">
                  <a:txBody>
                    <a:bodyPr/>
                    <a:lstStyle/>
                    <a:p>
                      <a:pPr algn="l" rtl="0" fontAlgn="ctr"/>
                      <a:r>
                        <a:rPr lang="en-US" sz="900" b="1" i="0" u="none" strike="noStrike" dirty="0">
                          <a:solidFill>
                            <a:srgbClr val="000000"/>
                          </a:solidFill>
                          <a:effectLst/>
                          <a:latin typeface="Arial" panose="020B0604020202020204" pitchFamily="34" charset="0"/>
                        </a:rPr>
                        <a:t>Meeting number: 2336 469 6959</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gridSpan="4">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endParaRPr kumimoji="1" lang="ja-JP" altLang="en-US"/>
                    </a:p>
                  </a:txBody>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2264098005"/>
                  </a:ext>
                </a:extLst>
              </a:tr>
              <a:tr h="182708">
                <a:tc gridSpan="8">
                  <a:txBody>
                    <a:bodyPr/>
                    <a:lstStyle/>
                    <a:p>
                      <a:pPr algn="l" rtl="0" fontAlgn="ctr"/>
                      <a:r>
                        <a:rPr lang="en-US" sz="900" b="1" i="0" u="none" strike="noStrike" dirty="0">
                          <a:solidFill>
                            <a:srgbClr val="000000"/>
                          </a:solidFill>
                          <a:effectLst/>
                          <a:latin typeface="Arial" panose="020B0604020202020204" pitchFamily="34" charset="0"/>
                        </a:rPr>
                        <a:t>Password: 80215JNT6a4ab14</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gridSpan="4">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endParaRPr kumimoji="1" lang="ja-JP" altLang="en-US"/>
                    </a:p>
                  </a:txBody>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1973360611"/>
                  </a:ext>
                </a:extLst>
              </a:tr>
              <a:tr h="0">
                <a:tc>
                  <a:txBody>
                    <a:bodyPr/>
                    <a:lstStyle/>
                    <a:p>
                      <a:pPr algn="l" rtl="0" fontAlgn="ctr"/>
                      <a:endParaRPr lang="ja-JP" altLang="en-US" sz="900" b="1" i="0" u="none" strike="noStrike">
                        <a:solidFill>
                          <a:srgbClr val="000000"/>
                        </a:solidFill>
                        <a:effectLst/>
                        <a:latin typeface="Arial" panose="020B0604020202020204" pitchFamily="34" charset="0"/>
                      </a:endParaRPr>
                    </a:p>
                  </a:txBody>
                  <a:tcPr marL="3057" marR="3057" marT="3057" marB="0" anchor="ctr">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gridSpan="5">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gridSpan="4">
                  <a:txBody>
                    <a:bodyPr/>
                    <a:lstStyle/>
                    <a:p>
                      <a:pPr algn="l" fontAlgn="b"/>
                      <a:endParaRPr lang="ja-JP" altLang="en-US" sz="900" b="0" i="0" u="none" strike="noStrike" dirty="0">
                        <a:effectLst/>
                        <a:latin typeface="Arial" panose="020B0604020202020204" pitchFamily="34" charset="0"/>
                      </a:endParaRPr>
                    </a:p>
                  </a:txBody>
                  <a:tcPr marL="3057" marR="3057" marT="3057" marB="0" anchor="b">
                    <a:lnL>
                      <a:noFill/>
                    </a:lnL>
                    <a:lnR>
                      <a:noFill/>
                    </a:lnR>
                    <a:lnT>
                      <a:noFill/>
                    </a:lnT>
                    <a:lnB>
                      <a:noFill/>
                    </a:lnB>
                  </a:tcPr>
                </a:tc>
                <a:tc hMerge="1">
                  <a:txBody>
                    <a:bodyPr/>
                    <a:lstStyle/>
                    <a:p>
                      <a:endParaRPr kumimoji="1" lang="ja-JP" altLang="en-US"/>
                    </a:p>
                  </a:txBody>
                  <a:tcPr/>
                </a:tc>
                <a:tc hMerge="1">
                  <a:txBody>
                    <a:bodyPr/>
                    <a:lstStyle/>
                    <a:p>
                      <a:pPr algn="l" fontAlgn="b"/>
                      <a:endParaRPr lang="ja-JP" altLang="en-US" sz="800" b="0" i="0" u="none" strike="noStrike" dirty="0">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765217338"/>
                  </a:ext>
                </a:extLst>
              </a:tr>
              <a:tr h="208460">
                <a:tc gridSpan="12">
                  <a:txBody>
                    <a:bodyPr/>
                    <a:lstStyle/>
                    <a:p>
                      <a:pPr algn="l" rtl="0" fontAlgn="ctr"/>
                      <a:r>
                        <a:rPr lang="en-US" sz="900" b="1" i="0" u="none" strike="noStrike">
                          <a:solidFill>
                            <a:srgbClr val="000000"/>
                          </a:solidFill>
                          <a:effectLst/>
                          <a:latin typeface="Arial" panose="020B0604020202020204" pitchFamily="34" charset="0"/>
                        </a:rPr>
                        <a:t>4.    TG 15.6a</a:t>
                      </a:r>
                      <a:r>
                        <a:rPr lang="en-US" sz="900" b="1" i="0" u="none" strike="noStrike">
                          <a:solidFill>
                            <a:srgbClr val="000000"/>
                          </a:solidFill>
                          <a:effectLst/>
                          <a:latin typeface="ＭＳ ゴシック" panose="020B0609070205080204" pitchFamily="49" charset="-128"/>
                          <a:ea typeface="ＭＳ ゴシック" panose="020B0609070205080204" pitchFamily="49" charset="-128"/>
                        </a:rPr>
                        <a:t>　　</a:t>
                      </a:r>
                      <a:r>
                        <a:rPr lang="en-US" sz="900" b="1" i="0" u="none" strike="noStrike">
                          <a:solidFill>
                            <a:srgbClr val="000000"/>
                          </a:solidFill>
                          <a:effectLst/>
                          <a:latin typeface="Arial" panose="020B0604020202020204" pitchFamily="34" charset="0"/>
                        </a:rPr>
                        <a:t>Session3    Tue AM1</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rtl="0" fontAlgn="ctr"/>
                      <a:endParaRPr lang="en-US" sz="800" b="1" i="0" u="none" strike="noStrike">
                        <a:solidFill>
                          <a:srgbClr val="000000"/>
                        </a:solidFill>
                        <a:effectLst/>
                        <a:latin typeface="Arial" panose="020B0604020202020204" pitchFamily="34" charset="0"/>
                      </a:endParaRPr>
                    </a:p>
                  </a:txBody>
                  <a:tcPr marL="3057" marR="3057" marT="3057" marB="0" anchor="ctr">
                    <a:lnL>
                      <a:noFill/>
                    </a:lnL>
                    <a:lnR>
                      <a:noFill/>
                    </a:lnR>
                    <a:lnT>
                      <a:noFill/>
                    </a:lnT>
                    <a:lnB>
                      <a:noFill/>
                    </a:lnB>
                  </a:tcPr>
                </a:tc>
                <a:tc hMerge="1">
                  <a:txBody>
                    <a:bodyPr/>
                    <a:lstStyle/>
                    <a:p>
                      <a:pPr algn="l" rtl="0" fontAlgn="ctr"/>
                      <a:endParaRPr lang="en-US" sz="800" b="1" i="0" u="none" strike="noStrike">
                        <a:solidFill>
                          <a:srgbClr val="000000"/>
                        </a:solidFill>
                        <a:effectLst/>
                        <a:latin typeface="Arial" panose="020B0604020202020204" pitchFamily="34" charset="0"/>
                      </a:endParaRPr>
                    </a:p>
                  </a:txBody>
                  <a:tcPr marL="3057" marR="3057" marT="3057" marB="0" anchor="ctr">
                    <a:lnL>
                      <a:noFill/>
                    </a:lnL>
                    <a:lnR>
                      <a:noFill/>
                    </a:lnR>
                    <a:lnT>
                      <a:noFill/>
                    </a:lnT>
                    <a:lnB>
                      <a:noFill/>
                    </a:lnB>
                  </a:tcPr>
                </a:tc>
                <a:tc hMerge="1">
                  <a:txBody>
                    <a:bodyPr/>
                    <a:lstStyle/>
                    <a:p>
                      <a:pPr algn="l" rtl="0" fontAlgn="ctr"/>
                      <a:endParaRPr lang="en-US" sz="800" b="1" i="0" u="none" strike="noStrike">
                        <a:solidFill>
                          <a:srgbClr val="000000"/>
                        </a:solidFill>
                        <a:effectLst/>
                        <a:latin typeface="Arial" panose="020B0604020202020204" pitchFamily="34" charset="0"/>
                      </a:endParaRP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pPr algn="l" rtl="0" fontAlgn="ctr"/>
                      <a:endParaRPr lang="en-US" sz="800" b="1" i="0" u="none" strike="noStrike">
                        <a:solidFill>
                          <a:srgbClr val="000000"/>
                        </a:solidFill>
                        <a:effectLst/>
                        <a:latin typeface="Arial" panose="020B0604020202020204" pitchFamily="34" charset="0"/>
                      </a:endParaRPr>
                    </a:p>
                  </a:txBody>
                  <a:tcPr marL="3057" marR="3057" marT="3057" marB="0" anchor="ctr">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dirty="0">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2804611662"/>
                  </a:ext>
                </a:extLst>
              </a:tr>
              <a:tr h="128377">
                <a:tc gridSpan="17">
                  <a:txBody>
                    <a:bodyPr/>
                    <a:lstStyle/>
                    <a:p>
                      <a:pPr algn="l" rtl="0" fontAlgn="ctr"/>
                      <a:r>
                        <a:rPr lang="en-US" sz="900" b="1" i="0" u="none" strike="noStrike">
                          <a:solidFill>
                            <a:srgbClr val="000000"/>
                          </a:solidFill>
                          <a:effectLst/>
                          <a:latin typeface="Arial" panose="020B0604020202020204" pitchFamily="34" charset="0"/>
                        </a:rPr>
                        <a:t>        9:00 AM - 11:00 AM Tue, March 15th,  2022 (UTC-04:00) Eastern Time, </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lnT w="12700" cmpd="sng">
                      <a:noFill/>
                      <a:prstDash val="soli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3456169001"/>
                  </a:ext>
                </a:extLst>
              </a:tr>
              <a:tr h="110038">
                <a:tc gridSpan="18">
                  <a:txBody>
                    <a:bodyPr/>
                    <a:lstStyle/>
                    <a:p>
                      <a:pPr algn="l" rtl="0" fontAlgn="ctr"/>
                      <a:r>
                        <a:rPr lang="en-US" sz="900" b="1" i="0" u="none" strike="noStrike">
                          <a:solidFill>
                            <a:srgbClr val="000000"/>
                          </a:solidFill>
                          <a:effectLst/>
                          <a:latin typeface="Arial" panose="020B0604020202020204" pitchFamily="34" charset="0"/>
                        </a:rPr>
                        <a:t>      10:00 PM - 12:00 PM Tue, March 15th,  2022 (UTC+9:00) Japan &amp; Korean Time</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2231639643"/>
                  </a:ext>
                </a:extLst>
              </a:tr>
              <a:tr h="106981">
                <a:tc gridSpan="19">
                  <a:txBody>
                    <a:bodyPr/>
                    <a:lstStyle/>
                    <a:p>
                      <a:pPr algn="l" rtl="0" fontAlgn="ctr"/>
                      <a:r>
                        <a:rPr lang="en-US" sz="900" b="0" i="0" u="sng" strike="noStrike">
                          <a:solidFill>
                            <a:srgbClr val="0000FF"/>
                          </a:solidFill>
                          <a:effectLst/>
                          <a:latin typeface="Arial" panose="020B0604020202020204" pitchFamily="34" charset="0"/>
                        </a:rPr>
                        <a:t>Meeting link: https://ieeesa.webex.com/ieeesa/j.php?MTID=md4f06fd011ccb38a5b158a99672fed00</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3073976046"/>
                  </a:ext>
                </a:extLst>
              </a:tr>
              <a:tr h="164371">
                <a:tc gridSpan="10">
                  <a:txBody>
                    <a:bodyPr/>
                    <a:lstStyle/>
                    <a:p>
                      <a:pPr algn="l" rtl="0" fontAlgn="ctr"/>
                      <a:r>
                        <a:rPr lang="en-US" sz="900" b="1" i="0" u="none" strike="noStrike">
                          <a:solidFill>
                            <a:srgbClr val="000000"/>
                          </a:solidFill>
                          <a:effectLst/>
                          <a:latin typeface="Arial" panose="020B0604020202020204" pitchFamily="34" charset="0"/>
                        </a:rPr>
                        <a:t>Meeting number: 2346 045 3472</a:t>
                      </a:r>
                    </a:p>
                  </a:txBody>
                  <a:tcPr marL="3057" marR="3057" marT="305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rtl="0" fontAlgn="ctr"/>
                      <a:endParaRPr lang="en-US" sz="800" b="1" i="0" u="none" strike="noStrike">
                        <a:solidFill>
                          <a:srgbClr val="000000"/>
                        </a:solidFill>
                        <a:effectLst/>
                        <a:latin typeface="Arial" panose="020B0604020202020204" pitchFamily="34" charset="0"/>
                      </a:endParaRPr>
                    </a:p>
                  </a:txBody>
                  <a:tcPr marL="3057" marR="3057" marT="3057" marB="0" anchor="ctr">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3493282833"/>
                  </a:ext>
                </a:extLst>
              </a:tr>
              <a:tr h="208460">
                <a:tc gridSpan="9">
                  <a:txBody>
                    <a:bodyPr/>
                    <a:lstStyle/>
                    <a:p>
                      <a:pPr algn="l" fontAlgn="b"/>
                      <a:r>
                        <a:rPr lang="en-US" sz="900" b="0" i="0" u="none" strike="noStrike">
                          <a:effectLst/>
                          <a:latin typeface="Arial" panose="020B0604020202020204" pitchFamily="34" charset="0"/>
                        </a:rPr>
                        <a:t>Password: 80215TG6a</a:t>
                      </a:r>
                    </a:p>
                  </a:txBody>
                  <a:tcPr marL="3057" marR="3057" marT="3057"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dirty="0">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dirty="0">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gridSpan="2">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hMerge="1">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9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a:effectLst/>
                        <a:latin typeface="Arial" panose="020B0604020202020204" pitchFamily="34" charset="0"/>
                      </a:endParaRPr>
                    </a:p>
                  </a:txBody>
                  <a:tcPr marL="3057" marR="3057" marT="3057" marB="0" anchor="b">
                    <a:lnL>
                      <a:noFill/>
                    </a:lnL>
                    <a:lnR>
                      <a:noFill/>
                    </a:lnR>
                    <a:lnT>
                      <a:noFill/>
                    </a:lnT>
                    <a:lnB>
                      <a:noFill/>
                    </a:lnB>
                  </a:tcPr>
                </a:tc>
                <a:tc>
                  <a:txBody>
                    <a:bodyPr/>
                    <a:lstStyle/>
                    <a:p>
                      <a:pPr algn="l" fontAlgn="b"/>
                      <a:endParaRPr lang="ja-JP" altLang="en-US" sz="800" b="0" i="0" u="none" strike="noStrike" dirty="0">
                        <a:effectLst/>
                        <a:latin typeface="Arial" panose="020B0604020202020204" pitchFamily="34" charset="0"/>
                      </a:endParaRPr>
                    </a:p>
                  </a:txBody>
                  <a:tcPr marL="3057" marR="3057" marT="3057" marB="0" anchor="b">
                    <a:lnL>
                      <a:noFill/>
                    </a:lnL>
                    <a:lnR>
                      <a:noFill/>
                    </a:lnR>
                    <a:lnT>
                      <a:noFill/>
                    </a:lnT>
                    <a:lnB>
                      <a:noFill/>
                    </a:lnB>
                  </a:tcPr>
                </a:tc>
                <a:extLst>
                  <a:ext uri="{0D108BD9-81ED-4DB2-BD59-A6C34878D82A}">
                    <a16:rowId xmlns:a16="http://schemas.microsoft.com/office/drawing/2014/main" val="4136198545"/>
                  </a:ext>
                </a:extLst>
              </a:tr>
            </a:tbl>
          </a:graphicData>
        </a:graphic>
      </p:graphicFrame>
    </p:spTree>
    <p:extLst>
      <p:ext uri="{BB962C8B-B14F-4D97-AF65-F5344CB8AC3E}">
        <p14:creationId xmlns:p14="http://schemas.microsoft.com/office/powerpoint/2010/main" val="2154604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25185" y="1468581"/>
            <a:ext cx="8969829" cy="5101487"/>
          </a:xfrm>
        </p:spPr>
        <p:txBody>
          <a:bodyPr/>
          <a:lstStyle/>
          <a:p>
            <a:pPr>
              <a:buFont typeface="Arial" panose="020B0604020202020204" pitchFamily="34" charset="0"/>
              <a:buChar char="•"/>
            </a:pPr>
            <a:r>
              <a:rPr lang="is-IS" altLang="ja-JP" sz="1400" dirty="0"/>
              <a:t>TG15.6a opening report for March 2022 meeting                                                       15-22-0106-02-06a</a:t>
            </a:r>
          </a:p>
          <a:p>
            <a:pPr>
              <a:buFont typeface="Arial" panose="020B0604020202020204" pitchFamily="34" charset="0"/>
              <a:buChar char="•"/>
            </a:pPr>
            <a:r>
              <a:rPr lang="is-IS" altLang="ja-JP" sz="1400" dirty="0"/>
              <a:t>TG15.6a Agenda of March Meeting in 2022                                                               15-22-0107-08-06a</a:t>
            </a:r>
          </a:p>
          <a:p>
            <a:pPr>
              <a:buFont typeface="Arial" panose="020B0604020202020204" pitchFamily="34" charset="0"/>
              <a:buChar char="•"/>
            </a:pPr>
            <a:r>
              <a:rPr lang="en-US" altLang="ja-JP" sz="1400" dirty="0"/>
              <a:t>Summary of Channel and Environment Model                                                           15-22-0091-01-06a</a:t>
            </a:r>
            <a:endParaRPr lang="is-IS" altLang="ja-JP" sz="1400" dirty="0"/>
          </a:p>
          <a:p>
            <a:pPr>
              <a:buFont typeface="Arial" panose="020B0604020202020204" pitchFamily="34" charset="0"/>
              <a:buChar char="•"/>
            </a:pPr>
            <a:r>
              <a:rPr lang="en-US" altLang="ja-JP" sz="1400" dirty="0"/>
              <a:t>MAC Bridging for Time-Sensitive Networking of                                                         </a:t>
            </a:r>
            <a:r>
              <a:rPr lang="is-IS" altLang="ja-JP" sz="1400" dirty="0"/>
              <a:t>15-22-0024-01-06a</a:t>
            </a:r>
          </a:p>
          <a:p>
            <a:pPr>
              <a:buFont typeface="Arial" panose="020B0604020202020204" pitchFamily="34" charset="0"/>
              <a:buChar char="•"/>
            </a:pPr>
            <a:r>
              <a:rPr lang="en-US" altLang="ja-JP" sz="1400" dirty="0"/>
              <a:t>Improving the Security of the IEEE 802.15.6 Standard for Medical BANs.                 15-22-0166-00-06a </a:t>
            </a:r>
          </a:p>
          <a:p>
            <a:pPr>
              <a:buFont typeface="Arial" panose="020B0604020202020204" pitchFamily="34" charset="0"/>
              <a:buChar char="•"/>
            </a:pPr>
            <a:r>
              <a:rPr lang="en-US" altLang="ja-JP" sz="1400" dirty="0"/>
              <a:t>Agenda of Joint Session  among 15.6a, 4ab and .14                                                  15-22-0130-01</a:t>
            </a:r>
          </a:p>
          <a:p>
            <a:pPr>
              <a:buFont typeface="Arial" panose="020B0604020202020204" pitchFamily="34" charset="0"/>
              <a:buChar char="•"/>
            </a:pPr>
            <a:r>
              <a:rPr lang="en-US" altLang="ja-JP" sz="1400" dirty="0"/>
              <a:t>Review of Joint Session of 802.1 and 802.15                                                              15-22-0171-01-06a</a:t>
            </a:r>
          </a:p>
          <a:p>
            <a:pPr>
              <a:buFont typeface="Arial" panose="020B0604020202020204" pitchFamily="34" charset="0"/>
              <a:buChar char="•"/>
            </a:pPr>
            <a:r>
              <a:rPr lang="en-US" altLang="ja-JP" sz="1400" dirty="0"/>
              <a:t>Review and answer for comments for the Revision from EC and other 802 WGs       15-22-0167-03-06a</a:t>
            </a:r>
          </a:p>
          <a:p>
            <a:pPr>
              <a:buFont typeface="Arial" panose="020B0604020202020204" pitchFamily="34" charset="0"/>
              <a:buChar char="•"/>
            </a:pPr>
            <a:r>
              <a:rPr lang="en-US" altLang="ja-JP" sz="1400" dirty="0"/>
              <a:t>PAR of the Revision draft                                                                                              15-22-0088-01-06a</a:t>
            </a:r>
          </a:p>
          <a:p>
            <a:pPr>
              <a:buFont typeface="Arial" panose="020B0604020202020204" pitchFamily="34" charset="0"/>
              <a:buChar char="•"/>
            </a:pPr>
            <a:r>
              <a:rPr lang="en-US" altLang="ja-JP" sz="1400" dirty="0"/>
              <a:t>CSD of the Revision draft                                                                                              15-22-0087-01-06a</a:t>
            </a:r>
          </a:p>
          <a:p>
            <a:pPr>
              <a:buFont typeface="Arial" panose="020B0604020202020204" pitchFamily="34" charset="0"/>
              <a:buChar char="•"/>
            </a:pPr>
            <a:r>
              <a:rPr lang="en-US" altLang="ja-JP" sz="1400" dirty="0"/>
              <a:t>TG Motion to approve responses to 802.1, .3, and .11 WGs to the PAR and CSD revision 15-22-0187-01</a:t>
            </a:r>
          </a:p>
          <a:p>
            <a:pPr>
              <a:buFont typeface="Arial" panose="020B0604020202020204" pitchFamily="34" charset="0"/>
              <a:buChar char="•"/>
            </a:pPr>
            <a:r>
              <a:rPr lang="en-US" altLang="ja-JP" sz="1400" dirty="0"/>
              <a:t>TG Motion to approve the updated PAR Revision and CSD according to resolutions to comments from 802.1, .3, and .11 WGs                                                                                                  15-22-0188-01-06a</a:t>
            </a:r>
          </a:p>
          <a:p>
            <a:pPr>
              <a:buFont typeface="Arial" panose="020B0604020202020204" pitchFamily="34" charset="0"/>
              <a:buChar char="•"/>
            </a:pPr>
            <a:r>
              <a:rPr lang="en-US" altLang="ja-JP" sz="1400" dirty="0"/>
              <a:t>TG15.6a Meeting Minutes for March 2022                                                                     15-22-0191-00-06a</a:t>
            </a:r>
          </a:p>
          <a:p>
            <a:pPr>
              <a:buFont typeface="Arial" panose="020B0604020202020204" pitchFamily="34" charset="0"/>
              <a:buChar char="•"/>
            </a:pPr>
            <a:r>
              <a:rPr lang="en-US" altLang="ja-JP" sz="1400" dirty="0"/>
              <a:t>TG15.6a Closing Report for March 2022                                                                        15-22-0190-00-06a </a:t>
            </a:r>
          </a:p>
          <a:p>
            <a:pPr>
              <a:buFont typeface="Arial" panose="020B0604020202020204" pitchFamily="34" charset="0"/>
              <a:buChar char="•"/>
            </a:pPr>
            <a:endParaRPr lang="fi-FI" altLang="ja-JP" sz="1400" dirty="0"/>
          </a:p>
          <a:p>
            <a:pPr>
              <a:buFont typeface="Arial" panose="020B0604020202020204" pitchFamily="34" charset="0"/>
              <a:buChar char="•"/>
            </a:pPr>
            <a:r>
              <a:rPr lang="fi-FI" altLang="ja-JP" sz="1200" dirty="0"/>
              <a:t>			           </a:t>
            </a:r>
            <a:endParaRPr kumimoji="1" lang="ja-JP" altLang="en-US" sz="1200" dirty="0"/>
          </a:p>
        </p:txBody>
      </p:sp>
      <p:sp>
        <p:nvSpPr>
          <p:cNvPr id="3" name="タイトル 2"/>
          <p:cNvSpPr>
            <a:spLocks noGrp="1"/>
          </p:cNvSpPr>
          <p:nvPr>
            <p:ph type="title"/>
          </p:nvPr>
        </p:nvSpPr>
        <p:spPr>
          <a:xfrm>
            <a:off x="611560" y="681766"/>
            <a:ext cx="7727370" cy="525765"/>
          </a:xfrm>
        </p:spPr>
        <p:txBody>
          <a:bodyPr/>
          <a:lstStyle/>
          <a:p>
            <a:r>
              <a:rPr lang="en-US" altLang="ja-JP" b="1" dirty="0">
                <a:latin typeface="+mn-lt"/>
              </a:rPr>
              <a:t>Contributions</a:t>
            </a:r>
            <a:endParaRPr kumimoji="1" lang="ja-JP" altLang="en-US" b="1" dirty="0">
              <a:latin typeface="+mn-lt"/>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44</a:t>
            </a:fld>
            <a:endParaRPr lang="en-US" altLang="ja-JP" dirty="0"/>
          </a:p>
        </p:txBody>
      </p:sp>
      <p:sp>
        <p:nvSpPr>
          <p:cNvPr id="6" name="日付プレースホルダー 1">
            <a:extLst>
              <a:ext uri="{FF2B5EF4-FFF2-40B4-BE49-F238E27FC236}">
                <a16:creationId xmlns:a16="http://schemas.microsoft.com/office/drawing/2014/main" id="{55DB1751-FA70-423D-ABF7-E7F07B5181F0}"/>
              </a:ext>
            </a:extLst>
          </p:cNvPr>
          <p:cNvSpPr>
            <a:spLocks noGrp="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March 2022</a:t>
            </a:r>
            <a:endParaRPr lang="en-US" altLang="ja-JP" dirty="0"/>
          </a:p>
        </p:txBody>
      </p:sp>
    </p:spTree>
    <p:extLst>
      <p:ext uri="{BB962C8B-B14F-4D97-AF65-F5344CB8AC3E}">
        <p14:creationId xmlns:p14="http://schemas.microsoft.com/office/powerpoint/2010/main" val="2054266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4644388-B773-4455-BC5A-FA0192E089CB}"/>
              </a:ext>
            </a:extLst>
          </p:cNvPr>
          <p:cNvSpPr>
            <a:spLocks noGrp="1"/>
          </p:cNvSpPr>
          <p:nvPr>
            <p:ph idx="1"/>
          </p:nvPr>
        </p:nvSpPr>
        <p:spPr>
          <a:xfrm>
            <a:off x="685800" y="1648691"/>
            <a:ext cx="8030688" cy="4114800"/>
          </a:xfrm>
        </p:spPr>
        <p:txBody>
          <a:bodyPr/>
          <a:lstStyle/>
          <a:p>
            <a:pPr marL="0" indent="0">
              <a:buNone/>
            </a:pPr>
            <a:r>
              <a:rPr kumimoji="1" lang="en-US" altLang="ja-JP" sz="1800" dirty="0"/>
              <a:t>IEEE 802 ELECTRONIC PLENARY, May 8-13, 2022</a:t>
            </a:r>
          </a:p>
          <a:p>
            <a:pPr marL="0" indent="0">
              <a:buNone/>
            </a:pPr>
            <a:endParaRPr kumimoji="1" lang="en-US" altLang="ja-JP" sz="1800" dirty="0"/>
          </a:p>
          <a:p>
            <a:pPr marL="0" indent="0">
              <a:buNone/>
            </a:pPr>
            <a:r>
              <a:rPr kumimoji="1" lang="en-US" altLang="ja-JP" sz="1800" dirty="0"/>
              <a:t>Due to the ongoing COVID-19 pandemic, the March 2022 IEEE 802 Plenary will be held electronically.  </a:t>
            </a:r>
          </a:p>
          <a:p>
            <a:pPr marL="0" indent="0">
              <a:buNone/>
            </a:pPr>
            <a:endParaRPr kumimoji="1" lang="en-US" altLang="ja-JP" sz="1800" dirty="0"/>
          </a:p>
          <a:p>
            <a:pPr marL="0" indent="0">
              <a:buNone/>
            </a:pPr>
            <a:r>
              <a:rPr kumimoji="1" lang="en-US" altLang="ja-JP" sz="1800" dirty="0"/>
              <a:t>The dates and times of specific WG and TAG meetings will be provided by the Working Group Chairs.  Information is available at https://ieee802.org/802tele_calendar.html </a:t>
            </a:r>
          </a:p>
          <a:p>
            <a:pPr marL="0" indent="0">
              <a:buNone/>
            </a:pPr>
            <a:endParaRPr kumimoji="1" lang="en-US" altLang="ja-JP" sz="1800" dirty="0"/>
          </a:p>
          <a:p>
            <a:pPr marL="0" indent="0">
              <a:buNone/>
            </a:pPr>
            <a:r>
              <a:rPr kumimoji="1" lang="en-US" altLang="ja-JP" sz="1800" dirty="0"/>
              <a:t>Participating Working Groups: 802.11, 802.15, 802.18, 802.19, 802.24</a:t>
            </a:r>
          </a:p>
          <a:p>
            <a:pPr marL="0" indent="0">
              <a:buNone/>
            </a:pPr>
            <a:endParaRPr lang="en-US" altLang="ja-JP" sz="1800" dirty="0"/>
          </a:p>
          <a:p>
            <a:pPr marL="0" indent="0">
              <a:buNone/>
            </a:pPr>
            <a:r>
              <a:rPr lang="en-US" altLang="ja-JP" sz="2400" b="1" dirty="0"/>
              <a:t>T</a:t>
            </a:r>
            <a:r>
              <a:rPr kumimoji="1" lang="en-US" altLang="ja-JP" sz="2400" b="1" dirty="0"/>
              <a:t>G15.6a will hold three sessions in May meeting</a:t>
            </a:r>
            <a:r>
              <a:rPr lang="en-US" altLang="ja-JP" sz="2400" b="1" dirty="0"/>
              <a:t> while one or two joint sessions with 4ab and 14.</a:t>
            </a:r>
            <a:endParaRPr kumimoji="1" lang="en-US" altLang="ja-JP" sz="1800" b="1" dirty="0"/>
          </a:p>
          <a:p>
            <a:pPr marL="0" indent="0">
              <a:buNone/>
            </a:pPr>
            <a:endParaRPr lang="en-US" altLang="ja-JP" sz="1800" dirty="0"/>
          </a:p>
          <a:p>
            <a:pPr marL="0" indent="0">
              <a:buNone/>
            </a:pPr>
            <a:endParaRPr kumimoji="1" lang="ja-JP" altLang="en-US" sz="1800" dirty="0"/>
          </a:p>
        </p:txBody>
      </p:sp>
      <p:sp>
        <p:nvSpPr>
          <p:cNvPr id="3" name="タイトル 2">
            <a:extLst>
              <a:ext uri="{FF2B5EF4-FFF2-40B4-BE49-F238E27FC236}">
                <a16:creationId xmlns:a16="http://schemas.microsoft.com/office/drawing/2014/main" id="{8D0AD309-B256-49B1-A91E-93E0A1074372}"/>
              </a:ext>
            </a:extLst>
          </p:cNvPr>
          <p:cNvSpPr>
            <a:spLocks noGrp="1"/>
          </p:cNvSpPr>
          <p:nvPr>
            <p:ph type="title"/>
          </p:nvPr>
        </p:nvSpPr>
        <p:spPr/>
        <p:txBody>
          <a:bodyPr/>
          <a:lstStyle/>
          <a:p>
            <a:r>
              <a:rPr kumimoji="1" lang="en-US" altLang="ja-JP" i="1" dirty="0"/>
              <a:t>May Meeting</a:t>
            </a:r>
            <a:endParaRPr kumimoji="1" lang="ja-JP" altLang="en-US" i="1" dirty="0"/>
          </a:p>
        </p:txBody>
      </p:sp>
      <p:sp>
        <p:nvSpPr>
          <p:cNvPr id="4" name="スライド番号プレースホルダー 3">
            <a:extLst>
              <a:ext uri="{FF2B5EF4-FFF2-40B4-BE49-F238E27FC236}">
                <a16:creationId xmlns:a16="http://schemas.microsoft.com/office/drawing/2014/main" id="{F14DA6E5-12D1-4EAF-B535-3C722663806C}"/>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45</a:t>
            </a:fld>
            <a:endParaRPr lang="en-US" altLang="ja-JP" dirty="0"/>
          </a:p>
        </p:txBody>
      </p:sp>
      <p:sp>
        <p:nvSpPr>
          <p:cNvPr id="5" name="日付プレースホルダー 4">
            <a:extLst>
              <a:ext uri="{FF2B5EF4-FFF2-40B4-BE49-F238E27FC236}">
                <a16:creationId xmlns:a16="http://schemas.microsoft.com/office/drawing/2014/main" id="{3F1B1702-235D-45E9-A441-6A326694D876}"/>
              </a:ext>
            </a:extLst>
          </p:cNvPr>
          <p:cNvSpPr>
            <a:spLocks noGrp="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March 2022</a:t>
            </a:r>
            <a:endParaRPr lang="en-US" altLang="ja-JP" dirty="0"/>
          </a:p>
        </p:txBody>
      </p:sp>
    </p:spTree>
    <p:extLst>
      <p:ext uri="{BB962C8B-B14F-4D97-AF65-F5344CB8AC3E}">
        <p14:creationId xmlns:p14="http://schemas.microsoft.com/office/powerpoint/2010/main" val="198590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29389" y="1934678"/>
            <a:ext cx="8435100" cy="4389120"/>
          </a:xfrm>
        </p:spPr>
        <p:txBody>
          <a:bodyPr/>
          <a:lstStyle/>
          <a:p>
            <a:pPr marL="514350" indent="-514350">
              <a:buFont typeface="+mj-lt"/>
              <a:buAutoNum type="arabicPeriod"/>
            </a:pPr>
            <a:r>
              <a:rPr kumimoji="1" lang="en-US" altLang="ja-JP" sz="2400" dirty="0"/>
              <a:t>Chair;                      Ryuji Kohno, YNU/YRP-IAI</a:t>
            </a:r>
          </a:p>
          <a:p>
            <a:pPr marL="0" indent="0">
              <a:buNone/>
            </a:pPr>
            <a:r>
              <a:rPr lang="en-US" altLang="ja-JP" sz="2400" dirty="0"/>
              <a:t>      kohno@ynu.ac.jp, Kohno@yrp-iai.jp</a:t>
            </a:r>
            <a:endParaRPr kumimoji="1" lang="en-US" altLang="ja-JP" sz="2400" dirty="0"/>
          </a:p>
          <a:p>
            <a:pPr marL="514350" indent="-514350">
              <a:buAutoNum type="arabicPeriod" startAt="2"/>
            </a:pPr>
            <a:r>
              <a:rPr lang="en-US" altLang="ja-JP" sz="2400" dirty="0"/>
              <a:t>Vice-Chair;   Marco Hernandez, YRP-IAI</a:t>
            </a:r>
          </a:p>
          <a:p>
            <a:pPr marL="0" indent="0">
              <a:buNone/>
            </a:pPr>
            <a:r>
              <a:rPr lang="en-US" altLang="ja-JP" sz="2400" dirty="0"/>
              <a:t>      Marco.Hernandez@ieee.org</a:t>
            </a:r>
          </a:p>
          <a:p>
            <a:pPr marL="0" indent="0">
              <a:buNone/>
            </a:pPr>
            <a:r>
              <a:rPr lang="en-US" altLang="ja-JP" sz="2400" dirty="0"/>
              <a:t>3.   Secretary;      Takumi Kobayashi, YNU/TCU</a:t>
            </a:r>
          </a:p>
          <a:p>
            <a:pPr marL="0" indent="0">
              <a:buNone/>
            </a:pPr>
            <a:r>
              <a:rPr kumimoji="1" lang="en-US" altLang="ja-JP" sz="2400" dirty="0"/>
              <a:t> </a:t>
            </a:r>
            <a:r>
              <a:rPr lang="en-US" altLang="ja-JP" sz="2400" dirty="0"/>
              <a:t>     kobayashi-takumi-ch@ynu.ac.jp</a:t>
            </a:r>
          </a:p>
          <a:p>
            <a:pPr marL="514350" indent="-514350">
              <a:buAutoNum type="arabicPeriod" startAt="4"/>
            </a:pPr>
            <a:r>
              <a:rPr kumimoji="1" lang="en-US" altLang="ja-JP" sz="2400" dirty="0"/>
              <a:t>Technical Editor;  </a:t>
            </a:r>
            <a:r>
              <a:rPr lang="en-US" altLang="ja-JP" sz="2400" dirty="0"/>
              <a:t>   Minsoo Kim, YRP-IAI</a:t>
            </a:r>
          </a:p>
          <a:p>
            <a:pPr marL="0" indent="0">
              <a:buNone/>
            </a:pPr>
            <a:r>
              <a:rPr kumimoji="1" lang="en-US" altLang="ja-JP" sz="2400" dirty="0"/>
              <a:t>       minsoo@minsookim.com</a:t>
            </a:r>
          </a:p>
          <a:p>
            <a:pPr marL="0" marR="0" lvl="0" indent="0" algn="l" defTabSz="914400" rtl="0" eaLnBrk="1" fontAlgn="base" latinLnBrk="0" hangingPunct="1">
              <a:lnSpc>
                <a:spcPct val="100000"/>
              </a:lnSpc>
              <a:spcBef>
                <a:spcPct val="20000"/>
              </a:spcBef>
              <a:spcAft>
                <a:spcPct val="0"/>
              </a:spcAft>
              <a:buClrTx/>
              <a:buSzTx/>
              <a:buNone/>
              <a:tabLst/>
              <a:defRPr/>
            </a:pPr>
            <a:r>
              <a:rPr kumimoji="1" lang="en-US" altLang="ja-JP" sz="2400" b="0" i="0" u="none" strike="noStrike" kern="0" cap="none" spc="0" normalizeH="0" baseline="0" noProof="0" dirty="0">
                <a:ln>
                  <a:noFill/>
                </a:ln>
                <a:solidFill>
                  <a:srgbClr val="000000"/>
                </a:solidFill>
                <a:effectLst/>
                <a:uLnTx/>
                <a:uFillTx/>
                <a:latin typeface="Arial"/>
                <a:ea typeface="+mn-ea"/>
                <a:cs typeface="+mn-cs"/>
              </a:rPr>
              <a:t>                                       Marco Hernandez, YRP-IAI</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kern="0" cap="none" spc="0" normalizeH="0" baseline="0" noProof="0" dirty="0">
                <a:ln>
                  <a:noFill/>
                </a:ln>
                <a:solidFill>
                  <a:srgbClr val="000000"/>
                </a:solidFill>
                <a:effectLst/>
                <a:uLnTx/>
                <a:uFillTx/>
                <a:latin typeface="Arial"/>
                <a:ea typeface="+mn-ea"/>
                <a:cs typeface="+mn-cs"/>
              </a:rPr>
              <a:t>      Marco.Hernandez@ieee.org</a:t>
            </a:r>
          </a:p>
          <a:p>
            <a:pPr marL="0" indent="0">
              <a:buNone/>
            </a:pPr>
            <a:endParaRPr kumimoji="1" lang="ja-JP" altLang="en-US" sz="2400" dirty="0"/>
          </a:p>
        </p:txBody>
      </p:sp>
      <p:sp>
        <p:nvSpPr>
          <p:cNvPr id="3" name="タイトル 2"/>
          <p:cNvSpPr>
            <a:spLocks noGrp="1"/>
          </p:cNvSpPr>
          <p:nvPr>
            <p:ph type="title"/>
          </p:nvPr>
        </p:nvSpPr>
        <p:spPr>
          <a:xfrm>
            <a:off x="685800" y="849430"/>
            <a:ext cx="7772400" cy="595929"/>
          </a:xfrm>
        </p:spPr>
        <p:txBody>
          <a:bodyPr/>
          <a:lstStyle/>
          <a:p>
            <a:r>
              <a:rPr lang="en-US" altLang="ja-JP" b="1" dirty="0">
                <a:solidFill>
                  <a:schemeClr val="tx1"/>
                </a:solidFill>
              </a:rPr>
              <a:t>Contacts and Conference call</a:t>
            </a:r>
            <a:endParaRPr kumimoji="1" lang="ja-JP" altLang="en-US" b="1" dirty="0">
              <a:solidFill>
                <a:schemeClr val="tx1"/>
              </a:solidFill>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46</a:t>
            </a:fld>
            <a:endParaRPr lang="en-US" altLang="ja-JP" dirty="0"/>
          </a:p>
        </p:txBody>
      </p:sp>
      <p:sp>
        <p:nvSpPr>
          <p:cNvPr id="8" name="Rectangle 4">
            <a:extLst>
              <a:ext uri="{FF2B5EF4-FFF2-40B4-BE49-F238E27FC236}">
                <a16:creationId xmlns:a16="http://schemas.microsoft.com/office/drawing/2014/main" id="{2086157E-EBA1-4CFB-991F-945855B0B2EB}"/>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March 2022</a:t>
            </a:r>
            <a:endParaRPr lang="en-US" altLang="ja-JP" dirty="0"/>
          </a:p>
        </p:txBody>
      </p:sp>
    </p:spTree>
    <p:extLst>
      <p:ext uri="{BB962C8B-B14F-4D97-AF65-F5344CB8AC3E}">
        <p14:creationId xmlns:p14="http://schemas.microsoft.com/office/powerpoint/2010/main" val="2631866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b="1" dirty="0">
                <a:ea typeface="ＭＳ Ｐゴシック" pitchFamily="50" charset="-128"/>
              </a:rPr>
              <a:t>IEEE 802.15.7a Higher Rate, Longer Range OCC TG</a:t>
            </a:r>
            <a:br>
              <a:rPr lang="en-US" altLang="ja-JP" b="1" dirty="0">
                <a:ea typeface="ＭＳ Ｐゴシック" pitchFamily="50" charset="-128"/>
              </a:rPr>
            </a:br>
            <a:br>
              <a:rPr lang="en-US" altLang="ja-JP" b="1" dirty="0">
                <a:ea typeface="ＭＳ Ｐゴシック" pitchFamily="50" charset="-128"/>
              </a:rPr>
            </a:br>
            <a:r>
              <a:rPr lang="en-US" altLang="ja-JP" dirty="0">
                <a:ea typeface="ＭＳ Ｐゴシック" pitchFamily="50" charset="-128"/>
              </a:rPr>
              <a:t>Closing report</a:t>
            </a: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 </a:t>
            </a:r>
            <a:br>
              <a:rPr lang="en-US" altLang="ja-JP" dirty="0">
                <a:ea typeface="ＭＳ Ｐゴシック" pitchFamily="50" charset="-128"/>
              </a:rPr>
            </a:br>
            <a:r>
              <a:rPr lang="en-US" altLang="ja-JP" dirty="0">
                <a:ea typeface="ＭＳ Ｐゴシック" pitchFamily="50" charset="-128"/>
              </a:rPr>
              <a:t>March 16, 2022</a:t>
            </a:r>
            <a:endParaRPr lang="ja-JP" altLang="ja-JP" dirty="0"/>
          </a:p>
        </p:txBody>
      </p:sp>
    </p:spTree>
    <p:extLst>
      <p:ext uri="{BB962C8B-B14F-4D97-AF65-F5344CB8AC3E}">
        <p14:creationId xmlns:p14="http://schemas.microsoft.com/office/powerpoint/2010/main" val="3507418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251520" y="1406136"/>
            <a:ext cx="8640960" cy="4918464"/>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4 Slots (on Wed., Thu., Mon. and Tue.)</a:t>
            </a:r>
          </a:p>
          <a:p>
            <a:pPr algn="just"/>
            <a:r>
              <a:rPr lang="en-US" altLang="ja-JP" sz="2800" dirty="0">
                <a:latin typeface="Times New Roman" panose="02020603050405020304" pitchFamily="18" charset="0"/>
                <a:cs typeface="Times New Roman" panose="02020603050405020304" pitchFamily="18" charset="0"/>
              </a:rPr>
              <a:t>1</a:t>
            </a:r>
            <a:r>
              <a:rPr lang="en-US" altLang="ja-JP" sz="2800" baseline="30000" dirty="0">
                <a:latin typeface="Times New Roman" panose="02020603050405020304" pitchFamily="18" charset="0"/>
                <a:cs typeface="Times New Roman" panose="02020603050405020304" pitchFamily="18" charset="0"/>
              </a:rPr>
              <a:t>st</a:t>
            </a:r>
            <a:r>
              <a:rPr lang="en-US" altLang="ja-JP" sz="2800" dirty="0">
                <a:latin typeface="Times New Roman" panose="02020603050405020304" pitchFamily="18" charset="0"/>
                <a:cs typeface="Times New Roman" panose="02020603050405020304" pitchFamily="18" charset="0"/>
              </a:rPr>
              <a:t> Slot:</a:t>
            </a:r>
          </a:p>
          <a:p>
            <a:pPr lvl="1" algn="just"/>
            <a:r>
              <a:rPr lang="en-US" altLang="ja-JP" sz="2400" dirty="0">
                <a:latin typeface="Times New Roman" panose="02020603050405020304" pitchFamily="18" charset="0"/>
                <a:cs typeface="Times New Roman" panose="02020603050405020304" pitchFamily="18" charset="0"/>
              </a:rPr>
              <a:t>Approval for January Meeting Minutes (132-00)</a:t>
            </a:r>
          </a:p>
          <a:p>
            <a:pPr lvl="1" algn="just"/>
            <a:r>
              <a:rPr lang="en-US" altLang="ja-JP" sz="2400" dirty="0">
                <a:latin typeface="Times New Roman" panose="02020603050405020304" pitchFamily="18" charset="0"/>
                <a:cs typeface="Times New Roman" panose="02020603050405020304" pitchFamily="18" charset="0"/>
              </a:rPr>
              <a:t>Approval Meeting Objectives and Agenda Approval (148-00)</a:t>
            </a:r>
          </a:p>
          <a:p>
            <a:pPr lvl="1" algn="just"/>
            <a:r>
              <a:rPr lang="en-US" altLang="ja-JP" sz="2400" dirty="0">
                <a:latin typeface="Times New Roman" panose="02020603050405020304" pitchFamily="18" charset="0"/>
                <a:cs typeface="Times New Roman" panose="02020603050405020304" pitchFamily="18" charset="0"/>
              </a:rPr>
              <a:t>Hear contributions</a:t>
            </a:r>
          </a:p>
          <a:p>
            <a:pPr lvl="2" algn="just"/>
            <a:r>
              <a:rPr lang="en-US" altLang="ja-JP" sz="2000" dirty="0">
                <a:latin typeface="Times New Roman" panose="02020603050405020304" pitchFamily="18" charset="0"/>
                <a:cs typeface="Times New Roman" panose="02020603050405020304" pitchFamily="18" charset="0"/>
              </a:rPr>
              <a:t>Draft D1-PHY VII specifications (146-00)</a:t>
            </a:r>
          </a:p>
          <a:p>
            <a:pPr lvl="2" algn="just"/>
            <a:r>
              <a:rPr lang="en-US" altLang="ja-JP" sz="2000" dirty="0">
                <a:latin typeface="Times New Roman" panose="02020603050405020304" pitchFamily="18" charset="0"/>
                <a:cs typeface="Times New Roman" panose="02020603050405020304" pitchFamily="18" charset="0"/>
              </a:rPr>
              <a:t>Draft D1-PHY VIII specifications (147-00)</a:t>
            </a:r>
          </a:p>
          <a:p>
            <a:pPr lvl="2" algn="just"/>
            <a:endParaRPr lang="en-US" altLang="ja-JP"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941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228600" y="1482336"/>
            <a:ext cx="8640960" cy="4918464"/>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2</a:t>
            </a:r>
            <a:r>
              <a:rPr lang="en-US" altLang="ja-JP" sz="2800" baseline="30000" dirty="0">
                <a:latin typeface="Times New Roman" panose="02020603050405020304" pitchFamily="18" charset="0"/>
                <a:cs typeface="Times New Roman" panose="02020603050405020304" pitchFamily="18" charset="0"/>
              </a:rPr>
              <a:t>nd</a:t>
            </a:r>
            <a:r>
              <a:rPr lang="en-US" altLang="ja-JP" sz="2800" dirty="0">
                <a:latin typeface="Times New Roman" panose="02020603050405020304" pitchFamily="18" charset="0"/>
                <a:cs typeface="Times New Roman" panose="02020603050405020304" pitchFamily="18" charset="0"/>
              </a:rPr>
              <a:t> Slot:</a:t>
            </a:r>
          </a:p>
          <a:p>
            <a:pPr lvl="1" algn="just"/>
            <a:r>
              <a:rPr lang="en-US" altLang="ja-JP" sz="2400" dirty="0">
                <a:latin typeface="Times New Roman" panose="02020603050405020304" pitchFamily="18" charset="0"/>
                <a:cs typeface="Times New Roman" panose="02020603050405020304" pitchFamily="18" charset="0"/>
              </a:rPr>
              <a:t>Approval Meeting Objectives and Agenda Approval (148-01)</a:t>
            </a:r>
          </a:p>
          <a:p>
            <a:pPr lvl="1" algn="just"/>
            <a:r>
              <a:rPr lang="en-US" altLang="ja-JP" sz="2400" dirty="0">
                <a:latin typeface="Times New Roman" panose="02020603050405020304" pitchFamily="18" charset="0"/>
                <a:cs typeface="Times New Roman" panose="02020603050405020304" pitchFamily="18" charset="0"/>
              </a:rPr>
              <a:t>Hear contributions</a:t>
            </a:r>
          </a:p>
          <a:p>
            <a:pPr lvl="2" algn="just"/>
            <a:r>
              <a:rPr lang="en-US" altLang="ja-JP" sz="2000" dirty="0">
                <a:latin typeface="Times New Roman" panose="02020603050405020304" pitchFamily="18" charset="0"/>
                <a:cs typeface="Times New Roman" panose="02020603050405020304" pitchFamily="18" charset="0"/>
              </a:rPr>
              <a:t>Introduction to IEEE 802.15.7 Standard (160-00)</a:t>
            </a:r>
          </a:p>
          <a:p>
            <a:pPr lvl="2" algn="just"/>
            <a:r>
              <a:rPr lang="en-US" altLang="ja-JP" sz="2000" dirty="0">
                <a:latin typeface="Times New Roman" panose="02020603050405020304" pitchFamily="18" charset="0"/>
                <a:cs typeface="Times New Roman" panose="02020603050405020304" pitchFamily="18" charset="0"/>
              </a:rPr>
              <a:t>Draft D1- Annex: PHY VII, VIII waveforms decoding guide (157-00)</a:t>
            </a:r>
          </a:p>
          <a:p>
            <a:pPr lvl="2" algn="just"/>
            <a:r>
              <a:rPr lang="en-US" altLang="ja-JP" sz="2000" dirty="0">
                <a:latin typeface="Times New Roman" panose="02020603050405020304" pitchFamily="18" charset="0"/>
                <a:cs typeface="Times New Roman" panose="02020603050405020304" pitchFamily="18" charset="0"/>
              </a:rPr>
              <a:t>Draft D1-Annex: Deep learning for OCC receiver (158-00).</a:t>
            </a:r>
          </a:p>
          <a:p>
            <a:pPr lvl="2" algn="just"/>
            <a:r>
              <a:rPr lang="en-US" altLang="ja-JP" sz="2000" dirty="0">
                <a:latin typeface="Times New Roman" panose="02020603050405020304" pitchFamily="18" charset="0"/>
                <a:cs typeface="Times New Roman" panose="02020603050405020304" pitchFamily="18" charset="0"/>
              </a:rPr>
              <a:t>Draft D0- Combined document (159-00)</a:t>
            </a:r>
          </a:p>
          <a:p>
            <a:pPr lvl="2" algn="just"/>
            <a:endParaRPr lang="en-US" altLang="ja-JP" sz="2000" dirty="0">
              <a:latin typeface="Times New Roman" panose="02020603050405020304" pitchFamily="18" charset="0"/>
              <a:cs typeface="Times New Roman" panose="02020603050405020304" pitchFamily="18" charset="0"/>
            </a:endParaRPr>
          </a:p>
          <a:p>
            <a:pPr lvl="2" algn="just"/>
            <a:endParaRPr lang="en-US" altLang="ja-JP"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079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2022</a:t>
            </a:r>
          </a:p>
        </p:txBody>
      </p:sp>
      <p:sp>
        <p:nvSpPr>
          <p:cNvPr id="4099"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a:p>
        </p:txBody>
      </p:sp>
      <p:sp>
        <p:nvSpPr>
          <p:cNvPr id="4101" name="Rectangle 4"/>
          <p:cNvSpPr>
            <a:spLocks noGrp="1" noChangeArrowheads="1"/>
          </p:cNvSpPr>
          <p:nvPr>
            <p:ph type="title"/>
          </p:nvPr>
        </p:nvSpPr>
        <p:spPr>
          <a:xfrm>
            <a:off x="684028" y="286020"/>
            <a:ext cx="8077200" cy="1066800"/>
          </a:xfrm>
        </p:spPr>
        <p:txBody>
          <a:bodyPr/>
          <a:lstStyle/>
          <a:p>
            <a:pPr>
              <a:defRPr/>
            </a:pPr>
            <a:r>
              <a:rPr lang="en-US" sz="3200" b="1" dirty="0"/>
              <a:t>802.15 WG Administrative</a:t>
            </a:r>
          </a:p>
        </p:txBody>
      </p:sp>
      <p:sp>
        <p:nvSpPr>
          <p:cNvPr id="5126" name="Rectangle 3"/>
          <p:cNvSpPr>
            <a:spLocks noGrp="1" noChangeArrowheads="1"/>
          </p:cNvSpPr>
          <p:nvPr>
            <p:ph type="body" sz="half" idx="1"/>
          </p:nvPr>
        </p:nvSpPr>
        <p:spPr>
          <a:xfrm>
            <a:off x="304800" y="1060721"/>
            <a:ext cx="8305800" cy="5414692"/>
          </a:xfrm>
        </p:spPr>
        <p:txBody>
          <a:bodyPr/>
          <a:lstStyle/>
          <a:p>
            <a:pPr marL="749300" indent="-635000" fontAlgn="b">
              <a:lnSpc>
                <a:spcPct val="80000"/>
              </a:lnSpc>
              <a:spcAft>
                <a:spcPts val="600"/>
              </a:spcAft>
              <a:buFontTx/>
              <a:buNone/>
              <a:defRPr/>
            </a:pPr>
            <a:r>
              <a:rPr lang="en-US" sz="1500" kern="1200" dirty="0">
                <a:latin typeface="Arial Rounded MT Bold" pitchFamily="34" charset="0"/>
                <a:cs typeface="Arial" charset="0"/>
              </a:rPr>
              <a:t>Straw Polls for future sessions (anybody can vote)</a:t>
            </a:r>
          </a:p>
          <a:p>
            <a:pPr marL="749300" indent="-635000" fontAlgn="b">
              <a:lnSpc>
                <a:spcPct val="80000"/>
              </a:lnSpc>
              <a:spcAft>
                <a:spcPts val="600"/>
              </a:spcAft>
              <a:buFontTx/>
              <a:buNone/>
              <a:defRPr/>
            </a:pPr>
            <a:r>
              <a:rPr lang="en-US" sz="1500" kern="1200" dirty="0">
                <a:latin typeface="Arial Rounded MT Bold" pitchFamily="34" charset="0"/>
                <a:cs typeface="Arial" charset="0"/>
              </a:rPr>
              <a:t>1. If the 2022 July Plenary Session is held in Montreal, Canada as an in-person only session, will you attend?</a:t>
            </a:r>
          </a:p>
          <a:p>
            <a:pPr marL="749300" indent="-635000" fontAlgn="b">
              <a:lnSpc>
                <a:spcPct val="80000"/>
              </a:lnSpc>
              <a:spcAft>
                <a:spcPts val="600"/>
              </a:spcAft>
              <a:buFontTx/>
              <a:buNone/>
              <a:defRPr/>
            </a:pPr>
            <a:r>
              <a:rPr lang="en-US" sz="1500" kern="1200" dirty="0">
                <a:latin typeface="Arial Rounded MT Bold" pitchFamily="34" charset="0"/>
                <a:cs typeface="Arial" charset="0"/>
              </a:rPr>
              <a:t>a) Yes 					24</a:t>
            </a:r>
          </a:p>
          <a:p>
            <a:pPr marL="749300" indent="-635000" fontAlgn="b">
              <a:lnSpc>
                <a:spcPct val="80000"/>
              </a:lnSpc>
              <a:spcAft>
                <a:spcPts val="600"/>
              </a:spcAft>
              <a:buFontTx/>
              <a:buNone/>
              <a:defRPr/>
            </a:pPr>
            <a:r>
              <a:rPr lang="en-US" sz="1500" kern="1200" dirty="0">
                <a:latin typeface="Arial Rounded MT Bold" pitchFamily="34" charset="0"/>
                <a:cs typeface="Arial" charset="0"/>
              </a:rPr>
              <a:t>b) No					15</a:t>
            </a:r>
          </a:p>
          <a:p>
            <a:pPr marL="749300" indent="-635000" fontAlgn="b">
              <a:lnSpc>
                <a:spcPct val="80000"/>
              </a:lnSpc>
              <a:spcAft>
                <a:spcPts val="600"/>
              </a:spcAft>
              <a:buFontTx/>
              <a:buNone/>
              <a:defRPr/>
            </a:pPr>
            <a:r>
              <a:rPr lang="en-US" sz="1500" kern="1200" dirty="0">
                <a:latin typeface="Arial Rounded MT Bold" pitchFamily="34" charset="0"/>
                <a:cs typeface="Arial" charset="0"/>
              </a:rPr>
              <a:t>c) Abstain 			9</a:t>
            </a:r>
          </a:p>
          <a:p>
            <a:pPr marL="749300" indent="-635000" fontAlgn="b">
              <a:lnSpc>
                <a:spcPct val="80000"/>
              </a:lnSpc>
              <a:spcAft>
                <a:spcPts val="600"/>
              </a:spcAft>
              <a:buFontTx/>
              <a:buNone/>
              <a:defRPr/>
            </a:pPr>
            <a:r>
              <a:rPr lang="en-US" sz="1500" kern="1200" dirty="0">
                <a:latin typeface="Arial Rounded MT Bold" pitchFamily="34" charset="0"/>
                <a:cs typeface="Arial" charset="0"/>
              </a:rPr>
              <a:t>d) No Response			11</a:t>
            </a:r>
          </a:p>
          <a:p>
            <a:pPr marL="749300" indent="-635000" fontAlgn="b">
              <a:lnSpc>
                <a:spcPct val="80000"/>
              </a:lnSpc>
              <a:spcAft>
                <a:spcPts val="600"/>
              </a:spcAft>
              <a:buFontTx/>
              <a:buNone/>
              <a:defRPr/>
            </a:pPr>
            <a:r>
              <a:rPr lang="en-US" sz="1500" kern="1200" dirty="0">
                <a:latin typeface="Arial Rounded MT Bold" pitchFamily="34" charset="0"/>
                <a:cs typeface="Arial" charset="0"/>
              </a:rPr>
              <a:t>2. If the 2022 July Plenary Session is held in Montreal, Canada as a mixed-mode session, will you attend:</a:t>
            </a:r>
          </a:p>
          <a:p>
            <a:pPr marL="749300" indent="-635000" fontAlgn="b">
              <a:lnSpc>
                <a:spcPct val="80000"/>
              </a:lnSpc>
              <a:spcAft>
                <a:spcPts val="600"/>
              </a:spcAft>
              <a:buFontTx/>
              <a:buNone/>
              <a:defRPr/>
            </a:pPr>
            <a:r>
              <a:rPr lang="en-US" sz="1500" kern="1200" dirty="0">
                <a:latin typeface="Arial Rounded MT Bold" pitchFamily="34" charset="0"/>
                <a:cs typeface="Arial" charset="0"/>
              </a:rPr>
              <a:t>a) Attend In-person		20</a:t>
            </a:r>
          </a:p>
          <a:p>
            <a:pPr marL="749300" indent="-635000" fontAlgn="b">
              <a:lnSpc>
                <a:spcPct val="80000"/>
              </a:lnSpc>
              <a:spcAft>
                <a:spcPts val="600"/>
              </a:spcAft>
              <a:buFontTx/>
              <a:buNone/>
              <a:defRPr/>
            </a:pPr>
            <a:r>
              <a:rPr lang="en-US" sz="1500" kern="1200" dirty="0">
                <a:latin typeface="Arial Rounded MT Bold" pitchFamily="34" charset="0"/>
                <a:cs typeface="Arial" charset="0"/>
              </a:rPr>
              <a:t>b) Attend Virtually (remotely)	25</a:t>
            </a:r>
          </a:p>
          <a:p>
            <a:pPr marL="749300" indent="-635000" fontAlgn="b">
              <a:lnSpc>
                <a:spcPct val="80000"/>
              </a:lnSpc>
              <a:spcAft>
                <a:spcPts val="600"/>
              </a:spcAft>
              <a:buFontTx/>
              <a:buNone/>
              <a:defRPr/>
            </a:pPr>
            <a:r>
              <a:rPr lang="en-US" sz="1500" kern="1200" dirty="0">
                <a:latin typeface="Arial Rounded MT Bold" pitchFamily="34" charset="0"/>
                <a:cs typeface="Arial" charset="0"/>
              </a:rPr>
              <a:t>c) Will not attend plenary 		1</a:t>
            </a:r>
          </a:p>
          <a:p>
            <a:pPr marL="749300" indent="-635000" fontAlgn="b">
              <a:lnSpc>
                <a:spcPct val="80000"/>
              </a:lnSpc>
              <a:spcAft>
                <a:spcPts val="600"/>
              </a:spcAft>
              <a:buFontTx/>
              <a:buNone/>
              <a:defRPr/>
            </a:pPr>
            <a:r>
              <a:rPr lang="en-US" sz="1500" kern="1200" dirty="0">
                <a:latin typeface="Arial Rounded MT Bold" pitchFamily="34" charset="0"/>
                <a:cs typeface="Arial" charset="0"/>
              </a:rPr>
              <a:t> d)  No Response			13</a:t>
            </a:r>
          </a:p>
          <a:p>
            <a:pPr marL="749300" indent="-635000" fontAlgn="b">
              <a:lnSpc>
                <a:spcPct val="80000"/>
              </a:lnSpc>
              <a:spcAft>
                <a:spcPts val="600"/>
              </a:spcAft>
              <a:buFontTx/>
              <a:buNone/>
              <a:defRPr/>
            </a:pPr>
            <a:r>
              <a:rPr lang="en-US" sz="1500" kern="1200" dirty="0">
                <a:latin typeface="Arial Rounded MT Bold" pitchFamily="34" charset="0"/>
                <a:cs typeface="Arial" charset="0"/>
              </a:rPr>
              <a:t>3. The 2022 May 802 Wireless Interim Session is scheduled to be held in Warsaw, Poland as a mixed mode session, will you attend?</a:t>
            </a:r>
          </a:p>
          <a:p>
            <a:pPr marL="749300" indent="-635000" fontAlgn="b">
              <a:lnSpc>
                <a:spcPct val="80000"/>
              </a:lnSpc>
              <a:spcAft>
                <a:spcPts val="600"/>
              </a:spcAft>
              <a:buFontTx/>
              <a:buNone/>
              <a:defRPr/>
            </a:pPr>
            <a:r>
              <a:rPr lang="en-US" sz="1500" kern="1200" dirty="0">
                <a:latin typeface="Arial Rounded MT Bold" pitchFamily="34" charset="0"/>
                <a:cs typeface="Arial" charset="0"/>
              </a:rPr>
              <a:t>a) Attend In-person		14</a:t>
            </a:r>
          </a:p>
          <a:p>
            <a:pPr marL="749300" indent="-635000" fontAlgn="b">
              <a:lnSpc>
                <a:spcPct val="80000"/>
              </a:lnSpc>
              <a:spcAft>
                <a:spcPts val="600"/>
              </a:spcAft>
              <a:buFontTx/>
              <a:buNone/>
              <a:defRPr/>
            </a:pPr>
            <a:r>
              <a:rPr lang="en-US" sz="1500" kern="1200" dirty="0">
                <a:latin typeface="Arial Rounded MT Bold" pitchFamily="34" charset="0"/>
                <a:cs typeface="Arial" charset="0"/>
              </a:rPr>
              <a:t>b) Attend Virtually (remotely)	28</a:t>
            </a:r>
          </a:p>
          <a:p>
            <a:pPr marL="749300" indent="-635000" fontAlgn="b">
              <a:lnSpc>
                <a:spcPct val="80000"/>
              </a:lnSpc>
              <a:spcAft>
                <a:spcPts val="600"/>
              </a:spcAft>
              <a:buFontTx/>
              <a:buNone/>
              <a:defRPr/>
            </a:pPr>
            <a:r>
              <a:rPr lang="en-US" sz="1500" kern="1200" dirty="0">
                <a:latin typeface="Arial Rounded MT Bold" pitchFamily="34" charset="0"/>
                <a:cs typeface="Arial" charset="0"/>
              </a:rPr>
              <a:t>c) Will not attend plenary 		4</a:t>
            </a:r>
          </a:p>
          <a:p>
            <a:pPr marL="749300" indent="-635000" fontAlgn="b">
              <a:lnSpc>
                <a:spcPct val="80000"/>
              </a:lnSpc>
              <a:spcAft>
                <a:spcPts val="600"/>
              </a:spcAft>
              <a:buFontTx/>
              <a:buNone/>
              <a:defRPr/>
            </a:pPr>
            <a:r>
              <a:rPr lang="en-US" sz="1500" kern="1200" dirty="0">
                <a:latin typeface="Arial Rounded MT Bold" pitchFamily="34" charset="0"/>
                <a:cs typeface="Arial" charset="0"/>
              </a:rPr>
              <a:t>d)  No Response			`13</a:t>
            </a:r>
            <a:endParaRPr lang="en-US" sz="1500" dirty="0">
              <a:latin typeface="Arial Rounded MT Bold" pitchFamily="34" charset="0"/>
              <a:cs typeface="Arial" charset="0"/>
            </a:endParaRPr>
          </a:p>
        </p:txBody>
      </p:sp>
      <p:sp>
        <p:nvSpPr>
          <p:cNvPr id="3" name="AutoShape 2" descr="2520540b.jpg">
            <a:extLst>
              <a:ext uri="{FF2B5EF4-FFF2-40B4-BE49-F238E27FC236}">
                <a16:creationId xmlns:a16="http://schemas.microsoft.com/office/drawing/2014/main" id="{8AD9B11F-031B-3342-99A6-AA934806DF7C}"/>
              </a:ext>
            </a:extLst>
          </p:cNvPr>
          <p:cNvSpPr>
            <a:spLocks noChangeAspect="1" noChangeArrowheads="1"/>
          </p:cNvSpPr>
          <p:nvPr/>
        </p:nvSpPr>
        <p:spPr bwMode="auto">
          <a:xfrm>
            <a:off x="92075" y="-455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34194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4000" dirty="0">
                <a:latin typeface="Times New Roman" panose="02020603050405020304" pitchFamily="18" charset="0"/>
                <a:cs typeface="Times New Roman" panose="02020603050405020304" pitchFamily="18" charset="0"/>
              </a:rPr>
              <a:t>Plan </a:t>
            </a:r>
            <a:r>
              <a:rPr lang="en-US" altLang="ja-JP" sz="4000">
                <a:latin typeface="Times New Roman" panose="02020603050405020304" pitchFamily="18" charset="0"/>
                <a:cs typeface="Times New Roman" panose="02020603050405020304" pitchFamily="18" charset="0"/>
              </a:rPr>
              <a:t>for May </a:t>
            </a:r>
            <a:r>
              <a:rPr lang="en-US" altLang="ja-JP" sz="4000" dirty="0">
                <a:latin typeface="Times New Roman" panose="02020603050405020304" pitchFamily="18" charset="0"/>
                <a:cs typeface="Times New Roman" panose="02020603050405020304" pitchFamily="18" charset="0"/>
              </a:rPr>
              <a:t>Meeting</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251520" y="2057400"/>
            <a:ext cx="8640960" cy="3887944"/>
          </a:xfrm>
          <a:ln/>
        </p:spPr>
        <p:txBody>
          <a:bodyPr>
            <a:normAutofit/>
          </a:bodyPr>
          <a:lstStyle/>
          <a:p>
            <a:pPr algn="just">
              <a:lnSpc>
                <a:spcPct val="80000"/>
              </a:lnSpc>
            </a:pPr>
            <a:r>
              <a:rPr lang="en-US" altLang="ja-JP" sz="2800" dirty="0">
                <a:latin typeface="Times New Roman" panose="02020603050405020304" pitchFamily="18" charset="0"/>
                <a:ea typeface="ＭＳ Ｐゴシック" pitchFamily="50" charset="-128"/>
                <a:cs typeface="Times New Roman" panose="02020603050405020304" pitchFamily="18" charset="0"/>
              </a:rPr>
              <a:t>4 slots </a:t>
            </a:r>
            <a:r>
              <a:rPr lang="en-US" altLang="ja-JP" sz="2800">
                <a:latin typeface="Times New Roman" panose="02020603050405020304" pitchFamily="18" charset="0"/>
                <a:ea typeface="ＭＳ Ｐゴシック" pitchFamily="50" charset="-128"/>
                <a:cs typeface="Times New Roman" panose="02020603050405020304" pitchFamily="18" charset="0"/>
              </a:rPr>
              <a:t>(7:00 AM </a:t>
            </a:r>
            <a:r>
              <a:rPr lang="en-US" altLang="ja-JP" sz="2800" dirty="0">
                <a:latin typeface="Times New Roman" panose="02020603050405020304" pitchFamily="18" charset="0"/>
                <a:ea typeface="ＭＳ Ｐゴシック" pitchFamily="50" charset="-128"/>
                <a:cs typeface="Times New Roman" panose="02020603050405020304" pitchFamily="18" charset="0"/>
              </a:rPr>
              <a:t>on Wed.,</a:t>
            </a:r>
            <a:r>
              <a:rPr lang="en-US" altLang="ja-JP" sz="2800" dirty="0" err="1">
                <a:latin typeface="Times New Roman" panose="02020603050405020304" pitchFamily="18" charset="0"/>
                <a:ea typeface="ＭＳ Ｐゴシック" pitchFamily="50" charset="-128"/>
                <a:cs typeface="Times New Roman" panose="02020603050405020304" pitchFamily="18" charset="0"/>
              </a:rPr>
              <a:t>Thur</a:t>
            </a:r>
            <a:r>
              <a:rPr lang="en-US" altLang="ja-JP" sz="2800" dirty="0">
                <a:latin typeface="Times New Roman" panose="02020603050405020304" pitchFamily="18" charset="0"/>
                <a:ea typeface="ＭＳ Ｐゴシック" pitchFamily="50" charset="-128"/>
                <a:cs typeface="Times New Roman" panose="02020603050405020304" pitchFamily="18" charset="0"/>
              </a:rPr>
              <a:t>., Mon., Tue.)</a:t>
            </a:r>
          </a:p>
          <a:p>
            <a:pPr algn="just">
              <a:lnSpc>
                <a:spcPct val="80000"/>
              </a:lnSpc>
            </a:pPr>
            <a:r>
              <a:rPr lang="en-US" altLang="ko-KR" sz="2800" dirty="0">
                <a:latin typeface="Times New Roman" panose="02020603050405020304" pitchFamily="18" charset="0"/>
                <a:ea typeface="굴림" pitchFamily="34" charset="-127"/>
                <a:cs typeface="Times New Roman" panose="02020603050405020304" pitchFamily="18" charset="0"/>
              </a:rPr>
              <a:t>Commence task group review and comment resolution.</a:t>
            </a:r>
          </a:p>
          <a:p>
            <a:pPr marL="0" indent="0" algn="just">
              <a:buNone/>
            </a:pPr>
            <a:endParaRPr lang="en-US" altLang="ja-JP"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4671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Slide </a:t>
            </a:r>
            <a:fld id="{F83107E0-218B-4453-B106-91E1881773EB}" type="slidenum">
              <a:rPr lang="en-US" altLang="en-US" sz="1200" b="0" smtClean="0"/>
              <a:pPr>
                <a:spcBef>
                  <a:spcPct val="0"/>
                </a:spcBef>
                <a:buFontTx/>
                <a:buNone/>
              </a:pPr>
              <a:t>51</a:t>
            </a:fld>
            <a:endParaRPr lang="en-US" altLang="en-US" sz="1200" b="0"/>
          </a:p>
        </p:txBody>
      </p:sp>
      <p:sp>
        <p:nvSpPr>
          <p:cNvPr id="17411"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just">
              <a:buFontTx/>
              <a:buNone/>
            </a:pPr>
            <a:r>
              <a:rPr lang="en-US" altLang="en-US" dirty="0"/>
              <a:t>This presentation contains the IEEE 802.15 TG13 Multi- </a:t>
            </a:r>
            <a:r>
              <a:rPr lang="en-US" altLang="en-US" dirty="0" err="1"/>
              <a:t>Gbit</a:t>
            </a:r>
            <a:r>
              <a:rPr lang="en-US" altLang="en-US" dirty="0"/>
              <a:t>/s Optical Wireless Communication Closing Report for the March 2022 virtual meeting.</a:t>
            </a:r>
          </a:p>
          <a:p>
            <a:pPr algn="just">
              <a:buFontTx/>
              <a:buNone/>
            </a:pPr>
            <a:endParaRPr lang="en-US" altLang="en-US" dirty="0"/>
          </a:p>
          <a:p>
            <a:pPr algn="just">
              <a:buFontTx/>
              <a:buNone/>
            </a:pPr>
            <a:endParaRPr lang="de-DE" altLang="en-US" dirty="0"/>
          </a:p>
          <a:p>
            <a:pPr algn="just">
              <a:buFontTx/>
              <a:buNone/>
            </a:pPr>
            <a:endParaRPr lang="en-US" altLang="en-US" dirty="0"/>
          </a:p>
          <a:p>
            <a:pPr lvl="1"/>
            <a:endParaRPr lang="en-US" altLang="en-US" dirty="0"/>
          </a:p>
          <a:p>
            <a:pPr lvl="1"/>
            <a:endParaRPr lang="en-US" altLang="en-US" dirty="0"/>
          </a:p>
        </p:txBody>
      </p:sp>
      <p:sp>
        <p:nvSpPr>
          <p:cNvPr id="17412"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a:solidFill>
                  <a:schemeClr val="tx2"/>
                </a:solidFill>
              </a:rPr>
              <a:t>Abstract</a:t>
            </a:r>
          </a:p>
        </p:txBody>
      </p:sp>
      <p:sp>
        <p:nvSpPr>
          <p:cNvPr id="17413" name="Footer Placeholder 4"/>
          <p:cNvSpPr>
            <a:spLocks noGrp="1"/>
          </p:cNvSpPr>
          <p:nvPr>
            <p:ph type="ftr" sz="quarter" idx="11"/>
          </p:nvPr>
        </p:nvSpPr>
        <p:spPr bwMode="auto">
          <a:xfrm>
            <a:off x="6172200" y="6475413"/>
            <a:ext cx="2600325" cy="230187"/>
          </a:xfrm>
          <a:noFill/>
        </p:spPr>
        <p:txBody>
          <a:bodyPr vert="horz" wrap="square" lIns="91440" tIns="45720" rIns="91440" bIns="45720" numCol="1" anchor="t" anchorCtr="0" compatLnSpc="1">
            <a:prstTxWarp prst="textNoShape">
              <a:avLst/>
            </a:prstTxWarp>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Volker Jungnickel (Fraunhofer HHI)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685800" y="1600200"/>
            <a:ext cx="815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marL="357188" indent="-357188"/>
            <a:r>
              <a:rPr lang="de-DE" sz="2000" dirty="0" err="1"/>
              <a:t>Monday</a:t>
            </a:r>
            <a:r>
              <a:rPr lang="de-DE" sz="2000" dirty="0"/>
              <a:t> 14 Jan. </a:t>
            </a:r>
            <a:r>
              <a:rPr lang="en-GB" sz="2000" dirty="0"/>
              <a:t>AM0 (7-9 a.m. EST, 13-15 CET)</a:t>
            </a:r>
            <a:endParaRPr lang="de-DE" sz="2000" dirty="0"/>
          </a:p>
          <a:p>
            <a:pPr marL="1028700" lvl="1"/>
            <a:r>
              <a:rPr lang="en-GB" sz="1800" dirty="0"/>
              <a:t>Reconfirm CRG</a:t>
            </a:r>
          </a:p>
          <a:p>
            <a:pPr marL="1028700" lvl="1"/>
            <a:r>
              <a:rPr lang="en-GB" sz="1800" dirty="0"/>
              <a:t>Announce teleconferences</a:t>
            </a:r>
          </a:p>
          <a:p>
            <a:pPr marL="1028700" lvl="1"/>
            <a:r>
              <a:rPr lang="en-GB" sz="1800" dirty="0"/>
              <a:t>Status of SA ballot</a:t>
            </a:r>
          </a:p>
          <a:p>
            <a:pPr marL="1028700" lvl="1"/>
            <a:r>
              <a:rPr lang="en-GB" sz="1800" dirty="0"/>
              <a:t>Review residual comments</a:t>
            </a:r>
            <a:endParaRPr lang="de-DE" sz="1800" dirty="0"/>
          </a:p>
          <a:p>
            <a:pPr marL="1028700" lvl="1"/>
            <a:r>
              <a:rPr lang="en-GB" sz="1800" dirty="0"/>
              <a:t>Continue comment resolution</a:t>
            </a:r>
          </a:p>
          <a:p>
            <a:pPr lvl="1" indent="0">
              <a:buNone/>
            </a:pPr>
            <a:endParaRPr lang="en-GB" sz="1800" dirty="0"/>
          </a:p>
          <a:p>
            <a:pPr marL="357188" indent="-357188"/>
            <a:r>
              <a:rPr lang="de-DE" sz="2000" dirty="0" err="1"/>
              <a:t>Tuesday</a:t>
            </a:r>
            <a:r>
              <a:rPr lang="de-DE" sz="2000" dirty="0"/>
              <a:t> 15 March </a:t>
            </a:r>
            <a:r>
              <a:rPr lang="en-GB" sz="2000" dirty="0"/>
              <a:t>AM0 (7-9 a.m. EST, 13-15 CET)</a:t>
            </a:r>
            <a:endParaRPr lang="de-DE" sz="2000" dirty="0"/>
          </a:p>
          <a:p>
            <a:pPr marL="989013" lvl="1" indent="-269875"/>
            <a:r>
              <a:rPr lang="en-GB" sz="1800" dirty="0"/>
              <a:t>Approve January meeting and teleconference minutes</a:t>
            </a:r>
          </a:p>
          <a:p>
            <a:pPr marL="989013" lvl="1" indent="-269875"/>
            <a:r>
              <a:rPr lang="en-GB" sz="1800" dirty="0"/>
              <a:t>Continue comment resolution</a:t>
            </a:r>
          </a:p>
          <a:p>
            <a:pPr marL="989013" lvl="1" indent="-269875"/>
            <a:r>
              <a:rPr lang="en-GB" sz="1800" dirty="0"/>
              <a:t>Discuss TG13 timeline</a:t>
            </a:r>
            <a:endParaRPr lang="de-DE" sz="1800" dirty="0"/>
          </a:p>
        </p:txBody>
      </p:sp>
      <p:sp>
        <p:nvSpPr>
          <p:cNvPr id="2969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Slide </a:t>
            </a:r>
            <a:fld id="{CE92B1CF-42C3-4957-B9D9-3C50DCFDE095}" type="slidenum">
              <a:rPr lang="en-US" altLang="en-US" sz="1200" b="0" smtClean="0"/>
              <a:pPr>
                <a:spcBef>
                  <a:spcPct val="0"/>
                </a:spcBef>
                <a:buFontTx/>
                <a:buNone/>
              </a:pPr>
              <a:t>52</a:t>
            </a:fld>
            <a:endParaRPr lang="en-US" altLang="en-US" sz="1200" b="0"/>
          </a:p>
        </p:txBody>
      </p:sp>
      <p:sp>
        <p:nvSpPr>
          <p:cNvPr id="29699"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dirty="0">
                <a:solidFill>
                  <a:schemeClr val="tx2"/>
                </a:solidFill>
              </a:rPr>
              <a:t>TG13 meetings this week</a:t>
            </a:r>
          </a:p>
        </p:txBody>
      </p:sp>
      <p:sp>
        <p:nvSpPr>
          <p:cNvPr id="29700" name="Footer Placeholder 4"/>
          <p:cNvSpPr>
            <a:spLocks noGrp="1"/>
          </p:cNvSpPr>
          <p:nvPr>
            <p:ph type="ftr" sz="quarter" idx="11"/>
          </p:nvPr>
        </p:nvSpPr>
        <p:spPr bwMode="auto">
          <a:xfrm>
            <a:off x="6172200" y="6475413"/>
            <a:ext cx="2600325" cy="230187"/>
          </a:xfrm>
          <a:noFill/>
        </p:spPr>
        <p:txBody>
          <a:bodyPr vert="horz" wrap="square" lIns="91440" tIns="45720" rIns="91440" bIns="45720" numCol="1" anchor="t" anchorCtr="0" compatLnSpc="1">
            <a:prstTxWarp prst="textNoShape">
              <a:avLst/>
            </a:prstTxWarp>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Volker Jungnickel (Fraunhofer HHI)</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TG13 SA </a:t>
            </a:r>
            <a:r>
              <a:rPr lang="de-DE" dirty="0" err="1"/>
              <a:t>ballot</a:t>
            </a:r>
            <a:r>
              <a:rPr lang="de-DE" dirty="0"/>
              <a:t> </a:t>
            </a:r>
            <a:r>
              <a:rPr lang="de-DE" dirty="0" err="1"/>
              <a:t>status</a:t>
            </a:r>
            <a:endParaRPr lang="de-DE" dirty="0"/>
          </a:p>
        </p:txBody>
      </p:sp>
      <p:sp>
        <p:nvSpPr>
          <p:cNvPr id="3" name="Inhaltsplatzhalter 2"/>
          <p:cNvSpPr>
            <a:spLocks noGrp="1"/>
          </p:cNvSpPr>
          <p:nvPr>
            <p:ph idx="1"/>
          </p:nvPr>
        </p:nvSpPr>
        <p:spPr>
          <a:xfrm>
            <a:off x="381000" y="1600200"/>
            <a:ext cx="8534400" cy="2286000"/>
          </a:xfrm>
        </p:spPr>
        <p:txBody>
          <a:bodyPr/>
          <a:lstStyle/>
          <a:p>
            <a:r>
              <a:rPr lang="en-US" sz="2000" b="0" dirty="0"/>
              <a:t>Initial SA letter ballot</a:t>
            </a:r>
          </a:p>
          <a:p>
            <a:pPr lvl="1"/>
            <a:r>
              <a:rPr lang="en-US" sz="1800" dirty="0"/>
              <a:t>82% return rate, 95% approval rate </a:t>
            </a:r>
          </a:p>
          <a:p>
            <a:pPr lvl="1"/>
            <a:r>
              <a:rPr lang="en-US" sz="1800" b="0" dirty="0"/>
              <a:t>3 NO votes with 21 MBS comments</a:t>
            </a:r>
          </a:p>
          <a:p>
            <a:pPr lvl="1"/>
            <a:r>
              <a:rPr lang="en-US" sz="1800" b="0" dirty="0"/>
              <a:t>314 comments were </a:t>
            </a:r>
            <a:r>
              <a:rPr lang="en-US" sz="1800" dirty="0"/>
              <a:t>received (9 general, 112 technical, 193 editorial)</a:t>
            </a:r>
            <a:endParaRPr lang="en-US" sz="1800" b="0" dirty="0"/>
          </a:p>
          <a:p>
            <a:r>
              <a:rPr lang="en-US" sz="2000" b="0" dirty="0"/>
              <a:t>1</a:t>
            </a:r>
            <a:r>
              <a:rPr lang="en-US" sz="2000" b="0" baseline="30000" dirty="0"/>
              <a:t>st</a:t>
            </a:r>
            <a:r>
              <a:rPr lang="en-US" sz="2000" b="0" dirty="0"/>
              <a:t> Recirculation</a:t>
            </a:r>
          </a:p>
          <a:p>
            <a:pPr lvl="1"/>
            <a:r>
              <a:rPr lang="en-US" sz="1800" dirty="0"/>
              <a:t>83% return rate, 98% approval rate </a:t>
            </a:r>
          </a:p>
          <a:p>
            <a:pPr lvl="1"/>
            <a:r>
              <a:rPr lang="en-US" sz="1800" b="0" dirty="0"/>
              <a:t>1 NO vote with 10 MBS comments</a:t>
            </a:r>
          </a:p>
          <a:p>
            <a:pPr lvl="1"/>
            <a:r>
              <a:rPr lang="en-US" sz="1800" b="0" dirty="0"/>
              <a:t>158 comments were received (1 general, 96 technical, 61 editorial)</a:t>
            </a:r>
          </a:p>
          <a:p>
            <a:pPr marL="361950" indent="-361950"/>
            <a:r>
              <a:rPr lang="en-GB" sz="2000" b="0" dirty="0"/>
              <a:t>2</a:t>
            </a:r>
            <a:r>
              <a:rPr lang="en-GB" sz="2000" b="0" baseline="30000" dirty="0"/>
              <a:t>nd</a:t>
            </a:r>
            <a:r>
              <a:rPr lang="en-GB" sz="2000" b="0" dirty="0"/>
              <a:t> Recirculation</a:t>
            </a:r>
          </a:p>
          <a:p>
            <a:pPr lvl="1"/>
            <a:r>
              <a:rPr lang="en-US" sz="1800" dirty="0"/>
              <a:t>84% return rate, 97% approval rate </a:t>
            </a:r>
          </a:p>
          <a:p>
            <a:pPr lvl="1"/>
            <a:r>
              <a:rPr lang="en-US" sz="1800" dirty="0"/>
              <a:t>2 NO votes with 6 MBS comments</a:t>
            </a:r>
          </a:p>
          <a:p>
            <a:pPr lvl="1"/>
            <a:r>
              <a:rPr lang="en-US" sz="1800" dirty="0"/>
              <a:t>94 comments were received (0 general, 45 technical, 49 editorial)</a:t>
            </a:r>
          </a:p>
          <a:p>
            <a:r>
              <a:rPr lang="en-US" sz="2000" b="0" dirty="0"/>
              <a:t>All comments were addressed</a:t>
            </a:r>
          </a:p>
          <a:p>
            <a:pPr lvl="1"/>
            <a:r>
              <a:rPr lang="en-US" sz="1800" dirty="0"/>
              <a:t>11 comments need further homework, work is finalized in CRG meetings</a:t>
            </a:r>
          </a:p>
          <a:p>
            <a:pPr lvl="1"/>
            <a:endParaRPr lang="en-US" sz="1800" dirty="0"/>
          </a:p>
          <a:p>
            <a:pPr lvl="1"/>
            <a:endParaRPr lang="en-US" sz="1800" dirty="0"/>
          </a:p>
          <a:p>
            <a:pPr lvl="1"/>
            <a:endParaRPr lang="en-US" sz="1800" b="0" dirty="0"/>
          </a:p>
        </p:txBody>
      </p:sp>
      <p:sp>
        <p:nvSpPr>
          <p:cNvPr id="4" name="Foliennummernplatzhalter 3"/>
          <p:cNvSpPr>
            <a:spLocks noGrp="1"/>
          </p:cNvSpPr>
          <p:nvPr>
            <p:ph type="sldNum" sz="quarter" idx="10"/>
          </p:nvPr>
        </p:nvSpPr>
        <p:spPr/>
        <p:txBody>
          <a:bodyPr/>
          <a:lstStyle/>
          <a:p>
            <a:pPr>
              <a:defRPr/>
            </a:pPr>
            <a:r>
              <a:rPr lang="en-US" altLang="en-US"/>
              <a:t>Slide </a:t>
            </a:r>
            <a:fld id="{474469FC-C9DB-4CF7-B72B-A1003E4A38C5}" type="slidenum">
              <a:rPr lang="en-US" altLang="en-US" smtClean="0"/>
              <a:pPr>
                <a:defRPr/>
              </a:pPr>
              <a:t>53</a:t>
            </a:fld>
            <a:endParaRPr lang="en-US" altLang="en-US"/>
          </a:p>
        </p:txBody>
      </p:sp>
      <p:sp>
        <p:nvSpPr>
          <p:cNvPr id="5" name="Fußzeilenplatzhalter 4"/>
          <p:cNvSpPr>
            <a:spLocks noGrp="1"/>
          </p:cNvSpPr>
          <p:nvPr>
            <p:ph type="ftr" sz="quarter" idx="11"/>
          </p:nvPr>
        </p:nvSpPr>
        <p:spPr/>
        <p:txBody>
          <a:bodyPr/>
          <a:lstStyle/>
          <a:p>
            <a:pPr>
              <a:defRPr/>
            </a:pPr>
            <a:r>
              <a:rPr lang="en-US" altLang="en-US"/>
              <a:t>Volker Jungnickel (Fraunhofer HHI)</a:t>
            </a:r>
          </a:p>
        </p:txBody>
      </p:sp>
    </p:spTree>
    <p:extLst>
      <p:ext uri="{BB962C8B-B14F-4D97-AF65-F5344CB8AC3E}">
        <p14:creationId xmlns:p14="http://schemas.microsoft.com/office/powerpoint/2010/main" val="1691280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TG13 CRG </a:t>
            </a:r>
            <a:r>
              <a:rPr lang="de-DE" dirty="0" err="1"/>
              <a:t>Telcos</a:t>
            </a:r>
            <a:r>
              <a:rPr lang="de-DE" dirty="0"/>
              <a:t>/</a:t>
            </a:r>
            <a:r>
              <a:rPr lang="de-DE" dirty="0" err="1"/>
              <a:t>Telco</a:t>
            </a:r>
            <a:r>
              <a:rPr lang="de-DE" dirty="0"/>
              <a:t> </a:t>
            </a:r>
            <a:r>
              <a:rPr lang="de-DE" dirty="0" err="1"/>
              <a:t>with</a:t>
            </a:r>
            <a:r>
              <a:rPr lang="de-DE" dirty="0"/>
              <a:t> 802.1</a:t>
            </a:r>
          </a:p>
        </p:txBody>
      </p:sp>
      <p:sp>
        <p:nvSpPr>
          <p:cNvPr id="3" name="Inhaltsplatzhalter 2"/>
          <p:cNvSpPr>
            <a:spLocks noGrp="1"/>
          </p:cNvSpPr>
          <p:nvPr>
            <p:ph idx="1"/>
          </p:nvPr>
        </p:nvSpPr>
        <p:spPr>
          <a:xfrm>
            <a:off x="381000" y="1981200"/>
            <a:ext cx="8534400" cy="2286000"/>
          </a:xfrm>
        </p:spPr>
        <p:txBody>
          <a:bodyPr/>
          <a:lstStyle/>
          <a:p>
            <a:pPr marL="400050"/>
            <a:r>
              <a:rPr lang="de-DE" dirty="0"/>
              <a:t>TG13 CRG Telco </a:t>
            </a:r>
            <a:r>
              <a:rPr lang="de-DE" dirty="0" err="1"/>
              <a:t>dates</a:t>
            </a:r>
            <a:endParaRPr lang="de-DE" dirty="0"/>
          </a:p>
          <a:p>
            <a:pPr marL="800100" lvl="1"/>
            <a:r>
              <a:rPr lang="de-DE" dirty="0"/>
              <a:t>28 March 2022, 11:00-12.30 CET (5:00-6:30 ET, 18:00-19:30 KT)</a:t>
            </a:r>
          </a:p>
          <a:p>
            <a:pPr marL="800100" lvl="1"/>
            <a:r>
              <a:rPr lang="de-DE" dirty="0"/>
              <a:t>  4 April 2022, 11:00-12.30 CET (5:00-6:30 ET, 18:00-19:30 KT)</a:t>
            </a:r>
          </a:p>
          <a:p>
            <a:pPr marL="800100" lvl="1"/>
            <a:r>
              <a:rPr lang="de-DE" dirty="0"/>
              <a:t>11 April 2022, 11:00-12.30 CET (5:00-6:30 ET, 18:00-19:30 KT)</a:t>
            </a:r>
          </a:p>
          <a:p>
            <a:pPr marL="800100" lvl="1"/>
            <a:r>
              <a:rPr lang="de-DE" dirty="0"/>
              <a:t>2 May 2022, 11:00-12.30 CET (5:00-6:30 ET, 18:00-19:30 KT)</a:t>
            </a:r>
          </a:p>
          <a:p>
            <a:pPr marL="800100" lvl="1"/>
            <a:endParaRPr lang="de-DE" sz="2400" dirty="0"/>
          </a:p>
          <a:p>
            <a:pPr marL="400050"/>
            <a:r>
              <a:rPr lang="de-DE" dirty="0"/>
              <a:t>TG13 </a:t>
            </a:r>
            <a:r>
              <a:rPr lang="de-DE" dirty="0" err="1"/>
              <a:t>Telco</a:t>
            </a:r>
            <a:r>
              <a:rPr lang="de-DE" dirty="0"/>
              <a:t> </a:t>
            </a:r>
            <a:r>
              <a:rPr lang="de-DE" dirty="0" err="1"/>
              <a:t>with</a:t>
            </a:r>
            <a:r>
              <a:rPr lang="de-DE" dirty="0"/>
              <a:t> 802.1 (tentative)</a:t>
            </a:r>
          </a:p>
          <a:p>
            <a:pPr marL="800100" lvl="1"/>
            <a:r>
              <a:rPr lang="de-DE" dirty="0"/>
              <a:t>11 April 2022, 15:30-17.00 CET (9:30-11:00 ET, 22:30-24:00 KT)</a:t>
            </a:r>
          </a:p>
          <a:p>
            <a:pPr marL="800100" lvl="1"/>
            <a:endParaRPr lang="de-DE" dirty="0"/>
          </a:p>
          <a:p>
            <a:pPr marL="800100" lvl="1"/>
            <a:endParaRPr lang="de-DE" b="0" dirty="0"/>
          </a:p>
        </p:txBody>
      </p:sp>
      <p:sp>
        <p:nvSpPr>
          <p:cNvPr id="4" name="Foliennummernplatzhalter 3"/>
          <p:cNvSpPr>
            <a:spLocks noGrp="1"/>
          </p:cNvSpPr>
          <p:nvPr>
            <p:ph type="sldNum" sz="quarter" idx="10"/>
          </p:nvPr>
        </p:nvSpPr>
        <p:spPr/>
        <p:txBody>
          <a:bodyPr/>
          <a:lstStyle/>
          <a:p>
            <a:pPr>
              <a:defRPr/>
            </a:pPr>
            <a:r>
              <a:rPr lang="en-US" altLang="en-US"/>
              <a:t>Slide </a:t>
            </a:r>
            <a:fld id="{474469FC-C9DB-4CF7-B72B-A1003E4A38C5}" type="slidenum">
              <a:rPr lang="en-US" altLang="en-US" smtClean="0"/>
              <a:pPr>
                <a:defRPr/>
              </a:pPr>
              <a:t>54</a:t>
            </a:fld>
            <a:endParaRPr lang="en-US" altLang="en-US"/>
          </a:p>
        </p:txBody>
      </p:sp>
      <p:sp>
        <p:nvSpPr>
          <p:cNvPr id="5" name="Fußzeilenplatzhalter 4"/>
          <p:cNvSpPr>
            <a:spLocks noGrp="1"/>
          </p:cNvSpPr>
          <p:nvPr>
            <p:ph type="ftr" sz="quarter" idx="11"/>
          </p:nvPr>
        </p:nvSpPr>
        <p:spPr/>
        <p:txBody>
          <a:bodyPr/>
          <a:lstStyle/>
          <a:p>
            <a:pPr>
              <a:defRPr/>
            </a:pPr>
            <a:r>
              <a:rPr lang="en-US" altLang="en-US"/>
              <a:t>Volker Jungnickel (Fraunhofer HHI)</a:t>
            </a:r>
          </a:p>
        </p:txBody>
      </p:sp>
    </p:spTree>
    <p:extLst>
      <p:ext uri="{BB962C8B-B14F-4D97-AF65-F5344CB8AC3E}">
        <p14:creationId xmlns:p14="http://schemas.microsoft.com/office/powerpoint/2010/main" val="172358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TG Motion </a:t>
            </a:r>
            <a:r>
              <a:rPr lang="de-DE" dirty="0" err="1"/>
              <a:t>to</a:t>
            </a:r>
            <a:r>
              <a:rPr lang="de-DE" dirty="0"/>
              <a:t> </a:t>
            </a:r>
            <a:r>
              <a:rPr lang="de-DE" dirty="0" err="1"/>
              <a:t>reconfirm</a:t>
            </a:r>
            <a:r>
              <a:rPr lang="de-DE" dirty="0"/>
              <a:t> CRG</a:t>
            </a:r>
          </a:p>
        </p:txBody>
      </p:sp>
      <p:sp>
        <p:nvSpPr>
          <p:cNvPr id="3" name="Inhaltsplatzhalter 2"/>
          <p:cNvSpPr>
            <a:spLocks noGrp="1"/>
          </p:cNvSpPr>
          <p:nvPr>
            <p:ph idx="1"/>
          </p:nvPr>
        </p:nvSpPr>
        <p:spPr>
          <a:xfrm>
            <a:off x="381000" y="1981200"/>
            <a:ext cx="8534400" cy="2286000"/>
          </a:xfrm>
        </p:spPr>
        <p:txBody>
          <a:bodyPr/>
          <a:lstStyle/>
          <a:p>
            <a:pPr marL="0" lvl="0" indent="0">
              <a:buNone/>
            </a:pPr>
            <a:r>
              <a:rPr lang="en-US" sz="1800" b="0" i="1" dirty="0"/>
              <a:t>Move to request that 802.15 WG approves the formation of a Comment Resolution Group (CRG) for the Standards Association balloting of the P802.15.13_D7 with the following membership: Volker Jungnickel as Chair, </a:t>
            </a:r>
            <a:r>
              <a:rPr lang="en-US" sz="1800" b="0" i="1" dirty="0" err="1"/>
              <a:t>Tuncer</a:t>
            </a:r>
            <a:r>
              <a:rPr lang="en-US" sz="1800" b="0" i="1" dirty="0"/>
              <a:t> Baykas, Sang-Kyu Lim, Tero Kivinen. The 802.15.13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lvl="0"/>
            <a:endParaRPr lang="de-DE" sz="2000" dirty="0"/>
          </a:p>
          <a:p>
            <a:pPr marL="457200" lvl="1" indent="0">
              <a:buNone/>
            </a:pPr>
            <a:r>
              <a:rPr lang="en-US" sz="1800" b="1" dirty="0"/>
              <a:t>Moved:	Kai Lennert Bober	</a:t>
            </a:r>
          </a:p>
          <a:p>
            <a:pPr marL="457200" lvl="1" indent="0">
              <a:buNone/>
            </a:pPr>
            <a:r>
              <a:rPr lang="en-US" sz="1800" b="1" dirty="0"/>
              <a:t>Second:	Sang-</a:t>
            </a:r>
            <a:r>
              <a:rPr lang="en-US" sz="1800" b="1" dirty="0" err="1"/>
              <a:t>Kyu</a:t>
            </a:r>
            <a:r>
              <a:rPr lang="en-US" sz="1800" b="1" dirty="0"/>
              <a:t> Lim</a:t>
            </a:r>
            <a:endParaRPr lang="de-DE" sz="1800" b="1" dirty="0"/>
          </a:p>
          <a:p>
            <a:pPr marL="457200" lvl="1" indent="0">
              <a:buNone/>
            </a:pPr>
            <a:endParaRPr lang="en-US" sz="1800" dirty="0"/>
          </a:p>
          <a:p>
            <a:pPr marL="457200" lvl="1" indent="0">
              <a:buNone/>
            </a:pPr>
            <a:r>
              <a:rPr lang="en-US" sz="1800" dirty="0"/>
              <a:t>Result: Motion passed unanimously.</a:t>
            </a:r>
            <a:endParaRPr lang="de-DE" sz="1800" dirty="0">
              <a:effectLst/>
            </a:endParaRPr>
          </a:p>
        </p:txBody>
      </p:sp>
      <p:sp>
        <p:nvSpPr>
          <p:cNvPr id="4" name="Foliennummernplatzhalter 3"/>
          <p:cNvSpPr>
            <a:spLocks noGrp="1"/>
          </p:cNvSpPr>
          <p:nvPr>
            <p:ph type="sldNum" sz="quarter" idx="10"/>
          </p:nvPr>
        </p:nvSpPr>
        <p:spPr/>
        <p:txBody>
          <a:bodyPr/>
          <a:lstStyle/>
          <a:p>
            <a:pPr>
              <a:defRPr/>
            </a:pPr>
            <a:r>
              <a:rPr lang="en-US" altLang="en-US"/>
              <a:t>Slide </a:t>
            </a:r>
            <a:fld id="{474469FC-C9DB-4CF7-B72B-A1003E4A38C5}" type="slidenum">
              <a:rPr lang="en-US" altLang="en-US" smtClean="0"/>
              <a:pPr>
                <a:defRPr/>
              </a:pPr>
              <a:t>55</a:t>
            </a:fld>
            <a:endParaRPr lang="en-US" altLang="en-US"/>
          </a:p>
        </p:txBody>
      </p:sp>
      <p:sp>
        <p:nvSpPr>
          <p:cNvPr id="5" name="Fußzeilenplatzhalter 4"/>
          <p:cNvSpPr>
            <a:spLocks noGrp="1"/>
          </p:cNvSpPr>
          <p:nvPr>
            <p:ph type="ftr" sz="quarter" idx="11"/>
          </p:nvPr>
        </p:nvSpPr>
        <p:spPr/>
        <p:txBody>
          <a:bodyPr/>
          <a:lstStyle/>
          <a:p>
            <a:pPr>
              <a:defRPr/>
            </a:pPr>
            <a:r>
              <a:rPr lang="en-US" altLang="en-US"/>
              <a:t>Volker Jungnickel (Fraunhofer HHI)</a:t>
            </a:r>
          </a:p>
        </p:txBody>
      </p:sp>
    </p:spTree>
    <p:extLst>
      <p:ext uri="{BB962C8B-B14F-4D97-AF65-F5344CB8AC3E}">
        <p14:creationId xmlns:p14="http://schemas.microsoft.com/office/powerpoint/2010/main" val="799204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WG Motion </a:t>
            </a:r>
            <a:r>
              <a:rPr lang="de-DE" dirty="0" err="1"/>
              <a:t>to</a:t>
            </a:r>
            <a:r>
              <a:rPr lang="de-DE" dirty="0"/>
              <a:t> </a:t>
            </a:r>
            <a:r>
              <a:rPr lang="de-DE" dirty="0" err="1"/>
              <a:t>reconfirm</a:t>
            </a:r>
            <a:r>
              <a:rPr lang="de-DE" dirty="0"/>
              <a:t> CRG</a:t>
            </a:r>
          </a:p>
        </p:txBody>
      </p:sp>
      <p:sp>
        <p:nvSpPr>
          <p:cNvPr id="3" name="Inhaltsplatzhalter 2"/>
          <p:cNvSpPr>
            <a:spLocks noGrp="1"/>
          </p:cNvSpPr>
          <p:nvPr>
            <p:ph idx="1"/>
          </p:nvPr>
        </p:nvSpPr>
        <p:spPr>
          <a:xfrm>
            <a:off x="381000" y="1981200"/>
            <a:ext cx="8534400" cy="2286000"/>
          </a:xfrm>
        </p:spPr>
        <p:txBody>
          <a:bodyPr/>
          <a:lstStyle/>
          <a:p>
            <a:pPr marL="0" lvl="0" indent="0">
              <a:buNone/>
            </a:pPr>
            <a:r>
              <a:rPr lang="en-US" sz="1800" b="0" i="1" dirty="0"/>
              <a:t>Move that 802.15 WG approves the formation of a Comment Resolution Group (CRG) for the Standards Association balloting of the P802.15.13_D7 with the following membership: Volker Jungnickel as Chair, </a:t>
            </a:r>
            <a:r>
              <a:rPr lang="en-US" sz="1800" b="0" i="1" dirty="0" err="1"/>
              <a:t>Tuncer</a:t>
            </a:r>
            <a:r>
              <a:rPr lang="en-US" sz="1800" b="0" i="1" dirty="0"/>
              <a:t> Baykas, Sang-Kyu Lim, Tero Kivinen. The 802.15.13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lvl="0"/>
            <a:endParaRPr lang="de-DE" sz="2000" dirty="0"/>
          </a:p>
          <a:p>
            <a:pPr marL="457200" lvl="1" indent="0">
              <a:buNone/>
            </a:pPr>
            <a:r>
              <a:rPr lang="en-US" sz="1800" b="1" dirty="0"/>
              <a:t>Moved:	Volker Jungnickel	</a:t>
            </a:r>
          </a:p>
          <a:p>
            <a:pPr marL="457200" lvl="1" indent="0">
              <a:buNone/>
            </a:pPr>
            <a:r>
              <a:rPr lang="en-US" sz="1800" b="1" dirty="0"/>
              <a:t>Second:	</a:t>
            </a:r>
            <a:endParaRPr lang="de-DE" sz="1800" b="1" dirty="0"/>
          </a:p>
          <a:p>
            <a:pPr marL="457200" lvl="1" indent="0">
              <a:buNone/>
            </a:pPr>
            <a:endParaRPr lang="en-US" sz="1800" dirty="0"/>
          </a:p>
          <a:p>
            <a:pPr marL="457200" lvl="1" indent="0">
              <a:buNone/>
            </a:pPr>
            <a:r>
              <a:rPr lang="en-US" sz="1800" dirty="0"/>
              <a:t>Result:</a:t>
            </a:r>
            <a:endParaRPr lang="de-DE" sz="1800" dirty="0">
              <a:effectLst/>
            </a:endParaRPr>
          </a:p>
        </p:txBody>
      </p:sp>
      <p:sp>
        <p:nvSpPr>
          <p:cNvPr id="4" name="Foliennummernplatzhalter 3"/>
          <p:cNvSpPr>
            <a:spLocks noGrp="1"/>
          </p:cNvSpPr>
          <p:nvPr>
            <p:ph type="sldNum" sz="quarter" idx="10"/>
          </p:nvPr>
        </p:nvSpPr>
        <p:spPr/>
        <p:txBody>
          <a:bodyPr/>
          <a:lstStyle/>
          <a:p>
            <a:pPr>
              <a:defRPr/>
            </a:pPr>
            <a:r>
              <a:rPr lang="en-US" altLang="en-US"/>
              <a:t>Slide </a:t>
            </a:r>
            <a:fld id="{474469FC-C9DB-4CF7-B72B-A1003E4A38C5}" type="slidenum">
              <a:rPr lang="en-US" altLang="en-US" smtClean="0"/>
              <a:pPr>
                <a:defRPr/>
              </a:pPr>
              <a:t>56</a:t>
            </a:fld>
            <a:endParaRPr lang="en-US" altLang="en-US"/>
          </a:p>
        </p:txBody>
      </p:sp>
      <p:sp>
        <p:nvSpPr>
          <p:cNvPr id="5" name="Fußzeilenplatzhalter 4"/>
          <p:cNvSpPr>
            <a:spLocks noGrp="1"/>
          </p:cNvSpPr>
          <p:nvPr>
            <p:ph type="ftr" sz="quarter" idx="11"/>
          </p:nvPr>
        </p:nvSpPr>
        <p:spPr/>
        <p:txBody>
          <a:bodyPr/>
          <a:lstStyle/>
          <a:p>
            <a:pPr>
              <a:defRPr/>
            </a:pPr>
            <a:r>
              <a:rPr lang="en-US" altLang="en-US"/>
              <a:t>Volker Jungnickel (Fraunhofer HHI)</a:t>
            </a:r>
          </a:p>
        </p:txBody>
      </p:sp>
    </p:spTree>
    <p:extLst>
      <p:ext uri="{BB962C8B-B14F-4D97-AF65-F5344CB8AC3E}">
        <p14:creationId xmlns:p14="http://schemas.microsoft.com/office/powerpoint/2010/main" val="2706114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Plan </a:t>
            </a:r>
            <a:r>
              <a:rPr lang="de-DE" dirty="0" err="1"/>
              <a:t>for</a:t>
            </a:r>
            <a:r>
              <a:rPr lang="de-DE" dirty="0"/>
              <a:t> </a:t>
            </a:r>
            <a:r>
              <a:rPr lang="de-DE" dirty="0" err="1"/>
              <a:t>finalization</a:t>
            </a:r>
            <a:r>
              <a:rPr lang="de-DE" dirty="0"/>
              <a:t> </a:t>
            </a:r>
            <a:r>
              <a:rPr lang="de-DE" dirty="0" err="1"/>
              <a:t>of</a:t>
            </a:r>
            <a:r>
              <a:rPr lang="de-DE" dirty="0"/>
              <a:t> TG13 </a:t>
            </a:r>
            <a:r>
              <a:rPr lang="de-DE" dirty="0" err="1"/>
              <a:t>Spec</a:t>
            </a:r>
            <a:endParaRPr lang="de-DE" dirty="0"/>
          </a:p>
        </p:txBody>
      </p:sp>
      <p:sp>
        <p:nvSpPr>
          <p:cNvPr id="3" name="Inhaltsplatzhalter 2"/>
          <p:cNvSpPr>
            <a:spLocks noGrp="1"/>
          </p:cNvSpPr>
          <p:nvPr>
            <p:ph idx="1"/>
          </p:nvPr>
        </p:nvSpPr>
        <p:spPr>
          <a:xfrm>
            <a:off x="381000" y="1752600"/>
            <a:ext cx="8534400" cy="2286000"/>
          </a:xfrm>
        </p:spPr>
        <p:txBody>
          <a:bodyPr/>
          <a:lstStyle/>
          <a:p>
            <a:pPr marL="400050"/>
            <a:r>
              <a:rPr lang="de-DE" dirty="0"/>
              <a:t>D7 </a:t>
            </a:r>
            <a:r>
              <a:rPr lang="de-DE" dirty="0" err="1"/>
              <a:t>goes</a:t>
            </a:r>
            <a:r>
              <a:rPr lang="de-DE" dirty="0"/>
              <a:t> </a:t>
            </a:r>
            <a:r>
              <a:rPr lang="de-DE" dirty="0" err="1"/>
              <a:t>to</a:t>
            </a:r>
            <a:r>
              <a:rPr lang="de-DE" dirty="0"/>
              <a:t> 3</a:t>
            </a:r>
            <a:r>
              <a:rPr lang="de-DE" baseline="30000" dirty="0"/>
              <a:t>rd</a:t>
            </a:r>
            <a:r>
              <a:rPr lang="de-DE" dirty="0"/>
              <a:t> </a:t>
            </a:r>
            <a:r>
              <a:rPr lang="de-DE" dirty="0" err="1"/>
              <a:t>recirculation</a:t>
            </a:r>
            <a:r>
              <a:rPr lang="de-DE" dirty="0"/>
              <a:t> </a:t>
            </a:r>
            <a:r>
              <a:rPr lang="de-DE" dirty="0" err="1"/>
              <a:t>before</a:t>
            </a:r>
            <a:r>
              <a:rPr lang="de-DE" dirty="0"/>
              <a:t> May</a:t>
            </a:r>
          </a:p>
          <a:p>
            <a:pPr marL="1143000" lvl="2"/>
            <a:r>
              <a:rPr lang="de-DE" dirty="0" err="1"/>
              <a:t>Should</a:t>
            </a:r>
            <a:r>
              <a:rPr lang="de-DE" dirty="0"/>
              <a:t> </a:t>
            </a:r>
            <a:r>
              <a:rPr lang="de-DE" dirty="0" err="1"/>
              <a:t>need</a:t>
            </a:r>
            <a:r>
              <a:rPr lang="de-DE" dirty="0"/>
              <a:t> </a:t>
            </a:r>
            <a:r>
              <a:rPr lang="de-DE" dirty="0" err="1"/>
              <a:t>no</a:t>
            </a:r>
            <a:r>
              <a:rPr lang="de-DE" dirty="0"/>
              <a:t> </a:t>
            </a:r>
            <a:r>
              <a:rPr lang="de-DE" dirty="0" err="1"/>
              <a:t>further</a:t>
            </a:r>
            <a:r>
              <a:rPr lang="de-DE" dirty="0"/>
              <a:t> </a:t>
            </a:r>
            <a:r>
              <a:rPr lang="de-DE" dirty="0" err="1"/>
              <a:t>technical</a:t>
            </a:r>
            <a:r>
              <a:rPr lang="de-DE" dirty="0"/>
              <a:t> </a:t>
            </a:r>
            <a:r>
              <a:rPr lang="de-DE" dirty="0" err="1"/>
              <a:t>changes</a:t>
            </a:r>
            <a:endParaRPr lang="de-DE" dirty="0"/>
          </a:p>
          <a:p>
            <a:pPr marL="1143000" lvl="2"/>
            <a:r>
              <a:rPr lang="de-DE" dirty="0"/>
              <a:t>After May: final </a:t>
            </a:r>
            <a:r>
              <a:rPr lang="de-DE" dirty="0" err="1"/>
              <a:t>recirculation</a:t>
            </a:r>
            <a:r>
              <a:rPr lang="de-DE" dirty="0"/>
              <a:t> </a:t>
            </a:r>
          </a:p>
          <a:p>
            <a:pPr marL="1143000" lvl="2"/>
            <a:r>
              <a:rPr lang="de-DE" b="1" dirty="0"/>
              <a:t>Plan ist </a:t>
            </a:r>
            <a:r>
              <a:rPr lang="de-DE" b="1" dirty="0" err="1"/>
              <a:t>to</a:t>
            </a:r>
            <a:r>
              <a:rPr lang="de-DE" b="1" dirty="0"/>
              <a:t> </a:t>
            </a:r>
            <a:r>
              <a:rPr lang="de-DE" b="1" dirty="0" err="1"/>
              <a:t>submit</a:t>
            </a:r>
            <a:r>
              <a:rPr lang="de-DE" b="1" dirty="0"/>
              <a:t> </a:t>
            </a:r>
            <a:r>
              <a:rPr lang="de-DE" b="1" dirty="0" err="1"/>
              <a:t>to</a:t>
            </a:r>
            <a:r>
              <a:rPr lang="de-DE" b="1" dirty="0"/>
              <a:t> </a:t>
            </a:r>
            <a:r>
              <a:rPr lang="de-DE" b="1" dirty="0" err="1"/>
              <a:t>RevCom</a:t>
            </a:r>
            <a:r>
              <a:rPr lang="de-DE" b="1" dirty="0"/>
              <a:t> in </a:t>
            </a:r>
            <a:r>
              <a:rPr lang="de-DE" b="1" dirty="0" err="1"/>
              <a:t>July</a:t>
            </a:r>
            <a:endParaRPr lang="de-DE" b="1" dirty="0"/>
          </a:p>
        </p:txBody>
      </p:sp>
      <p:sp>
        <p:nvSpPr>
          <p:cNvPr id="4" name="Foliennummernplatzhalter 3"/>
          <p:cNvSpPr>
            <a:spLocks noGrp="1"/>
          </p:cNvSpPr>
          <p:nvPr>
            <p:ph type="sldNum" sz="quarter" idx="10"/>
          </p:nvPr>
        </p:nvSpPr>
        <p:spPr/>
        <p:txBody>
          <a:bodyPr/>
          <a:lstStyle/>
          <a:p>
            <a:pPr>
              <a:defRPr/>
            </a:pPr>
            <a:r>
              <a:rPr lang="en-US" altLang="en-US"/>
              <a:t>Slide </a:t>
            </a:r>
            <a:fld id="{474469FC-C9DB-4CF7-B72B-A1003E4A38C5}" type="slidenum">
              <a:rPr lang="en-US" altLang="en-US" smtClean="0"/>
              <a:pPr>
                <a:defRPr/>
              </a:pPr>
              <a:t>57</a:t>
            </a:fld>
            <a:endParaRPr lang="en-US" altLang="en-US"/>
          </a:p>
        </p:txBody>
      </p:sp>
      <p:sp>
        <p:nvSpPr>
          <p:cNvPr id="5" name="Fußzeilenplatzhalter 4"/>
          <p:cNvSpPr>
            <a:spLocks noGrp="1"/>
          </p:cNvSpPr>
          <p:nvPr>
            <p:ph type="ftr" sz="quarter" idx="11"/>
          </p:nvPr>
        </p:nvSpPr>
        <p:spPr/>
        <p:txBody>
          <a:bodyPr/>
          <a:lstStyle/>
          <a:p>
            <a:pPr>
              <a:defRPr/>
            </a:pPr>
            <a:r>
              <a:rPr lang="en-US" altLang="en-US"/>
              <a:t>Volker Jungnickel (Fraunhofer HHI)</a:t>
            </a:r>
          </a:p>
        </p:txBody>
      </p:sp>
    </p:spTree>
    <p:extLst>
      <p:ext uri="{BB962C8B-B14F-4D97-AF65-F5344CB8AC3E}">
        <p14:creationId xmlns:p14="http://schemas.microsoft.com/office/powerpoint/2010/main" val="219296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 14 March 2022 </a:t>
            </a:r>
            <a:br>
              <a:rPr lang="de-DE" dirty="0"/>
            </a:br>
            <a:r>
              <a:rPr lang="de-DE" dirty="0" err="1"/>
              <a:t>Closing</a:t>
            </a:r>
            <a:r>
              <a:rPr lang="de-DE" dirty="0"/>
              <a:t> Report</a:t>
            </a:r>
          </a:p>
        </p:txBody>
      </p:sp>
      <p:sp>
        <p:nvSpPr>
          <p:cNvPr id="8" name="Untertitel 7"/>
          <p:cNvSpPr>
            <a:spLocks noGrp="1"/>
          </p:cNvSpPr>
          <p:nvPr>
            <p:ph type="subTitle" idx="1"/>
          </p:nvPr>
        </p:nvSpPr>
        <p:spPr/>
        <p:txBody>
          <a:bodyPr/>
          <a:lstStyle/>
          <a:p>
            <a:endParaRPr lang="de-DE" dirty="0"/>
          </a:p>
        </p:txBody>
      </p:sp>
      <p:sp>
        <p:nvSpPr>
          <p:cNvPr id="2" name="Datumsplatzhalter 1"/>
          <p:cNvSpPr>
            <a:spLocks noGrp="1"/>
          </p:cNvSpPr>
          <p:nvPr>
            <p:ph type="dt" sz="half" idx="10"/>
          </p:nvPr>
        </p:nvSpPr>
        <p:spPr/>
        <p:txBody>
          <a:bodyPr/>
          <a:lstStyle/>
          <a:p>
            <a:r>
              <a:rPr lang="en-US" dirty="0"/>
              <a:t>March 2022</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58</a:t>
            </a:fld>
            <a:endParaRPr lang="en-US"/>
          </a:p>
        </p:txBody>
      </p:sp>
    </p:spTree>
    <p:extLst>
      <p:ext uri="{BB962C8B-B14F-4D97-AF65-F5344CB8AC3E}">
        <p14:creationId xmlns:p14="http://schemas.microsoft.com/office/powerpoint/2010/main" val="24307123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Status Update</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a:xfrm>
            <a:off x="609600" y="1371600"/>
            <a:ext cx="7916863" cy="4868863"/>
          </a:xfrm>
        </p:spPr>
        <p:txBody>
          <a:bodyPr>
            <a:normAutofit/>
          </a:bodyPr>
          <a:lstStyle/>
          <a:p>
            <a:pPr marL="457200" indent="-457200">
              <a:buFont typeface="Arial" panose="020B0604020202020204" pitchFamily="34" charset="0"/>
              <a:buChar char="•"/>
            </a:pPr>
            <a:r>
              <a:rPr lang="en-US" sz="2400" dirty="0"/>
              <a:t>Approved as Task Group at Sept. 2021 SASB Series</a:t>
            </a:r>
          </a:p>
          <a:p>
            <a:pPr marL="457200" indent="-457200">
              <a:buClrTx/>
              <a:buFont typeface="Arial" panose="020B0604020202020204" pitchFamily="34" charset="0"/>
              <a:buChar char="•"/>
            </a:pPr>
            <a:r>
              <a:rPr lang="en-US" sz="2400" dirty="0"/>
              <a:t>Re-Announcing call for TG14 officers</a:t>
            </a:r>
          </a:p>
          <a:p>
            <a:pPr marL="857250" lvl="1" indent="-457200">
              <a:buClrTx/>
              <a:buFont typeface="Arial" panose="020B0604020202020204" pitchFamily="34" charset="0"/>
              <a:buChar char="•"/>
            </a:pPr>
            <a:r>
              <a:rPr lang="en-US" sz="2000" dirty="0"/>
              <a:t>Chair, Secretary are needed to conduct mtgs. &amp; calls</a:t>
            </a:r>
          </a:p>
          <a:p>
            <a:pPr marL="857250" lvl="1" indent="-457200">
              <a:buClrTx/>
              <a:buFont typeface="Arial" panose="020B0604020202020204" pitchFamily="34" charset="0"/>
              <a:buChar char="•"/>
            </a:pPr>
            <a:r>
              <a:rPr lang="en-US" sz="2000" dirty="0"/>
              <a:t>Interested parties should contact Pat Kinney and Clint Powell</a:t>
            </a:r>
          </a:p>
          <a:p>
            <a:pPr marL="857250" lvl="1" indent="-457200">
              <a:buClrTx/>
              <a:buFont typeface="Arial" panose="020B0604020202020204" pitchFamily="34" charset="0"/>
              <a:buChar char="•"/>
            </a:pPr>
            <a:r>
              <a:rPr lang="en-US" sz="2000" dirty="0"/>
              <a:t>Clint Powell (Meta) will continue as acting Chair in the interim</a:t>
            </a:r>
          </a:p>
          <a:p>
            <a:pPr marL="457200" indent="-457200">
              <a:buClrTx/>
              <a:buFont typeface="Arial" panose="020B0604020202020204" pitchFamily="34" charset="0"/>
              <a:buChar char="•"/>
            </a:pPr>
            <a:r>
              <a:rPr lang="en-US" sz="2400" dirty="0"/>
              <a:t>802.15 outreach conducted in Jan. 2022 is being communicated within upper layer standards development organizations and consortiums</a:t>
            </a:r>
          </a:p>
        </p:txBody>
      </p:sp>
      <p:sp>
        <p:nvSpPr>
          <p:cNvPr id="5" name="Slide Number Placeholder 3">
            <a:extLst>
              <a:ext uri="{FF2B5EF4-FFF2-40B4-BE49-F238E27FC236}">
                <a16:creationId xmlns:a16="http://schemas.microsoft.com/office/drawing/2014/main" id="{0FB263F6-EA94-4A5F-BD28-546DD374D4B7}"/>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59</a:t>
            </a:fld>
            <a:endParaRPr lang="en-US" altLang="en-US" dirty="0">
              <a:solidFill>
                <a:schemeClr val="tx1"/>
              </a:solidFill>
            </a:endParaRPr>
          </a:p>
        </p:txBody>
      </p:sp>
    </p:spTree>
    <p:extLst>
      <p:ext uri="{BB962C8B-B14F-4D97-AF65-F5344CB8AC3E}">
        <p14:creationId xmlns:p14="http://schemas.microsoft.com/office/powerpoint/2010/main" val="4211688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2022</a:t>
            </a:r>
          </a:p>
        </p:txBody>
      </p:sp>
      <p:sp>
        <p:nvSpPr>
          <p:cNvPr id="4099"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6</a:t>
            </a:fld>
            <a:endParaRPr lang="en-US" sz="1200"/>
          </a:p>
        </p:txBody>
      </p:sp>
      <p:sp>
        <p:nvSpPr>
          <p:cNvPr id="4101" name="Rectangle 4"/>
          <p:cNvSpPr>
            <a:spLocks noGrp="1" noChangeArrowheads="1"/>
          </p:cNvSpPr>
          <p:nvPr>
            <p:ph type="title"/>
          </p:nvPr>
        </p:nvSpPr>
        <p:spPr>
          <a:xfrm>
            <a:off x="684028" y="286020"/>
            <a:ext cx="8077200" cy="1066800"/>
          </a:xfrm>
        </p:spPr>
        <p:txBody>
          <a:bodyPr/>
          <a:lstStyle/>
          <a:p>
            <a:pPr>
              <a:defRPr/>
            </a:pPr>
            <a:r>
              <a:rPr lang="en-US" sz="3200" dirty="0"/>
              <a:t>802.15 WG Subgroup Objectives</a:t>
            </a:r>
          </a:p>
        </p:txBody>
      </p:sp>
      <p:sp>
        <p:nvSpPr>
          <p:cNvPr id="5126" name="Rectangle 3"/>
          <p:cNvSpPr>
            <a:spLocks noGrp="1" noChangeArrowheads="1"/>
          </p:cNvSpPr>
          <p:nvPr>
            <p:ph type="body" sz="half" idx="1"/>
          </p:nvPr>
        </p:nvSpPr>
        <p:spPr>
          <a:xfrm>
            <a:off x="126234" y="1535382"/>
            <a:ext cx="9051925" cy="3570018"/>
          </a:xfrm>
        </p:spPr>
        <p:txBody>
          <a:bodyPr/>
          <a:lstStyle/>
          <a:p>
            <a:pPr marL="609600" indent="-609600" fontAlgn="b">
              <a:lnSpc>
                <a:spcPct val="80000"/>
              </a:lnSpc>
              <a:spcAft>
                <a:spcPts val="600"/>
              </a:spcAft>
              <a:buFontTx/>
              <a:buNone/>
              <a:defRPr/>
            </a:pPr>
            <a:r>
              <a:rPr lang="en-US" sz="2000" kern="1200" dirty="0">
                <a:latin typeface="Arial Rounded MT Bold" pitchFamily="34" charset="0"/>
                <a:cs typeface="Arial" charset="0"/>
              </a:rPr>
              <a:t>TG 3ma – Revision </a:t>
            </a:r>
          </a:p>
          <a:p>
            <a:pPr marL="609600" indent="-609600" fontAlgn="b">
              <a:lnSpc>
                <a:spcPct val="80000"/>
              </a:lnSpc>
              <a:spcAft>
                <a:spcPts val="600"/>
              </a:spcAft>
              <a:buFontTx/>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Aft>
                <a:spcPts val="600"/>
              </a:spcAft>
              <a:buFontTx/>
              <a:buNone/>
              <a:defRPr/>
            </a:pPr>
            <a:r>
              <a:rPr lang="en-US" sz="2000" kern="1200" dirty="0">
                <a:latin typeface="Arial Rounded MT Bold" pitchFamily="34" charset="0"/>
                <a:cs typeface="Arial" charset="0"/>
              </a:rPr>
              <a:t>TG 4/Cor1 – 802.15.4-2020 Corrigenda</a:t>
            </a:r>
          </a:p>
          <a:p>
            <a:pPr marL="644525" indent="-644525" fontAlgn="b">
              <a:lnSpc>
                <a:spcPct val="80000"/>
              </a:lnSpc>
              <a:spcAft>
                <a:spcPts val="600"/>
              </a:spcAft>
              <a:buFontTx/>
              <a:buNone/>
              <a:tabLst>
                <a:tab pos="446088" algn="l"/>
              </a:tabLst>
              <a:defRPr/>
            </a:pPr>
            <a:r>
              <a:rPr lang="en-US" sz="2000" kern="1200" dirty="0">
                <a:latin typeface="Arial Rounded MT Bold" pitchFamily="34" charset="0"/>
                <a:cs typeface="Arial" charset="0"/>
              </a:rPr>
              <a:t>	Objective: correction of errors, inconsistencies, and ambiguities </a:t>
            </a:r>
          </a:p>
          <a:p>
            <a:pPr marL="644525" indent="-644525" fontAlgn="b">
              <a:lnSpc>
                <a:spcPct val="80000"/>
              </a:lnSpc>
              <a:spcAft>
                <a:spcPts val="60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644525" indent="-644525" fontAlgn="b">
              <a:lnSpc>
                <a:spcPct val="80000"/>
              </a:lnSpc>
              <a:spcAft>
                <a:spcPts val="600"/>
              </a:spcAft>
              <a:buFontTx/>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endParaRPr lang="en-US" sz="2000" dirty="0">
              <a:latin typeface="Arial Rounded MT Bold" pitchFamily="34" charset="0"/>
              <a:cs typeface="Arial" charset="0"/>
            </a:endParaRPr>
          </a:p>
        </p:txBody>
      </p:sp>
      <p:sp>
        <p:nvSpPr>
          <p:cNvPr id="3" name="AutoShape 2" descr="2520540b.jpg">
            <a:extLst>
              <a:ext uri="{FF2B5EF4-FFF2-40B4-BE49-F238E27FC236}">
                <a16:creationId xmlns:a16="http://schemas.microsoft.com/office/drawing/2014/main" id="{8AD9B11F-031B-3342-99A6-AA934806DF7C}"/>
              </a:ext>
            </a:extLst>
          </p:cNvPr>
          <p:cNvSpPr>
            <a:spLocks noChangeAspect="1" noChangeArrowheads="1"/>
          </p:cNvSpPr>
          <p:nvPr/>
        </p:nvSpPr>
        <p:spPr bwMode="auto">
          <a:xfrm>
            <a:off x="92075" y="-455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4770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a:xfrm>
            <a:off x="609600" y="1371600"/>
            <a:ext cx="7916863" cy="4868863"/>
          </a:xfrm>
        </p:spPr>
        <p:txBody>
          <a:bodyPr>
            <a:normAutofit lnSpcReduction="10000"/>
          </a:bodyPr>
          <a:lstStyle/>
          <a:p>
            <a:pPr marL="457200" indent="-457200">
              <a:buFont typeface="Arial" panose="020B0604020202020204" pitchFamily="34" charset="0"/>
              <a:buChar char="•"/>
            </a:pPr>
            <a:r>
              <a:rPr lang="en-US" sz="2400" dirty="0"/>
              <a:t>Ramp up work as Task Group (pending Chair, Sec.)</a:t>
            </a:r>
          </a:p>
          <a:p>
            <a:pPr marL="857250" lvl="1" indent="-457200">
              <a:buFont typeface="Arial" panose="020B0604020202020204" pitchFamily="34" charset="0"/>
              <a:buChar char="•"/>
            </a:pPr>
            <a:r>
              <a:rPr lang="en-US" sz="2000" dirty="0"/>
              <a:t>Coordinate with TG15, TG4ab, TG6a</a:t>
            </a:r>
          </a:p>
          <a:p>
            <a:pPr marL="857250" lvl="1" indent="-457200">
              <a:buFont typeface="Arial" panose="020B0604020202020204" pitchFamily="34" charset="0"/>
              <a:buChar char="•"/>
            </a:pPr>
            <a:r>
              <a:rPr lang="en-US" sz="2000" dirty="0"/>
              <a:t>Identify Content for TG14</a:t>
            </a:r>
          </a:p>
          <a:p>
            <a:pPr marL="1257300" lvl="2" indent="-457200">
              <a:buFont typeface="Arial" panose="020B0604020202020204" pitchFamily="34" charset="0"/>
              <a:buChar char="•"/>
            </a:pPr>
            <a:r>
              <a:rPr lang="en-US" sz="1600" dirty="0"/>
              <a:t>Using example template developed by TG15 to identify relevant portions of 802.15.4 to include in the TG14 draft</a:t>
            </a:r>
          </a:p>
          <a:p>
            <a:pPr marL="457200" indent="-457200">
              <a:buClrTx/>
              <a:buFont typeface="Arial" panose="020B0604020202020204" pitchFamily="34" charset="0"/>
              <a:buChar char="•"/>
            </a:pPr>
            <a:r>
              <a:rPr lang="en-US" sz="2400" dirty="0"/>
              <a:t>Work via Interim telecons and virtual interim/plenary meetings</a:t>
            </a:r>
          </a:p>
          <a:p>
            <a:pPr marL="457200" indent="-457200">
              <a:buClrTx/>
              <a:buFont typeface="Arial" panose="020B0604020202020204" pitchFamily="34" charset="0"/>
              <a:buChar char="•"/>
            </a:pPr>
            <a:r>
              <a:rPr lang="en-US" sz="2400" dirty="0"/>
              <a:t>Continue participating in coordinated preparation of IEEE Webinar on 802.15 TG4ab, TG14, TG15</a:t>
            </a:r>
            <a:br>
              <a:rPr lang="en-US" sz="2400" dirty="0"/>
            </a:br>
            <a:r>
              <a:rPr lang="en-US" sz="2400" dirty="0"/>
              <a:t>with other TG Chairs and IEEE Staff</a:t>
            </a:r>
          </a:p>
          <a:p>
            <a:pPr marL="857250" lvl="1" indent="-457200">
              <a:buFont typeface="Arial" panose="020B0604020202020204" pitchFamily="34" charset="0"/>
              <a:buChar char="•"/>
            </a:pPr>
            <a:r>
              <a:rPr lang="en-US" sz="2000" dirty="0"/>
              <a:t>Target Webinar Dates and Times</a:t>
            </a:r>
          </a:p>
          <a:p>
            <a:pPr marL="1257300" marR="0" lvl="2" indent="-457200">
              <a:buFont typeface="Arial" panose="020B0604020202020204" pitchFamily="34" charset="0"/>
              <a:buChar char="•"/>
            </a:pPr>
            <a:r>
              <a:rPr lang="en-US" sz="1600" dirty="0"/>
              <a:t>Wed. 4/20, afternoon Pacific: Live Session + Live Q&amp;A</a:t>
            </a:r>
          </a:p>
          <a:p>
            <a:pPr marL="1257300" marR="0" lvl="2" indent="-457200">
              <a:buFont typeface="Arial" panose="020B0604020202020204" pitchFamily="34" charset="0"/>
              <a:buChar char="•"/>
            </a:pPr>
            <a:r>
              <a:rPr lang="en-US" sz="1600" dirty="0"/>
              <a:t>Thurs. 4/21, evening Pacific: Live Session + Live Q&amp;A</a:t>
            </a:r>
          </a:p>
          <a:p>
            <a:pPr marL="800100" marR="0" lvl="2" indent="0"/>
            <a:r>
              <a:rPr lang="en-US" sz="1600" dirty="0"/>
              <a:t>1 Webinar Session (w/o the Q&amp;A) will be made available for playback</a:t>
            </a:r>
          </a:p>
        </p:txBody>
      </p:sp>
      <p:sp>
        <p:nvSpPr>
          <p:cNvPr id="5" name="Slide Number Placeholder 3">
            <a:extLst>
              <a:ext uri="{FF2B5EF4-FFF2-40B4-BE49-F238E27FC236}">
                <a16:creationId xmlns:a16="http://schemas.microsoft.com/office/drawing/2014/main" id="{0FB263F6-EA94-4A5F-BD28-546DD374D4B7}"/>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60</a:t>
            </a:fld>
            <a:endParaRPr lang="en-US" altLang="en-US" dirty="0">
              <a:solidFill>
                <a:schemeClr val="tx1"/>
              </a:solidFill>
            </a:endParaRPr>
          </a:p>
        </p:txBody>
      </p:sp>
    </p:spTree>
    <p:extLst>
      <p:ext uri="{BB962C8B-B14F-4D97-AF65-F5344CB8AC3E}">
        <p14:creationId xmlns:p14="http://schemas.microsoft.com/office/powerpoint/2010/main" val="708329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Achievements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986911" cy="4575547"/>
          </a:xfrm>
        </p:spPr>
        <p:txBody>
          <a:bodyPr/>
          <a:lstStyle/>
          <a:p>
            <a:pPr marL="914400" lvl="1" indent="-514350">
              <a:buClr>
                <a:srgbClr val="00B050"/>
              </a:buClr>
              <a:buFont typeface="Wingdings" panose="05000000000000000000" pitchFamily="2" charset="2"/>
              <a:buChar char="ü"/>
            </a:pPr>
            <a:r>
              <a:rPr lang="en-US" altLang="en-US" sz="2000" dirty="0"/>
              <a:t>Conducted Opening and Reviewed P&amp;P</a:t>
            </a:r>
          </a:p>
          <a:p>
            <a:pPr marL="914400" lvl="1" indent="-514350">
              <a:buClr>
                <a:srgbClr val="00B050"/>
              </a:buClr>
              <a:buFont typeface="Wingdings" panose="05000000000000000000" pitchFamily="2" charset="2"/>
              <a:buChar char="ü"/>
            </a:pPr>
            <a:r>
              <a:rPr lang="en-US" altLang="en-US" sz="2000" dirty="0"/>
              <a:t>Approved Jan. 2022 Mins.</a:t>
            </a:r>
          </a:p>
          <a:p>
            <a:pPr marL="1314450" lvl="2" indent="-514350">
              <a:buFont typeface="Arial" panose="020B0604020202020204" pitchFamily="34" charset="0"/>
              <a:buChar char="•"/>
            </a:pPr>
            <a:r>
              <a:rPr lang="en-US" altLang="en-US" sz="1400" dirty="0">
                <a:hlinkClick r:id="rId2"/>
              </a:rPr>
              <a:t>https://mentor.ieee.org/802.15/dcn/22/15-22-0096-00-0014-2022-jan-interim-tg14-mtg-mins.docx</a:t>
            </a:r>
          </a:p>
          <a:p>
            <a:pPr marL="914400" lvl="1" indent="-514350">
              <a:buClr>
                <a:srgbClr val="00B050"/>
              </a:buClr>
              <a:buFont typeface="Wingdings" panose="05000000000000000000" pitchFamily="2" charset="2"/>
              <a:buChar char="ü"/>
            </a:pPr>
            <a:r>
              <a:rPr lang="en-US" altLang="en-US" sz="2000" dirty="0"/>
              <a:t>Approved March 2022 Mtg. Agenda</a:t>
            </a:r>
          </a:p>
          <a:p>
            <a:pPr marL="1314450" lvl="2" indent="-514350">
              <a:buFont typeface="Arial" panose="020B0604020202020204" pitchFamily="34" charset="0"/>
              <a:buChar char="•"/>
            </a:pPr>
            <a:r>
              <a:rPr lang="en-US" altLang="en-US" sz="1400" dirty="0"/>
              <a:t>15-22-0035-01-0014-2022</a:t>
            </a:r>
          </a:p>
          <a:p>
            <a:pPr marL="914400" lvl="1" indent="-514350">
              <a:buClr>
                <a:srgbClr val="00B050"/>
              </a:buClr>
              <a:buFont typeface="Wingdings" panose="05000000000000000000" pitchFamily="2" charset="2"/>
              <a:buChar char="ü"/>
            </a:pPr>
            <a:r>
              <a:rPr lang="en-US" altLang="en-US" sz="2000" dirty="0"/>
              <a:t>Status Update Given</a:t>
            </a:r>
          </a:p>
          <a:p>
            <a:pPr marL="914400" lvl="1" indent="-514350">
              <a:buClr>
                <a:srgbClr val="00B050"/>
              </a:buClr>
              <a:buFont typeface="Wingdings" panose="05000000000000000000" pitchFamily="2" charset="2"/>
              <a:buChar char="ü"/>
            </a:pPr>
            <a:r>
              <a:rPr lang="en-US" altLang="en-US" sz="2000" dirty="0"/>
              <a:t>Next Steps Discussed</a:t>
            </a:r>
          </a:p>
          <a:p>
            <a:pPr marL="914400" lvl="1" indent="-514350">
              <a:buClr>
                <a:srgbClr val="00B050"/>
              </a:buClr>
              <a:buFont typeface="Wingdings" panose="05000000000000000000" pitchFamily="2" charset="2"/>
              <a:buChar char="ü"/>
            </a:pPr>
            <a:r>
              <a:rPr lang="en-US" altLang="en-US" sz="2000" dirty="0"/>
              <a:t>Any other Business Discussed</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61</a:t>
            </a:fld>
            <a:endParaRPr lang="en-US" altLang="en-US" dirty="0">
              <a:solidFill>
                <a:schemeClr val="tx1"/>
              </a:solidFill>
            </a:endParaRPr>
          </a:p>
        </p:txBody>
      </p:sp>
    </p:spTree>
    <p:extLst>
      <p:ext uri="{BB962C8B-B14F-4D97-AF65-F5344CB8AC3E}">
        <p14:creationId xmlns:p14="http://schemas.microsoft.com/office/powerpoint/2010/main" val="20531193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TG14 Regular Calls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a:xfrm>
            <a:off x="609600" y="1371600"/>
            <a:ext cx="7916863" cy="4868863"/>
          </a:xfrm>
        </p:spPr>
        <p:txBody>
          <a:bodyPr>
            <a:normAutofit/>
          </a:bodyPr>
          <a:lstStyle/>
          <a:p>
            <a:pPr marL="457200" indent="-457200">
              <a:buFont typeface="Arial" panose="020B0604020202020204" pitchFamily="34" charset="0"/>
              <a:buChar char="•"/>
            </a:pPr>
            <a:r>
              <a:rPr lang="en-US" dirty="0"/>
              <a:t>Bi-weekly calls (placeholder):</a:t>
            </a:r>
          </a:p>
          <a:p>
            <a:pPr marL="857250" lvl="1" indent="-457200">
              <a:buFont typeface="Arial" panose="020B0604020202020204" pitchFamily="34" charset="0"/>
              <a:buChar char="•"/>
            </a:pPr>
            <a:r>
              <a:rPr lang="en-US" dirty="0"/>
              <a:t>Starting Wed. 6</a:t>
            </a:r>
            <a:r>
              <a:rPr lang="en-US" baseline="30000" dirty="0"/>
              <a:t>th</a:t>
            </a:r>
            <a:r>
              <a:rPr lang="en-US" dirty="0"/>
              <a:t>, April @ 7am Pacific</a:t>
            </a:r>
          </a:p>
        </p:txBody>
      </p:sp>
      <p:sp>
        <p:nvSpPr>
          <p:cNvPr id="5" name="Slide Number Placeholder 3">
            <a:extLst>
              <a:ext uri="{FF2B5EF4-FFF2-40B4-BE49-F238E27FC236}">
                <a16:creationId xmlns:a16="http://schemas.microsoft.com/office/drawing/2014/main" id="{16757E3E-09C1-4ECD-AE33-147265377B3A}"/>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62</a:t>
            </a:fld>
            <a:endParaRPr lang="en-US" altLang="en-US" dirty="0">
              <a:solidFill>
                <a:schemeClr val="tx1"/>
              </a:solidFill>
            </a:endParaRPr>
          </a:p>
        </p:txBody>
      </p:sp>
    </p:spTree>
    <p:extLst>
      <p:ext uri="{BB962C8B-B14F-4D97-AF65-F5344CB8AC3E}">
        <p14:creationId xmlns:p14="http://schemas.microsoft.com/office/powerpoint/2010/main" val="26944112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 15 March 2022 </a:t>
            </a:r>
            <a:br>
              <a:rPr lang="de-DE" dirty="0"/>
            </a:br>
            <a:r>
              <a:rPr lang="de-DE" dirty="0" err="1"/>
              <a:t>Closing</a:t>
            </a:r>
            <a:r>
              <a:rPr lang="de-DE" dirty="0"/>
              <a:t> Report</a:t>
            </a:r>
          </a:p>
        </p:txBody>
      </p:sp>
      <p:sp>
        <p:nvSpPr>
          <p:cNvPr id="8" name="Untertitel 7"/>
          <p:cNvSpPr>
            <a:spLocks noGrp="1"/>
          </p:cNvSpPr>
          <p:nvPr>
            <p:ph type="subTitle" idx="1"/>
          </p:nvPr>
        </p:nvSpPr>
        <p:spPr/>
        <p:txBody>
          <a:bodyPr/>
          <a:lstStyle/>
          <a:p>
            <a:endParaRPr lang="de-DE" dirty="0"/>
          </a:p>
        </p:txBody>
      </p:sp>
      <p:sp>
        <p:nvSpPr>
          <p:cNvPr id="2" name="Datumsplatzhalter 1"/>
          <p:cNvSpPr>
            <a:spLocks noGrp="1"/>
          </p:cNvSpPr>
          <p:nvPr>
            <p:ph type="dt" sz="half" idx="10"/>
          </p:nvPr>
        </p:nvSpPr>
        <p:spPr/>
        <p:txBody>
          <a:bodyPr/>
          <a:lstStyle/>
          <a:p>
            <a:r>
              <a:rPr lang="en-US" dirty="0"/>
              <a:t>March 2022</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63</a:t>
            </a:fld>
            <a:endParaRPr lang="en-US"/>
          </a:p>
        </p:txBody>
      </p:sp>
    </p:spTree>
    <p:extLst>
      <p:ext uri="{BB962C8B-B14F-4D97-AF65-F5344CB8AC3E}">
        <p14:creationId xmlns:p14="http://schemas.microsoft.com/office/powerpoint/2010/main" val="23194844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762001" y="1371601"/>
            <a:ext cx="7764463" cy="329207"/>
          </a:xfrm>
        </p:spPr>
        <p:txBody>
          <a:bodyPr/>
          <a:lstStyle/>
          <a:p>
            <a:r>
              <a:rPr lang="en-US" altLang="en-US" sz="2700" dirty="0"/>
              <a:t>Goals - Agenda by Day</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359532" y="1862826"/>
            <a:ext cx="8532948" cy="3910515"/>
          </a:xfrm>
        </p:spPr>
        <p:txBody>
          <a:bodyPr/>
          <a:lstStyle/>
          <a:p>
            <a:pPr marL="0" indent="0">
              <a:spcBef>
                <a:spcPts val="225"/>
              </a:spcBef>
            </a:pPr>
            <a:r>
              <a:rPr lang="en-US" altLang="en-US" sz="1500" dirty="0"/>
              <a:t>Wednesday, March 9</a:t>
            </a:r>
          </a:p>
          <a:p>
            <a:pPr marL="514350" lvl="1">
              <a:spcBef>
                <a:spcPts val="225"/>
              </a:spcBef>
              <a:buFont typeface="Arial" panose="020B0604020202020204" pitchFamily="34" charset="0"/>
              <a:buChar char="•"/>
            </a:pPr>
            <a:r>
              <a:rPr lang="en-US" altLang="en-US" sz="1350" dirty="0"/>
              <a:t>Open, P&amp;P, TG15 Mtgs. this week</a:t>
            </a:r>
          </a:p>
          <a:p>
            <a:pPr marL="514350" lvl="1">
              <a:spcBef>
                <a:spcPts val="225"/>
              </a:spcBef>
              <a:buFont typeface="Arial" panose="020B0604020202020204" pitchFamily="34" charset="0"/>
              <a:buChar char="•"/>
            </a:pPr>
            <a:r>
              <a:rPr lang="en-US" altLang="en-US" sz="1350" dirty="0"/>
              <a:t>Approve Agenda</a:t>
            </a:r>
          </a:p>
          <a:p>
            <a:pPr marL="514350" lvl="1">
              <a:spcBef>
                <a:spcPts val="225"/>
              </a:spcBef>
              <a:buFont typeface="Arial" panose="020B0604020202020204" pitchFamily="34" charset="0"/>
              <a:buChar char="•"/>
            </a:pPr>
            <a:r>
              <a:rPr lang="en-US" altLang="en-US" sz="1350" dirty="0"/>
              <a:t>Approve January 2022 Minutes - </a:t>
            </a:r>
            <a:r>
              <a:rPr lang="en-GB" sz="1350" u="sng" dirty="0">
                <a:solidFill>
                  <a:srgbClr val="000000"/>
                </a:solidFill>
                <a:latin typeface="Calibri" panose="020F0502020204030204" pitchFamily="34" charset="0"/>
                <a:ea typeface="Times New Roman" panose="02020603050405020304" pitchFamily="18" charset="0"/>
                <a:hlinkClick r:id="rId2"/>
              </a:rPr>
              <a:t>https://mentor.ieee.org/802.15/dcn/22/15-22-0151-00-0015-tg15-january-minutes.docx</a:t>
            </a:r>
            <a:endParaRPr lang="en-US" altLang="en-US" sz="1350" dirty="0"/>
          </a:p>
          <a:p>
            <a:pPr marL="514350" lvl="1">
              <a:spcBef>
                <a:spcPts val="225"/>
              </a:spcBef>
              <a:buFont typeface="Arial" panose="020B0604020202020204" pitchFamily="34" charset="0"/>
              <a:buChar char="•"/>
            </a:pPr>
            <a:r>
              <a:rPr lang="en-US" altLang="en-US" sz="1350" dirty="0"/>
              <a:t>Status Update (include call for officers)</a:t>
            </a:r>
          </a:p>
          <a:p>
            <a:pPr marL="514350" lvl="1">
              <a:spcBef>
                <a:spcPts val="225"/>
              </a:spcBef>
              <a:buFont typeface="Arial" panose="020B0604020202020204" pitchFamily="34" charset="0"/>
              <a:buChar char="•"/>
            </a:pPr>
            <a:r>
              <a:rPr lang="en-US" altLang="en-US" sz="1350" dirty="0"/>
              <a:t>Any Presentations? </a:t>
            </a:r>
            <a:endParaRPr lang="en-US" altLang="en-US" sz="1350" dirty="0">
              <a:highlight>
                <a:srgbClr val="FFFF00"/>
              </a:highlight>
            </a:endParaRPr>
          </a:p>
          <a:p>
            <a:pPr marL="514350" lvl="1">
              <a:spcBef>
                <a:spcPts val="225"/>
              </a:spcBef>
              <a:buFont typeface="Arial" panose="020B0604020202020204" pitchFamily="34" charset="0"/>
              <a:buChar char="•"/>
            </a:pPr>
            <a:r>
              <a:rPr lang="en-US" altLang="en-US" sz="1350" dirty="0"/>
              <a:t>Recess</a:t>
            </a:r>
          </a:p>
          <a:p>
            <a:pPr marL="214313">
              <a:spcBef>
                <a:spcPts val="225"/>
              </a:spcBef>
              <a:buFont typeface="Arial" panose="020B0604020202020204" pitchFamily="34" charset="0"/>
              <a:buChar char="•"/>
            </a:pPr>
            <a:r>
              <a:rPr lang="en-US" altLang="en-US" sz="1500" dirty="0"/>
              <a:t>Thursday, March 10, Joint Meeting with TG4ab, TG14, TG15</a:t>
            </a:r>
          </a:p>
          <a:p>
            <a:pPr marL="514350" lvl="1">
              <a:spcBef>
                <a:spcPts val="225"/>
              </a:spcBef>
              <a:buFont typeface="Arial" panose="020B0604020202020204" pitchFamily="34" charset="0"/>
              <a:buChar char="•"/>
            </a:pPr>
            <a:r>
              <a:rPr lang="en-US" altLang="en-US" sz="1350" dirty="0"/>
              <a:t>Discuss IEEE Webinar</a:t>
            </a:r>
          </a:p>
          <a:p>
            <a:pPr marL="514350" lvl="1">
              <a:spcBef>
                <a:spcPts val="225"/>
              </a:spcBef>
              <a:buFont typeface="Arial" panose="020B0604020202020204" pitchFamily="34" charset="0"/>
              <a:buChar char="•"/>
            </a:pPr>
            <a:r>
              <a:rPr lang="en-US" altLang="en-US" sz="1350" dirty="0"/>
              <a:t>Any other Business </a:t>
            </a:r>
          </a:p>
          <a:p>
            <a:pPr marL="214313">
              <a:spcBef>
                <a:spcPts val="225"/>
              </a:spcBef>
              <a:buFont typeface="Arial" panose="020B0604020202020204" pitchFamily="34" charset="0"/>
              <a:buChar char="•"/>
            </a:pPr>
            <a:r>
              <a:rPr lang="en-US" altLang="en-US" sz="1800" dirty="0"/>
              <a:t> </a:t>
            </a:r>
            <a:r>
              <a:rPr lang="en-US" altLang="en-US" sz="1500" dirty="0"/>
              <a:t>Monday March 14</a:t>
            </a:r>
            <a:endParaRPr lang="en-US" altLang="en-US" sz="1650" dirty="0">
              <a:highlight>
                <a:srgbClr val="FFFF00"/>
              </a:highlight>
            </a:endParaRPr>
          </a:p>
          <a:p>
            <a:pPr marL="514350" lvl="1">
              <a:spcBef>
                <a:spcPts val="225"/>
              </a:spcBef>
              <a:buFont typeface="Arial" panose="020B0604020202020204" pitchFamily="34" charset="0"/>
              <a:buChar char="•"/>
            </a:pPr>
            <a:r>
              <a:rPr lang="en-US" altLang="en-US" sz="1350" dirty="0"/>
              <a:t>Any Presentations?</a:t>
            </a:r>
            <a:endParaRPr lang="en-US" altLang="en-US" sz="1350" dirty="0">
              <a:highlight>
                <a:srgbClr val="FFFF00"/>
              </a:highlight>
            </a:endParaRPr>
          </a:p>
          <a:p>
            <a:pPr marL="514350" lvl="1">
              <a:spcBef>
                <a:spcPts val="225"/>
              </a:spcBef>
              <a:buFont typeface="Arial" panose="020B0604020202020204" pitchFamily="34" charset="0"/>
              <a:buChar char="•"/>
            </a:pPr>
            <a:r>
              <a:rPr lang="en-US" altLang="en-US" sz="1350" dirty="0"/>
              <a:t>Next Steps</a:t>
            </a:r>
          </a:p>
          <a:p>
            <a:pPr marL="514350" lvl="1">
              <a:spcBef>
                <a:spcPts val="225"/>
              </a:spcBef>
              <a:buFont typeface="Arial" panose="020B0604020202020204" pitchFamily="34" charset="0"/>
              <a:buChar char="•"/>
            </a:pPr>
            <a:r>
              <a:rPr lang="en-US" altLang="en-US" sz="1350" dirty="0"/>
              <a:t>Any other Business </a:t>
            </a:r>
          </a:p>
          <a:p>
            <a:pPr marL="514350" lvl="1">
              <a:spcBef>
                <a:spcPts val="225"/>
              </a:spcBef>
              <a:buFont typeface="Arial" panose="020B0604020202020204" pitchFamily="34" charset="0"/>
              <a:buChar char="•"/>
            </a:pPr>
            <a:r>
              <a:rPr lang="en-US" altLang="en-US" sz="1350" dirty="0"/>
              <a:t>Adjourn</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xfrm>
            <a:off x="685800" y="455226"/>
            <a:ext cx="1600200"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1pPr>
            <a:lvl2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2pPr>
            <a:lvl3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3pPr>
            <a:lvl4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4pPr>
            <a:lvl5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5pPr>
            <a:lvl6pPr marL="18859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6pPr>
            <a:lvl7pPr marL="22288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7pPr>
            <a:lvl8pPr marL="25717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8pPr>
            <a:lvl9pPr marL="29146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64</a:t>
            </a:fld>
            <a:endParaRPr lang="en-US" altLang="en-US" dirty="0">
              <a:solidFill>
                <a:schemeClr val="tx1"/>
              </a:solidFill>
            </a:endParaRPr>
          </a:p>
        </p:txBody>
      </p:sp>
    </p:spTree>
    <p:extLst>
      <p:ext uri="{BB962C8B-B14F-4D97-AF65-F5344CB8AC3E}">
        <p14:creationId xmlns:p14="http://schemas.microsoft.com/office/powerpoint/2010/main" val="99056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CSD and PAR</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1547664" y="2211587"/>
            <a:ext cx="6102678" cy="3274814"/>
          </a:xfrm>
        </p:spPr>
        <p:txBody>
          <a:bodyPr/>
          <a:lstStyle/>
          <a:p>
            <a:pPr marL="0" indent="0"/>
            <a:r>
              <a:rPr lang="en-US" altLang="en-US" sz="1800" dirty="0"/>
              <a:t>CSD </a:t>
            </a:r>
          </a:p>
          <a:p>
            <a:pPr marL="300038" lvl="1" indent="0"/>
            <a:r>
              <a:rPr lang="en-US" altLang="en-US" sz="1800" dirty="0">
                <a:hlinkClick r:id="rId2"/>
              </a:rPr>
              <a:t>https://mentor.ieee.org/802.15/dcn/21/15-21-0301-01-0015-sg15-draft-csd-for-ns-nb.docx</a:t>
            </a:r>
            <a:r>
              <a:rPr lang="en-US" altLang="en-US" sz="1800" dirty="0"/>
              <a:t> </a:t>
            </a:r>
            <a:endParaRPr lang="en-US" altLang="en-US" sz="1350" dirty="0">
              <a:hlinkClick r:id="rId3"/>
            </a:endParaRPr>
          </a:p>
          <a:p>
            <a:pPr marL="0" indent="0">
              <a:spcBef>
                <a:spcPts val="1350"/>
              </a:spcBef>
            </a:pPr>
            <a:r>
              <a:rPr lang="en-US" altLang="en-US" sz="1800" dirty="0"/>
              <a:t>Approved PAR</a:t>
            </a:r>
          </a:p>
          <a:p>
            <a:pPr marL="259556" indent="0"/>
            <a:r>
              <a:rPr lang="en-US" altLang="en-US" sz="1800" dirty="0">
                <a:hlinkClick r:id="rId4"/>
              </a:rPr>
              <a:t>https://development.standards.ieee.org/myproject-web/public/view.html#pardetail/9254</a:t>
            </a:r>
            <a:r>
              <a:rPr lang="en-US" altLang="en-US" sz="1800" dirty="0"/>
              <a:t> </a:t>
            </a:r>
            <a:endParaRPr lang="en-US" altLang="en-US" sz="1350" dirty="0"/>
          </a:p>
          <a:p>
            <a:pPr marL="259556" indent="0"/>
            <a:endParaRPr lang="en-US" altLang="en-US"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xfrm>
            <a:off x="685800" y="455226"/>
            <a:ext cx="1600200"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1pPr>
            <a:lvl2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2pPr>
            <a:lvl3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3pPr>
            <a:lvl4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4pPr>
            <a:lvl5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5pPr>
            <a:lvl6pPr marL="18859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6pPr>
            <a:lvl7pPr marL="22288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7pPr>
            <a:lvl8pPr marL="25717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8pPr>
            <a:lvl9pPr marL="29146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65</a:t>
            </a:fld>
            <a:endParaRPr lang="en-US" altLang="en-US" dirty="0">
              <a:solidFill>
                <a:schemeClr val="tx1"/>
              </a:solidFill>
            </a:endParaRPr>
          </a:p>
        </p:txBody>
      </p:sp>
    </p:spTree>
    <p:extLst>
      <p:ext uri="{BB962C8B-B14F-4D97-AF65-F5344CB8AC3E}">
        <p14:creationId xmlns:p14="http://schemas.microsoft.com/office/powerpoint/2010/main" val="8852667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802.15 TG15 PAR</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845586" y="1862826"/>
            <a:ext cx="7680878" cy="3910516"/>
          </a:xfrm>
        </p:spPr>
        <p:txBody>
          <a:bodyPr/>
          <a:lstStyle/>
          <a:p>
            <a:pPr marL="259556" indent="0"/>
            <a:endParaRPr lang="en-GB" sz="1050" dirty="0">
              <a:solidFill>
                <a:srgbClr val="006993"/>
              </a:solidFill>
              <a:latin typeface="Open Sans" panose="020B0606030504020204" pitchFamily="34" charset="0"/>
            </a:endParaRPr>
          </a:p>
          <a:p>
            <a:pPr marL="259556" indent="0"/>
            <a:r>
              <a:rPr lang="en-GB" sz="1050" dirty="0">
                <a:solidFill>
                  <a:srgbClr val="006993"/>
                </a:solidFill>
                <a:latin typeface="Open Sans" panose="020B0606030504020204" pitchFamily="34" charset="0"/>
              </a:rPr>
              <a:t>5.2 </a:t>
            </a:r>
            <a:r>
              <a:rPr lang="en-GB" sz="1050" b="1" dirty="0">
                <a:solidFill>
                  <a:srgbClr val="333333"/>
                </a:solidFill>
                <a:latin typeface="Open Sans" panose="020B0606030504020204" pitchFamily="34" charset="0"/>
              </a:rPr>
              <a:t>Scope of proposed standard:</a:t>
            </a:r>
            <a:r>
              <a:rPr lang="en-GB" sz="1050" dirty="0">
                <a:solidFill>
                  <a:srgbClr val="333333"/>
                </a:solidFill>
                <a:latin typeface="Open Sans" panose="020B0606030504020204" pitchFamily="34" charset="0"/>
              </a:rPr>
              <a:t> This standard specifies the physical layer (PHY) and medium access control (MAC) sublayer for wireless ad hoc network connectivity with fixed, portable, and moving devices with very low energy consumption requirements. PHYs are defined for devices operating in a variety of regulatory domains.</a:t>
            </a:r>
          </a:p>
          <a:p>
            <a:pPr marL="259556" indent="0"/>
            <a:r>
              <a:rPr lang="en-GB" sz="1050" dirty="0">
                <a:solidFill>
                  <a:srgbClr val="006993"/>
                </a:solidFill>
                <a:latin typeface="Open Sans" panose="020B0606030504020204" pitchFamily="34" charset="0"/>
              </a:rPr>
              <a:t>5.4 </a:t>
            </a:r>
            <a:r>
              <a:rPr lang="en-GB" sz="1050" b="1" dirty="0">
                <a:solidFill>
                  <a:srgbClr val="333333"/>
                </a:solidFill>
                <a:latin typeface="Open Sans" panose="020B0606030504020204" pitchFamily="34" charset="0"/>
              </a:rPr>
              <a:t>Purpose: </a:t>
            </a:r>
            <a:r>
              <a:rPr lang="en-GB" sz="1050" dirty="0">
                <a:solidFill>
                  <a:srgbClr val="333333"/>
                </a:solidFill>
                <a:latin typeface="Open Sans" panose="020B0606030504020204" pitchFamily="34" charset="0"/>
              </a:rPr>
              <a:t>The standard provides for low complexity, low cost, low power consumption, low energy consumption wireless connectivity among inexpensive devices, with PHY and MAC sublayer using frequency shift keying (FSK), direct sequence spread spectrum (DSSS), and orthogonal frequency division multiplexing (OFDM) modulation, especially targeting the communications requirements of what is now commonly referred to as the Internet of Things.</a:t>
            </a:r>
          </a:p>
          <a:p>
            <a:pPr marL="259556" indent="0"/>
            <a:r>
              <a:rPr lang="en-GB" sz="1050" dirty="0">
                <a:solidFill>
                  <a:srgbClr val="006993"/>
                </a:solidFill>
                <a:latin typeface="Open Sans" panose="020B0606030504020204" pitchFamily="34" charset="0"/>
              </a:rPr>
              <a:t>5.5 </a:t>
            </a:r>
            <a:r>
              <a:rPr lang="en-GB" sz="1050" b="1" dirty="0">
                <a:solidFill>
                  <a:srgbClr val="333333"/>
                </a:solidFill>
                <a:latin typeface="Open Sans" panose="020B0606030504020204" pitchFamily="34" charset="0"/>
              </a:rPr>
              <a:t>Need for the Project:</a:t>
            </a:r>
            <a:r>
              <a:rPr lang="en-GB" sz="1050" dirty="0">
                <a:solidFill>
                  <a:srgbClr val="333333"/>
                </a:solidFill>
                <a:latin typeface="Open Sans" panose="020B0606030504020204" pitchFamily="34" charset="0"/>
              </a:rPr>
              <a:t> The 802.15.4-2020 standard, including the 802.15.4w-2020, 802.15.4y-2021, and 802.15.4z-2020 amendments, hereafter referred to collectively as 802.15.4-2020, is extensively implemented and has been adopted for an increasingly diverse range of applications commonly referred to as the Internet of Things.</a:t>
            </a:r>
            <a:br>
              <a:rPr lang="en-GB" sz="1050" dirty="0">
                <a:solidFill>
                  <a:srgbClr val="333333"/>
                </a:solidFill>
                <a:latin typeface="Open Sans" panose="020B0606030504020204" pitchFamily="34" charset="0"/>
              </a:rPr>
            </a:br>
            <a:br>
              <a:rPr lang="en-GB" sz="1050" dirty="0">
                <a:solidFill>
                  <a:srgbClr val="333333"/>
                </a:solidFill>
                <a:latin typeface="Open Sans" panose="020B0606030504020204" pitchFamily="34" charset="0"/>
              </a:rPr>
            </a:br>
            <a:r>
              <a:rPr lang="en-GB" sz="1050" dirty="0">
                <a:solidFill>
                  <a:srgbClr val="333333"/>
                </a:solidFill>
                <a:latin typeface="Open Sans" panose="020B0606030504020204" pitchFamily="34" charset="0"/>
              </a:rPr>
              <a:t>However, 802.15.4-2020 has become extremely difficult to understand, amend or enhance. Recently it has become clear that the wireless ad hoc network functionality and features have become increasingly complex to support inside the framework of 802.15.4-2020. The inclusion by reference of wireless ad hoc network functionality and features into a new standard (802.15.15) improves the accessibility and comprehension of the standard and more easily enables further amendments and enhancements.</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xfrm>
            <a:off x="685800" y="455226"/>
            <a:ext cx="1600200"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1pPr>
            <a:lvl2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2pPr>
            <a:lvl3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3pPr>
            <a:lvl4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4pPr>
            <a:lvl5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5pPr>
            <a:lvl6pPr marL="18859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6pPr>
            <a:lvl7pPr marL="22288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7pPr>
            <a:lvl8pPr marL="25717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8pPr>
            <a:lvl9pPr marL="29146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66</a:t>
            </a:fld>
            <a:endParaRPr lang="en-US" altLang="en-US" dirty="0">
              <a:solidFill>
                <a:schemeClr val="tx1"/>
              </a:solidFill>
            </a:endParaRPr>
          </a:p>
        </p:txBody>
      </p:sp>
    </p:spTree>
    <p:extLst>
      <p:ext uri="{BB962C8B-B14F-4D97-AF65-F5344CB8AC3E}">
        <p14:creationId xmlns:p14="http://schemas.microsoft.com/office/powerpoint/2010/main" val="35808393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March. Plenary Mtg. Goals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a:buFont typeface="Arial" panose="020B0604020202020204" pitchFamily="34" charset="0"/>
              <a:buChar char="•"/>
            </a:pPr>
            <a:r>
              <a:rPr lang="en-US" dirty="0"/>
              <a:t>3rd official meeting as a TG</a:t>
            </a:r>
          </a:p>
          <a:p>
            <a:pPr>
              <a:buFont typeface="Arial" panose="020B0604020202020204" pitchFamily="34" charset="0"/>
              <a:buChar char="•"/>
            </a:pPr>
            <a:r>
              <a:rPr lang="en-US" dirty="0"/>
              <a:t>Continue with TG activities</a:t>
            </a:r>
          </a:p>
          <a:p>
            <a:pPr>
              <a:buFont typeface="Arial" panose="020B0604020202020204" pitchFamily="34" charset="0"/>
              <a:buChar char="•"/>
            </a:pPr>
            <a:r>
              <a:rPr lang="en-US" dirty="0"/>
              <a:t>3 slots</a:t>
            </a:r>
          </a:p>
          <a:p>
            <a:pPr marL="642938" lvl="1" indent="-342900">
              <a:buFont typeface="Arial" panose="020B0604020202020204" pitchFamily="34" charset="0"/>
              <a:buChar char="•"/>
            </a:pPr>
            <a:r>
              <a:rPr lang="en-US" dirty="0"/>
              <a:t>≈ 1 administrivia</a:t>
            </a:r>
          </a:p>
          <a:p>
            <a:pPr marL="642938" lvl="1" indent="-342900">
              <a:buFont typeface="Arial" panose="020B0604020202020204" pitchFamily="34" charset="0"/>
              <a:buChar char="•"/>
            </a:pPr>
            <a:r>
              <a:rPr lang="en-US" dirty="0"/>
              <a:t>+ 1 joint session with .4ab/.15</a:t>
            </a:r>
          </a:p>
          <a:p>
            <a:pPr marL="642938" lvl="1" indent="-342900">
              <a:buFont typeface="Arial" panose="020B0604020202020204" pitchFamily="34" charset="0"/>
              <a:buChar char="•"/>
            </a:pPr>
            <a:r>
              <a:rPr lang="en-US" dirty="0"/>
              <a:t>≈ 1 to work on content development if any contributions.</a:t>
            </a:r>
          </a:p>
          <a:p>
            <a:pPr marL="300038" lvl="1" indent="0"/>
            <a:endParaRPr lang="en-US" dirty="0"/>
          </a:p>
        </p:txBody>
      </p:sp>
      <p:sp>
        <p:nvSpPr>
          <p:cNvPr id="5" name="Slide Number Placeholder 3">
            <a:extLst>
              <a:ext uri="{FF2B5EF4-FFF2-40B4-BE49-F238E27FC236}">
                <a16:creationId xmlns:a16="http://schemas.microsoft.com/office/drawing/2014/main" id="{E84FA3D5-2AB2-4AA1-AB96-FD386D60348A}"/>
              </a:ext>
            </a:extLst>
          </p:cNvPr>
          <p:cNvSpPr>
            <a:spLocks noGrp="1"/>
          </p:cNvSpPr>
          <p:nvPr>
            <p:ph type="sldNum" sz="quarter" idx="10"/>
          </p:nvPr>
        </p:nvSpPr>
        <p:spPr>
          <a:xfrm>
            <a:off x="4301730" y="5814626"/>
            <a:ext cx="491728"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1pPr>
            <a:lvl2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2pPr>
            <a:lvl3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3pPr>
            <a:lvl4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4pPr>
            <a:lvl5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5pPr>
            <a:lvl6pPr marL="18859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6pPr>
            <a:lvl7pPr marL="22288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7pPr>
            <a:lvl8pPr marL="25717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8pPr>
            <a:lvl9pPr marL="29146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67</a:t>
            </a:fld>
            <a:endParaRPr lang="en-US" altLang="en-US" dirty="0">
              <a:solidFill>
                <a:schemeClr val="tx1"/>
              </a:solidFill>
            </a:endParaRPr>
          </a:p>
        </p:txBody>
      </p:sp>
    </p:spTree>
    <p:extLst>
      <p:ext uri="{BB962C8B-B14F-4D97-AF65-F5344CB8AC3E}">
        <p14:creationId xmlns:p14="http://schemas.microsoft.com/office/powerpoint/2010/main" val="21608620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762001" y="1371601"/>
            <a:ext cx="7764463" cy="329207"/>
          </a:xfrm>
        </p:spPr>
        <p:txBody>
          <a:bodyPr/>
          <a:lstStyle/>
          <a:p>
            <a:r>
              <a:rPr lang="en-US" altLang="en-US" dirty="0"/>
              <a:t>Outreach for TG15</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711106" y="2186863"/>
            <a:ext cx="7764463" cy="1242137"/>
          </a:xfrm>
        </p:spPr>
        <p:txBody>
          <a:bodyPr numCol="3"/>
          <a:lstStyle/>
          <a:p>
            <a:pPr>
              <a:spcBef>
                <a:spcPts val="0"/>
              </a:spcBef>
              <a:buSzPts val="1000"/>
              <a:buFont typeface="Symbol" panose="05050102010706020507" pitchFamily="18" charset="2"/>
              <a:buChar char=""/>
              <a:tabLst>
                <a:tab pos="342900" algn="l"/>
              </a:tabLst>
            </a:pPr>
            <a:r>
              <a:rPr lang="en-US" sz="1350" dirty="0">
                <a:latin typeface="-webkit-standard"/>
                <a:ea typeface="Times New Roman" panose="02020603050405020304" pitchFamily="18" charset="0"/>
              </a:rPr>
              <a:t>CSA </a:t>
            </a:r>
          </a:p>
          <a:p>
            <a:pPr marL="257175" indent="-257175">
              <a:spcBef>
                <a:spcPts val="0"/>
              </a:spcBef>
              <a:buSzPts val="1000"/>
              <a:buFont typeface="Symbol" panose="05050102010706020507" pitchFamily="18" charset="2"/>
              <a:buChar char=""/>
              <a:tabLst>
                <a:tab pos="342900" algn="l"/>
              </a:tabLst>
            </a:pPr>
            <a:r>
              <a:rPr lang="en-US" sz="1350" dirty="0">
                <a:latin typeface="-webkit-standard"/>
                <a:ea typeface="Times New Roman" panose="02020603050405020304" pitchFamily="18" charset="0"/>
              </a:rPr>
              <a:t>ETSI TG28 </a:t>
            </a:r>
          </a:p>
          <a:p>
            <a:pPr marL="257175" indent="-257175">
              <a:spcBef>
                <a:spcPts val="0"/>
              </a:spcBef>
              <a:buSzPts val="1000"/>
              <a:buFont typeface="Symbol" panose="05050102010706020507" pitchFamily="18" charset="2"/>
              <a:buChar char=""/>
              <a:tabLst>
                <a:tab pos="342900" algn="l"/>
              </a:tabLst>
            </a:pPr>
            <a:r>
              <a:rPr lang="en-US" sz="1350" dirty="0">
                <a:latin typeface="-webkit-standard"/>
                <a:ea typeface="Times New Roman" panose="02020603050405020304" pitchFamily="18" charset="0"/>
              </a:rPr>
              <a:t>ETSI TG34</a:t>
            </a:r>
          </a:p>
          <a:p>
            <a:pPr marL="257175" indent="-257175">
              <a:spcBef>
                <a:spcPts val="0"/>
              </a:spcBef>
              <a:buSzPts val="1000"/>
              <a:buFont typeface="Symbol" panose="05050102010706020507" pitchFamily="18" charset="2"/>
              <a:buChar char=""/>
              <a:tabLst>
                <a:tab pos="342900" algn="l"/>
              </a:tabLst>
            </a:pPr>
            <a:r>
              <a:rPr lang="en-US" sz="1350" dirty="0">
                <a:latin typeface="-webkit-standard"/>
                <a:ea typeface="Times New Roman" panose="02020603050405020304" pitchFamily="18" charset="0"/>
              </a:rPr>
              <a:t>ETSI TS102 887</a:t>
            </a:r>
          </a:p>
          <a:p>
            <a:pPr marL="257175" indent="-257175">
              <a:spcBef>
                <a:spcPts val="0"/>
              </a:spcBef>
              <a:buSzPts val="1000"/>
              <a:buFont typeface="Symbol" panose="05050102010706020507" pitchFamily="18" charset="2"/>
              <a:buChar char=""/>
              <a:tabLst>
                <a:tab pos="342900" algn="l"/>
              </a:tabLst>
            </a:pPr>
            <a:r>
              <a:rPr lang="en-US" sz="1350" dirty="0">
                <a:latin typeface="-webkit-standard"/>
                <a:ea typeface="Times New Roman" panose="02020603050405020304" pitchFamily="18" charset="0"/>
              </a:rPr>
              <a:t>IEEE 1901.1+2</a:t>
            </a:r>
          </a:p>
          <a:p>
            <a:pPr marL="257175" indent="-257175">
              <a:spcBef>
                <a:spcPts val="0"/>
              </a:spcBef>
              <a:buSzPts val="1000"/>
              <a:buFont typeface="Symbol" panose="05050102010706020507" pitchFamily="18" charset="2"/>
              <a:buChar char=""/>
              <a:tabLst>
                <a:tab pos="342900" algn="l"/>
              </a:tabLst>
            </a:pPr>
            <a:r>
              <a:rPr lang="en-US" sz="1350" dirty="0">
                <a:latin typeface="-webkit-standard"/>
                <a:ea typeface="Times New Roman" panose="02020603050405020304" pitchFamily="18" charset="0"/>
              </a:rPr>
              <a:t>IETF: 6tisch</a:t>
            </a:r>
            <a:endParaRPr lang="en-GB" sz="1350" dirty="0">
              <a:latin typeface="Calibri" panose="020F0502020204030204" pitchFamily="34" charset="0"/>
              <a:ea typeface="Yu Gothic" panose="020B0400000000000000" pitchFamily="34" charset="-128"/>
            </a:endParaRPr>
          </a:p>
          <a:p>
            <a:pPr marL="257175" indent="-257175">
              <a:spcBef>
                <a:spcPts val="0"/>
              </a:spcBef>
              <a:buSzPts val="1000"/>
              <a:buFont typeface="Symbol" panose="05050102010706020507" pitchFamily="18" charset="2"/>
              <a:buChar char=""/>
              <a:tabLst>
                <a:tab pos="342900" algn="l"/>
              </a:tabLst>
            </a:pPr>
            <a:r>
              <a:rPr lang="en-US" sz="1350" dirty="0">
                <a:latin typeface="-webkit-standard"/>
                <a:ea typeface="Times New Roman" panose="02020603050405020304" pitchFamily="18" charset="0"/>
              </a:rPr>
              <a:t>IETF: 6lo</a:t>
            </a:r>
            <a:endParaRPr lang="en-GB" sz="1350" dirty="0">
              <a:latin typeface="Calibri" panose="020F0502020204030204" pitchFamily="34" charset="0"/>
              <a:ea typeface="Yu Gothic" panose="020B0400000000000000" pitchFamily="34" charset="-128"/>
            </a:endParaRPr>
          </a:p>
          <a:p>
            <a:pPr marL="257175" indent="-257175">
              <a:spcBef>
                <a:spcPts val="0"/>
              </a:spcBef>
              <a:buSzPts val="1000"/>
              <a:buFont typeface="Symbol" panose="05050102010706020507" pitchFamily="18" charset="2"/>
              <a:buChar char=""/>
              <a:tabLst>
                <a:tab pos="342900" algn="l"/>
              </a:tabLst>
            </a:pPr>
            <a:r>
              <a:rPr lang="en-US" sz="1350" dirty="0">
                <a:latin typeface="-webkit-standard"/>
                <a:ea typeface="Times New Roman" panose="02020603050405020304" pitchFamily="18" charset="0"/>
              </a:rPr>
              <a:t>IETF: Roll</a:t>
            </a:r>
          </a:p>
          <a:p>
            <a:pPr marL="257175" indent="-257175">
              <a:spcBef>
                <a:spcPts val="0"/>
              </a:spcBef>
              <a:buSzPts val="1000"/>
              <a:buFont typeface="Symbol" panose="05050102010706020507" pitchFamily="18" charset="2"/>
              <a:buChar char=""/>
              <a:tabLst>
                <a:tab pos="342900" algn="l"/>
              </a:tabLst>
            </a:pPr>
            <a:r>
              <a:rPr lang="en-US" sz="1350" dirty="0">
                <a:latin typeface="-webkit-standard"/>
                <a:ea typeface="Yu Gothic" panose="020B0400000000000000" pitchFamily="34" charset="-128"/>
              </a:rPr>
              <a:t>IP500</a:t>
            </a:r>
            <a:endParaRPr lang="en-GB" sz="1350" dirty="0">
              <a:latin typeface="Calibri" panose="020F0502020204030204" pitchFamily="34" charset="0"/>
              <a:ea typeface="Yu Gothic" panose="020B0400000000000000" pitchFamily="34" charset="-128"/>
            </a:endParaRPr>
          </a:p>
          <a:p>
            <a:pPr marL="257175" indent="-257175">
              <a:spcBef>
                <a:spcPts val="0"/>
              </a:spcBef>
              <a:buSzPts val="1000"/>
              <a:buFont typeface="Symbol" panose="05050102010706020507" pitchFamily="18" charset="2"/>
              <a:buChar char=""/>
              <a:tabLst>
                <a:tab pos="342900" algn="l"/>
              </a:tabLst>
            </a:pPr>
            <a:r>
              <a:rPr lang="en-US" sz="1350" dirty="0">
                <a:latin typeface="-webkit-standard"/>
                <a:ea typeface="Times New Roman" panose="02020603050405020304" pitchFamily="18" charset="0"/>
              </a:rPr>
              <a:t>ISA SP100 </a:t>
            </a:r>
            <a:endParaRPr lang="en-GB" sz="1350" dirty="0">
              <a:latin typeface="Calibri" panose="020F0502020204030204" pitchFamily="34" charset="0"/>
              <a:ea typeface="Yu Gothic" panose="020B0400000000000000" pitchFamily="34" charset="-128"/>
            </a:endParaRPr>
          </a:p>
          <a:p>
            <a:pPr marL="257175" indent="-257175">
              <a:spcBef>
                <a:spcPts val="0"/>
              </a:spcBef>
              <a:buSzPts val="1000"/>
              <a:buFont typeface="Symbol" panose="05050102010706020507" pitchFamily="18" charset="2"/>
              <a:buChar char=""/>
              <a:tabLst>
                <a:tab pos="342900" algn="l"/>
              </a:tabLst>
            </a:pPr>
            <a:r>
              <a:rPr lang="en-US" sz="1350" dirty="0">
                <a:latin typeface="-webkit-standard"/>
                <a:ea typeface="Times New Roman" panose="02020603050405020304" pitchFamily="18" charset="0"/>
              </a:rPr>
              <a:t>ISO/IEC JTC1/ SC31/WG4</a:t>
            </a:r>
          </a:p>
          <a:p>
            <a:pPr>
              <a:spcBef>
                <a:spcPts val="0"/>
              </a:spcBef>
              <a:buSzPts val="1000"/>
              <a:buFont typeface="Symbol" panose="05050102010706020507" pitchFamily="18" charset="2"/>
              <a:buChar char=""/>
              <a:tabLst>
                <a:tab pos="342900" algn="l"/>
              </a:tabLst>
            </a:pPr>
            <a:r>
              <a:rPr lang="en-US" sz="1350" dirty="0">
                <a:latin typeface="-webkit-standard"/>
                <a:ea typeface="Times New Roman" panose="02020603050405020304" pitchFamily="18" charset="0"/>
              </a:rPr>
              <a:t>JUTA</a:t>
            </a:r>
          </a:p>
          <a:p>
            <a:pPr>
              <a:spcBef>
                <a:spcPts val="0"/>
              </a:spcBef>
              <a:buSzPts val="1000"/>
              <a:buFont typeface="Symbol" panose="05050102010706020507" pitchFamily="18" charset="2"/>
              <a:buChar char=""/>
              <a:tabLst>
                <a:tab pos="342900" algn="l"/>
              </a:tabLst>
            </a:pPr>
            <a:r>
              <a:rPr lang="en-US" sz="1350" dirty="0">
                <a:latin typeface="-webkit-standard"/>
                <a:ea typeface="Times New Roman" panose="02020603050405020304" pitchFamily="18" charset="0"/>
              </a:rPr>
              <a:t>Thread</a:t>
            </a:r>
            <a:endParaRPr lang="en-GB" sz="1350" dirty="0">
              <a:latin typeface="Calibri" panose="020F0502020204030204" pitchFamily="34" charset="0"/>
              <a:ea typeface="Yu Gothic" panose="020B0400000000000000" pitchFamily="34" charset="-128"/>
            </a:endParaRPr>
          </a:p>
          <a:p>
            <a:pPr>
              <a:spcBef>
                <a:spcPts val="0"/>
              </a:spcBef>
              <a:buSzPts val="1000"/>
              <a:buFont typeface="Symbol" panose="05050102010706020507" pitchFamily="18" charset="2"/>
              <a:buChar char=""/>
              <a:tabLst>
                <a:tab pos="342900" algn="l"/>
              </a:tabLst>
            </a:pPr>
            <a:r>
              <a:rPr lang="en-US" sz="1350" dirty="0">
                <a:latin typeface="-webkit-standard"/>
                <a:ea typeface="Times New Roman" panose="02020603050405020304" pitchFamily="18" charset="0"/>
              </a:rPr>
              <a:t>TIA TR51</a:t>
            </a:r>
            <a:endParaRPr lang="en-GB" sz="1350" dirty="0">
              <a:latin typeface="Calibri" panose="020F0502020204030204" pitchFamily="34" charset="0"/>
              <a:ea typeface="Yu Gothic" panose="020B0400000000000000" pitchFamily="34" charset="-128"/>
            </a:endParaRPr>
          </a:p>
          <a:p>
            <a:pPr>
              <a:spcBef>
                <a:spcPts val="0"/>
              </a:spcBef>
              <a:buSzPts val="1000"/>
              <a:buFont typeface="Symbol" panose="05050102010706020507" pitchFamily="18" charset="2"/>
              <a:buChar char=""/>
              <a:tabLst>
                <a:tab pos="342900" algn="l"/>
              </a:tabLst>
            </a:pPr>
            <a:r>
              <a:rPr lang="en-US" sz="1350" dirty="0">
                <a:latin typeface="-webkit-standard"/>
                <a:ea typeface="Times New Roman" panose="02020603050405020304" pitchFamily="18" charset="0"/>
              </a:rPr>
              <a:t>Wi-SUN </a:t>
            </a:r>
            <a:endParaRPr lang="en-GB" sz="1350" dirty="0">
              <a:latin typeface="Calibri" panose="020F0502020204030204" pitchFamily="34" charset="0"/>
              <a:ea typeface="Yu Gothic" panose="020B0400000000000000" pitchFamily="34" charset="-128"/>
            </a:endParaRPr>
          </a:p>
          <a:p>
            <a:pPr>
              <a:spcBef>
                <a:spcPts val="0"/>
              </a:spcBef>
              <a:buSzPts val="1000"/>
              <a:buFont typeface="Symbol" panose="05050102010706020507" pitchFamily="18" charset="2"/>
              <a:buChar char=""/>
              <a:tabLst>
                <a:tab pos="342900" algn="l"/>
              </a:tabLst>
            </a:pPr>
            <a:r>
              <a:rPr lang="en-US" sz="1350" dirty="0">
                <a:latin typeface="-webkit-standard"/>
                <a:ea typeface="Times New Roman" panose="02020603050405020304" pitchFamily="18" charset="0"/>
              </a:rPr>
              <a:t>WIA</a:t>
            </a:r>
          </a:p>
          <a:p>
            <a:pPr>
              <a:spcBef>
                <a:spcPts val="0"/>
              </a:spcBef>
              <a:buSzPts val="1000"/>
              <a:buFont typeface="Symbol" panose="05050102010706020507" pitchFamily="18" charset="2"/>
              <a:buChar char=""/>
              <a:tabLst>
                <a:tab pos="342900" algn="l"/>
              </a:tabLst>
            </a:pPr>
            <a:r>
              <a:rPr lang="en-US" sz="1350" dirty="0" err="1">
                <a:latin typeface="-webkit-standard"/>
                <a:ea typeface="Times New Roman" panose="02020603050405020304" pitchFamily="18" charset="0"/>
              </a:rPr>
              <a:t>WirelessHART</a:t>
            </a:r>
            <a:endParaRPr lang="en-GB" sz="1350" dirty="0">
              <a:latin typeface="Calibri" panose="020F0502020204030204" pitchFamily="34" charset="0"/>
              <a:ea typeface="Yu Gothic" panose="020B0400000000000000" pitchFamily="34" charset="-128"/>
            </a:endParaRP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xfrm>
            <a:off x="685800" y="455226"/>
            <a:ext cx="1600200"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1pPr>
            <a:lvl2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2pPr>
            <a:lvl3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3pPr>
            <a:lvl4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4pPr>
            <a:lvl5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5pPr>
            <a:lvl6pPr marL="18859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6pPr>
            <a:lvl7pPr marL="22288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7pPr>
            <a:lvl8pPr marL="25717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8pPr>
            <a:lvl9pPr marL="29146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68</a:t>
            </a:fld>
            <a:endParaRPr lang="en-US" altLang="en-US" dirty="0">
              <a:solidFill>
                <a:schemeClr val="tx1"/>
              </a:solidFill>
            </a:endParaRPr>
          </a:p>
        </p:txBody>
      </p:sp>
      <p:sp>
        <p:nvSpPr>
          <p:cNvPr id="5" name="Content Placeholder 2">
            <a:extLst>
              <a:ext uri="{FF2B5EF4-FFF2-40B4-BE49-F238E27FC236}">
                <a16:creationId xmlns:a16="http://schemas.microsoft.com/office/drawing/2014/main" id="{D42399B3-F628-472D-B8D7-7037921FAD06}"/>
              </a:ext>
            </a:extLst>
          </p:cNvPr>
          <p:cNvSpPr txBox="1">
            <a:spLocks noChangeArrowheads="1"/>
          </p:cNvSpPr>
          <p:nvPr/>
        </p:nvSpPr>
        <p:spPr bwMode="auto">
          <a:xfrm>
            <a:off x="689769" y="1808820"/>
            <a:ext cx="7764463" cy="37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120" tIns="34560" rIns="69120" bIns="34560" numCol="2"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buSzPts val="1000"/>
              <a:tabLst>
                <a:tab pos="342900" algn="l"/>
              </a:tabLst>
            </a:pPr>
            <a:r>
              <a:rPr lang="en-GB" sz="1350" b="1" kern="0" dirty="0">
                <a:solidFill>
                  <a:schemeClr val="tx1"/>
                </a:solidFill>
                <a:latin typeface="Calibri" panose="020F0502020204030204" pitchFamily="34" charset="0"/>
                <a:ea typeface="Yu Gothic" panose="020B0400000000000000" pitchFamily="34" charset="-128"/>
              </a:rPr>
              <a:t>Outreach to the following organisations:</a:t>
            </a:r>
          </a:p>
        </p:txBody>
      </p:sp>
      <p:sp>
        <p:nvSpPr>
          <p:cNvPr id="6" name="Content Placeholder 2">
            <a:extLst>
              <a:ext uri="{FF2B5EF4-FFF2-40B4-BE49-F238E27FC236}">
                <a16:creationId xmlns:a16="http://schemas.microsoft.com/office/drawing/2014/main" id="{CC01C108-77CF-4E02-8BEE-35CA624E8B96}"/>
              </a:ext>
            </a:extLst>
          </p:cNvPr>
          <p:cNvSpPr txBox="1">
            <a:spLocks noChangeArrowheads="1"/>
          </p:cNvSpPr>
          <p:nvPr/>
        </p:nvSpPr>
        <p:spPr bwMode="auto">
          <a:xfrm>
            <a:off x="762001" y="4291053"/>
            <a:ext cx="7764463" cy="113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120" tIns="34560" rIns="69120" bIns="3456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lgn="ctr">
              <a:spcBef>
                <a:spcPts val="0"/>
              </a:spcBef>
              <a:buSzPts val="1000"/>
              <a:tabLst>
                <a:tab pos="342900" algn="l"/>
              </a:tabLst>
            </a:pPr>
            <a:r>
              <a:rPr lang="en-US" sz="2400" kern="0" dirty="0">
                <a:solidFill>
                  <a:schemeClr val="tx1"/>
                </a:solidFill>
                <a:ea typeface="Times New Roman" panose="02020603050405020304" pitchFamily="18" charset="0"/>
              </a:rPr>
              <a:t>Call for participation - </a:t>
            </a:r>
            <a:r>
              <a:rPr lang="en-GB" sz="2400" kern="0" dirty="0">
                <a:solidFill>
                  <a:schemeClr val="tx1"/>
                </a:solidFill>
                <a:ea typeface="Times New Roman" panose="02020603050405020304" pitchFamily="18" charset="0"/>
              </a:rPr>
              <a:t>see next slide</a:t>
            </a:r>
          </a:p>
          <a:p>
            <a:pPr marL="0" indent="0" algn="ctr">
              <a:spcBef>
                <a:spcPts val="0"/>
              </a:spcBef>
              <a:buSzPts val="1000"/>
              <a:tabLst>
                <a:tab pos="342900" algn="l"/>
              </a:tabLst>
            </a:pPr>
            <a:endParaRPr lang="en-GB" sz="2400" kern="0" dirty="0">
              <a:solidFill>
                <a:schemeClr val="tx1"/>
              </a:solidFill>
              <a:ea typeface="Yu Gothic" panose="020B0400000000000000" pitchFamily="34" charset="-128"/>
            </a:endParaRPr>
          </a:p>
        </p:txBody>
      </p:sp>
    </p:spTree>
    <p:extLst>
      <p:ext uri="{BB962C8B-B14F-4D97-AF65-F5344CB8AC3E}">
        <p14:creationId xmlns:p14="http://schemas.microsoft.com/office/powerpoint/2010/main" val="2904142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762001" y="1371601"/>
            <a:ext cx="7764463" cy="329207"/>
          </a:xfrm>
        </p:spPr>
        <p:txBody>
          <a:bodyPr/>
          <a:lstStyle/>
          <a:p>
            <a:r>
              <a:rPr lang="en-US" altLang="en-US" dirty="0"/>
              <a:t>Outreach for TG15</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xfrm>
            <a:off x="685800" y="455226"/>
            <a:ext cx="1600200"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1pPr>
            <a:lvl2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2pPr>
            <a:lvl3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3pPr>
            <a:lvl4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4pPr>
            <a:lvl5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5pPr>
            <a:lvl6pPr marL="18859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6pPr>
            <a:lvl7pPr marL="22288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7pPr>
            <a:lvl8pPr marL="25717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8pPr>
            <a:lvl9pPr marL="29146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69</a:t>
            </a:fld>
            <a:endParaRPr lang="en-US" altLang="en-US" dirty="0">
              <a:solidFill>
                <a:schemeClr val="tx1"/>
              </a:solidFill>
            </a:endParaRPr>
          </a:p>
        </p:txBody>
      </p:sp>
      <p:sp>
        <p:nvSpPr>
          <p:cNvPr id="6" name="Content Placeholder 2">
            <a:extLst>
              <a:ext uri="{FF2B5EF4-FFF2-40B4-BE49-F238E27FC236}">
                <a16:creationId xmlns:a16="http://schemas.microsoft.com/office/drawing/2014/main" id="{CC01C108-77CF-4E02-8BEE-35CA624E8B96}"/>
              </a:ext>
            </a:extLst>
          </p:cNvPr>
          <p:cNvSpPr txBox="1">
            <a:spLocks noChangeArrowheads="1"/>
          </p:cNvSpPr>
          <p:nvPr/>
        </p:nvSpPr>
        <p:spPr bwMode="auto">
          <a:xfrm>
            <a:off x="689768" y="1700808"/>
            <a:ext cx="7764463" cy="399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120" tIns="34560" rIns="69120" bIns="3456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r>
              <a:rPr lang="en-US" sz="1050" dirty="0">
                <a:solidFill>
                  <a:srgbClr val="2F5597"/>
                </a:solidFill>
                <a:latin typeface="Calibri" panose="020F0502020204030204" pitchFamily="34" charset="0"/>
                <a:ea typeface="Calibri" panose="020F0502020204030204" pitchFamily="34" charset="0"/>
              </a:rPr>
              <a:t>Subject: Call for Participation in IEEE 802.15 TG15</a:t>
            </a:r>
            <a:endParaRPr lang="en-GB" sz="1050" dirty="0">
              <a:latin typeface="Calibri" panose="020F0502020204030204" pitchFamily="34" charset="0"/>
              <a:ea typeface="Calibri" panose="020F0502020204030204" pitchFamily="34" charset="0"/>
            </a:endParaRPr>
          </a:p>
          <a:p>
            <a:r>
              <a:rPr lang="en-US" sz="1050" dirty="0">
                <a:solidFill>
                  <a:srgbClr val="2F5597"/>
                </a:solidFill>
                <a:latin typeface="Calibri" panose="020F0502020204030204" pitchFamily="34" charset="0"/>
                <a:ea typeface="Calibri" panose="020F0502020204030204" pitchFamily="34" charset="0"/>
              </a:rPr>
              <a:t>Dear [],</a:t>
            </a:r>
            <a:endParaRPr lang="en-GB" sz="1050" dirty="0">
              <a:latin typeface="Calibri" panose="020F0502020204030204" pitchFamily="34" charset="0"/>
              <a:ea typeface="Calibri" panose="020F0502020204030204" pitchFamily="34" charset="0"/>
            </a:endParaRPr>
          </a:p>
          <a:p>
            <a:r>
              <a:rPr lang="en-US" sz="1050" dirty="0">
                <a:solidFill>
                  <a:srgbClr val="2F5597"/>
                </a:solidFill>
                <a:latin typeface="Calibri" panose="020F0502020204030204" pitchFamily="34" charset="0"/>
                <a:ea typeface="Calibri" panose="020F0502020204030204" pitchFamily="34" charset="0"/>
              </a:rPr>
              <a:t>As you may be aware, the IEEE Standards Board has recently approved Project IEEE P802.15.15. The approved Project Authorization Requests is available here</a:t>
            </a:r>
            <a:r>
              <a:rPr lang="en-US" sz="1050" u="sng" dirty="0">
                <a:solidFill>
                  <a:srgbClr val="2F5597"/>
                </a:solidFill>
                <a:latin typeface="Calibri" panose="020F0502020204030204" pitchFamily="34" charset="0"/>
                <a:ea typeface="Calibri" panose="020F0502020204030204" pitchFamily="34" charset="0"/>
              </a:rPr>
              <a:t>:</a:t>
            </a:r>
            <a:br>
              <a:rPr lang="en-US" sz="1050" u="sng" dirty="0">
                <a:solidFill>
                  <a:srgbClr val="2F5597"/>
                </a:solidFill>
                <a:latin typeface="Calibri" panose="020F0502020204030204" pitchFamily="34" charset="0"/>
                <a:ea typeface="Calibri" panose="020F0502020204030204" pitchFamily="34" charset="0"/>
              </a:rPr>
            </a:br>
            <a:r>
              <a:rPr lang="en-GB" sz="1050" u="sng" dirty="0">
                <a:solidFill>
                  <a:srgbClr val="0000FF"/>
                </a:solidFill>
                <a:latin typeface="Calibri" panose="020F0502020204030204" pitchFamily="34" charset="0"/>
                <a:ea typeface="Calibri" panose="020F0502020204030204" pitchFamily="34" charset="0"/>
                <a:hlinkClick r:id="rId2"/>
              </a:rPr>
              <a:t>https://standards.ieee.org/project/802_15_15.html</a:t>
            </a:r>
            <a:endParaRPr lang="en-GB" sz="1050" dirty="0">
              <a:latin typeface="Calibri" panose="020F0502020204030204" pitchFamily="34" charset="0"/>
              <a:ea typeface="Calibri" panose="020F0502020204030204" pitchFamily="34" charset="0"/>
            </a:endParaRPr>
          </a:p>
          <a:p>
            <a:r>
              <a:rPr lang="en-US" sz="1050" dirty="0">
                <a:solidFill>
                  <a:srgbClr val="2F5597"/>
                </a:solidFill>
                <a:latin typeface="Calibri" panose="020F0502020204030204" pitchFamily="34" charset="0"/>
                <a:ea typeface="Calibri" panose="020F0502020204030204" pitchFamily="34" charset="0"/>
              </a:rPr>
              <a:t>As described in the 802.15.15 PAR, “802.15.4-2020 has become extremely difficult to understand, amend or enhance. Recently it has become clear that the wireless ad hoc network functionality and features have become increasingly complex to support inside the framework of 802.15.4-2020”.</a:t>
            </a:r>
            <a:endParaRPr lang="en-GB" sz="1050" dirty="0">
              <a:latin typeface="Calibri" panose="020F0502020204030204" pitchFamily="34" charset="0"/>
              <a:ea typeface="Calibri" panose="020F0502020204030204" pitchFamily="34" charset="0"/>
            </a:endParaRPr>
          </a:p>
          <a:p>
            <a:r>
              <a:rPr lang="en-US" sz="1050" dirty="0">
                <a:solidFill>
                  <a:srgbClr val="2F5597"/>
                </a:solidFill>
                <a:latin typeface="Calibri" panose="020F0502020204030204" pitchFamily="34" charset="0"/>
                <a:ea typeface="Calibri" panose="020F0502020204030204" pitchFamily="34" charset="0"/>
              </a:rPr>
              <a:t>The goal for 802.15 TG15 is to 1) identify functionality from IEEE 802.15.4-2020 which is currently in use or intended for use in wireless ad hoc networks, either in derived standards, or in specifications adopted by industry consortia, and 2) to create a new standard that references, in a structured way, only the relevant functionality from IEEE 802.15.4-2020.  </a:t>
            </a:r>
            <a:endParaRPr lang="en-GB" sz="1050" dirty="0">
              <a:latin typeface="Calibri" panose="020F0502020204030204" pitchFamily="34" charset="0"/>
              <a:ea typeface="Calibri" panose="020F0502020204030204" pitchFamily="34" charset="0"/>
            </a:endParaRPr>
          </a:p>
          <a:p>
            <a:r>
              <a:rPr lang="en-US" sz="1050" dirty="0">
                <a:solidFill>
                  <a:srgbClr val="2F5597"/>
                </a:solidFill>
                <a:latin typeface="Calibri" panose="020F0502020204030204" pitchFamily="34" charset="0"/>
                <a:ea typeface="Calibri" panose="020F0502020204030204" pitchFamily="34" charset="0"/>
              </a:rPr>
              <a:t>IEEE 802.15 TG15</a:t>
            </a:r>
            <a:r>
              <a:rPr lang="en-US" sz="1050" u="sng" dirty="0">
                <a:solidFill>
                  <a:srgbClr val="2F5597"/>
                </a:solidFill>
                <a:latin typeface="Calibri" panose="020F0502020204030204" pitchFamily="34" charset="0"/>
                <a:ea typeface="Calibri" panose="020F0502020204030204" pitchFamily="34" charset="0"/>
              </a:rPr>
              <a:t> is currently focused on</a:t>
            </a:r>
            <a:r>
              <a:rPr lang="en-US" sz="1050" dirty="0">
                <a:solidFill>
                  <a:srgbClr val="2F5597"/>
                </a:solidFill>
                <a:latin typeface="Calibri" panose="020F0502020204030204" pitchFamily="34" charset="0"/>
                <a:ea typeface="Calibri" panose="020F0502020204030204" pitchFamily="34" charset="0"/>
              </a:rPr>
              <a:t> identifying the relevant content and discuss how best to present this in the final specification to improve the ease of use. We would welcome the participation of all stakeholders who are using 802.15.4 functionality, as their contributions will help to make 802.15.15 a clearer, more concise and more easily implementable standard. IEEE 802 participation is by individual, so we would be grateful if you would share this Call for Participation with your members.</a:t>
            </a:r>
            <a:endParaRPr lang="en-GB" sz="1050" dirty="0">
              <a:latin typeface="Calibri" panose="020F0502020204030204" pitchFamily="34" charset="0"/>
              <a:ea typeface="Calibri" panose="020F0502020204030204" pitchFamily="34" charset="0"/>
            </a:endParaRPr>
          </a:p>
          <a:p>
            <a:r>
              <a:rPr lang="en-US" sz="1050" dirty="0">
                <a:solidFill>
                  <a:srgbClr val="2F5597"/>
                </a:solidFill>
                <a:latin typeface="Calibri" panose="020F0502020204030204" pitchFamily="34" charset="0"/>
                <a:ea typeface="Calibri" panose="020F0502020204030204" pitchFamily="34" charset="0"/>
              </a:rPr>
              <a:t>Interested parties may wish to subscribe to the 802.15 TG15 mailing list [here] to receive additional information and announcements of conference calls etc.:</a:t>
            </a:r>
            <a:br>
              <a:rPr lang="en-US" sz="1050" dirty="0">
                <a:solidFill>
                  <a:srgbClr val="2F5597"/>
                </a:solidFill>
                <a:latin typeface="Calibri" panose="020F0502020204030204" pitchFamily="34" charset="0"/>
                <a:ea typeface="Calibri" panose="020F0502020204030204" pitchFamily="34" charset="0"/>
              </a:rPr>
            </a:br>
            <a:r>
              <a:rPr lang="en-US" sz="1050" u="sng" dirty="0">
                <a:solidFill>
                  <a:srgbClr val="0000FF"/>
                </a:solidFill>
                <a:latin typeface="Calibri" panose="020F0502020204030204" pitchFamily="34" charset="0"/>
                <a:ea typeface="Calibri" panose="020F0502020204030204" pitchFamily="34" charset="0"/>
                <a:hlinkClick r:id="rId3"/>
              </a:rPr>
              <a:t>https://grouper.ieee.org/groups/802/15/pub/Subscribe.html</a:t>
            </a:r>
            <a:endParaRPr lang="en-GB" sz="1050" dirty="0">
              <a:latin typeface="Calibri" panose="020F0502020204030204" pitchFamily="34" charset="0"/>
              <a:ea typeface="Calibri" panose="020F0502020204030204" pitchFamily="34" charset="0"/>
            </a:endParaRPr>
          </a:p>
          <a:p>
            <a:r>
              <a:rPr lang="en-US" sz="1050" dirty="0">
                <a:solidFill>
                  <a:srgbClr val="2F5597"/>
                </a:solidFill>
                <a:latin typeface="Calibri" panose="020F0502020204030204" pitchFamily="34" charset="0"/>
                <a:ea typeface="Calibri" panose="020F0502020204030204" pitchFamily="34" charset="0"/>
              </a:rPr>
              <a:t>Please do not hesitate to contact me if you or members of your organizations have any questions, or plan to contribute to this effort during our meetings and calls.</a:t>
            </a:r>
            <a:endParaRPr lang="en-GB" sz="1050" dirty="0">
              <a:latin typeface="Calibri" panose="020F0502020204030204" pitchFamily="34" charset="0"/>
              <a:ea typeface="Calibri" panose="020F0502020204030204" pitchFamily="34" charset="0"/>
            </a:endParaRPr>
          </a:p>
          <a:p>
            <a:br>
              <a:rPr lang="en-US" sz="1050" dirty="0">
                <a:latin typeface="Calibri" panose="020F0502020204030204" pitchFamily="34" charset="0"/>
                <a:ea typeface="Calibri" panose="020F0502020204030204" pitchFamily="34" charset="0"/>
                <a:cs typeface="Times New Roman" panose="02020603050405020304" pitchFamily="18" charset="0"/>
              </a:rPr>
            </a:br>
            <a:endParaRPr lang="en-GB" sz="825" kern="0" dirty="0">
              <a:solidFill>
                <a:schemeClr val="tx1"/>
              </a:solidFill>
              <a:ea typeface="Yu Gothic" panose="020B0400000000000000" pitchFamily="34" charset="-128"/>
            </a:endParaRPr>
          </a:p>
        </p:txBody>
      </p:sp>
    </p:spTree>
    <p:extLst>
      <p:ext uri="{BB962C8B-B14F-4D97-AF65-F5344CB8AC3E}">
        <p14:creationId xmlns:p14="http://schemas.microsoft.com/office/powerpoint/2010/main" val="149330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2022</a:t>
            </a:r>
          </a:p>
        </p:txBody>
      </p:sp>
      <p:sp>
        <p:nvSpPr>
          <p:cNvPr id="4099"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7</a:t>
            </a:fld>
            <a:endParaRPr lang="en-US" sz="1200"/>
          </a:p>
        </p:txBody>
      </p:sp>
      <p:sp>
        <p:nvSpPr>
          <p:cNvPr id="4101" name="Rectangle 4"/>
          <p:cNvSpPr>
            <a:spLocks noGrp="1" noChangeArrowheads="1"/>
          </p:cNvSpPr>
          <p:nvPr>
            <p:ph type="title"/>
          </p:nvPr>
        </p:nvSpPr>
        <p:spPr>
          <a:xfrm>
            <a:off x="685800" y="242888"/>
            <a:ext cx="8077200" cy="1066800"/>
          </a:xfrm>
        </p:spPr>
        <p:txBody>
          <a:bodyPr/>
          <a:lstStyle/>
          <a:p>
            <a:pPr>
              <a:defRPr/>
            </a:pPr>
            <a:r>
              <a:rPr lang="en-US" sz="3200" dirty="0"/>
              <a:t>802.15 WG Subgroup Objectives</a:t>
            </a:r>
          </a:p>
        </p:txBody>
      </p:sp>
      <p:sp>
        <p:nvSpPr>
          <p:cNvPr id="5126" name="Rectangle 3"/>
          <p:cNvSpPr>
            <a:spLocks noGrp="1" noChangeArrowheads="1"/>
          </p:cNvSpPr>
          <p:nvPr>
            <p:ph type="body" sz="half" idx="1"/>
          </p:nvPr>
        </p:nvSpPr>
        <p:spPr>
          <a:xfrm>
            <a:off x="102961" y="1458686"/>
            <a:ext cx="8660039" cy="4713514"/>
          </a:xfrm>
        </p:spPr>
        <p:txBody>
          <a:bodyPr/>
          <a:lstStyle/>
          <a:p>
            <a:pPr marL="609600" indent="-609600" fontAlgn="b">
              <a:lnSpc>
                <a:spcPct val="80000"/>
              </a:lnSpc>
              <a:spcAft>
                <a:spcPts val="600"/>
              </a:spcAft>
              <a:buNone/>
              <a:defRPr/>
            </a:pPr>
            <a:r>
              <a:rPr lang="en-US" sz="2000" dirty="0">
                <a:latin typeface="Arial Rounded MT Bold" pitchFamily="34" charset="0"/>
                <a:cs typeface="Arial" charset="0"/>
              </a:rPr>
              <a:t>TG 6a </a:t>
            </a:r>
            <a:r>
              <a:rPr lang="en-US" sz="2000" kern="1200" dirty="0">
                <a:latin typeface="Arial Rounded MT Bold" pitchFamily="34" charset="0"/>
                <a:cs typeface="Arial" charset="0"/>
              </a:rPr>
              <a:t>– Enhanced Dependability Body Area Network (ED-BAN)</a:t>
            </a:r>
          </a:p>
          <a:p>
            <a:pPr marL="609600" indent="-609600" fontAlgn="b">
              <a:lnSpc>
                <a:spcPct val="80000"/>
              </a:lnSpc>
              <a:spcAft>
                <a:spcPts val="60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609600" indent="-609600" fontAlgn="b">
              <a:lnSpc>
                <a:spcPct val="80000"/>
              </a:lnSpc>
              <a:spcAft>
                <a:spcPts val="600"/>
              </a:spcAft>
              <a:buNone/>
              <a:defRPr/>
            </a:pPr>
            <a:r>
              <a:rPr lang="en-US" sz="2000" dirty="0">
                <a:latin typeface="Arial Rounded MT Bold" pitchFamily="34" charset="0"/>
                <a:cs typeface="Arial" charset="0"/>
              </a:rPr>
              <a:t>	Objective: high-rate OCC Physical Layer (PHY) using light wavelengths from 10 000 nm to 190 nm delivering data rates up to 100 Mb/s for point-to-point and point-to-multipoint communication. </a:t>
            </a:r>
          </a:p>
          <a:p>
            <a:pPr marL="609600" indent="-609600" fontAlgn="b">
              <a:lnSpc>
                <a:spcPct val="80000"/>
              </a:lnSpc>
              <a:spcAft>
                <a:spcPts val="600"/>
              </a:spcAft>
              <a:buNone/>
              <a:defRPr/>
            </a:pPr>
            <a:r>
              <a:rPr lang="en-US" sz="2000" dirty="0">
                <a:latin typeface="Arial Rounded MT Bold" pitchFamily="34" charset="0"/>
                <a:cs typeface="Arial" charset="0"/>
              </a:rPr>
              <a:t>TG 13 – Multi-Gigabit/sec Optical Wireless Communication (MG-OWC)</a:t>
            </a:r>
          </a:p>
          <a:p>
            <a:pPr marL="609600" indent="-609600" fontAlgn="b">
              <a:lnSpc>
                <a:spcPct val="80000"/>
              </a:lnSpc>
              <a:spcAft>
                <a:spcPts val="600"/>
              </a:spcAft>
              <a:buNone/>
              <a:defRPr/>
            </a:pPr>
            <a:r>
              <a:rPr lang="en-US" sz="2000" dirty="0">
                <a:latin typeface="Arial Rounded MT Bold" pitchFamily="34" charset="0"/>
                <a:cs typeface="Arial" charset="0"/>
              </a:rPr>
              <a:t>	Objective: define OWC specifications to enable high data rate transfer among end points at rates up to 10 Gb/s and ranges up to 200 m unrestricted line of site</a:t>
            </a:r>
          </a:p>
          <a:p>
            <a:pPr marL="609600" indent="-609600" fontAlgn="b">
              <a:lnSpc>
                <a:spcPct val="80000"/>
              </a:lnSpc>
              <a:spcAft>
                <a:spcPts val="600"/>
              </a:spcAft>
              <a:buNone/>
              <a:defRPr/>
            </a:pPr>
            <a:endParaRPr lang="en-US" sz="2000" dirty="0">
              <a:latin typeface="Arial Rounded MT Bold" pitchFamily="34" charset="0"/>
              <a:cs typeface="Arial" charset="0"/>
            </a:endParaRPr>
          </a:p>
          <a:p>
            <a:pPr marL="609600" indent="-609600" fontAlgn="b">
              <a:lnSpc>
                <a:spcPct val="80000"/>
              </a:lnSpc>
              <a:spcAft>
                <a:spcPts val="600"/>
              </a:spcAft>
              <a:buNone/>
              <a:defRPr/>
            </a:pPr>
            <a:endParaRPr lang="en-US" sz="2000" dirty="0">
              <a:latin typeface="Arial Rounded MT Bold" pitchFamily="34" charset="0"/>
              <a:cs typeface="Arial" charset="0"/>
            </a:endParaRPr>
          </a:p>
        </p:txBody>
      </p:sp>
      <p:sp>
        <p:nvSpPr>
          <p:cNvPr id="3" name="AutoShape 2" descr="2520540b.jpg">
            <a:extLst>
              <a:ext uri="{FF2B5EF4-FFF2-40B4-BE49-F238E27FC236}">
                <a16:creationId xmlns:a16="http://schemas.microsoft.com/office/drawing/2014/main" id="{8AD9B11F-031B-3342-99A6-AA934806DF7C}"/>
              </a:ext>
            </a:extLst>
          </p:cNvPr>
          <p:cNvSpPr>
            <a:spLocks noChangeAspect="1" noChangeArrowheads="1"/>
          </p:cNvSpPr>
          <p:nvPr/>
        </p:nvSpPr>
        <p:spPr bwMode="auto">
          <a:xfrm>
            <a:off x="92075" y="-455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849587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762001" y="1371601"/>
            <a:ext cx="7764463" cy="329207"/>
          </a:xfrm>
        </p:spPr>
        <p:txBody>
          <a:bodyPr/>
          <a:lstStyle/>
          <a:p>
            <a:r>
              <a:rPr lang="en-US" altLang="en-US" dirty="0"/>
              <a:t>Work on Content for Draft</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xfrm>
            <a:off x="685800" y="455226"/>
            <a:ext cx="1600200"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1pPr>
            <a:lvl2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2pPr>
            <a:lvl3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3pPr>
            <a:lvl4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4pPr>
            <a:lvl5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5pPr>
            <a:lvl6pPr marL="18859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6pPr>
            <a:lvl7pPr marL="22288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7pPr>
            <a:lvl8pPr marL="25717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8pPr>
            <a:lvl9pPr marL="29146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70</a:t>
            </a:fld>
            <a:endParaRPr lang="en-US" altLang="en-US" dirty="0">
              <a:solidFill>
                <a:schemeClr val="tx1"/>
              </a:solidFill>
            </a:endParaRPr>
          </a:p>
        </p:txBody>
      </p:sp>
      <p:sp>
        <p:nvSpPr>
          <p:cNvPr id="5" name="Content Placeholder 2">
            <a:extLst>
              <a:ext uri="{FF2B5EF4-FFF2-40B4-BE49-F238E27FC236}">
                <a16:creationId xmlns:a16="http://schemas.microsoft.com/office/drawing/2014/main" id="{D42399B3-F628-472D-B8D7-7037921FAD06}"/>
              </a:ext>
            </a:extLst>
          </p:cNvPr>
          <p:cNvSpPr txBox="1">
            <a:spLocks noChangeArrowheads="1"/>
          </p:cNvSpPr>
          <p:nvPr/>
        </p:nvSpPr>
        <p:spPr bwMode="auto">
          <a:xfrm>
            <a:off x="689769" y="1970838"/>
            <a:ext cx="7764463" cy="232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120" tIns="34560" rIns="69120" bIns="3456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buSzPts val="1000"/>
              <a:tabLst>
                <a:tab pos="342900" algn="l"/>
              </a:tabLst>
            </a:pPr>
            <a:r>
              <a:rPr lang="en-GB" sz="1800" kern="0" dirty="0">
                <a:solidFill>
                  <a:schemeClr val="tx1"/>
                </a:solidFill>
                <a:latin typeface="Calibri" panose="020F0502020204030204" pitchFamily="34" charset="0"/>
                <a:ea typeface="Yu Gothic" panose="020B0400000000000000" pitchFamily="34" charset="-128"/>
              </a:rPr>
              <a:t>Documents :</a:t>
            </a:r>
          </a:p>
          <a:p>
            <a:pPr marL="0" indent="0">
              <a:buSzPts val="1000"/>
              <a:tabLst>
                <a:tab pos="342900" algn="l"/>
              </a:tabLst>
            </a:pPr>
            <a:r>
              <a:rPr lang="en-GB" sz="1800" kern="0" dirty="0">
                <a:solidFill>
                  <a:schemeClr val="tx1"/>
                </a:solidFill>
                <a:latin typeface="Calibri" panose="020F0502020204030204" pitchFamily="34" charset="0"/>
                <a:ea typeface="Yu Gothic" panose="020B0400000000000000" pitchFamily="34" charset="-128"/>
              </a:rPr>
              <a:t>15-21-0485-00-0015-revised-pics-for-nb-ns-example.xlsx</a:t>
            </a:r>
          </a:p>
          <a:p>
            <a:pPr marL="0" indent="0">
              <a:buSzPts val="1000"/>
              <a:tabLst>
                <a:tab pos="342900" algn="l"/>
              </a:tabLst>
            </a:pPr>
            <a:r>
              <a:rPr lang="en-GB" sz="1800" kern="0" dirty="0">
                <a:solidFill>
                  <a:schemeClr val="tx1"/>
                </a:solidFill>
                <a:latin typeface="Calibri" panose="020F0502020204030204" pitchFamily="34" charset="0"/>
                <a:ea typeface="Yu Gothic" panose="020B0400000000000000" pitchFamily="34" charset="-128"/>
              </a:rPr>
              <a:t>15-21-0483-00-0015-discussion-on-specification-development.pptx</a:t>
            </a:r>
          </a:p>
          <a:p>
            <a:pPr marL="0" indent="0">
              <a:buSzPts val="1000"/>
              <a:tabLst>
                <a:tab pos="342900" algn="l"/>
              </a:tabLst>
            </a:pPr>
            <a:endParaRPr lang="en-GB" sz="1800" kern="0" dirty="0">
              <a:solidFill>
                <a:schemeClr val="tx1"/>
              </a:solidFill>
              <a:latin typeface="Calibri" panose="020F0502020204030204" pitchFamily="34" charset="0"/>
              <a:ea typeface="Yu Gothic" panose="020B0400000000000000" pitchFamily="34" charset="-128"/>
            </a:endParaRPr>
          </a:p>
          <a:p>
            <a:pPr marL="0" indent="0">
              <a:buSzPts val="1000"/>
              <a:tabLst>
                <a:tab pos="342900" algn="l"/>
              </a:tabLst>
            </a:pPr>
            <a:r>
              <a:rPr lang="en-GB" sz="1800" kern="0" dirty="0">
                <a:solidFill>
                  <a:schemeClr val="tx1"/>
                </a:solidFill>
                <a:latin typeface="Calibri" panose="020F0502020204030204" pitchFamily="34" charset="0"/>
                <a:ea typeface="Yu Gothic" panose="020B0400000000000000" pitchFamily="34" charset="-128"/>
              </a:rPr>
              <a:t>No contributions received</a:t>
            </a:r>
          </a:p>
        </p:txBody>
      </p:sp>
    </p:spTree>
    <p:extLst>
      <p:ext uri="{BB962C8B-B14F-4D97-AF65-F5344CB8AC3E}">
        <p14:creationId xmlns:p14="http://schemas.microsoft.com/office/powerpoint/2010/main" val="11068082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762001" y="1538790"/>
            <a:ext cx="7764463" cy="378042"/>
          </a:xfrm>
        </p:spPr>
        <p:txBody>
          <a:bodyPr/>
          <a:lstStyle/>
          <a:p>
            <a:r>
              <a:rPr lang="en-US" altLang="en-US" sz="2700" dirty="0"/>
              <a:t>Goals - Agenda for Monday March 14</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359532" y="2132856"/>
            <a:ext cx="8532948" cy="3640485"/>
          </a:xfrm>
        </p:spPr>
        <p:txBody>
          <a:bodyPr/>
          <a:lstStyle/>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Any Presentations? </a:t>
            </a:r>
            <a:r>
              <a:rPr lang="en-US" altLang="en-US" sz="1500" dirty="0">
                <a:highlight>
                  <a:srgbClr val="FFFF00"/>
                </a:highlight>
                <a:latin typeface="Calibri" panose="020F0502020204030204" pitchFamily="34" charset="0"/>
                <a:cs typeface="Calibri" panose="020F0502020204030204" pitchFamily="34" charset="0"/>
              </a:rPr>
              <a:t>None received </a:t>
            </a:r>
          </a:p>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Next Steps</a:t>
            </a:r>
          </a:p>
          <a:p>
            <a:pPr marL="900113" lvl="2" indent="-257175">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Webinar</a:t>
            </a:r>
            <a:r>
              <a:rPr lang="en-US" altLang="en-US" sz="1500" dirty="0">
                <a:solidFill>
                  <a:srgbClr val="0000FF"/>
                </a:solidFill>
                <a:latin typeface="Calibri" panose="020F0502020204030204" pitchFamily="34" charset="0"/>
                <a:cs typeface="Calibri" panose="020F0502020204030204" pitchFamily="34" charset="0"/>
              </a:rPr>
              <a:t>: </a:t>
            </a:r>
            <a:r>
              <a:rPr lang="en-GB" sz="1500" u="sng" dirty="0">
                <a:solidFill>
                  <a:srgbClr val="0000FF"/>
                </a:solidFill>
                <a:latin typeface="Calibri" panose="020F0502020204030204" pitchFamily="34" charset="0"/>
                <a:ea typeface="Yu Gothic" panose="020B0400000000000000" pitchFamily="34" charset="-128"/>
                <a:cs typeface="Calibri" panose="020F0502020204030204" pitchFamily="34" charset="0"/>
                <a:hlinkClick r:id="rId2">
                  <a:extLst>
                    <a:ext uri="{A12FA001-AC4F-418D-AE19-62706E023703}">
                      <ahyp:hlinkClr xmlns:ahyp="http://schemas.microsoft.com/office/drawing/2018/hyperlinkcolor" val="tx"/>
                    </a:ext>
                  </a:extLst>
                </a:hlinkClick>
              </a:rPr>
              <a:t>https://ieeesa.io/802-15-4-Webinar</a:t>
            </a:r>
            <a:r>
              <a:rPr lang="en-GB" sz="1500" dirty="0">
                <a:solidFill>
                  <a:srgbClr val="0000FF"/>
                </a:solidFill>
                <a:latin typeface="Calibri" panose="020F0502020204030204" pitchFamily="34" charset="0"/>
                <a:ea typeface="Yu Gothic" panose="020B0400000000000000" pitchFamily="34" charset="-128"/>
                <a:cs typeface="Calibri" panose="020F0502020204030204" pitchFamily="34" charset="0"/>
              </a:rPr>
              <a:t>.</a:t>
            </a:r>
            <a:endParaRPr lang="en-US" altLang="en-US" sz="1500" dirty="0">
              <a:solidFill>
                <a:srgbClr val="0000FF"/>
              </a:solidFill>
              <a:latin typeface="Calibri" panose="020F0502020204030204" pitchFamily="34" charset="0"/>
              <a:cs typeface="Calibri" panose="020F0502020204030204" pitchFamily="34" charset="0"/>
            </a:endParaRPr>
          </a:p>
          <a:p>
            <a:pPr lvl="3"/>
            <a:r>
              <a:rPr lang="en-GB" i="0" dirty="0">
                <a:solidFill>
                  <a:schemeClr val="tx1"/>
                </a:solidFill>
                <a:effectLst/>
                <a:latin typeface="Calibri" panose="020F0502020204030204" pitchFamily="34" charset="0"/>
                <a:cs typeface="Calibri" panose="020F0502020204030204" pitchFamily="34" charset="0"/>
              </a:rPr>
              <a:t>Wednesday, 20 April 2022  |  19:00 UTC 3:00 PM EDT</a:t>
            </a:r>
          </a:p>
          <a:p>
            <a:pPr lvl="3"/>
            <a:r>
              <a:rPr lang="en-GB" i="0" dirty="0">
                <a:solidFill>
                  <a:schemeClr val="tx1"/>
                </a:solidFill>
                <a:effectLst/>
                <a:latin typeface="Calibri" panose="020F0502020204030204" pitchFamily="34" charset="0"/>
                <a:cs typeface="Calibri" panose="020F0502020204030204" pitchFamily="34" charset="0"/>
              </a:rPr>
              <a:t>Friday, 22 April 2022  |  05:00 UTC. 1:00 AM EDT</a:t>
            </a:r>
          </a:p>
          <a:p>
            <a:pPr lvl="3"/>
            <a:endParaRPr lang="en-GB" i="0" dirty="0">
              <a:solidFill>
                <a:schemeClr val="tx1"/>
              </a:solidFill>
              <a:effectLst/>
              <a:latin typeface="Calibri" panose="020F0502020204030204" pitchFamily="34" charset="0"/>
              <a:cs typeface="Calibri" panose="020F0502020204030204" pitchFamily="34" charset="0"/>
            </a:endParaRPr>
          </a:p>
          <a:p>
            <a:pPr marL="814388" lvl="2">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Call for participation to stakeholder groups</a:t>
            </a:r>
          </a:p>
          <a:p>
            <a:pPr marL="814388" lvl="2">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SC Maintenance will start work on PAR for 802.15.4 Revision</a:t>
            </a:r>
          </a:p>
          <a:p>
            <a:pPr marL="514350" lvl="1">
              <a:spcBef>
                <a:spcPts val="225"/>
              </a:spcBef>
              <a:buFont typeface="Arial" panose="020B0604020202020204" pitchFamily="34" charset="0"/>
              <a:buChar char="•"/>
            </a:pPr>
            <a:endParaRPr lang="en-US" altLang="en-US" sz="1500" dirty="0">
              <a:latin typeface="Calibri" panose="020F0502020204030204" pitchFamily="34" charset="0"/>
              <a:cs typeface="Calibri" panose="020F0502020204030204" pitchFamily="34" charset="0"/>
            </a:endParaRPr>
          </a:p>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Any other Business ?</a:t>
            </a:r>
          </a:p>
          <a:p>
            <a:pPr marL="814388" lvl="2">
              <a:spcBef>
                <a:spcPts val="225"/>
              </a:spcBef>
              <a:buFont typeface="Arial" panose="020B0604020202020204" pitchFamily="34" charset="0"/>
              <a:buChar char="•"/>
            </a:pPr>
            <a:endParaRPr lang="en-US" altLang="en-US" sz="1500" dirty="0">
              <a:latin typeface="Calibri" panose="020F0502020204030204" pitchFamily="34" charset="0"/>
              <a:cs typeface="Calibri" panose="020F0502020204030204" pitchFamily="34" charset="0"/>
            </a:endParaRPr>
          </a:p>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Adjourn</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xfrm>
            <a:off x="685800" y="455226"/>
            <a:ext cx="1600200"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1pPr>
            <a:lvl2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2pPr>
            <a:lvl3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3pPr>
            <a:lvl4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4pPr>
            <a:lvl5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5pPr>
            <a:lvl6pPr marL="18859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6pPr>
            <a:lvl7pPr marL="22288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7pPr>
            <a:lvl8pPr marL="25717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8pPr>
            <a:lvl9pPr marL="29146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71</a:t>
            </a:fld>
            <a:endParaRPr lang="en-US" altLang="en-US" dirty="0">
              <a:solidFill>
                <a:schemeClr val="tx1"/>
              </a:solidFill>
            </a:endParaRPr>
          </a:p>
        </p:txBody>
      </p:sp>
    </p:spTree>
    <p:extLst>
      <p:ext uri="{BB962C8B-B14F-4D97-AF65-F5344CB8AC3E}">
        <p14:creationId xmlns:p14="http://schemas.microsoft.com/office/powerpoint/2010/main" val="2042423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762001" y="1538790"/>
            <a:ext cx="7764463" cy="378042"/>
          </a:xfrm>
        </p:spPr>
        <p:txBody>
          <a:bodyPr/>
          <a:lstStyle/>
          <a:p>
            <a:r>
              <a:rPr lang="en-US" altLang="en-US" sz="2700" dirty="0"/>
              <a:t>Achievements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305526" y="2033353"/>
            <a:ext cx="8532948" cy="3640485"/>
          </a:xfrm>
        </p:spPr>
        <p:txBody>
          <a:bodyPr/>
          <a:lstStyle/>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Approved January meeting minutes</a:t>
            </a:r>
          </a:p>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Gave Status Update</a:t>
            </a:r>
          </a:p>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No Presentations </a:t>
            </a:r>
            <a:endParaRPr lang="en-US" altLang="en-US" sz="1500" dirty="0">
              <a:highlight>
                <a:srgbClr val="FFFF00"/>
              </a:highlight>
              <a:latin typeface="Calibri" panose="020F0502020204030204" pitchFamily="34" charset="0"/>
              <a:cs typeface="Calibri" panose="020F0502020204030204" pitchFamily="34" charset="0"/>
            </a:endParaRPr>
          </a:p>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Next Steps</a:t>
            </a:r>
          </a:p>
          <a:p>
            <a:pPr marL="900113" lvl="2" indent="-257175">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Webinar</a:t>
            </a:r>
            <a:r>
              <a:rPr lang="en-US" altLang="en-US" sz="1500" dirty="0">
                <a:solidFill>
                  <a:srgbClr val="0000FF"/>
                </a:solidFill>
                <a:latin typeface="Calibri" panose="020F0502020204030204" pitchFamily="34" charset="0"/>
                <a:cs typeface="Calibri" panose="020F0502020204030204" pitchFamily="34" charset="0"/>
              </a:rPr>
              <a:t>: </a:t>
            </a:r>
            <a:r>
              <a:rPr lang="en-GB" sz="1500" u="sng" dirty="0">
                <a:solidFill>
                  <a:srgbClr val="0000FF"/>
                </a:solidFill>
                <a:latin typeface="Calibri" panose="020F0502020204030204" pitchFamily="34" charset="0"/>
                <a:ea typeface="Yu Gothic" panose="020B0400000000000000" pitchFamily="34" charset="-128"/>
                <a:cs typeface="Calibri" panose="020F0502020204030204" pitchFamily="34" charset="0"/>
                <a:hlinkClick r:id="rId2">
                  <a:extLst>
                    <a:ext uri="{A12FA001-AC4F-418D-AE19-62706E023703}">
                      <ahyp:hlinkClr xmlns:ahyp="http://schemas.microsoft.com/office/drawing/2018/hyperlinkcolor" val="tx"/>
                    </a:ext>
                  </a:extLst>
                </a:hlinkClick>
              </a:rPr>
              <a:t>https://ieeesa.io/802-15-4-Webinar</a:t>
            </a:r>
            <a:r>
              <a:rPr lang="en-GB" sz="1500" dirty="0">
                <a:solidFill>
                  <a:srgbClr val="0000FF"/>
                </a:solidFill>
                <a:latin typeface="Calibri" panose="020F0502020204030204" pitchFamily="34" charset="0"/>
                <a:ea typeface="Yu Gothic" panose="020B0400000000000000" pitchFamily="34" charset="-128"/>
                <a:cs typeface="Calibri" panose="020F0502020204030204" pitchFamily="34" charset="0"/>
              </a:rPr>
              <a:t>.</a:t>
            </a:r>
            <a:endParaRPr lang="en-US" altLang="en-US" sz="1500" dirty="0">
              <a:solidFill>
                <a:srgbClr val="0000FF"/>
              </a:solidFill>
              <a:latin typeface="Calibri" panose="020F0502020204030204" pitchFamily="34" charset="0"/>
              <a:cs typeface="Calibri" panose="020F0502020204030204" pitchFamily="34" charset="0"/>
            </a:endParaRPr>
          </a:p>
          <a:p>
            <a:pPr lvl="3"/>
            <a:r>
              <a:rPr lang="en-GB" i="0" dirty="0">
                <a:solidFill>
                  <a:schemeClr val="tx1"/>
                </a:solidFill>
                <a:effectLst/>
                <a:latin typeface="Calibri" panose="020F0502020204030204" pitchFamily="34" charset="0"/>
                <a:cs typeface="Calibri" panose="020F0502020204030204" pitchFamily="34" charset="0"/>
              </a:rPr>
              <a:t>Wednesday, 20 April 2022  |  19:00 UTC 3:00 PM EDT</a:t>
            </a:r>
          </a:p>
          <a:p>
            <a:pPr lvl="3"/>
            <a:r>
              <a:rPr lang="en-GB" i="0" dirty="0">
                <a:solidFill>
                  <a:schemeClr val="tx1"/>
                </a:solidFill>
                <a:effectLst/>
                <a:latin typeface="Calibri" panose="020F0502020204030204" pitchFamily="34" charset="0"/>
                <a:cs typeface="Calibri" panose="020F0502020204030204" pitchFamily="34" charset="0"/>
              </a:rPr>
              <a:t>Friday, 22 April 2022  |  05:00 UTC. 1:00 AM EDT</a:t>
            </a:r>
          </a:p>
          <a:p>
            <a:pPr lvl="3"/>
            <a:endParaRPr lang="en-GB" i="0" dirty="0">
              <a:solidFill>
                <a:schemeClr val="tx1"/>
              </a:solidFill>
              <a:effectLst/>
              <a:latin typeface="Calibri" panose="020F0502020204030204" pitchFamily="34" charset="0"/>
              <a:cs typeface="Calibri" panose="020F0502020204030204" pitchFamily="34" charset="0"/>
            </a:endParaRPr>
          </a:p>
          <a:p>
            <a:pPr marL="814388" lvl="2">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Call for participation to stakeholder groups</a:t>
            </a:r>
          </a:p>
          <a:p>
            <a:pPr marL="814388" lvl="2">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SC Maintenance will start work on PAR for 802.15.4 Revision</a:t>
            </a:r>
          </a:p>
          <a:p>
            <a:pPr marL="514350" lvl="1">
              <a:spcBef>
                <a:spcPts val="225"/>
              </a:spcBef>
              <a:buFont typeface="Arial" panose="020B0604020202020204" pitchFamily="34" charset="0"/>
              <a:buChar char="•"/>
            </a:pPr>
            <a:endParaRPr lang="en-US" altLang="en-US" sz="1500" dirty="0">
              <a:latin typeface="Calibri" panose="020F0502020204030204" pitchFamily="34" charset="0"/>
              <a:cs typeface="Calibri" panose="020F0502020204030204" pitchFamily="34" charset="0"/>
            </a:endParaRPr>
          </a:p>
          <a:p>
            <a:pPr marL="514350" lvl="1">
              <a:spcBef>
                <a:spcPts val="225"/>
              </a:spcBef>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No other Business.</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xfrm>
            <a:off x="685800" y="455226"/>
            <a:ext cx="1600200"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1pPr>
            <a:lvl2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2pPr>
            <a:lvl3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3pPr>
            <a:lvl4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4pPr>
            <a:lvl5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5pPr>
            <a:lvl6pPr marL="18859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6pPr>
            <a:lvl7pPr marL="22288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7pPr>
            <a:lvl8pPr marL="25717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8pPr>
            <a:lvl9pPr marL="29146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72</a:t>
            </a:fld>
            <a:endParaRPr lang="en-US" altLang="en-US" dirty="0">
              <a:solidFill>
                <a:schemeClr val="tx1"/>
              </a:solidFill>
            </a:endParaRPr>
          </a:p>
        </p:txBody>
      </p:sp>
    </p:spTree>
    <p:extLst>
      <p:ext uri="{BB962C8B-B14F-4D97-AF65-F5344CB8AC3E}">
        <p14:creationId xmlns:p14="http://schemas.microsoft.com/office/powerpoint/2010/main" val="19466309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Weekly Calls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a:buFont typeface="Arial" panose="020B0604020202020204" pitchFamily="34" charset="0"/>
              <a:buChar char="•"/>
            </a:pPr>
            <a:r>
              <a:rPr lang="en-US" dirty="0"/>
              <a:t>Bi-weekly calls (placeholder):</a:t>
            </a:r>
          </a:p>
          <a:p>
            <a:pPr marL="642938" lvl="1" indent="-342900">
              <a:buFont typeface="Arial" panose="020B0604020202020204" pitchFamily="34" charset="0"/>
              <a:buChar char="•"/>
            </a:pPr>
            <a:r>
              <a:rPr lang="en-US" dirty="0"/>
              <a:t>Monday: @ 7am Pacific, subject to stakeholder interest</a:t>
            </a:r>
          </a:p>
          <a:p>
            <a:pPr marL="642938" lvl="1" indent="-342900">
              <a:buFont typeface="Arial" panose="020B0604020202020204" pitchFamily="34" charset="0"/>
              <a:buChar char="•"/>
            </a:pPr>
            <a:endParaRPr lang="en-US" dirty="0"/>
          </a:p>
          <a:p>
            <a:pPr marL="300038" lvl="1" indent="0"/>
            <a:r>
              <a:rPr lang="en-US" dirty="0"/>
              <a:t>Currently none are scheduled </a:t>
            </a:r>
          </a:p>
        </p:txBody>
      </p:sp>
      <p:sp>
        <p:nvSpPr>
          <p:cNvPr id="5" name="Slide Number Placeholder 3">
            <a:extLst>
              <a:ext uri="{FF2B5EF4-FFF2-40B4-BE49-F238E27FC236}">
                <a16:creationId xmlns:a16="http://schemas.microsoft.com/office/drawing/2014/main" id="{16757E3E-09C1-4ECD-AE33-147265377B3A}"/>
              </a:ext>
            </a:extLst>
          </p:cNvPr>
          <p:cNvSpPr>
            <a:spLocks noGrp="1"/>
          </p:cNvSpPr>
          <p:nvPr>
            <p:ph type="sldNum" sz="quarter" idx="10"/>
          </p:nvPr>
        </p:nvSpPr>
        <p:spPr>
          <a:xfrm>
            <a:off x="4301730" y="5814626"/>
            <a:ext cx="491728"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1pPr>
            <a:lvl2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2pPr>
            <a:lvl3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3pPr>
            <a:lvl4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4pPr>
            <a:lvl5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5pPr>
            <a:lvl6pPr marL="18859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6pPr>
            <a:lvl7pPr marL="22288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7pPr>
            <a:lvl8pPr marL="25717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8pPr>
            <a:lvl9pPr marL="2914650" indent="-171450" defTabSz="336947" eaLnBrk="0" fontAlgn="base" hangingPunct="0">
              <a:spcBef>
                <a:spcPct val="0"/>
              </a:spcBef>
              <a:spcAft>
                <a:spcPct val="0"/>
              </a:spcAf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sz="9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73</a:t>
            </a:fld>
            <a:endParaRPr lang="en-US" altLang="en-US" dirty="0">
              <a:solidFill>
                <a:schemeClr val="tx1"/>
              </a:solidFill>
            </a:endParaRPr>
          </a:p>
        </p:txBody>
      </p:sp>
    </p:spTree>
    <p:extLst>
      <p:ext uri="{BB962C8B-B14F-4D97-AF65-F5344CB8AC3E}">
        <p14:creationId xmlns:p14="http://schemas.microsoft.com/office/powerpoint/2010/main" val="20924433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 16t March 2022 </a:t>
            </a:r>
            <a:br>
              <a:rPr lang="de-DE" dirty="0"/>
            </a:br>
            <a:r>
              <a:rPr lang="de-DE" dirty="0" err="1"/>
              <a:t>Closing</a:t>
            </a:r>
            <a:r>
              <a:rPr lang="de-DE" dirty="0"/>
              <a:t> Report</a:t>
            </a:r>
          </a:p>
        </p:txBody>
      </p:sp>
      <p:sp>
        <p:nvSpPr>
          <p:cNvPr id="8" name="Untertitel 7"/>
          <p:cNvSpPr>
            <a:spLocks noGrp="1"/>
          </p:cNvSpPr>
          <p:nvPr>
            <p:ph type="subTitle" idx="1"/>
          </p:nvPr>
        </p:nvSpPr>
        <p:spPr/>
        <p:txBody>
          <a:bodyPr/>
          <a:lstStyle/>
          <a:p>
            <a:endParaRPr lang="de-DE" dirty="0"/>
          </a:p>
        </p:txBody>
      </p:sp>
      <p:sp>
        <p:nvSpPr>
          <p:cNvPr id="2" name="Datumsplatzhalter 1"/>
          <p:cNvSpPr>
            <a:spLocks noGrp="1"/>
          </p:cNvSpPr>
          <p:nvPr>
            <p:ph type="dt" sz="half" idx="10"/>
          </p:nvPr>
        </p:nvSpPr>
        <p:spPr/>
        <p:txBody>
          <a:bodyPr/>
          <a:lstStyle/>
          <a:p>
            <a:r>
              <a:rPr lang="en-US" dirty="0"/>
              <a:t>March 2022</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74</a:t>
            </a:fld>
            <a:endParaRPr lang="en-US"/>
          </a:p>
        </p:txBody>
      </p:sp>
    </p:spTree>
    <p:extLst>
      <p:ext uri="{BB962C8B-B14F-4D97-AF65-F5344CB8AC3E}">
        <p14:creationId xmlns:p14="http://schemas.microsoft.com/office/powerpoint/2010/main" val="24550701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64475C-A9EB-483F-98AF-B14E5D270153}"/>
              </a:ext>
            </a:extLst>
          </p:cNvPr>
          <p:cNvSpPr>
            <a:spLocks noGrp="1"/>
          </p:cNvSpPr>
          <p:nvPr>
            <p:ph type="title"/>
          </p:nvPr>
        </p:nvSpPr>
        <p:spPr/>
        <p:txBody>
          <a:bodyPr>
            <a:normAutofit/>
          </a:bodyPr>
          <a:lstStyle/>
          <a:p>
            <a:r>
              <a:rPr lang="en-US" dirty="0"/>
              <a:t>TG16t March Plenary Agenda</a:t>
            </a:r>
          </a:p>
        </p:txBody>
      </p:sp>
      <p:sp>
        <p:nvSpPr>
          <p:cNvPr id="6" name="Content Placeholder 5">
            <a:extLst>
              <a:ext uri="{FF2B5EF4-FFF2-40B4-BE49-F238E27FC236}">
                <a16:creationId xmlns:a16="http://schemas.microsoft.com/office/drawing/2014/main" id="{C058C766-5081-4EC1-AA46-AB8069E3A9CC}"/>
              </a:ext>
            </a:extLst>
          </p:cNvPr>
          <p:cNvSpPr>
            <a:spLocks noGrp="1"/>
          </p:cNvSpPr>
          <p:nvPr>
            <p:ph idx="1"/>
          </p:nvPr>
        </p:nvSpPr>
        <p:spPr/>
        <p:txBody>
          <a:bodyPr>
            <a:normAutofit fontScale="85000" lnSpcReduction="10000"/>
          </a:bodyPr>
          <a:lstStyle/>
          <a:p>
            <a:r>
              <a:rPr lang="en-US" dirty="0"/>
              <a:t>Two Meeting slots March 8, March 15   PM1</a:t>
            </a:r>
          </a:p>
          <a:p>
            <a:endParaRPr lang="en-US" dirty="0"/>
          </a:p>
          <a:p>
            <a:r>
              <a:rPr lang="en-US" dirty="0"/>
              <a:t>Agenda</a:t>
            </a:r>
          </a:p>
          <a:p>
            <a:pPr lvl="1"/>
            <a:r>
              <a:rPr lang="en-US" dirty="0"/>
              <a:t>Introductions, Secretary, Review and Approve Agenda</a:t>
            </a:r>
          </a:p>
          <a:p>
            <a:pPr lvl="1"/>
            <a:r>
              <a:rPr lang="en-US" dirty="0"/>
              <a:t>Policy Review</a:t>
            </a:r>
          </a:p>
          <a:p>
            <a:pPr lvl="1"/>
            <a:r>
              <a:rPr lang="en-US" dirty="0"/>
              <a:t>Presentation and Review of Contributions related to SRD and SDD</a:t>
            </a:r>
          </a:p>
          <a:p>
            <a:pPr lvl="1"/>
            <a:r>
              <a:rPr lang="en-US" dirty="0"/>
              <a:t>Presentation and Review of Contributions for Draft</a:t>
            </a:r>
          </a:p>
          <a:p>
            <a:pPr lvl="1"/>
            <a:r>
              <a:rPr lang="en-US" dirty="0"/>
              <a:t>Adjourn</a:t>
            </a:r>
          </a:p>
          <a:p>
            <a:endParaRPr lang="en-US" dirty="0"/>
          </a:p>
        </p:txBody>
      </p:sp>
      <p:sp>
        <p:nvSpPr>
          <p:cNvPr id="3" name="Footer Placeholder 2">
            <a:extLst>
              <a:ext uri="{FF2B5EF4-FFF2-40B4-BE49-F238E27FC236}">
                <a16:creationId xmlns:a16="http://schemas.microsoft.com/office/drawing/2014/main" id="{F458B843-2D7B-491F-9765-8FB389289A60}"/>
              </a:ext>
            </a:extLst>
          </p:cNvPr>
          <p:cNvSpPr>
            <a:spLocks noGrp="1"/>
          </p:cNvSpPr>
          <p:nvPr>
            <p:ph type="ftr" sz="quarter" idx="11"/>
          </p:nvPr>
        </p:nvSpPr>
        <p:spPr>
          <a:xfrm>
            <a:off x="3028950" y="5624513"/>
            <a:ext cx="3086100" cy="184666"/>
          </a:xfrm>
        </p:spPr>
        <p:txBody>
          <a:bodyPr/>
          <a:lstStyle/>
          <a:p>
            <a:r>
              <a:rPr lang="en-US"/>
              <a:t>Tim Godfrey, EPRI</a:t>
            </a:r>
          </a:p>
        </p:txBody>
      </p:sp>
      <p:sp>
        <p:nvSpPr>
          <p:cNvPr id="15" name="Slide Number Placeholder 14">
            <a:extLst>
              <a:ext uri="{FF2B5EF4-FFF2-40B4-BE49-F238E27FC236}">
                <a16:creationId xmlns:a16="http://schemas.microsoft.com/office/drawing/2014/main" id="{824263D1-DE15-41E4-8177-E6070155BCE3}"/>
              </a:ext>
            </a:extLst>
          </p:cNvPr>
          <p:cNvSpPr>
            <a:spLocks noGrp="1"/>
          </p:cNvSpPr>
          <p:nvPr>
            <p:ph type="sldNum" sz="quarter" idx="12"/>
          </p:nvPr>
        </p:nvSpPr>
        <p:spPr>
          <a:xfrm>
            <a:off x="4571628" y="6475413"/>
            <a:ext cx="76944" cy="184666"/>
          </a:xfrm>
        </p:spPr>
        <p:txBody>
          <a:bodyPr/>
          <a:lstStyle/>
          <a:p>
            <a:fld id="{A1C9EF53-BD90-4B75-A223-F9525C143888}" type="slidenum">
              <a:rPr lang="en-US" smtClean="0"/>
              <a:pPr/>
              <a:t>75</a:t>
            </a:fld>
            <a:endParaRPr lang="en-US" dirty="0"/>
          </a:p>
        </p:txBody>
      </p:sp>
      <p:sp>
        <p:nvSpPr>
          <p:cNvPr id="2" name="Date Placeholder 1">
            <a:extLst>
              <a:ext uri="{FF2B5EF4-FFF2-40B4-BE49-F238E27FC236}">
                <a16:creationId xmlns:a16="http://schemas.microsoft.com/office/drawing/2014/main" id="{41E60755-E59F-4F40-88E0-CA50E338D0C1}"/>
              </a:ext>
            </a:extLst>
          </p:cNvPr>
          <p:cNvSpPr>
            <a:spLocks noGrp="1"/>
          </p:cNvSpPr>
          <p:nvPr>
            <p:ph type="dt" sz="half" idx="10"/>
          </p:nvPr>
        </p:nvSpPr>
        <p:spPr>
          <a:xfrm>
            <a:off x="685800" y="378281"/>
            <a:ext cx="1600200" cy="215444"/>
          </a:xfrm>
        </p:spPr>
        <p:txBody>
          <a:bodyPr/>
          <a:lstStyle/>
          <a:p>
            <a:r>
              <a:rPr lang="en-US" dirty="0"/>
              <a:t>March_2022</a:t>
            </a:r>
          </a:p>
        </p:txBody>
      </p:sp>
    </p:spTree>
    <p:extLst>
      <p:ext uri="{BB962C8B-B14F-4D97-AF65-F5344CB8AC3E}">
        <p14:creationId xmlns:p14="http://schemas.microsoft.com/office/powerpoint/2010/main" val="20064856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B9A9-F19F-40D8-A08F-07812A0FDFE4}"/>
              </a:ext>
            </a:extLst>
          </p:cNvPr>
          <p:cNvSpPr>
            <a:spLocks noGrp="1"/>
          </p:cNvSpPr>
          <p:nvPr>
            <p:ph type="title"/>
          </p:nvPr>
        </p:nvSpPr>
        <p:spPr/>
        <p:txBody>
          <a:bodyPr/>
          <a:lstStyle/>
          <a:p>
            <a:r>
              <a:rPr lang="en-US" dirty="0"/>
              <a:t>Contributions for March</a:t>
            </a:r>
          </a:p>
        </p:txBody>
      </p:sp>
      <p:sp>
        <p:nvSpPr>
          <p:cNvPr id="7" name="TextBox 6">
            <a:extLst>
              <a:ext uri="{FF2B5EF4-FFF2-40B4-BE49-F238E27FC236}">
                <a16:creationId xmlns:a16="http://schemas.microsoft.com/office/drawing/2014/main" id="{0AD9B2E6-ED72-4CAA-A681-D399EC73124D}"/>
              </a:ext>
            </a:extLst>
          </p:cNvPr>
          <p:cNvSpPr txBox="1"/>
          <p:nvPr/>
        </p:nvSpPr>
        <p:spPr>
          <a:xfrm>
            <a:off x="228601" y="2000250"/>
            <a:ext cx="1218603" cy="461665"/>
          </a:xfrm>
          <a:prstGeom prst="rect">
            <a:avLst/>
          </a:prstGeom>
          <a:noFill/>
        </p:spPr>
        <p:txBody>
          <a:bodyPr wrap="none" rtlCol="0">
            <a:spAutoFit/>
          </a:bodyPr>
          <a:lstStyle/>
          <a:p>
            <a:r>
              <a:rPr lang="en-US" sz="2400" dirty="0"/>
              <a:t>March 8</a:t>
            </a:r>
          </a:p>
        </p:txBody>
      </p:sp>
      <p:sp>
        <p:nvSpPr>
          <p:cNvPr id="8" name="TextBox 7">
            <a:extLst>
              <a:ext uri="{FF2B5EF4-FFF2-40B4-BE49-F238E27FC236}">
                <a16:creationId xmlns:a16="http://schemas.microsoft.com/office/drawing/2014/main" id="{91392FD5-1241-4827-BC53-81CA07240F10}"/>
              </a:ext>
            </a:extLst>
          </p:cNvPr>
          <p:cNvSpPr txBox="1"/>
          <p:nvPr/>
        </p:nvSpPr>
        <p:spPr>
          <a:xfrm>
            <a:off x="215019" y="3691931"/>
            <a:ext cx="1372492" cy="461665"/>
          </a:xfrm>
          <a:prstGeom prst="rect">
            <a:avLst/>
          </a:prstGeom>
          <a:noFill/>
        </p:spPr>
        <p:txBody>
          <a:bodyPr wrap="none" rtlCol="0">
            <a:spAutoFit/>
          </a:bodyPr>
          <a:lstStyle/>
          <a:p>
            <a:r>
              <a:rPr lang="en-US" sz="2400" dirty="0"/>
              <a:t>March 15</a:t>
            </a:r>
          </a:p>
        </p:txBody>
      </p:sp>
      <p:graphicFrame>
        <p:nvGraphicFramePr>
          <p:cNvPr id="4" name="Table 3">
            <a:extLst>
              <a:ext uri="{FF2B5EF4-FFF2-40B4-BE49-F238E27FC236}">
                <a16:creationId xmlns:a16="http://schemas.microsoft.com/office/drawing/2014/main" id="{294F29A3-40AA-4B34-A519-9BC9E66584B5}"/>
              </a:ext>
            </a:extLst>
          </p:cNvPr>
          <p:cNvGraphicFramePr>
            <a:graphicFrameLocks noGrp="1"/>
          </p:cNvGraphicFramePr>
          <p:nvPr/>
        </p:nvGraphicFramePr>
        <p:xfrm>
          <a:off x="588122" y="2376434"/>
          <a:ext cx="7886703" cy="922020"/>
        </p:xfrm>
        <a:graphic>
          <a:graphicData uri="http://schemas.openxmlformats.org/drawingml/2006/table">
            <a:tbl>
              <a:tblPr/>
              <a:tblGrid>
                <a:gridCol w="1126672">
                  <a:extLst>
                    <a:ext uri="{9D8B030D-6E8A-4147-A177-3AD203B41FA5}">
                      <a16:colId xmlns:a16="http://schemas.microsoft.com/office/drawing/2014/main" val="3012996591"/>
                    </a:ext>
                  </a:extLst>
                </a:gridCol>
                <a:gridCol w="1126672">
                  <a:extLst>
                    <a:ext uri="{9D8B030D-6E8A-4147-A177-3AD203B41FA5}">
                      <a16:colId xmlns:a16="http://schemas.microsoft.com/office/drawing/2014/main" val="160014388"/>
                    </a:ext>
                  </a:extLst>
                </a:gridCol>
                <a:gridCol w="873285">
                  <a:extLst>
                    <a:ext uri="{9D8B030D-6E8A-4147-A177-3AD203B41FA5}">
                      <a16:colId xmlns:a16="http://schemas.microsoft.com/office/drawing/2014/main" val="2712221304"/>
                    </a:ext>
                  </a:extLst>
                </a:gridCol>
                <a:gridCol w="1200150">
                  <a:extLst>
                    <a:ext uri="{9D8B030D-6E8A-4147-A177-3AD203B41FA5}">
                      <a16:colId xmlns:a16="http://schemas.microsoft.com/office/drawing/2014/main" val="2369245159"/>
                    </a:ext>
                  </a:extLst>
                </a:gridCol>
                <a:gridCol w="1306580">
                  <a:extLst>
                    <a:ext uri="{9D8B030D-6E8A-4147-A177-3AD203B41FA5}">
                      <a16:colId xmlns:a16="http://schemas.microsoft.com/office/drawing/2014/main" val="2499168017"/>
                    </a:ext>
                  </a:extLst>
                </a:gridCol>
                <a:gridCol w="1126672">
                  <a:extLst>
                    <a:ext uri="{9D8B030D-6E8A-4147-A177-3AD203B41FA5}">
                      <a16:colId xmlns:a16="http://schemas.microsoft.com/office/drawing/2014/main" val="122747098"/>
                    </a:ext>
                  </a:extLst>
                </a:gridCol>
                <a:gridCol w="1126672">
                  <a:extLst>
                    <a:ext uri="{9D8B030D-6E8A-4147-A177-3AD203B41FA5}">
                      <a16:colId xmlns:a16="http://schemas.microsoft.com/office/drawing/2014/main" val="608854941"/>
                    </a:ext>
                  </a:extLst>
                </a:gridCol>
              </a:tblGrid>
              <a:tr h="891540">
                <a:tc>
                  <a:txBody>
                    <a:bodyPr/>
                    <a:lstStyle/>
                    <a:p>
                      <a:r>
                        <a:rPr lang="en-US" sz="1400"/>
                        <a:t>2022</a:t>
                      </a:r>
                    </a:p>
                  </a:txBody>
                  <a:tcPr marL="68580" marR="68580" marT="34290" marB="34290" anchor="ctr">
                    <a:lnL>
                      <a:noFill/>
                    </a:lnL>
                    <a:lnR>
                      <a:noFill/>
                    </a:lnR>
                    <a:lnT>
                      <a:noFill/>
                    </a:lnT>
                    <a:lnB>
                      <a:noFill/>
                    </a:lnB>
                  </a:tcPr>
                </a:tc>
                <a:tc>
                  <a:txBody>
                    <a:bodyPr/>
                    <a:lstStyle/>
                    <a:p>
                      <a:r>
                        <a:rPr lang="en-US" sz="1400"/>
                        <a:t>135</a:t>
                      </a:r>
                    </a:p>
                  </a:txBody>
                  <a:tcPr marL="68580" marR="68580" marT="34290" marB="34290" anchor="ctr">
                    <a:lnL>
                      <a:noFill/>
                    </a:lnL>
                    <a:lnR>
                      <a:noFill/>
                    </a:lnR>
                    <a:lnT>
                      <a:noFill/>
                    </a:lnT>
                    <a:lnB>
                      <a:noFill/>
                    </a:lnB>
                  </a:tcPr>
                </a:tc>
                <a:tc>
                  <a:txBody>
                    <a:bodyPr/>
                    <a:lstStyle/>
                    <a:p>
                      <a:r>
                        <a:rPr lang="en-US" sz="1400"/>
                        <a:t>1</a:t>
                      </a:r>
                    </a:p>
                  </a:txBody>
                  <a:tcPr marL="68580" marR="68580" marT="34290" marB="34290" anchor="ctr">
                    <a:lnL>
                      <a:noFill/>
                    </a:lnL>
                    <a:lnR>
                      <a:noFill/>
                    </a:lnR>
                    <a:lnT>
                      <a:noFill/>
                    </a:lnT>
                    <a:lnB>
                      <a:noFill/>
                    </a:lnB>
                  </a:tcPr>
                </a:tc>
                <a:tc>
                  <a:txBody>
                    <a:bodyPr/>
                    <a:lstStyle/>
                    <a:p>
                      <a:r>
                        <a:rPr lang="en-US" sz="1400"/>
                        <a:t>TG16t</a:t>
                      </a:r>
                    </a:p>
                  </a:txBody>
                  <a:tcPr marL="68580" marR="68580" marT="34290" marB="34290" anchor="ctr">
                    <a:lnL>
                      <a:noFill/>
                    </a:lnL>
                    <a:lnR>
                      <a:noFill/>
                    </a:lnR>
                    <a:lnT>
                      <a:noFill/>
                    </a:lnT>
                    <a:lnB>
                      <a:noFill/>
                    </a:lnB>
                  </a:tcPr>
                </a:tc>
                <a:tc>
                  <a:txBody>
                    <a:bodyPr/>
                    <a:lstStyle/>
                    <a:p>
                      <a:r>
                        <a:rPr lang="en-US" sz="1400"/>
                        <a:t>PHY Layer Design Considerations</a:t>
                      </a:r>
                    </a:p>
                  </a:txBody>
                  <a:tcPr marL="68580" marR="68580" marT="34290" marB="34290" anchor="ctr">
                    <a:lnL>
                      <a:noFill/>
                    </a:lnL>
                    <a:lnR>
                      <a:noFill/>
                    </a:lnR>
                    <a:lnT>
                      <a:noFill/>
                    </a:lnT>
                    <a:lnB>
                      <a:noFill/>
                    </a:lnB>
                  </a:tcPr>
                </a:tc>
                <a:tc>
                  <a:txBody>
                    <a:bodyPr/>
                    <a:lstStyle/>
                    <a:p>
                      <a:r>
                        <a:rPr lang="en-US" sz="1400"/>
                        <a:t>Menashe Shahar (Ondas)</a:t>
                      </a:r>
                    </a:p>
                  </a:txBody>
                  <a:tcPr marL="68580" marR="68580" marT="34290" marB="34290" anchor="ctr">
                    <a:lnL>
                      <a:noFill/>
                    </a:lnL>
                    <a:lnR>
                      <a:noFill/>
                    </a:lnR>
                    <a:lnT>
                      <a:noFill/>
                    </a:lnT>
                    <a:lnB>
                      <a:noFill/>
                    </a:lnB>
                  </a:tcPr>
                </a:tc>
                <a:tc>
                  <a:txBody>
                    <a:bodyPr/>
                    <a:lstStyle/>
                    <a:p>
                      <a:r>
                        <a:rPr lang="en-US" sz="1400" dirty="0"/>
                        <a:t>08-Mar-2022 12:17:09 ET</a:t>
                      </a:r>
                    </a:p>
                  </a:txBody>
                  <a:tcPr marL="68580" marR="68580" marT="34290" marB="34290" anchor="ctr">
                    <a:lnL>
                      <a:noFill/>
                    </a:lnL>
                    <a:lnR>
                      <a:noFill/>
                    </a:lnR>
                    <a:lnT>
                      <a:noFill/>
                    </a:lnT>
                    <a:lnB>
                      <a:noFill/>
                    </a:lnB>
                  </a:tcPr>
                </a:tc>
                <a:extLst>
                  <a:ext uri="{0D108BD9-81ED-4DB2-BD59-A6C34878D82A}">
                    <a16:rowId xmlns:a16="http://schemas.microsoft.com/office/drawing/2014/main" val="894608618"/>
                  </a:ext>
                </a:extLst>
              </a:tr>
            </a:tbl>
          </a:graphicData>
        </a:graphic>
      </p:graphicFrame>
      <p:graphicFrame>
        <p:nvGraphicFramePr>
          <p:cNvPr id="3" name="Table 2">
            <a:extLst>
              <a:ext uri="{FF2B5EF4-FFF2-40B4-BE49-F238E27FC236}">
                <a16:creationId xmlns:a16="http://schemas.microsoft.com/office/drawing/2014/main" id="{301ABBA7-5F07-4224-A0B0-89E73C621175}"/>
              </a:ext>
            </a:extLst>
          </p:cNvPr>
          <p:cNvGraphicFramePr>
            <a:graphicFrameLocks noGrp="1"/>
          </p:cNvGraphicFramePr>
          <p:nvPr/>
        </p:nvGraphicFramePr>
        <p:xfrm>
          <a:off x="228600" y="3957500"/>
          <a:ext cx="8858251" cy="1135380"/>
        </p:xfrm>
        <a:graphic>
          <a:graphicData uri="http://schemas.openxmlformats.org/drawingml/2006/table">
            <a:tbl>
              <a:tblPr/>
              <a:tblGrid>
                <a:gridCol w="1105553">
                  <a:extLst>
                    <a:ext uri="{9D8B030D-6E8A-4147-A177-3AD203B41FA5}">
                      <a16:colId xmlns:a16="http://schemas.microsoft.com/office/drawing/2014/main" val="2179223487"/>
                    </a:ext>
                  </a:extLst>
                </a:gridCol>
                <a:gridCol w="862948">
                  <a:extLst>
                    <a:ext uri="{9D8B030D-6E8A-4147-A177-3AD203B41FA5}">
                      <a16:colId xmlns:a16="http://schemas.microsoft.com/office/drawing/2014/main" val="1807935431"/>
                    </a:ext>
                  </a:extLst>
                </a:gridCol>
                <a:gridCol w="984250">
                  <a:extLst>
                    <a:ext uri="{9D8B030D-6E8A-4147-A177-3AD203B41FA5}">
                      <a16:colId xmlns:a16="http://schemas.microsoft.com/office/drawing/2014/main" val="3659666610"/>
                    </a:ext>
                  </a:extLst>
                </a:gridCol>
                <a:gridCol w="984250">
                  <a:extLst>
                    <a:ext uri="{9D8B030D-6E8A-4147-A177-3AD203B41FA5}">
                      <a16:colId xmlns:a16="http://schemas.microsoft.com/office/drawing/2014/main" val="1718809669"/>
                    </a:ext>
                  </a:extLst>
                </a:gridCol>
                <a:gridCol w="984250">
                  <a:extLst>
                    <a:ext uri="{9D8B030D-6E8A-4147-A177-3AD203B41FA5}">
                      <a16:colId xmlns:a16="http://schemas.microsoft.com/office/drawing/2014/main" val="1092215218"/>
                    </a:ext>
                  </a:extLst>
                </a:gridCol>
                <a:gridCol w="984250">
                  <a:extLst>
                    <a:ext uri="{9D8B030D-6E8A-4147-A177-3AD203B41FA5}">
                      <a16:colId xmlns:a16="http://schemas.microsoft.com/office/drawing/2014/main" val="3076406648"/>
                    </a:ext>
                  </a:extLst>
                </a:gridCol>
                <a:gridCol w="984250">
                  <a:extLst>
                    <a:ext uri="{9D8B030D-6E8A-4147-A177-3AD203B41FA5}">
                      <a16:colId xmlns:a16="http://schemas.microsoft.com/office/drawing/2014/main" val="1476720370"/>
                    </a:ext>
                  </a:extLst>
                </a:gridCol>
                <a:gridCol w="984250">
                  <a:extLst>
                    <a:ext uri="{9D8B030D-6E8A-4147-A177-3AD203B41FA5}">
                      <a16:colId xmlns:a16="http://schemas.microsoft.com/office/drawing/2014/main" val="2762735798"/>
                    </a:ext>
                  </a:extLst>
                </a:gridCol>
                <a:gridCol w="984250">
                  <a:extLst>
                    <a:ext uri="{9D8B030D-6E8A-4147-A177-3AD203B41FA5}">
                      <a16:colId xmlns:a16="http://schemas.microsoft.com/office/drawing/2014/main" val="1797887881"/>
                    </a:ext>
                  </a:extLst>
                </a:gridCol>
              </a:tblGrid>
              <a:tr h="1097280">
                <a:tc>
                  <a:txBody>
                    <a:bodyPr/>
                    <a:lstStyle/>
                    <a:p>
                      <a:r>
                        <a:rPr lang="en-US" sz="1400"/>
                        <a:t>14-Mar-2022 ET</a:t>
                      </a:r>
                    </a:p>
                  </a:txBody>
                  <a:tcPr marL="68580" marR="68580" marT="34290" marB="34290" anchor="ctr">
                    <a:lnL>
                      <a:noFill/>
                    </a:lnL>
                    <a:lnR>
                      <a:noFill/>
                    </a:lnR>
                    <a:lnT>
                      <a:noFill/>
                    </a:lnT>
                    <a:lnB>
                      <a:noFill/>
                    </a:lnB>
                  </a:tcPr>
                </a:tc>
                <a:tc>
                  <a:txBody>
                    <a:bodyPr/>
                    <a:lstStyle/>
                    <a:p>
                      <a:r>
                        <a:rPr lang="en-US" sz="1400"/>
                        <a:t>2022</a:t>
                      </a:r>
                    </a:p>
                  </a:txBody>
                  <a:tcPr marL="68580" marR="68580" marT="34290" marB="34290" anchor="ctr">
                    <a:lnL>
                      <a:noFill/>
                    </a:lnL>
                    <a:lnR>
                      <a:noFill/>
                    </a:lnR>
                    <a:lnT>
                      <a:noFill/>
                    </a:lnT>
                    <a:lnB>
                      <a:noFill/>
                    </a:lnB>
                  </a:tcPr>
                </a:tc>
                <a:tc>
                  <a:txBody>
                    <a:bodyPr/>
                    <a:lstStyle/>
                    <a:p>
                      <a:r>
                        <a:rPr lang="en-US" sz="1400"/>
                        <a:t>84</a:t>
                      </a:r>
                    </a:p>
                  </a:txBody>
                  <a:tcPr marL="68580" marR="68580" marT="34290" marB="34290" anchor="ctr">
                    <a:lnL>
                      <a:noFill/>
                    </a:lnL>
                    <a:lnR>
                      <a:noFill/>
                    </a:lnR>
                    <a:lnT>
                      <a:noFill/>
                    </a:lnT>
                    <a:lnB>
                      <a:noFill/>
                    </a:lnB>
                  </a:tcPr>
                </a:tc>
                <a:tc>
                  <a:txBody>
                    <a:bodyPr/>
                    <a:lstStyle/>
                    <a:p>
                      <a:r>
                        <a:rPr lang="en-US" sz="1400"/>
                        <a:t>2</a:t>
                      </a:r>
                    </a:p>
                  </a:txBody>
                  <a:tcPr marL="68580" marR="68580" marT="34290" marB="34290" anchor="ctr">
                    <a:lnL>
                      <a:noFill/>
                    </a:lnL>
                    <a:lnR>
                      <a:noFill/>
                    </a:lnR>
                    <a:lnT>
                      <a:noFill/>
                    </a:lnT>
                    <a:lnB>
                      <a:noFill/>
                    </a:lnB>
                  </a:tcPr>
                </a:tc>
                <a:tc>
                  <a:txBody>
                    <a:bodyPr/>
                    <a:lstStyle/>
                    <a:p>
                      <a:r>
                        <a:rPr lang="en-US" sz="1400"/>
                        <a:t>TG16t</a:t>
                      </a:r>
                    </a:p>
                  </a:txBody>
                  <a:tcPr marL="68580" marR="68580" marT="34290" marB="34290" anchor="ctr">
                    <a:lnL>
                      <a:noFill/>
                    </a:lnL>
                    <a:lnR>
                      <a:noFill/>
                    </a:lnR>
                    <a:lnT>
                      <a:noFill/>
                    </a:lnT>
                    <a:lnB>
                      <a:noFill/>
                    </a:lnB>
                  </a:tcPr>
                </a:tc>
                <a:tc>
                  <a:txBody>
                    <a:bodyPr/>
                    <a:lstStyle/>
                    <a:p>
                      <a:r>
                        <a:rPr lang="en-US" sz="1400"/>
                        <a:t>802.16t System Description Document</a:t>
                      </a:r>
                    </a:p>
                  </a:txBody>
                  <a:tcPr marL="68580" marR="68580" marT="34290" marB="34290" anchor="ctr">
                    <a:lnL>
                      <a:noFill/>
                    </a:lnL>
                    <a:lnR>
                      <a:noFill/>
                    </a:lnR>
                    <a:lnT>
                      <a:noFill/>
                    </a:lnT>
                    <a:lnB>
                      <a:noFill/>
                    </a:lnB>
                  </a:tcPr>
                </a:tc>
                <a:tc>
                  <a:txBody>
                    <a:bodyPr/>
                    <a:lstStyle/>
                    <a:p>
                      <a:r>
                        <a:rPr lang="en-US" sz="1400"/>
                        <a:t>Menashe Shahar (Ondas)</a:t>
                      </a:r>
                    </a:p>
                  </a:txBody>
                  <a:tcPr marL="68580" marR="68580" marT="34290" marB="34290" anchor="ctr">
                    <a:lnL>
                      <a:noFill/>
                    </a:lnL>
                    <a:lnR>
                      <a:noFill/>
                    </a:lnR>
                    <a:lnT>
                      <a:noFill/>
                    </a:lnT>
                    <a:lnB>
                      <a:noFill/>
                    </a:lnB>
                  </a:tcPr>
                </a:tc>
                <a:tc>
                  <a:txBody>
                    <a:bodyPr/>
                    <a:lstStyle/>
                    <a:p>
                      <a:r>
                        <a:rPr lang="en-US" sz="1400" dirty="0"/>
                        <a:t>14-Mar-2022 19:18:17 ET</a:t>
                      </a:r>
                    </a:p>
                  </a:txBody>
                  <a:tcPr marL="68580" marR="68580" marT="34290" marB="34290" anchor="ctr">
                    <a:lnL>
                      <a:noFill/>
                    </a:lnL>
                    <a:lnR>
                      <a:noFill/>
                    </a:lnR>
                    <a:lnT>
                      <a:noFill/>
                    </a:lnT>
                    <a:lnB>
                      <a:noFill/>
                    </a:lnB>
                  </a:tcPr>
                </a:tc>
                <a:tc>
                  <a:txBody>
                    <a:bodyPr/>
                    <a:lstStyle/>
                    <a:p>
                      <a:endParaRPr lang="en-US" sz="1400" dirty="0"/>
                    </a:p>
                  </a:txBody>
                  <a:tcPr marL="68580" marR="68580" marT="34290" marB="34290" anchor="ctr">
                    <a:lnL>
                      <a:noFill/>
                    </a:lnL>
                    <a:lnR>
                      <a:noFill/>
                    </a:lnR>
                    <a:lnT>
                      <a:noFill/>
                    </a:lnT>
                    <a:lnB>
                      <a:noFill/>
                    </a:lnB>
                  </a:tcPr>
                </a:tc>
                <a:extLst>
                  <a:ext uri="{0D108BD9-81ED-4DB2-BD59-A6C34878D82A}">
                    <a16:rowId xmlns:a16="http://schemas.microsoft.com/office/drawing/2014/main" val="3527984478"/>
                  </a:ext>
                </a:extLst>
              </a:tr>
            </a:tbl>
          </a:graphicData>
        </a:graphic>
      </p:graphicFrame>
      <p:graphicFrame>
        <p:nvGraphicFramePr>
          <p:cNvPr id="6" name="Table 5">
            <a:extLst>
              <a:ext uri="{FF2B5EF4-FFF2-40B4-BE49-F238E27FC236}">
                <a16:creationId xmlns:a16="http://schemas.microsoft.com/office/drawing/2014/main" id="{030F8BA6-805C-450C-A3A2-CC453CD8FAD3}"/>
              </a:ext>
            </a:extLst>
          </p:cNvPr>
          <p:cNvGraphicFramePr>
            <a:graphicFrameLocks noGrp="1"/>
          </p:cNvGraphicFramePr>
          <p:nvPr/>
        </p:nvGraphicFramePr>
        <p:xfrm>
          <a:off x="171450" y="4800600"/>
          <a:ext cx="8686800" cy="922020"/>
        </p:xfrm>
        <a:graphic>
          <a:graphicData uri="http://schemas.openxmlformats.org/drawingml/2006/table">
            <a:tbl>
              <a:tblPr/>
              <a:tblGrid>
                <a:gridCol w="1085850">
                  <a:extLst>
                    <a:ext uri="{9D8B030D-6E8A-4147-A177-3AD203B41FA5}">
                      <a16:colId xmlns:a16="http://schemas.microsoft.com/office/drawing/2014/main" val="3942397204"/>
                    </a:ext>
                  </a:extLst>
                </a:gridCol>
                <a:gridCol w="1085850">
                  <a:extLst>
                    <a:ext uri="{9D8B030D-6E8A-4147-A177-3AD203B41FA5}">
                      <a16:colId xmlns:a16="http://schemas.microsoft.com/office/drawing/2014/main" val="582347779"/>
                    </a:ext>
                  </a:extLst>
                </a:gridCol>
                <a:gridCol w="1085850">
                  <a:extLst>
                    <a:ext uri="{9D8B030D-6E8A-4147-A177-3AD203B41FA5}">
                      <a16:colId xmlns:a16="http://schemas.microsoft.com/office/drawing/2014/main" val="310799789"/>
                    </a:ext>
                  </a:extLst>
                </a:gridCol>
                <a:gridCol w="800100">
                  <a:extLst>
                    <a:ext uri="{9D8B030D-6E8A-4147-A177-3AD203B41FA5}">
                      <a16:colId xmlns:a16="http://schemas.microsoft.com/office/drawing/2014/main" val="1229606923"/>
                    </a:ext>
                  </a:extLst>
                </a:gridCol>
                <a:gridCol w="971550">
                  <a:extLst>
                    <a:ext uri="{9D8B030D-6E8A-4147-A177-3AD203B41FA5}">
                      <a16:colId xmlns:a16="http://schemas.microsoft.com/office/drawing/2014/main" val="4193929188"/>
                    </a:ext>
                  </a:extLst>
                </a:gridCol>
                <a:gridCol w="1200150">
                  <a:extLst>
                    <a:ext uri="{9D8B030D-6E8A-4147-A177-3AD203B41FA5}">
                      <a16:colId xmlns:a16="http://schemas.microsoft.com/office/drawing/2014/main" val="3077747034"/>
                    </a:ext>
                  </a:extLst>
                </a:gridCol>
                <a:gridCol w="1371600">
                  <a:extLst>
                    <a:ext uri="{9D8B030D-6E8A-4147-A177-3AD203B41FA5}">
                      <a16:colId xmlns:a16="http://schemas.microsoft.com/office/drawing/2014/main" val="1946926159"/>
                    </a:ext>
                  </a:extLst>
                </a:gridCol>
                <a:gridCol w="1085850">
                  <a:extLst>
                    <a:ext uri="{9D8B030D-6E8A-4147-A177-3AD203B41FA5}">
                      <a16:colId xmlns:a16="http://schemas.microsoft.com/office/drawing/2014/main" val="2023509683"/>
                    </a:ext>
                  </a:extLst>
                </a:gridCol>
              </a:tblGrid>
              <a:tr h="891540">
                <a:tc>
                  <a:txBody>
                    <a:bodyPr/>
                    <a:lstStyle/>
                    <a:p>
                      <a:r>
                        <a:rPr lang="en-US" sz="1400" dirty="0"/>
                        <a:t>14-Mar-2022 ET</a:t>
                      </a:r>
                    </a:p>
                  </a:txBody>
                  <a:tcPr marL="68580" marR="68580" marT="34290" marB="34290" anchor="ctr">
                    <a:lnL>
                      <a:noFill/>
                    </a:lnL>
                    <a:lnR>
                      <a:noFill/>
                    </a:lnR>
                    <a:lnT>
                      <a:noFill/>
                    </a:lnT>
                    <a:lnB>
                      <a:noFill/>
                    </a:lnB>
                  </a:tcPr>
                </a:tc>
                <a:tc>
                  <a:txBody>
                    <a:bodyPr/>
                    <a:lstStyle/>
                    <a:p>
                      <a:r>
                        <a:rPr lang="en-US" sz="1400"/>
                        <a:t>2022</a:t>
                      </a:r>
                    </a:p>
                  </a:txBody>
                  <a:tcPr marL="68580" marR="68580" marT="34290" marB="34290" anchor="ctr">
                    <a:lnL>
                      <a:noFill/>
                    </a:lnL>
                    <a:lnR>
                      <a:noFill/>
                    </a:lnR>
                    <a:lnT>
                      <a:noFill/>
                    </a:lnT>
                    <a:lnB>
                      <a:noFill/>
                    </a:lnB>
                  </a:tcPr>
                </a:tc>
                <a:tc>
                  <a:txBody>
                    <a:bodyPr/>
                    <a:lstStyle/>
                    <a:p>
                      <a:r>
                        <a:rPr lang="en-US" sz="1400"/>
                        <a:t>33</a:t>
                      </a:r>
                    </a:p>
                  </a:txBody>
                  <a:tcPr marL="68580" marR="68580" marT="34290" marB="34290" anchor="ctr">
                    <a:lnL>
                      <a:noFill/>
                    </a:lnL>
                    <a:lnR>
                      <a:noFill/>
                    </a:lnR>
                    <a:lnT>
                      <a:noFill/>
                    </a:lnT>
                    <a:lnB>
                      <a:noFill/>
                    </a:lnB>
                  </a:tcPr>
                </a:tc>
                <a:tc>
                  <a:txBody>
                    <a:bodyPr/>
                    <a:lstStyle/>
                    <a:p>
                      <a:r>
                        <a:rPr lang="en-US" sz="1400"/>
                        <a:t>2</a:t>
                      </a:r>
                    </a:p>
                  </a:txBody>
                  <a:tcPr marL="68580" marR="68580" marT="34290" marB="34290" anchor="ctr">
                    <a:lnL>
                      <a:noFill/>
                    </a:lnL>
                    <a:lnR>
                      <a:noFill/>
                    </a:lnR>
                    <a:lnT>
                      <a:noFill/>
                    </a:lnT>
                    <a:lnB>
                      <a:noFill/>
                    </a:lnB>
                  </a:tcPr>
                </a:tc>
                <a:tc>
                  <a:txBody>
                    <a:bodyPr/>
                    <a:lstStyle/>
                    <a:p>
                      <a:r>
                        <a:rPr lang="en-US" sz="1400"/>
                        <a:t>TG16t</a:t>
                      </a:r>
                    </a:p>
                  </a:txBody>
                  <a:tcPr marL="68580" marR="68580" marT="34290" marB="34290" anchor="ctr">
                    <a:lnL>
                      <a:noFill/>
                    </a:lnL>
                    <a:lnR>
                      <a:noFill/>
                    </a:lnR>
                    <a:lnT>
                      <a:noFill/>
                    </a:lnT>
                    <a:lnB>
                      <a:noFill/>
                    </a:lnB>
                  </a:tcPr>
                </a:tc>
                <a:tc>
                  <a:txBody>
                    <a:bodyPr/>
                    <a:lstStyle/>
                    <a:p>
                      <a:r>
                        <a:rPr lang="en-US" sz="1400"/>
                        <a:t>802.16t System Requirements Document</a:t>
                      </a:r>
                    </a:p>
                  </a:txBody>
                  <a:tcPr marL="68580" marR="68580" marT="34290" marB="34290" anchor="ctr">
                    <a:lnL>
                      <a:noFill/>
                    </a:lnL>
                    <a:lnR>
                      <a:noFill/>
                    </a:lnR>
                    <a:lnT>
                      <a:noFill/>
                    </a:lnT>
                    <a:lnB>
                      <a:noFill/>
                    </a:lnB>
                  </a:tcPr>
                </a:tc>
                <a:tc>
                  <a:txBody>
                    <a:bodyPr/>
                    <a:lstStyle/>
                    <a:p>
                      <a:r>
                        <a:rPr lang="en-US" sz="1400"/>
                        <a:t>Menashe Shahar (Ondas)</a:t>
                      </a:r>
                    </a:p>
                  </a:txBody>
                  <a:tcPr marL="68580" marR="68580" marT="34290" marB="34290" anchor="ctr">
                    <a:lnL>
                      <a:noFill/>
                    </a:lnL>
                    <a:lnR>
                      <a:noFill/>
                    </a:lnR>
                    <a:lnT>
                      <a:noFill/>
                    </a:lnT>
                    <a:lnB>
                      <a:noFill/>
                    </a:lnB>
                  </a:tcPr>
                </a:tc>
                <a:tc>
                  <a:txBody>
                    <a:bodyPr/>
                    <a:lstStyle/>
                    <a:p>
                      <a:r>
                        <a:rPr lang="en-US" sz="1400" dirty="0"/>
                        <a:t>14-Mar-2022 19:17:16 ET</a:t>
                      </a:r>
                    </a:p>
                  </a:txBody>
                  <a:tcPr marL="68580" marR="68580" marT="34290" marB="34290" anchor="ctr">
                    <a:lnL>
                      <a:noFill/>
                    </a:lnL>
                    <a:lnR>
                      <a:noFill/>
                    </a:lnR>
                    <a:lnT>
                      <a:noFill/>
                    </a:lnT>
                    <a:lnB>
                      <a:noFill/>
                    </a:lnB>
                  </a:tcPr>
                </a:tc>
                <a:extLst>
                  <a:ext uri="{0D108BD9-81ED-4DB2-BD59-A6C34878D82A}">
                    <a16:rowId xmlns:a16="http://schemas.microsoft.com/office/drawing/2014/main" val="3306114544"/>
                  </a:ext>
                </a:extLst>
              </a:tr>
            </a:tbl>
          </a:graphicData>
        </a:graphic>
      </p:graphicFrame>
    </p:spTree>
    <p:extLst>
      <p:ext uri="{BB962C8B-B14F-4D97-AF65-F5344CB8AC3E}">
        <p14:creationId xmlns:p14="http://schemas.microsoft.com/office/powerpoint/2010/main" val="12311829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C6F4-CBCE-42F6-8843-B089D5776ECB}"/>
              </a:ext>
            </a:extLst>
          </p:cNvPr>
          <p:cNvSpPr>
            <a:spLocks noGrp="1"/>
          </p:cNvSpPr>
          <p:nvPr>
            <p:ph type="title"/>
          </p:nvPr>
        </p:nvSpPr>
        <p:spPr/>
        <p:txBody>
          <a:bodyPr/>
          <a:lstStyle/>
          <a:p>
            <a:r>
              <a:rPr lang="en-US" dirty="0"/>
              <a:t>Status Update</a:t>
            </a:r>
          </a:p>
        </p:txBody>
      </p:sp>
      <p:sp>
        <p:nvSpPr>
          <p:cNvPr id="3" name="Content Placeholder 2">
            <a:extLst>
              <a:ext uri="{FF2B5EF4-FFF2-40B4-BE49-F238E27FC236}">
                <a16:creationId xmlns:a16="http://schemas.microsoft.com/office/drawing/2014/main" id="{601E0268-1926-421A-A2E6-85F621B10F35}"/>
              </a:ext>
            </a:extLst>
          </p:cNvPr>
          <p:cNvSpPr>
            <a:spLocks noGrp="1"/>
          </p:cNvSpPr>
          <p:nvPr>
            <p:ph idx="1"/>
          </p:nvPr>
        </p:nvSpPr>
        <p:spPr/>
        <p:txBody>
          <a:bodyPr>
            <a:normAutofit fontScale="85000" lnSpcReduction="20000"/>
          </a:bodyPr>
          <a:lstStyle/>
          <a:p>
            <a:r>
              <a:rPr lang="en-US" dirty="0"/>
              <a:t>SRD</a:t>
            </a:r>
            <a:endParaRPr lang="en-US" dirty="0">
              <a:highlight>
                <a:srgbClr val="FFFF00"/>
              </a:highlight>
            </a:endParaRPr>
          </a:p>
          <a:p>
            <a:r>
              <a:rPr lang="en-US" dirty="0"/>
              <a:t>Approved latest version  </a:t>
            </a:r>
            <a:r>
              <a:rPr lang="en-US" dirty="0">
                <a:hlinkClick r:id="rId2"/>
              </a:rPr>
              <a:t>802.15-22-0033r3</a:t>
            </a:r>
            <a:endParaRPr lang="en-US" dirty="0"/>
          </a:p>
          <a:p>
            <a:endParaRPr lang="en-US" dirty="0">
              <a:highlight>
                <a:srgbClr val="FFFF00"/>
              </a:highlight>
            </a:endParaRPr>
          </a:p>
          <a:p>
            <a:r>
              <a:rPr lang="en-US" dirty="0"/>
              <a:t>SDD</a:t>
            </a:r>
          </a:p>
          <a:p>
            <a:r>
              <a:rPr lang="en-US" dirty="0"/>
              <a:t>Approved latest version </a:t>
            </a:r>
            <a:r>
              <a:rPr lang="en-US" dirty="0">
                <a:hlinkClick r:id="rId3"/>
              </a:rPr>
              <a:t>802.15-22-0084r2</a:t>
            </a:r>
            <a:endParaRPr lang="en-US" dirty="0"/>
          </a:p>
          <a:p>
            <a:endParaRPr lang="en-US" dirty="0"/>
          </a:p>
          <a:p>
            <a:r>
              <a:rPr lang="en-US" dirty="0"/>
              <a:t>Call for Contributions for Draft – </a:t>
            </a:r>
            <a:r>
              <a:rPr lang="en-US" dirty="0">
                <a:hlinkClick r:id="rId4"/>
              </a:rPr>
              <a:t>802.15-22-0112r0</a:t>
            </a:r>
            <a:endParaRPr lang="en-US" dirty="0"/>
          </a:p>
          <a:p>
            <a:endParaRPr lang="en-US" dirty="0"/>
          </a:p>
          <a:p>
            <a:r>
              <a:rPr lang="en-US" dirty="0"/>
              <a:t>Minutes for March meetings </a:t>
            </a:r>
            <a:r>
              <a:rPr lang="en-US" dirty="0">
                <a:hlinkClick r:id="rId5"/>
              </a:rPr>
              <a:t>802.15-22-0153r0</a:t>
            </a:r>
            <a:endParaRPr lang="en-US" dirty="0"/>
          </a:p>
          <a:p>
            <a:endParaRPr lang="en-US" dirty="0"/>
          </a:p>
        </p:txBody>
      </p:sp>
      <p:sp>
        <p:nvSpPr>
          <p:cNvPr id="4" name="Date Placeholder 3">
            <a:extLst>
              <a:ext uri="{FF2B5EF4-FFF2-40B4-BE49-F238E27FC236}">
                <a16:creationId xmlns:a16="http://schemas.microsoft.com/office/drawing/2014/main" id="{447C9541-5F08-469C-B29A-F02BE1012D6E}"/>
              </a:ext>
            </a:extLst>
          </p:cNvPr>
          <p:cNvSpPr>
            <a:spLocks noGrp="1"/>
          </p:cNvSpPr>
          <p:nvPr>
            <p:ph type="dt" sz="half" idx="10"/>
          </p:nvPr>
        </p:nvSpPr>
        <p:spPr>
          <a:xfrm>
            <a:off x="685800" y="378281"/>
            <a:ext cx="1600200" cy="215444"/>
          </a:xfrm>
        </p:spPr>
        <p:txBody>
          <a:bodyPr/>
          <a:lstStyle/>
          <a:p>
            <a:r>
              <a:rPr lang="en-US" dirty="0"/>
              <a:t>February_2022</a:t>
            </a:r>
          </a:p>
        </p:txBody>
      </p:sp>
      <p:sp>
        <p:nvSpPr>
          <p:cNvPr id="5" name="Footer Placeholder 4">
            <a:extLst>
              <a:ext uri="{FF2B5EF4-FFF2-40B4-BE49-F238E27FC236}">
                <a16:creationId xmlns:a16="http://schemas.microsoft.com/office/drawing/2014/main" id="{AD9CEE63-DBF4-4A1D-A49C-19CA62BD3B9D}"/>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94051AA2-914A-471E-B930-12F45AECDA56}"/>
              </a:ext>
            </a:extLst>
          </p:cNvPr>
          <p:cNvSpPr>
            <a:spLocks noGrp="1"/>
          </p:cNvSpPr>
          <p:nvPr>
            <p:ph type="sldNum" sz="quarter" idx="12"/>
          </p:nvPr>
        </p:nvSpPr>
        <p:spPr>
          <a:xfrm>
            <a:off x="4571628" y="6475413"/>
            <a:ext cx="76944" cy="184666"/>
          </a:xfrm>
        </p:spPr>
        <p:txBody>
          <a:bodyPr/>
          <a:lstStyle/>
          <a:p>
            <a:fld id="{A1C9EF53-BD90-4B75-A223-F9525C143888}" type="slidenum">
              <a:rPr lang="en-US" smtClean="0"/>
              <a:pPr/>
              <a:t>77</a:t>
            </a:fld>
            <a:endParaRPr lang="en-US" dirty="0"/>
          </a:p>
        </p:txBody>
      </p:sp>
    </p:spTree>
    <p:extLst>
      <p:ext uri="{BB962C8B-B14F-4D97-AF65-F5344CB8AC3E}">
        <p14:creationId xmlns:p14="http://schemas.microsoft.com/office/powerpoint/2010/main" val="5887457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7586-B2E3-460A-BCE1-2F1EC8F39425}"/>
              </a:ext>
            </a:extLst>
          </p:cNvPr>
          <p:cNvSpPr>
            <a:spLocks noGrp="1"/>
          </p:cNvSpPr>
          <p:nvPr>
            <p:ph type="title"/>
          </p:nvPr>
        </p:nvSpPr>
        <p:spPr/>
        <p:txBody>
          <a:bodyPr/>
          <a:lstStyle/>
          <a:p>
            <a:r>
              <a:rPr lang="en-US" dirty="0"/>
              <a:t>Next Steps on draft development</a:t>
            </a:r>
          </a:p>
        </p:txBody>
      </p:sp>
      <p:sp>
        <p:nvSpPr>
          <p:cNvPr id="3" name="Content Placeholder 2">
            <a:extLst>
              <a:ext uri="{FF2B5EF4-FFF2-40B4-BE49-F238E27FC236}">
                <a16:creationId xmlns:a16="http://schemas.microsoft.com/office/drawing/2014/main" id="{B05D189A-1B95-4C24-8FD6-F921D5D82A34}"/>
              </a:ext>
            </a:extLst>
          </p:cNvPr>
          <p:cNvSpPr>
            <a:spLocks noGrp="1"/>
          </p:cNvSpPr>
          <p:nvPr>
            <p:ph idx="1"/>
          </p:nvPr>
        </p:nvSpPr>
        <p:spPr>
          <a:xfrm>
            <a:off x="628650" y="2228850"/>
            <a:ext cx="7886700" cy="3263504"/>
          </a:xfrm>
        </p:spPr>
        <p:txBody>
          <a:bodyPr/>
          <a:lstStyle/>
          <a:p>
            <a:r>
              <a:rPr lang="en-US" dirty="0"/>
              <a:t>Contribution on QPSK Peak to Average Power (for multiple carriers) (with </a:t>
            </a:r>
            <a:r>
              <a:rPr lang="en-US" dirty="0" err="1"/>
              <a:t>Matlab</a:t>
            </a:r>
            <a:r>
              <a:rPr lang="en-US" dirty="0"/>
              <a:t> script) to be uploaded</a:t>
            </a:r>
          </a:p>
          <a:p>
            <a:pPr lvl="1"/>
            <a:r>
              <a:rPr lang="en-US" dirty="0"/>
              <a:t>Comparing AMC 1x6 from OFDMA PHY in .16  compared to single subcarrier per channel. </a:t>
            </a:r>
          </a:p>
          <a:p>
            <a:pPr lvl="1"/>
            <a:r>
              <a:rPr lang="en-US" dirty="0"/>
              <a:t>Clarify specific type of QPSK – constant or non-constant envelope. </a:t>
            </a:r>
          </a:p>
          <a:p>
            <a:endParaRPr lang="en-US" dirty="0"/>
          </a:p>
          <a:p>
            <a:r>
              <a:rPr lang="en-US" dirty="0"/>
              <a:t>Contribution for PHY layer draft text before April teleconference</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F977B2FE-1AA3-4240-B161-CCEF1C551F9F}"/>
              </a:ext>
            </a:extLst>
          </p:cNvPr>
          <p:cNvSpPr>
            <a:spLocks noGrp="1"/>
          </p:cNvSpPr>
          <p:nvPr>
            <p:ph type="dt" sz="half" idx="10"/>
          </p:nvPr>
        </p:nvSpPr>
        <p:spPr>
          <a:xfrm>
            <a:off x="685800" y="378281"/>
            <a:ext cx="1600200" cy="215444"/>
          </a:xfrm>
        </p:spPr>
        <p:txBody>
          <a:bodyPr/>
          <a:lstStyle/>
          <a:p>
            <a:r>
              <a:rPr lang="en-US" dirty="0"/>
              <a:t>March_2022</a:t>
            </a:r>
          </a:p>
        </p:txBody>
      </p:sp>
      <p:sp>
        <p:nvSpPr>
          <p:cNvPr id="5" name="Footer Placeholder 4">
            <a:extLst>
              <a:ext uri="{FF2B5EF4-FFF2-40B4-BE49-F238E27FC236}">
                <a16:creationId xmlns:a16="http://schemas.microsoft.com/office/drawing/2014/main" id="{41EA22D8-748A-4A71-84FA-EF3309E6E341}"/>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C865322E-630E-4A44-BB3F-A1307737E506}"/>
              </a:ext>
            </a:extLst>
          </p:cNvPr>
          <p:cNvSpPr>
            <a:spLocks noGrp="1"/>
          </p:cNvSpPr>
          <p:nvPr>
            <p:ph type="sldNum" sz="quarter" idx="12"/>
          </p:nvPr>
        </p:nvSpPr>
        <p:spPr>
          <a:xfrm>
            <a:off x="4571628" y="6475413"/>
            <a:ext cx="76944" cy="184666"/>
          </a:xfrm>
        </p:spPr>
        <p:txBody>
          <a:bodyPr/>
          <a:lstStyle/>
          <a:p>
            <a:fld id="{A1C9EF53-BD90-4B75-A223-F9525C143888}" type="slidenum">
              <a:rPr lang="en-US" smtClean="0"/>
              <a:pPr/>
              <a:t>78</a:t>
            </a:fld>
            <a:endParaRPr lang="en-US" dirty="0"/>
          </a:p>
        </p:txBody>
      </p:sp>
    </p:spTree>
    <p:extLst>
      <p:ext uri="{BB962C8B-B14F-4D97-AF65-F5344CB8AC3E}">
        <p14:creationId xmlns:p14="http://schemas.microsoft.com/office/powerpoint/2010/main" val="14425051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Project Timeline</a:t>
            </a:r>
          </a:p>
        </p:txBody>
      </p:sp>
      <p:sp>
        <p:nvSpPr>
          <p:cNvPr id="5" name="Footer Placeholder 4">
            <a:extLst>
              <a:ext uri="{FF2B5EF4-FFF2-40B4-BE49-F238E27FC236}">
                <a16:creationId xmlns:a16="http://schemas.microsoft.com/office/drawing/2014/main" id="{423E8DBA-E452-4028-BAB1-DB01D76EF076}"/>
              </a:ext>
            </a:extLst>
          </p:cNvPr>
          <p:cNvSpPr>
            <a:spLocks noGrp="1"/>
          </p:cNvSpPr>
          <p:nvPr>
            <p:ph type="ftr" sz="quarter" idx="11"/>
          </p:nvPr>
        </p:nvSpPr>
        <p:spPr>
          <a:xfrm>
            <a:off x="3028950" y="5624513"/>
            <a:ext cx="3086100" cy="184666"/>
          </a:xfrm>
        </p:spPr>
        <p:txBody>
          <a:bodyPr/>
          <a:lstStyle/>
          <a:p>
            <a:r>
              <a:rPr lang="en-US" altLang="en-US"/>
              <a:t>Tim Godfrey, EPRI</a:t>
            </a:r>
          </a:p>
        </p:txBody>
      </p:sp>
      <p:graphicFrame>
        <p:nvGraphicFramePr>
          <p:cNvPr id="10" name="Table 9">
            <a:extLst>
              <a:ext uri="{FF2B5EF4-FFF2-40B4-BE49-F238E27FC236}">
                <a16:creationId xmlns:a16="http://schemas.microsoft.com/office/drawing/2014/main" id="{9F0B2D0A-D6BB-4DB3-90D6-9FDE91CE81C6}"/>
              </a:ext>
            </a:extLst>
          </p:cNvPr>
          <p:cNvGraphicFramePr>
            <a:graphicFrameLocks noGrp="1"/>
          </p:cNvGraphicFramePr>
          <p:nvPr/>
        </p:nvGraphicFramePr>
        <p:xfrm>
          <a:off x="971550" y="1885950"/>
          <a:ext cx="6572251" cy="3543298"/>
        </p:xfrm>
        <a:graphic>
          <a:graphicData uri="http://schemas.openxmlformats.org/drawingml/2006/table">
            <a:tbl>
              <a:tblPr firstRow="1" bandRow="1">
                <a:tableStyleId>{5C22544A-7EE6-4342-B048-85BDC9FD1C3A}</a:tableStyleId>
              </a:tblPr>
              <a:tblGrid>
                <a:gridCol w="4792266">
                  <a:extLst>
                    <a:ext uri="{9D8B030D-6E8A-4147-A177-3AD203B41FA5}">
                      <a16:colId xmlns:a16="http://schemas.microsoft.com/office/drawing/2014/main" val="3384751907"/>
                    </a:ext>
                  </a:extLst>
                </a:gridCol>
                <a:gridCol w="1779985">
                  <a:extLst>
                    <a:ext uri="{9D8B030D-6E8A-4147-A177-3AD203B41FA5}">
                      <a16:colId xmlns:a16="http://schemas.microsoft.com/office/drawing/2014/main" val="434009601"/>
                    </a:ext>
                  </a:extLst>
                </a:gridCol>
              </a:tblGrid>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Milestone</a:t>
                      </a:r>
                    </a:p>
                  </a:txBody>
                  <a:tcPr marL="68580" marR="68580" marT="34290" marB="34290"/>
                </a:tc>
                <a:tc>
                  <a:txBody>
                    <a:bodyPr/>
                    <a:lstStyle/>
                    <a:p>
                      <a:r>
                        <a:rPr lang="en-US" sz="1800" dirty="0"/>
                        <a:t>Date</a:t>
                      </a:r>
                    </a:p>
                  </a:txBody>
                  <a:tcPr marL="68580" marR="68580" marT="34290" marB="34290"/>
                </a:tc>
                <a:extLst>
                  <a:ext uri="{0D108BD9-81ED-4DB2-BD59-A6C34878D82A}">
                    <a16:rowId xmlns:a16="http://schemas.microsoft.com/office/drawing/2014/main" val="4207709845"/>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Task Group Start</a:t>
                      </a:r>
                    </a:p>
                  </a:txBody>
                  <a:tcPr marL="68580" marR="68580" marT="34290" marB="34290"/>
                </a:tc>
                <a:tc>
                  <a:txBody>
                    <a:bodyPr/>
                    <a:lstStyle/>
                    <a:p>
                      <a:r>
                        <a:rPr lang="en-US" sz="1800" dirty="0">
                          <a:solidFill>
                            <a:schemeClr val="bg1">
                              <a:lumMod val="65000"/>
                            </a:schemeClr>
                          </a:solidFill>
                        </a:rPr>
                        <a:t>Jan 2020</a:t>
                      </a:r>
                    </a:p>
                  </a:txBody>
                  <a:tcPr marL="68580" marR="68580" marT="34290" marB="34290"/>
                </a:tc>
                <a:extLst>
                  <a:ext uri="{0D108BD9-81ED-4DB2-BD59-A6C34878D82A}">
                    <a16:rowId xmlns:a16="http://schemas.microsoft.com/office/drawing/2014/main" val="166859690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75000"/>
                            </a:schemeClr>
                          </a:solidFill>
                        </a:rPr>
                        <a:t>SRD Approval</a:t>
                      </a:r>
                    </a:p>
                  </a:txBody>
                  <a:tcPr marL="68580" marR="68580" marT="34290" marB="34290"/>
                </a:tc>
                <a:tc>
                  <a:txBody>
                    <a:bodyPr/>
                    <a:lstStyle/>
                    <a:p>
                      <a:r>
                        <a:rPr lang="en-US" sz="1800" dirty="0">
                          <a:solidFill>
                            <a:schemeClr val="bg1">
                              <a:lumMod val="75000"/>
                            </a:schemeClr>
                          </a:solidFill>
                        </a:rPr>
                        <a:t>April 2021</a:t>
                      </a:r>
                    </a:p>
                  </a:txBody>
                  <a:tcPr marL="68580" marR="68580" marT="34290" marB="34290"/>
                </a:tc>
                <a:extLst>
                  <a:ext uri="{0D108BD9-81ED-4DB2-BD59-A6C34878D82A}">
                    <a16:rowId xmlns:a16="http://schemas.microsoft.com/office/drawing/2014/main" val="3428218732"/>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SDD Approval</a:t>
                      </a:r>
                    </a:p>
                  </a:txBody>
                  <a:tcPr marL="68580" marR="68580" marT="34290" marB="34290"/>
                </a:tc>
                <a:tc>
                  <a:txBody>
                    <a:bodyPr/>
                    <a:lstStyle/>
                    <a:p>
                      <a:r>
                        <a:rPr lang="en-US" sz="1800" dirty="0"/>
                        <a:t>Jan 2022</a:t>
                      </a:r>
                    </a:p>
                  </a:txBody>
                  <a:tcPr marL="68580" marR="68580" marT="34290" marB="34290"/>
                </a:tc>
                <a:extLst>
                  <a:ext uri="{0D108BD9-81ED-4DB2-BD59-A6C34878D82A}">
                    <a16:rowId xmlns:a16="http://schemas.microsoft.com/office/drawing/2014/main" val="3689323579"/>
                  </a:ext>
                </a:extLst>
              </a:tr>
              <a:tr h="393700">
                <a:tc>
                  <a:txBody>
                    <a:bodyPr/>
                    <a:lstStyle/>
                    <a:p>
                      <a:r>
                        <a:rPr lang="en-US" sz="1800" dirty="0"/>
                        <a:t>Informal TG review of draft</a:t>
                      </a:r>
                    </a:p>
                  </a:txBody>
                  <a:tcPr marL="68580" marR="68580" marT="34290" marB="34290"/>
                </a:tc>
                <a:tc>
                  <a:txBody>
                    <a:bodyPr/>
                    <a:lstStyle/>
                    <a:p>
                      <a:r>
                        <a:rPr lang="en-US" sz="1800" dirty="0"/>
                        <a:t>Sept 2022 </a:t>
                      </a:r>
                    </a:p>
                  </a:txBody>
                  <a:tcPr marL="68580" marR="68580" marT="34290" marB="34290"/>
                </a:tc>
                <a:extLst>
                  <a:ext uri="{0D108BD9-81ED-4DB2-BD59-A6C34878D82A}">
                    <a16:rowId xmlns:a16="http://schemas.microsoft.com/office/drawing/2014/main" val="1866948594"/>
                  </a:ext>
                </a:extLst>
              </a:tr>
              <a:tr h="393700">
                <a:tc>
                  <a:txBody>
                    <a:bodyPr/>
                    <a:lstStyle/>
                    <a:p>
                      <a:r>
                        <a:rPr lang="en-US" sz="1800" dirty="0"/>
                        <a:t>Working Group Letter Ballot</a:t>
                      </a:r>
                    </a:p>
                  </a:txBody>
                  <a:tcPr marL="68580" marR="68580" marT="34290" marB="34290"/>
                </a:tc>
                <a:tc>
                  <a:txBody>
                    <a:bodyPr/>
                    <a:lstStyle/>
                    <a:p>
                      <a:r>
                        <a:rPr lang="en-US" sz="1800" dirty="0"/>
                        <a:t>Jan  2023</a:t>
                      </a:r>
                    </a:p>
                  </a:txBody>
                  <a:tcPr marL="68580" marR="68580" marT="34290" marB="34290"/>
                </a:tc>
                <a:extLst>
                  <a:ext uri="{0D108BD9-81ED-4DB2-BD59-A6C34878D82A}">
                    <a16:rowId xmlns:a16="http://schemas.microsoft.com/office/drawing/2014/main" val="634721270"/>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Working Group Recirculation Letter Ballot</a:t>
                      </a:r>
                    </a:p>
                  </a:txBody>
                  <a:tcPr marL="68580" marR="68580" marT="34290" marB="34290"/>
                </a:tc>
                <a:tc>
                  <a:txBody>
                    <a:bodyPr/>
                    <a:lstStyle/>
                    <a:p>
                      <a:r>
                        <a:rPr lang="en-US" sz="1800" dirty="0"/>
                        <a:t>May 2023</a:t>
                      </a:r>
                    </a:p>
                  </a:txBody>
                  <a:tcPr marL="68580" marR="68580" marT="34290" marB="34290"/>
                </a:tc>
                <a:extLst>
                  <a:ext uri="{0D108BD9-81ED-4DB2-BD59-A6C34878D82A}">
                    <a16:rowId xmlns:a16="http://schemas.microsoft.com/office/drawing/2014/main" val="197094696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 Ballot</a:t>
                      </a:r>
                    </a:p>
                  </a:txBody>
                  <a:tcPr marL="68580" marR="68580" marT="34290" marB="34290"/>
                </a:tc>
                <a:tc>
                  <a:txBody>
                    <a:bodyPr/>
                    <a:lstStyle/>
                    <a:p>
                      <a:r>
                        <a:rPr lang="en-US" sz="1800" dirty="0"/>
                        <a:t>July 2023</a:t>
                      </a:r>
                    </a:p>
                  </a:txBody>
                  <a:tcPr marL="68580" marR="68580" marT="34290" marB="34290"/>
                </a:tc>
                <a:extLst>
                  <a:ext uri="{0D108BD9-81ED-4DB2-BD59-A6C34878D82A}">
                    <a16:rowId xmlns:a16="http://schemas.microsoft.com/office/drawing/2014/main" val="101810564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Forward to RevCom</a:t>
                      </a:r>
                    </a:p>
                  </a:txBody>
                  <a:tcPr marL="68580" marR="68580" marT="34290" marB="34290"/>
                </a:tc>
                <a:tc>
                  <a:txBody>
                    <a:bodyPr/>
                    <a:lstStyle/>
                    <a:p>
                      <a:r>
                        <a:rPr lang="en-US" sz="1800" dirty="0"/>
                        <a:t>Nov 2023</a:t>
                      </a:r>
                    </a:p>
                  </a:txBody>
                  <a:tcPr marL="68580" marR="68580" marT="34290" marB="34290"/>
                </a:tc>
                <a:extLst>
                  <a:ext uri="{0D108BD9-81ED-4DB2-BD59-A6C34878D82A}">
                    <a16:rowId xmlns:a16="http://schemas.microsoft.com/office/drawing/2014/main" val="1058448561"/>
                  </a:ext>
                </a:extLst>
              </a:tr>
            </a:tbl>
          </a:graphicData>
        </a:graphic>
      </p:graphicFrame>
      <p:sp>
        <p:nvSpPr>
          <p:cNvPr id="15" name="Arrow: Left 14">
            <a:extLst>
              <a:ext uri="{FF2B5EF4-FFF2-40B4-BE49-F238E27FC236}">
                <a16:creationId xmlns:a16="http://schemas.microsoft.com/office/drawing/2014/main" id="{0AD6A851-0925-4E02-8C80-DCE7584BFFF0}"/>
              </a:ext>
            </a:extLst>
          </p:cNvPr>
          <p:cNvSpPr/>
          <p:nvPr/>
        </p:nvSpPr>
        <p:spPr>
          <a:xfrm>
            <a:off x="7943850" y="2971800"/>
            <a:ext cx="971550" cy="857250"/>
          </a:xfrm>
          <a:prstGeom prst="leftArrow">
            <a:avLst>
              <a:gd name="adj1" fmla="val 70260"/>
              <a:gd name="adj2" fmla="val 34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Request PAR Extension July 2022</a:t>
            </a:r>
          </a:p>
        </p:txBody>
      </p:sp>
      <p:sp>
        <p:nvSpPr>
          <p:cNvPr id="17" name="Slide Number Placeholder 16">
            <a:extLst>
              <a:ext uri="{FF2B5EF4-FFF2-40B4-BE49-F238E27FC236}">
                <a16:creationId xmlns:a16="http://schemas.microsoft.com/office/drawing/2014/main" id="{825D44DE-7A67-4EF9-B326-0936820AC056}"/>
              </a:ext>
            </a:extLst>
          </p:cNvPr>
          <p:cNvSpPr>
            <a:spLocks noGrp="1"/>
          </p:cNvSpPr>
          <p:nvPr>
            <p:ph type="sldNum" sz="quarter" idx="12"/>
          </p:nvPr>
        </p:nvSpPr>
        <p:spPr>
          <a:xfrm>
            <a:off x="4571628" y="6475413"/>
            <a:ext cx="76944" cy="184666"/>
          </a:xfrm>
        </p:spPr>
        <p:txBody>
          <a:bodyPr/>
          <a:lstStyle/>
          <a:p>
            <a:fld id="{A1C9EF53-BD90-4B75-A223-F9525C143888}" type="slidenum">
              <a:rPr lang="en-US" smtClean="0"/>
              <a:pPr/>
              <a:t>79</a:t>
            </a:fld>
            <a:endParaRPr lang="en-US" dirty="0"/>
          </a:p>
        </p:txBody>
      </p:sp>
      <p:sp>
        <p:nvSpPr>
          <p:cNvPr id="2" name="Date Placeholder 1">
            <a:extLst>
              <a:ext uri="{FF2B5EF4-FFF2-40B4-BE49-F238E27FC236}">
                <a16:creationId xmlns:a16="http://schemas.microsoft.com/office/drawing/2014/main" id="{05FE2E4A-07E9-41C9-AC2C-9F362F807B84}"/>
              </a:ext>
            </a:extLst>
          </p:cNvPr>
          <p:cNvSpPr>
            <a:spLocks noGrp="1"/>
          </p:cNvSpPr>
          <p:nvPr>
            <p:ph type="dt" sz="half" idx="10"/>
          </p:nvPr>
        </p:nvSpPr>
        <p:spPr>
          <a:xfrm>
            <a:off x="685800" y="378281"/>
            <a:ext cx="1600200" cy="215444"/>
          </a:xfrm>
        </p:spPr>
        <p:txBody>
          <a:bodyPr/>
          <a:lstStyle/>
          <a:p>
            <a:r>
              <a:rPr lang="en-US" dirty="0"/>
              <a:t>March_2022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2022</a:t>
            </a:r>
          </a:p>
        </p:txBody>
      </p:sp>
      <p:sp>
        <p:nvSpPr>
          <p:cNvPr id="4099"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4101" name="Rectangle 4"/>
          <p:cNvSpPr>
            <a:spLocks noGrp="1" noChangeArrowheads="1"/>
          </p:cNvSpPr>
          <p:nvPr>
            <p:ph type="title"/>
          </p:nvPr>
        </p:nvSpPr>
        <p:spPr>
          <a:xfrm>
            <a:off x="684028" y="286020"/>
            <a:ext cx="8077200" cy="1066800"/>
          </a:xfrm>
        </p:spPr>
        <p:txBody>
          <a:bodyPr/>
          <a:lstStyle/>
          <a:p>
            <a:pPr>
              <a:defRPr/>
            </a:pPr>
            <a:r>
              <a:rPr lang="en-US" sz="3200" dirty="0"/>
              <a:t>802.15 WG Subgroup Objectives</a:t>
            </a:r>
          </a:p>
        </p:txBody>
      </p:sp>
      <p:sp>
        <p:nvSpPr>
          <p:cNvPr id="5126" name="Rectangle 3"/>
          <p:cNvSpPr>
            <a:spLocks noGrp="1" noChangeArrowheads="1"/>
          </p:cNvSpPr>
          <p:nvPr>
            <p:ph type="body" sz="half" idx="1"/>
          </p:nvPr>
        </p:nvSpPr>
        <p:spPr>
          <a:xfrm>
            <a:off x="84137" y="1339851"/>
            <a:ext cx="9051925"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a:t>
            </a:r>
          </a:p>
          <a:p>
            <a:pPr marL="609600" indent="-6096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609600" indent="-609600" fontAlgn="b">
              <a:lnSpc>
                <a:spcPct val="80000"/>
              </a:lnSpc>
              <a:spcAft>
                <a:spcPts val="0"/>
              </a:spcAft>
              <a:buNone/>
              <a:defRPr/>
            </a:pPr>
            <a:r>
              <a:rPr lang="en-US" sz="2000" kern="1200" dirty="0">
                <a:latin typeface="Arial Rounded MT Bold" pitchFamily="34" charset="0"/>
                <a:cs typeface="Arial" charset="0"/>
              </a:rPr>
              <a:t>TG 15 –Narrow Band Ad Hoc Networks (NB-AHN)</a:t>
            </a:r>
          </a:p>
          <a:p>
            <a:pPr marL="609600" indent="-609600" fontAlgn="b">
              <a:lnSpc>
                <a:spcPct val="80000"/>
              </a:lnSpc>
              <a:spcAft>
                <a:spcPts val="600"/>
              </a:spcAft>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r>
              <a:rPr lang="en-US" sz="2000" kern="1200" dirty="0">
                <a:latin typeface="Arial Rounded MT Bold" pitchFamily="34" charset="0"/>
                <a:cs typeface="Arial" charset="0"/>
              </a:rPr>
              <a:t>TG 16t –Narrow Band Licensed (NB-</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a:t>
            </a:r>
          </a:p>
          <a:p>
            <a:pPr marL="609600" indent="-609600" fontAlgn="b">
              <a:lnSpc>
                <a:spcPct val="80000"/>
              </a:lnSpc>
              <a:buNone/>
              <a:defRPr/>
            </a:pPr>
            <a:r>
              <a:rPr lang="en-US" sz="2000" kern="1200" dirty="0">
                <a:latin typeface="Arial Rounded MT Bold" pitchFamily="34" charset="0"/>
                <a:cs typeface="Arial" charset="0"/>
              </a:rPr>
              <a:t>	Objective: specifies new PHY in licensed spectrum with channel bandwidths greater than or equal to 5 kHz and less than 100 kHz focusing on spectrum less than 2 GHz. </a:t>
            </a:r>
          </a:p>
        </p:txBody>
      </p:sp>
      <p:sp>
        <p:nvSpPr>
          <p:cNvPr id="3" name="AutoShape 2" descr="2520540b.jpg">
            <a:extLst>
              <a:ext uri="{FF2B5EF4-FFF2-40B4-BE49-F238E27FC236}">
                <a16:creationId xmlns:a16="http://schemas.microsoft.com/office/drawing/2014/main" id="{8AD9B11F-031B-3342-99A6-AA934806DF7C}"/>
              </a:ext>
            </a:extLst>
          </p:cNvPr>
          <p:cNvSpPr>
            <a:spLocks noChangeAspect="1" noChangeArrowheads="1"/>
          </p:cNvSpPr>
          <p:nvPr/>
        </p:nvSpPr>
        <p:spPr bwMode="auto">
          <a:xfrm>
            <a:off x="92075" y="-455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266554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42D8-E482-48FF-8FD5-486F15E6DBD0}"/>
              </a:ext>
            </a:extLst>
          </p:cNvPr>
          <p:cNvSpPr>
            <a:spLocks noGrp="1"/>
          </p:cNvSpPr>
          <p:nvPr>
            <p:ph type="title"/>
          </p:nvPr>
        </p:nvSpPr>
        <p:spPr/>
        <p:txBody>
          <a:bodyPr/>
          <a:lstStyle/>
          <a:p>
            <a:r>
              <a:rPr lang="en-US" dirty="0"/>
              <a:t>Teleconferences and Future Meetings</a:t>
            </a:r>
          </a:p>
        </p:txBody>
      </p:sp>
      <p:sp>
        <p:nvSpPr>
          <p:cNvPr id="3" name="Content Placeholder 2">
            <a:extLst>
              <a:ext uri="{FF2B5EF4-FFF2-40B4-BE49-F238E27FC236}">
                <a16:creationId xmlns:a16="http://schemas.microsoft.com/office/drawing/2014/main" id="{FC617078-248B-4D25-997D-89A0DB13D5A6}"/>
              </a:ext>
            </a:extLst>
          </p:cNvPr>
          <p:cNvSpPr>
            <a:spLocks noGrp="1"/>
          </p:cNvSpPr>
          <p:nvPr>
            <p:ph idx="1"/>
          </p:nvPr>
        </p:nvSpPr>
        <p:spPr/>
        <p:txBody>
          <a:bodyPr>
            <a:normAutofit/>
          </a:bodyPr>
          <a:lstStyle/>
          <a:p>
            <a:r>
              <a:rPr lang="en-US" dirty="0"/>
              <a:t>April 14, 2022 - 11am PDT, 2pm EDT Teleconference</a:t>
            </a:r>
          </a:p>
          <a:p>
            <a:endParaRPr lang="en-US" dirty="0"/>
          </a:p>
          <a:p>
            <a:r>
              <a:rPr lang="en-US" dirty="0"/>
              <a:t>May Interim </a:t>
            </a:r>
          </a:p>
          <a:p>
            <a:pPr lvl="1"/>
            <a:r>
              <a:rPr lang="en-US" dirty="0"/>
              <a:t>Three slots PM (Tuesday, Wednesday, Thursday) if meeting is on European time. </a:t>
            </a:r>
          </a:p>
          <a:p>
            <a:pPr lvl="1"/>
            <a:endParaRPr lang="en-US" dirty="0"/>
          </a:p>
          <a:p>
            <a:endParaRPr lang="en-US" dirty="0"/>
          </a:p>
          <a:p>
            <a:pPr lvl="1"/>
            <a:endParaRPr lang="en-US" dirty="0"/>
          </a:p>
        </p:txBody>
      </p:sp>
      <p:sp>
        <p:nvSpPr>
          <p:cNvPr id="5" name="Footer Placeholder 4">
            <a:extLst>
              <a:ext uri="{FF2B5EF4-FFF2-40B4-BE49-F238E27FC236}">
                <a16:creationId xmlns:a16="http://schemas.microsoft.com/office/drawing/2014/main" id="{BF5E5E73-DF80-4166-B8E6-9041B4FF9299}"/>
              </a:ext>
            </a:extLst>
          </p:cNvPr>
          <p:cNvSpPr>
            <a:spLocks noGrp="1"/>
          </p:cNvSpPr>
          <p:nvPr>
            <p:ph type="ftr" sz="quarter" idx="11"/>
          </p:nvPr>
        </p:nvSpPr>
        <p:spPr>
          <a:xfrm>
            <a:off x="3028950" y="5624513"/>
            <a:ext cx="3086100" cy="184666"/>
          </a:xfrm>
        </p:spPr>
        <p:txBody>
          <a:bodyPr/>
          <a:lstStyle/>
          <a:p>
            <a:r>
              <a:rPr lang="en-US"/>
              <a:t>Tim Godfrey, EPRI</a:t>
            </a:r>
          </a:p>
        </p:txBody>
      </p:sp>
      <p:sp>
        <p:nvSpPr>
          <p:cNvPr id="16" name="Slide Number Placeholder 15">
            <a:extLst>
              <a:ext uri="{FF2B5EF4-FFF2-40B4-BE49-F238E27FC236}">
                <a16:creationId xmlns:a16="http://schemas.microsoft.com/office/drawing/2014/main" id="{B0C9D278-CC8C-499F-B7C6-EE8B49FE82F5}"/>
              </a:ext>
            </a:extLst>
          </p:cNvPr>
          <p:cNvSpPr>
            <a:spLocks noGrp="1"/>
          </p:cNvSpPr>
          <p:nvPr>
            <p:ph type="sldNum" sz="quarter" idx="12"/>
          </p:nvPr>
        </p:nvSpPr>
        <p:spPr>
          <a:xfrm>
            <a:off x="4571628" y="6475413"/>
            <a:ext cx="76944" cy="184666"/>
          </a:xfrm>
        </p:spPr>
        <p:txBody>
          <a:bodyPr/>
          <a:lstStyle/>
          <a:p>
            <a:fld id="{A1C9EF53-BD90-4B75-A223-F9525C143888}" type="slidenum">
              <a:rPr lang="en-US" smtClean="0"/>
              <a:pPr/>
              <a:t>80</a:t>
            </a:fld>
            <a:endParaRPr lang="en-US" dirty="0"/>
          </a:p>
        </p:txBody>
      </p:sp>
      <p:sp>
        <p:nvSpPr>
          <p:cNvPr id="4" name="Date Placeholder 3">
            <a:extLst>
              <a:ext uri="{FF2B5EF4-FFF2-40B4-BE49-F238E27FC236}">
                <a16:creationId xmlns:a16="http://schemas.microsoft.com/office/drawing/2014/main" id="{49CEDD5F-DF60-4F2B-BE4A-AFB6246C7418}"/>
              </a:ext>
            </a:extLst>
          </p:cNvPr>
          <p:cNvSpPr>
            <a:spLocks noGrp="1"/>
          </p:cNvSpPr>
          <p:nvPr>
            <p:ph type="dt" sz="half" idx="10"/>
          </p:nvPr>
        </p:nvSpPr>
        <p:spPr>
          <a:xfrm>
            <a:off x="685800" y="378281"/>
            <a:ext cx="1600200" cy="215444"/>
          </a:xfrm>
        </p:spPr>
        <p:txBody>
          <a:bodyPr/>
          <a:lstStyle/>
          <a:p>
            <a:r>
              <a:rPr lang="en-US" dirty="0"/>
              <a:t>March_2022</a:t>
            </a:r>
          </a:p>
        </p:txBody>
      </p:sp>
    </p:spTree>
    <p:extLst>
      <p:ext uri="{BB962C8B-B14F-4D97-AF65-F5344CB8AC3E}">
        <p14:creationId xmlns:p14="http://schemas.microsoft.com/office/powerpoint/2010/main" val="39192351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a:t>
            </a:r>
            <a:r>
              <a:rPr lang="de-DE" dirty="0" err="1"/>
              <a:t>THz</a:t>
            </a:r>
            <a:r>
              <a:rPr lang="de-DE" dirty="0"/>
              <a:t> March 2022</a:t>
            </a:r>
            <a:br>
              <a:rPr lang="de-DE" dirty="0"/>
            </a:br>
            <a:r>
              <a:rPr lang="de-DE" dirty="0" err="1"/>
              <a:t>Closing</a:t>
            </a:r>
            <a:r>
              <a:rPr lang="de-DE" dirty="0"/>
              <a:t> Report</a:t>
            </a:r>
          </a:p>
        </p:txBody>
      </p:sp>
      <p:sp>
        <p:nvSpPr>
          <p:cNvPr id="8" name="Untertitel 7"/>
          <p:cNvSpPr>
            <a:spLocks noGrp="1"/>
          </p:cNvSpPr>
          <p:nvPr>
            <p:ph type="subTitle" idx="1"/>
          </p:nvPr>
        </p:nvSpPr>
        <p:spPr/>
        <p:txBody>
          <a:bodyPr/>
          <a:lstStyle/>
          <a:p>
            <a:endParaRPr lang="de-DE" dirty="0"/>
          </a:p>
        </p:txBody>
      </p:sp>
      <p:sp>
        <p:nvSpPr>
          <p:cNvPr id="2" name="Datumsplatzhalter 1"/>
          <p:cNvSpPr>
            <a:spLocks noGrp="1"/>
          </p:cNvSpPr>
          <p:nvPr>
            <p:ph type="dt" sz="half" idx="10"/>
          </p:nvPr>
        </p:nvSpPr>
        <p:spPr/>
        <p:txBody>
          <a:bodyPr/>
          <a:lstStyle/>
          <a:p>
            <a:r>
              <a:rPr lang="en-US" dirty="0"/>
              <a:t>March 2022</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Meetings/</a:t>
            </a:r>
            <a:r>
              <a:rPr lang="de-DE" dirty="0" err="1"/>
              <a:t>Contributions</a:t>
            </a:r>
            <a:endParaRPr lang="de-DE" dirty="0"/>
          </a:p>
        </p:txBody>
      </p:sp>
      <p:sp>
        <p:nvSpPr>
          <p:cNvPr id="6" name="Inhaltsplatzhalter 5"/>
          <p:cNvSpPr>
            <a:spLocks noGrp="1"/>
          </p:cNvSpPr>
          <p:nvPr>
            <p:ph idx="1"/>
          </p:nvPr>
        </p:nvSpPr>
        <p:spPr>
          <a:xfrm>
            <a:off x="685800" y="1728942"/>
            <a:ext cx="7772400" cy="4114800"/>
          </a:xfrm>
        </p:spPr>
        <p:txBody>
          <a:bodyPr/>
          <a:lstStyle/>
          <a:p>
            <a:r>
              <a:rPr lang="de-DE" sz="2000" dirty="0"/>
              <a:t>1  </a:t>
            </a:r>
            <a:r>
              <a:rPr lang="de-DE" sz="2000" dirty="0" err="1"/>
              <a:t>meeting</a:t>
            </a:r>
            <a:r>
              <a:rPr lang="de-DE" sz="2000" dirty="0"/>
              <a:t> on </a:t>
            </a:r>
            <a:r>
              <a:rPr lang="de-DE" sz="2000" dirty="0" err="1"/>
              <a:t>Fri</a:t>
            </a:r>
            <a:r>
              <a:rPr lang="de-DE" sz="2000"/>
              <a:t> AM0</a:t>
            </a:r>
            <a:endParaRPr lang="de-DE" sz="2000" dirty="0"/>
          </a:p>
          <a:p>
            <a:pPr marL="0" indent="0">
              <a:buNone/>
            </a:pPr>
            <a:endParaRPr lang="de-DE" sz="2000" dirty="0"/>
          </a:p>
          <a:p>
            <a:pPr>
              <a:spcAft>
                <a:spcPts val="0"/>
              </a:spcAft>
            </a:pPr>
            <a:r>
              <a:rPr lang="en-US" sz="2000" dirty="0">
                <a:solidFill>
                  <a:srgbClr val="000000"/>
                </a:solidFill>
                <a:latin typeface="Times New Roman" panose="02020603050405020304" pitchFamily="18" charset="0"/>
                <a:ea typeface="MS PGothic" panose="020B0600070205080204" pitchFamily="34" charset="-128"/>
              </a:rPr>
              <a:t>Listening contributions:</a:t>
            </a:r>
            <a:endParaRPr lang="de-DE" sz="2000" dirty="0">
              <a:latin typeface="Times New Roman" panose="02020603050405020304" pitchFamily="18" charset="0"/>
              <a:ea typeface="MS PGothic" panose="020B0600070205080204" pitchFamily="34" charset="-128"/>
            </a:endParaRPr>
          </a:p>
          <a:p>
            <a:pPr marL="0" indent="0">
              <a:spcAft>
                <a:spcPts val="0"/>
              </a:spcAft>
              <a:buNone/>
            </a:pPr>
            <a:endParaRPr lang="de-DE" sz="2000" dirty="0">
              <a:latin typeface="Times New Roman" panose="02020603050405020304" pitchFamily="18" charset="0"/>
              <a:ea typeface="MS PGothic" panose="020B0600070205080204" pitchFamily="34" charset="-128"/>
            </a:endParaRPr>
          </a:p>
          <a:p>
            <a:pPr lvl="1">
              <a:spcAft>
                <a:spcPts val="0"/>
              </a:spcAft>
            </a:pPr>
            <a:r>
              <a:rPr lang="en-US" sz="2000" dirty="0">
                <a:solidFill>
                  <a:srgbClr val="000000"/>
                </a:solidFill>
                <a:latin typeface="Times New Roman" panose="02020603050405020304" pitchFamily="18" charset="0"/>
                <a:ea typeface="MS PGothic" panose="020B0600070205080204" pitchFamily="34" charset="-128"/>
              </a:rPr>
              <a:t>Atsushi </a:t>
            </a:r>
            <a:r>
              <a:rPr lang="en-US" sz="2000" dirty="0" err="1">
                <a:solidFill>
                  <a:srgbClr val="000000"/>
                </a:solidFill>
                <a:latin typeface="Times New Roman" panose="02020603050405020304" pitchFamily="18" charset="0"/>
                <a:ea typeface="MS PGothic" panose="020B0600070205080204" pitchFamily="34" charset="-128"/>
              </a:rPr>
              <a:t>Kanno</a:t>
            </a:r>
            <a:r>
              <a:rPr lang="en-US" sz="2000" dirty="0">
                <a:solidFill>
                  <a:srgbClr val="000000"/>
                </a:solidFill>
                <a:latin typeface="Times New Roman" panose="02020603050405020304" pitchFamily="18" charset="0"/>
                <a:ea typeface="MS PGothic" panose="020B0600070205080204" pitchFamily="34" charset="-128"/>
              </a:rPr>
              <a:t> (NICT): Draft channel plan of 500-GHz fixed wireless system (22/0116)</a:t>
            </a:r>
            <a:endParaRPr lang="de-DE" sz="2000" dirty="0">
              <a:latin typeface="Times New Roman" panose="02020603050405020304" pitchFamily="18" charset="0"/>
              <a:ea typeface="MS PGothic" panose="020B0600070205080204" pitchFamily="34" charset="-128"/>
            </a:endParaRPr>
          </a:p>
          <a:p>
            <a:pPr marL="457200" lvl="1" indent="0">
              <a:buNone/>
            </a:pPr>
            <a:endParaRPr lang="de-DE" sz="2000" b="1" dirty="0"/>
          </a:p>
        </p:txBody>
      </p:sp>
      <p:sp>
        <p:nvSpPr>
          <p:cNvPr id="2" name="Datumsplatzhalter 1"/>
          <p:cNvSpPr>
            <a:spLocks noGrp="1"/>
          </p:cNvSpPr>
          <p:nvPr>
            <p:ph type="dt" sz="half" idx="10"/>
          </p:nvPr>
        </p:nvSpPr>
        <p:spPr/>
        <p:txBody>
          <a:bodyPr/>
          <a:lstStyle/>
          <a:p>
            <a:r>
              <a:rPr lang="en-US" dirty="0"/>
              <a:t>March 2022</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Next Meetings</a:t>
            </a:r>
            <a:endParaRPr lang="de-DE" dirty="0"/>
          </a:p>
        </p:txBody>
      </p:sp>
      <p:sp>
        <p:nvSpPr>
          <p:cNvPr id="6" name="Inhaltsplatzhalter 5"/>
          <p:cNvSpPr>
            <a:spLocks noGrp="1"/>
          </p:cNvSpPr>
          <p:nvPr>
            <p:ph idx="1"/>
          </p:nvPr>
        </p:nvSpPr>
        <p:spPr>
          <a:xfrm>
            <a:off x="685800" y="1728942"/>
            <a:ext cx="7772400" cy="4114800"/>
          </a:xfrm>
        </p:spPr>
        <p:txBody>
          <a:bodyPr/>
          <a:lstStyle/>
          <a:p>
            <a:pPr marL="431800" lvl="2" indent="0">
              <a:spcAft>
                <a:spcPts val="0"/>
              </a:spcAft>
              <a:buNone/>
            </a:pPr>
            <a:endParaRPr lang="de-DE" sz="1800" dirty="0">
              <a:ea typeface="Times New Roman"/>
            </a:endParaRPr>
          </a:p>
          <a:p>
            <a:pPr marL="698500" lvl="2" indent="-266700">
              <a:spcAft>
                <a:spcPts val="0"/>
              </a:spcAft>
              <a:buFont typeface="Arial" pitchFamily="34" charset="0"/>
              <a:buChar char="•"/>
            </a:pPr>
            <a:endParaRPr lang="en-US" sz="1800" dirty="0"/>
          </a:p>
          <a:p>
            <a:pPr marL="355600" lvl="1" indent="-266700">
              <a:spcAft>
                <a:spcPts val="0"/>
              </a:spcAft>
              <a:buFont typeface="Arial" pitchFamily="34" charset="0"/>
              <a:buChar char="•"/>
            </a:pPr>
            <a:r>
              <a:rPr lang="en-US" sz="1800" dirty="0"/>
              <a:t>Requested May  meetings slots  for SC THz:</a:t>
            </a:r>
          </a:p>
          <a:p>
            <a:pPr marL="698500" lvl="2" indent="-266700">
              <a:spcAft>
                <a:spcPts val="0"/>
              </a:spcAft>
              <a:buFont typeface="Arial" pitchFamily="34" charset="0"/>
              <a:buChar char="•"/>
            </a:pPr>
            <a:endParaRPr lang="en-US" sz="1400" dirty="0"/>
          </a:p>
          <a:p>
            <a:pPr marL="698500" lvl="2" indent="-266700">
              <a:spcAft>
                <a:spcPts val="0"/>
              </a:spcAft>
              <a:buFont typeface="Arial" pitchFamily="34" charset="0"/>
              <a:buChar char="•"/>
            </a:pPr>
            <a:r>
              <a:rPr lang="de-DE" sz="1800" dirty="0"/>
              <a:t>1 time </a:t>
            </a:r>
            <a:r>
              <a:rPr lang="de-DE" sz="1800" dirty="0" err="1"/>
              <a:t>slot</a:t>
            </a:r>
            <a:r>
              <a:rPr lang="de-DE" sz="1800" dirty="0"/>
              <a:t> </a:t>
            </a:r>
            <a:r>
              <a:rPr lang="de-DE" sz="1800" dirty="0" err="1"/>
              <a:t>early</a:t>
            </a:r>
            <a:r>
              <a:rPr lang="de-DE" sz="1800" dirty="0"/>
              <a:t> </a:t>
            </a:r>
            <a:r>
              <a:rPr lang="de-DE" sz="1800" dirty="0" err="1"/>
              <a:t>afternoon</a:t>
            </a:r>
            <a:r>
              <a:rPr lang="de-DE" sz="1800" dirty="0"/>
              <a:t> </a:t>
            </a:r>
            <a:r>
              <a:rPr lang="de-DE" sz="1800" dirty="0" err="1"/>
              <a:t>Warsaw</a:t>
            </a:r>
            <a:r>
              <a:rPr lang="de-DE" sz="1800" dirty="0"/>
              <a:t> time (to </a:t>
            </a:r>
            <a:r>
              <a:rPr lang="de-DE" sz="1800" dirty="0" err="1"/>
              <a:t>enbale</a:t>
            </a:r>
            <a:r>
              <a:rPr lang="de-DE" sz="1800" dirty="0"/>
              <a:t> online </a:t>
            </a:r>
            <a:r>
              <a:rPr lang="de-DE" sz="1800" dirty="0" err="1"/>
              <a:t>participation</a:t>
            </a:r>
            <a:r>
              <a:rPr lang="de-DE" sz="1800" dirty="0"/>
              <a:t> </a:t>
            </a:r>
            <a:r>
              <a:rPr lang="de-DE" sz="1800" dirty="0" err="1"/>
              <a:t>as</a:t>
            </a:r>
            <a:r>
              <a:rPr lang="de-DE" sz="1800" dirty="0"/>
              <a:t> in </a:t>
            </a:r>
            <a:r>
              <a:rPr lang="de-DE" sz="1800" dirty="0" err="1"/>
              <a:t>the</a:t>
            </a:r>
            <a:r>
              <a:rPr lang="de-DE" sz="1800" dirty="0"/>
              <a:t> </a:t>
            </a:r>
            <a:r>
              <a:rPr lang="de-DE" sz="1800" dirty="0" err="1"/>
              <a:t>porevious</a:t>
            </a:r>
            <a:r>
              <a:rPr lang="de-DE" sz="1800" dirty="0"/>
              <a:t> </a:t>
            </a:r>
            <a:r>
              <a:rPr lang="de-DE" sz="1800" dirty="0" err="1"/>
              <a:t>sessions</a:t>
            </a:r>
            <a:r>
              <a:rPr lang="de-DE" sz="1800" dirty="0"/>
              <a:t>)</a:t>
            </a:r>
          </a:p>
          <a:p>
            <a:pPr lvl="1">
              <a:buNone/>
            </a:pPr>
            <a:endParaRPr lang="de-DE" sz="1800" dirty="0">
              <a:ea typeface="Times New Roman"/>
            </a:endParaRPr>
          </a:p>
          <a:p>
            <a:pPr>
              <a:buNone/>
            </a:pPr>
            <a:endParaRPr lang="de-DE" sz="1800" dirty="0"/>
          </a:p>
        </p:txBody>
      </p:sp>
      <p:sp>
        <p:nvSpPr>
          <p:cNvPr id="2" name="Datumsplatzhalter 1"/>
          <p:cNvSpPr>
            <a:spLocks noGrp="1"/>
          </p:cNvSpPr>
          <p:nvPr>
            <p:ph type="dt" sz="half" idx="10"/>
          </p:nvPr>
        </p:nvSpPr>
        <p:spPr/>
        <p:txBody>
          <a:bodyPr/>
          <a:lstStyle/>
          <a:p>
            <a:r>
              <a:rPr lang="en-US" dirty="0"/>
              <a:t>March 2022</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83</a:t>
            </a:fld>
            <a:endParaRPr lang="en-US"/>
          </a:p>
        </p:txBody>
      </p:sp>
    </p:spTree>
    <p:extLst>
      <p:ext uri="{BB962C8B-B14F-4D97-AF65-F5344CB8AC3E}">
        <p14:creationId xmlns:p14="http://schemas.microsoft.com/office/powerpoint/2010/main" val="2855708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Maintenance March 2022</a:t>
            </a:r>
            <a:br>
              <a:rPr lang="de-DE" dirty="0"/>
            </a:br>
            <a:r>
              <a:rPr lang="de-DE" dirty="0" err="1"/>
              <a:t>Closing</a:t>
            </a:r>
            <a:r>
              <a:rPr lang="de-DE" dirty="0"/>
              <a:t> Report</a:t>
            </a:r>
          </a:p>
        </p:txBody>
      </p:sp>
      <p:sp>
        <p:nvSpPr>
          <p:cNvPr id="8" name="Untertitel 7"/>
          <p:cNvSpPr>
            <a:spLocks noGrp="1"/>
          </p:cNvSpPr>
          <p:nvPr>
            <p:ph type="subTitle" idx="1"/>
          </p:nvPr>
        </p:nvSpPr>
        <p:spPr/>
        <p:txBody>
          <a:bodyPr/>
          <a:lstStyle/>
          <a:p>
            <a:endParaRPr lang="de-DE" dirty="0"/>
          </a:p>
        </p:txBody>
      </p:sp>
      <p:sp>
        <p:nvSpPr>
          <p:cNvPr id="2" name="Datumsplatzhalter 1"/>
          <p:cNvSpPr>
            <a:spLocks noGrp="1"/>
          </p:cNvSpPr>
          <p:nvPr>
            <p:ph type="dt" sz="half" idx="10"/>
          </p:nvPr>
        </p:nvSpPr>
        <p:spPr/>
        <p:txBody>
          <a:bodyPr/>
          <a:lstStyle/>
          <a:p>
            <a:r>
              <a:rPr lang="en-US" dirty="0"/>
              <a:t>March 2022</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84</a:t>
            </a:fld>
            <a:endParaRPr lang="en-US"/>
          </a:p>
        </p:txBody>
      </p:sp>
    </p:spTree>
    <p:extLst>
      <p:ext uri="{BB962C8B-B14F-4D97-AF65-F5344CB8AC3E}">
        <p14:creationId xmlns:p14="http://schemas.microsoft.com/office/powerpoint/2010/main" val="13918965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85</a:t>
            </a:fld>
            <a:endParaRPr lang="en-US"/>
          </a:p>
        </p:txBody>
      </p:sp>
      <p:sp>
        <p:nvSpPr>
          <p:cNvPr id="21509" name="Rectangle 2"/>
          <p:cNvSpPr>
            <a:spLocks noGrp="1" noChangeArrowheads="1"/>
          </p:cNvSpPr>
          <p:nvPr>
            <p:ph type="title" idx="4294967295"/>
          </p:nvPr>
        </p:nvSpPr>
        <p:spPr>
          <a:xfrm>
            <a:off x="533400" y="457200"/>
            <a:ext cx="7772400" cy="762000"/>
          </a:xfrm>
        </p:spPr>
        <p:txBody>
          <a:bodyPr/>
          <a:lstStyle/>
          <a:p>
            <a:r>
              <a:rPr lang="en-US" b="1" dirty="0">
                <a:latin typeface="Calibri" panose="020F0502020204030204" pitchFamily="34" charset="0"/>
                <a:ea typeface="ＭＳ Ｐゴシック" charset="0"/>
                <a:cs typeface="Calibri" panose="020F0502020204030204" pitchFamily="34" charset="0"/>
              </a:rPr>
              <a:t>SC Meeting Objectives – Agenda</a:t>
            </a:r>
            <a:endParaRPr lang="en-US" sz="28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228600" y="1219200"/>
            <a:ext cx="8665845"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600"/>
              </a:spcAft>
            </a:pPr>
            <a:r>
              <a:rPr lang="en-US" sz="2000" b="1" dirty="0">
                <a:latin typeface="Calibri" panose="020F0502020204030204" pitchFamily="34" charset="0"/>
                <a:cs typeface="Calibri" panose="020F0502020204030204" pitchFamily="34" charset="0"/>
              </a:rPr>
              <a:t>March 8, 2022</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Review any change requests for Existing Standards - none received </a:t>
            </a:r>
            <a:r>
              <a:rPr lang="en-US" sz="2000" dirty="0">
                <a:latin typeface="Calibri" panose="020F0502020204030204" pitchFamily="34" charset="0"/>
                <a:cs typeface="Calibri" panose="020F0502020204030204" pitchFamily="34" charset="0"/>
                <a:sym typeface="Wingdings" panose="05000000000000000000" pitchFamily="2" charset="2"/>
              </a:rPr>
              <a:t> </a:t>
            </a:r>
            <a:r>
              <a:rPr lang="en-US" sz="2000" dirty="0">
                <a:latin typeface="Calibri" panose="020F0502020204030204" pitchFamily="34" charset="0"/>
                <a:cs typeface="Calibri" panose="020F0502020204030204" pitchFamily="34" charset="0"/>
              </a:rPr>
              <a:t> </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Review any change requests for Operations Manual - none received </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Create a list of issues, and other items to address during standards (802.15.4) revisions </a:t>
            </a:r>
            <a:r>
              <a:rPr lang="en-US" sz="2000" dirty="0">
                <a:latin typeface="Calibri" panose="020F0502020204030204" pitchFamily="34" charset="0"/>
                <a:cs typeface="Calibri" panose="020F0502020204030204" pitchFamily="34" charset="0"/>
                <a:sym typeface="Wingdings" panose="05000000000000000000" pitchFamily="2" charset="2"/>
              </a:rPr>
              <a:t>– Presentation from Ben Rolfe</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600"/>
              </a:spcAft>
            </a:pPr>
            <a:r>
              <a:rPr lang="en-US" sz="2000" b="1" dirty="0">
                <a:latin typeface="Calibri" panose="020F0502020204030204" pitchFamily="34" charset="0"/>
                <a:cs typeface="Calibri" panose="020F0502020204030204" pitchFamily="34" charset="0"/>
                <a:sym typeface="Wingdings" panose="05000000000000000000" pitchFamily="2" charset="2"/>
              </a:rPr>
              <a:t>March 15, 2022</a:t>
            </a:r>
            <a:endParaRPr lang="en-US" sz="2000" b="1" dirty="0">
              <a:latin typeface="Calibri" panose="020F0502020204030204" pitchFamily="34" charset="0"/>
              <a:cs typeface="Calibri" panose="020F0502020204030204" pitchFamily="34" charset="0"/>
            </a:endParaRPr>
          </a:p>
          <a:p>
            <a:pPr marL="457200" lvl="2" indent="-457200">
              <a:spcAft>
                <a:spcPts val="600"/>
              </a:spcAft>
              <a:buFont typeface="+mj-lt"/>
              <a:buAutoNum type="arabicPeriod" startAt="7"/>
            </a:pPr>
            <a:r>
              <a:rPr lang="en-US" sz="2000" dirty="0">
                <a:latin typeface="Calibri" panose="020F0502020204030204" pitchFamily="34" charset="0"/>
                <a:cs typeface="Calibri" panose="020F0502020204030204" pitchFamily="34" charset="0"/>
              </a:rPr>
              <a:t>Templates for SA ballot submissions - review</a:t>
            </a:r>
          </a:p>
          <a:p>
            <a:pPr marL="457200" lvl="2" indent="-457200">
              <a:spcAft>
                <a:spcPts val="600"/>
              </a:spcAft>
              <a:buFont typeface="+mj-lt"/>
              <a:buAutoNum type="arabicPeriod" startAt="7"/>
            </a:pPr>
            <a:r>
              <a:rPr lang="en-US" sz="2000" dirty="0">
                <a:latin typeface="Calibri" panose="020F0502020204030204" pitchFamily="34" charset="0"/>
                <a:cs typeface="Calibri" panose="020F0502020204030204" pitchFamily="34" charset="0"/>
              </a:rPr>
              <a:t>Document templates – review</a:t>
            </a:r>
          </a:p>
          <a:p>
            <a:pPr marL="457200" lvl="2" indent="-457200">
              <a:spcAft>
                <a:spcPts val="600"/>
              </a:spcAft>
              <a:buFont typeface="+mj-lt"/>
              <a:buAutoNum type="arabicPeriod" startAt="7"/>
            </a:pPr>
            <a:r>
              <a:rPr lang="en-US" sz="2000" dirty="0" err="1">
                <a:latin typeface="Calibri" panose="020F0502020204030204" pitchFamily="34" charset="0"/>
                <a:cs typeface="Calibri" panose="020F0502020204030204" pitchFamily="34" charset="0"/>
              </a:rPr>
              <a:t>A.o.B.</a:t>
            </a:r>
            <a:endParaRPr lang="en-US" sz="2000" dirty="0">
              <a:latin typeface="Calibri" panose="020F0502020204030204" pitchFamily="34" charset="0"/>
              <a:cs typeface="Calibri" panose="020F0502020204030204" pitchFamily="34" charset="0"/>
            </a:endParaRPr>
          </a:p>
          <a:p>
            <a:pPr marL="457200" lvl="2" indent="-457200">
              <a:spcAft>
                <a:spcPts val="600"/>
              </a:spcAft>
              <a:buFont typeface="+mj-lt"/>
              <a:buAutoNum type="arabicPeriod" startAt="7"/>
            </a:pPr>
            <a:r>
              <a:rPr lang="en-US" sz="2000" dirty="0">
                <a:latin typeface="Calibri" panose="020F0502020204030204" pitchFamily="34" charset="0"/>
                <a:cs typeface="Calibri" panose="020F0502020204030204" pitchFamily="34" charset="0"/>
              </a:rPr>
              <a:t>Adjourn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p:txBody>
      </p:sp>
      <p:sp>
        <p:nvSpPr>
          <p:cNvPr id="9" name="Footer Placeholder 2">
            <a:extLst>
              <a:ext uri="{FF2B5EF4-FFF2-40B4-BE49-F238E27FC236}">
                <a16:creationId xmlns:a16="http://schemas.microsoft.com/office/drawing/2014/main" id="{45CE702C-6782-47F7-82E6-558D3DBD81E2}"/>
              </a:ext>
            </a:extLst>
          </p:cNvPr>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Phil Beecher (Wi-SUN Alliance)</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86</a:t>
            </a:fld>
            <a:endParaRPr lang="en-US"/>
          </a:p>
        </p:txBody>
      </p:sp>
      <p:sp>
        <p:nvSpPr>
          <p:cNvPr id="21509" name="Rectangle 2"/>
          <p:cNvSpPr>
            <a:spLocks noGrp="1" noChangeArrowheads="1"/>
          </p:cNvSpPr>
          <p:nvPr>
            <p:ph type="title" idx="4294967295"/>
          </p:nvPr>
        </p:nvSpPr>
        <p:spPr>
          <a:xfrm>
            <a:off x="609600" y="457200"/>
            <a:ext cx="7772400" cy="762000"/>
          </a:xfrm>
        </p:spPr>
        <p:txBody>
          <a:bodyPr/>
          <a:lstStyle/>
          <a:p>
            <a:r>
              <a:rPr lang="en-US" b="1" dirty="0">
                <a:latin typeface="Calibri" panose="020F0502020204030204" pitchFamily="34" charset="0"/>
                <a:ea typeface="ＭＳ Ｐゴシック" charset="0"/>
                <a:cs typeface="Calibri" panose="020F0502020204030204" pitchFamily="34" charset="0"/>
              </a:rPr>
              <a:t>802.15.4 topics</a:t>
            </a:r>
            <a:endParaRPr lang="en-US" sz="28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228600" y="1219200"/>
            <a:ext cx="8665845"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600"/>
              </a:spcAft>
            </a:pPr>
            <a:r>
              <a:rPr lang="en-US" sz="2400" b="1" dirty="0">
                <a:latin typeface="Calibri" panose="020F0502020204030204" pitchFamily="34" charset="0"/>
                <a:cs typeface="Calibri" panose="020F0502020204030204" pitchFamily="34" charset="0"/>
              </a:rPr>
              <a:t>802.15.4 Revision</a:t>
            </a:r>
          </a:p>
          <a:p>
            <a:pPr marL="800100" lvl="3"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Some issues have been identified. Should be considered in forthcoming revision.</a:t>
            </a:r>
          </a:p>
          <a:p>
            <a:pPr marL="800100" lvl="3"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List of Items identified</a:t>
            </a:r>
          </a:p>
          <a:p>
            <a:pPr marL="1257300" lvl="4"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Folding back in fixes, enhancements based on empirical evidence / usage, e.g. mode switch.</a:t>
            </a:r>
          </a:p>
          <a:p>
            <a:pPr marL="1257300" lvl="4"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Channel page/numbering – is it used? (Clause 12?) How do we fix it? (call for contributions for March session)</a:t>
            </a:r>
          </a:p>
          <a:p>
            <a:pPr marL="1257300" lvl="4"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Check Table F.1 is correct and complete.</a:t>
            </a:r>
          </a:p>
          <a:p>
            <a:pPr marL="800100" lvl="3"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Presentation by Ben Rolfe – “82.15-22-0136-00 – lingering items”</a:t>
            </a:r>
          </a:p>
          <a:p>
            <a:pPr marL="800100" lvl="3"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Beecher will post a spreadsheet to capture list of issues – will include field for a mentor reference(s) to presentation</a:t>
            </a:r>
          </a:p>
          <a:p>
            <a:pPr marL="800100" lvl="3"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We will reach out to Alliances for details and additional items</a:t>
            </a:r>
          </a:p>
          <a:p>
            <a:pPr marL="457200" lvl="3">
              <a:spcAft>
                <a:spcPts val="600"/>
              </a:spcAft>
            </a:pPr>
            <a:endParaRPr lang="en-US" sz="2400" dirty="0">
              <a:latin typeface="Calibri" panose="020F0502020204030204" pitchFamily="34" charset="0"/>
              <a:cs typeface="Calibri" panose="020F0502020204030204" pitchFamily="34" charset="0"/>
            </a:endParaRPr>
          </a:p>
          <a:p>
            <a:pPr fontAlgn="b">
              <a:buClr>
                <a:schemeClr val="tx1"/>
              </a:buClr>
              <a:tabLst>
                <a:tab pos="5080000" algn="l"/>
              </a:tabLst>
            </a:pPr>
            <a:endParaRPr lang="en-US" sz="2400" dirty="0">
              <a:latin typeface="Calibri" panose="020F0502020204030204" pitchFamily="34" charset="0"/>
              <a:cs typeface="Calibri" panose="020F0502020204030204" pitchFamily="34" charset="0"/>
              <a:sym typeface="Wingdings" panose="05000000000000000000" pitchFamily="2" charset="2"/>
            </a:endParaRPr>
          </a:p>
        </p:txBody>
      </p:sp>
      <p:sp>
        <p:nvSpPr>
          <p:cNvPr id="9" name="Footer Placeholder 2">
            <a:extLst>
              <a:ext uri="{FF2B5EF4-FFF2-40B4-BE49-F238E27FC236}">
                <a16:creationId xmlns:a16="http://schemas.microsoft.com/office/drawing/2014/main" id="{45CE702C-6782-47F7-82E6-558D3DBD81E2}"/>
              </a:ext>
            </a:extLst>
          </p:cNvPr>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Phil Beecher (Wi-SUN Alliance)</a:t>
            </a:r>
            <a:endParaRPr lang="en-US" dirty="0"/>
          </a:p>
        </p:txBody>
      </p:sp>
    </p:spTree>
    <p:extLst>
      <p:ext uri="{BB962C8B-B14F-4D97-AF65-F5344CB8AC3E}">
        <p14:creationId xmlns:p14="http://schemas.microsoft.com/office/powerpoint/2010/main" val="37270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IETF March 2022</a:t>
            </a:r>
            <a:br>
              <a:rPr lang="de-DE" dirty="0"/>
            </a:br>
            <a:r>
              <a:rPr lang="de-DE" dirty="0" err="1"/>
              <a:t>Closing</a:t>
            </a:r>
            <a:r>
              <a:rPr lang="de-DE" dirty="0"/>
              <a:t> Report</a:t>
            </a:r>
          </a:p>
        </p:txBody>
      </p:sp>
      <p:sp>
        <p:nvSpPr>
          <p:cNvPr id="8" name="Untertitel 7"/>
          <p:cNvSpPr>
            <a:spLocks noGrp="1"/>
          </p:cNvSpPr>
          <p:nvPr>
            <p:ph type="subTitle" idx="1"/>
          </p:nvPr>
        </p:nvSpPr>
        <p:spPr/>
        <p:txBody>
          <a:bodyPr/>
          <a:lstStyle/>
          <a:p>
            <a:endParaRPr lang="de-DE" dirty="0"/>
          </a:p>
        </p:txBody>
      </p:sp>
      <p:sp>
        <p:nvSpPr>
          <p:cNvPr id="2" name="Datumsplatzhalter 1"/>
          <p:cNvSpPr>
            <a:spLocks noGrp="1"/>
          </p:cNvSpPr>
          <p:nvPr>
            <p:ph type="dt" sz="half" idx="10"/>
          </p:nvPr>
        </p:nvSpPr>
        <p:spPr/>
        <p:txBody>
          <a:bodyPr/>
          <a:lstStyle/>
          <a:p>
            <a:r>
              <a:rPr lang="en-US" dirty="0"/>
              <a:t>March 2022</a:t>
            </a:r>
          </a:p>
        </p:txBody>
      </p:sp>
      <p:sp>
        <p:nvSpPr>
          <p:cNvPr id="3" name="Fußzeilenplatzhalter 2"/>
          <p:cNvSpPr>
            <a:spLocks noGrp="1"/>
          </p:cNvSpPr>
          <p:nvPr>
            <p:ph type="ftr" sz="quarter" idx="11"/>
          </p:nvPr>
        </p:nvSpPr>
        <p:spPr/>
        <p:txBody>
          <a:bodyPr/>
          <a:lstStyle/>
          <a:p>
            <a:r>
              <a:rPr lang="en-US"/>
              <a:t>Thomas Kürner, TU Braunschweig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87</a:t>
            </a:fld>
            <a:endParaRPr lang="en-US"/>
          </a:p>
        </p:txBody>
      </p:sp>
    </p:spTree>
    <p:extLst>
      <p:ext uri="{BB962C8B-B14F-4D97-AF65-F5344CB8AC3E}">
        <p14:creationId xmlns:p14="http://schemas.microsoft.com/office/powerpoint/2010/main" val="8151445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164" name="CustomShape 2"/>
          <p:cNvSpPr/>
          <p:nvPr/>
        </p:nvSpPr>
        <p:spPr>
          <a:xfrm>
            <a:off x="438120" y="602280"/>
            <a:ext cx="822060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a:solidFill>
                  <a:srgbClr val="000000"/>
                </a:solidFill>
                <a:latin typeface="Arial"/>
                <a:ea typeface="DejaVu Sans"/>
              </a:rPr>
              <a:t>Agenda for March</a:t>
            </a:r>
            <a:endParaRPr lang="en-IE" sz="4400" b="0" strike="noStrike" spc="-1">
              <a:latin typeface="Arial"/>
            </a:endParaRPr>
          </a:p>
        </p:txBody>
      </p:sp>
      <p:sp>
        <p:nvSpPr>
          <p:cNvPr id="165" name="CustomShape 3"/>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sp>
      <p:sp>
        <p:nvSpPr>
          <p:cNvPr id="166" name="CustomShape 4"/>
          <p:cNvSpPr/>
          <p:nvPr/>
        </p:nvSpPr>
        <p:spPr>
          <a:xfrm>
            <a:off x="457200" y="1604520"/>
            <a:ext cx="8219160" cy="3967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spcBef>
                <a:spcPts val="1417"/>
              </a:spcBef>
            </a:pPr>
            <a:r>
              <a:rPr lang="en-IE" sz="3200" b="0" strike="noStrike" spc="-1">
                <a:solidFill>
                  <a:srgbClr val="000000"/>
                </a:solidFill>
                <a:latin typeface="Arial"/>
                <a:ea typeface="DejaVu Sans"/>
              </a:rPr>
              <a:t>Discuss what will happen in IETF 113 Vienna (March 19 – 25, 2022)</a:t>
            </a:r>
            <a:endParaRPr lang="en-IE" sz="3200" b="0" strike="noStrike" spc="-1">
              <a:latin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168" name="CustomShape 2"/>
          <p:cNvSpPr/>
          <p:nvPr/>
        </p:nvSpPr>
        <p:spPr>
          <a:xfrm>
            <a:off x="438120" y="602280"/>
            <a:ext cx="822060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a:solidFill>
                  <a:srgbClr val="000000"/>
                </a:solidFill>
                <a:latin typeface="Arial"/>
                <a:ea typeface="DejaVu Sans"/>
              </a:rPr>
              <a:t>IETF 113</a:t>
            </a:r>
            <a:endParaRPr lang="en-IE" sz="4400" b="0" strike="noStrike" spc="-1">
              <a:latin typeface="Arial"/>
            </a:endParaRPr>
          </a:p>
        </p:txBody>
      </p:sp>
      <p:sp>
        <p:nvSpPr>
          <p:cNvPr id="169" name="CustomShape 3"/>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sp>
      <p:sp>
        <p:nvSpPr>
          <p:cNvPr id="170" name="CustomShape 4"/>
          <p:cNvSpPr/>
          <p:nvPr/>
        </p:nvSpPr>
        <p:spPr>
          <a:xfrm>
            <a:off x="457200" y="1604520"/>
            <a:ext cx="8219160" cy="3967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16000" indent="-216000">
              <a:lnSpc>
                <a:spcPct val="100000"/>
              </a:lnSpc>
              <a:buClr>
                <a:srgbClr val="000000"/>
              </a:buClr>
              <a:buSzPct val="45000"/>
              <a:buFont typeface="Wingdings" charset="2"/>
              <a:buChar char=""/>
            </a:pPr>
            <a:r>
              <a:rPr lang="en-IE" sz="3200" b="0" strike="noStrike" spc="-1">
                <a:solidFill>
                  <a:srgbClr val="000000"/>
                </a:solidFill>
                <a:latin typeface="Arial"/>
                <a:ea typeface="DejaVu Sans"/>
              </a:rPr>
              <a:t>IETF 113 will be held between Monday 19</a:t>
            </a:r>
            <a:r>
              <a:rPr lang="en-IE" sz="3200" b="0" strike="noStrike" spc="-1" baseline="14000000">
                <a:solidFill>
                  <a:srgbClr val="000000"/>
                </a:solidFill>
                <a:latin typeface="Arial"/>
                <a:ea typeface="DejaVu Sans"/>
              </a:rPr>
              <a:t>th</a:t>
            </a:r>
            <a:r>
              <a:rPr lang="en-IE" sz="3200" b="0" strike="noStrike" spc="-1">
                <a:solidFill>
                  <a:srgbClr val="000000"/>
                </a:solidFill>
                <a:latin typeface="Arial"/>
                <a:ea typeface="DejaVu Sans"/>
              </a:rPr>
              <a:t> of March and Friday 25</a:t>
            </a:r>
            <a:r>
              <a:rPr lang="en-IE" sz="3200" b="0" strike="noStrike" spc="-1" baseline="14000000">
                <a:solidFill>
                  <a:srgbClr val="000000"/>
                </a:solidFill>
                <a:latin typeface="Arial"/>
                <a:ea typeface="DejaVu Sans"/>
              </a:rPr>
              <a:t>th</a:t>
            </a:r>
            <a:r>
              <a:rPr lang="en-IE" sz="3200" b="0" strike="noStrike" spc="-1">
                <a:solidFill>
                  <a:srgbClr val="000000"/>
                </a:solidFill>
                <a:latin typeface="Arial"/>
                <a:ea typeface="DejaVu Sans"/>
              </a:rPr>
              <a:t> of March.</a:t>
            </a:r>
            <a:endParaRPr lang="en-IE" sz="3200" b="0" strike="noStrike" spc="-1">
              <a:latin typeface="Arial"/>
            </a:endParaRPr>
          </a:p>
          <a:p>
            <a:pPr marL="216000" indent="-216000">
              <a:lnSpc>
                <a:spcPct val="100000"/>
              </a:lnSpc>
              <a:buClr>
                <a:srgbClr val="000000"/>
              </a:buClr>
              <a:buSzPct val="45000"/>
              <a:buFont typeface="Wingdings" charset="2"/>
              <a:buChar char=""/>
            </a:pPr>
            <a:r>
              <a:rPr lang="en-IE" sz="3200" b="0" strike="noStrike" spc="-1">
                <a:solidFill>
                  <a:srgbClr val="000000"/>
                </a:solidFill>
                <a:latin typeface="Arial"/>
                <a:ea typeface="DejaVu Sans"/>
              </a:rPr>
              <a:t>This hybrid meeting will be held in Vienna.</a:t>
            </a:r>
            <a:endParaRPr lang="en-IE" sz="3200" b="0" strike="noStrike" spc="-1">
              <a:latin typeface="Arial"/>
            </a:endParaRPr>
          </a:p>
          <a:p>
            <a:pPr marL="216000" indent="-216000">
              <a:lnSpc>
                <a:spcPct val="100000"/>
              </a:lnSpc>
              <a:buClr>
                <a:srgbClr val="000000"/>
              </a:buClr>
              <a:buSzPct val="45000"/>
              <a:buFont typeface="Wingdings" charset="2"/>
              <a:buChar char=""/>
            </a:pPr>
            <a:r>
              <a:rPr lang="en-IE" sz="3200" b="0" strike="noStrike" spc="-1">
                <a:solidFill>
                  <a:srgbClr val="000000"/>
                </a:solidFill>
                <a:latin typeface="Arial"/>
                <a:ea typeface="DejaVu Sans"/>
              </a:rPr>
              <a:t>Registration is still open:</a:t>
            </a:r>
            <a:endParaRPr lang="en-IE" sz="3200" b="0" strike="noStrike" spc="-1">
              <a:latin typeface="Arial"/>
            </a:endParaRPr>
          </a:p>
          <a:p>
            <a:pPr marL="432000" lvl="1" indent="-216000">
              <a:lnSpc>
                <a:spcPct val="100000"/>
              </a:lnSpc>
              <a:buClr>
                <a:srgbClr val="000000"/>
              </a:buClr>
              <a:buSzPct val="45000"/>
              <a:buFont typeface="Wingdings" charset="2"/>
              <a:buChar char=""/>
            </a:pPr>
            <a:r>
              <a:rPr lang="en-IE" sz="3200" b="0" u="sng" strike="noStrike" spc="-1">
                <a:solidFill>
                  <a:srgbClr val="0000FF"/>
                </a:solidFill>
                <a:uFillTx/>
                <a:latin typeface="Arial"/>
                <a:ea typeface="DejaVu Sans"/>
                <a:hlinkClick r:id="rId2"/>
              </a:rPr>
              <a:t>https://www.ietf.org/how/meetings/register/</a:t>
            </a:r>
            <a:endParaRPr lang="en-IE" sz="3200" b="0" strike="noStrike" spc="-1">
              <a:latin typeface="Arial"/>
            </a:endParaRPr>
          </a:p>
          <a:p>
            <a:pPr>
              <a:lnSpc>
                <a:spcPct val="100000"/>
              </a:lnSpc>
            </a:pPr>
            <a:endParaRPr lang="en-IE" sz="32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2022</a:t>
            </a:r>
          </a:p>
        </p:txBody>
      </p:sp>
      <p:sp>
        <p:nvSpPr>
          <p:cNvPr id="4099"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4101" name="Rectangle 4"/>
          <p:cNvSpPr>
            <a:spLocks noGrp="1" noChangeArrowheads="1"/>
          </p:cNvSpPr>
          <p:nvPr>
            <p:ph type="title"/>
          </p:nvPr>
        </p:nvSpPr>
        <p:spPr>
          <a:xfrm>
            <a:off x="684028" y="286020"/>
            <a:ext cx="8077200" cy="1066800"/>
          </a:xfrm>
        </p:spPr>
        <p:txBody>
          <a:bodyPr/>
          <a:lstStyle/>
          <a:p>
            <a:pPr>
              <a:defRPr/>
            </a:pPr>
            <a:r>
              <a:rPr lang="en-US" sz="3200" dirty="0"/>
              <a:t>802.15 WG Subgroup Objectives</a:t>
            </a:r>
          </a:p>
        </p:txBody>
      </p:sp>
      <p:sp>
        <p:nvSpPr>
          <p:cNvPr id="5126" name="Rectangle 3"/>
          <p:cNvSpPr>
            <a:spLocks noGrp="1" noChangeArrowheads="1"/>
          </p:cNvSpPr>
          <p:nvPr>
            <p:ph type="body" sz="half" idx="1"/>
          </p:nvPr>
        </p:nvSpPr>
        <p:spPr>
          <a:xfrm>
            <a:off x="84137" y="1309469"/>
            <a:ext cx="9051925"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609600" indent="-609600" fontAlgn="b">
              <a:lnSpc>
                <a:spcPct val="80000"/>
              </a:lnSpc>
              <a:spcAft>
                <a:spcPts val="60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609600" indent="-609600" fontAlgn="b">
              <a:lnSpc>
                <a:spcPct val="80000"/>
              </a:lnSpc>
              <a:spcAft>
                <a:spcPts val="600"/>
              </a:spcAft>
              <a:buNone/>
              <a:defRPr/>
            </a:pPr>
            <a:r>
              <a:rPr lang="en-US" sz="2000" kern="1200" dirty="0">
                <a:latin typeface="Arial Rounded MT Bold" pitchFamily="34" charset="0"/>
                <a:cs typeface="Arial" charset="0"/>
              </a:rPr>
              <a:t>	Objective:  follow the developments of THz communications, follow and provide input to the regulatory framework for THz Communications in close cooperation IEEE 802.18 TAG, trigger the start of projects to amend existing and develop new standards for THz Communications</a:t>
            </a:r>
          </a:p>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609600" indent="-609600" fontAlgn="b">
              <a:lnSpc>
                <a:spcPct val="80000"/>
              </a:lnSpc>
              <a:spcAft>
                <a:spcPts val="60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a:t>
            </a: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 </a:t>
            </a:r>
          </a:p>
          <a:p>
            <a:pPr marL="609600" indent="-609600" fontAlgn="b">
              <a:lnSpc>
                <a:spcPct val="80000"/>
              </a:lnSpc>
              <a:spcAft>
                <a:spcPts val="60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3" name="AutoShape 2" descr="2520540b.jpg">
            <a:extLst>
              <a:ext uri="{FF2B5EF4-FFF2-40B4-BE49-F238E27FC236}">
                <a16:creationId xmlns:a16="http://schemas.microsoft.com/office/drawing/2014/main" id="{8AD9B11F-031B-3342-99A6-AA934806DF7C}"/>
              </a:ext>
            </a:extLst>
          </p:cNvPr>
          <p:cNvSpPr>
            <a:spLocks noChangeAspect="1" noChangeArrowheads="1"/>
          </p:cNvSpPr>
          <p:nvPr/>
        </p:nvSpPr>
        <p:spPr bwMode="auto">
          <a:xfrm>
            <a:off x="92075" y="-455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187353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172" name="CustomShape 2"/>
          <p:cNvSpPr/>
          <p:nvPr/>
        </p:nvSpPr>
        <p:spPr>
          <a:xfrm>
            <a:off x="438120" y="602280"/>
            <a:ext cx="822060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a:solidFill>
                  <a:srgbClr val="000000"/>
                </a:solidFill>
                <a:latin typeface="Arial"/>
                <a:ea typeface="DejaVu Sans"/>
              </a:rPr>
              <a:t>Working groups to cover</a:t>
            </a:r>
            <a:endParaRPr lang="en-IE" sz="4400" b="0" strike="noStrike" spc="-1">
              <a:latin typeface="Arial"/>
            </a:endParaRPr>
          </a:p>
        </p:txBody>
      </p:sp>
      <p:sp>
        <p:nvSpPr>
          <p:cNvPr id="173" name="CustomShape 3"/>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70000" lnSpcReduction="10000"/>
          </a:bodyPr>
          <a:lstStyle/>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6tisch - IPv6 over the TSCH mode of IEEE 802.15.4e</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Raw - Reliable and Available Wireless</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6lo - IPv6 over Networks of Resource-constrained Nodes</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Roll - Routing Over Low power and Lossy networks</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Suit - Software Updates for Internet of Things</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Lpwan - IPv6 over Low Power Wide-Area Networks</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Lake - Lightweight Authenticated Key Exchange</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Anima – Autonomic Networking Integrated Model and Approach</a:t>
            </a:r>
            <a:endParaRPr lang="en-IE" sz="3200" b="0" strike="noStrike" spc="-1">
              <a:latin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175" name="CustomShape 2"/>
          <p:cNvSpPr/>
          <p:nvPr/>
        </p:nvSpPr>
        <p:spPr>
          <a:xfrm>
            <a:off x="438120" y="538560"/>
            <a:ext cx="8220600" cy="1157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a:solidFill>
                  <a:srgbClr val="000000"/>
                </a:solidFill>
                <a:latin typeface="Arial"/>
                <a:ea typeface="DejaVu Sans"/>
              </a:rPr>
              <a:t>6tisch -</a:t>
            </a:r>
            <a:r>
              <a:rPr lang="en-IE" sz="3200" b="0" strike="noStrike" spc="-1">
                <a:solidFill>
                  <a:srgbClr val="000000"/>
                </a:solidFill>
                <a:latin typeface="Arial"/>
                <a:ea typeface="DejaVu Sans"/>
              </a:rPr>
              <a:t>IPv6 over the TSCH mode of IEEE 802.15.4e</a:t>
            </a:r>
            <a:endParaRPr lang="en-IE" sz="3200" b="0" strike="noStrike" spc="-1">
              <a:latin typeface="Arial"/>
            </a:endParaRPr>
          </a:p>
        </p:txBody>
      </p:sp>
      <p:sp>
        <p:nvSpPr>
          <p:cNvPr id="176" name="CustomShape 3"/>
          <p:cNvSpPr/>
          <p:nvPr/>
        </p:nvSpPr>
        <p:spPr>
          <a:xfrm>
            <a:off x="450000" y="183708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All documents are now out as RFC.</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The working group will most likely be closed soon (I have no idea why this group is still open).</a:t>
            </a:r>
            <a:endParaRPr lang="en-IE" sz="3200" b="0" strike="noStrike" spc="-1">
              <a:latin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178" name="CustomShape 2"/>
          <p:cNvSpPr/>
          <p:nvPr/>
        </p:nvSpPr>
        <p:spPr>
          <a:xfrm>
            <a:off x="438120" y="601560"/>
            <a:ext cx="822060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a:solidFill>
                  <a:srgbClr val="000000"/>
                </a:solidFill>
                <a:latin typeface="Arial"/>
                <a:ea typeface="DejaVu Sans"/>
              </a:rPr>
              <a:t>Raw - </a:t>
            </a:r>
            <a:r>
              <a:rPr lang="en-IE" sz="3200" b="0" strike="noStrike" spc="-1">
                <a:solidFill>
                  <a:srgbClr val="000000"/>
                </a:solidFill>
                <a:latin typeface="Arial"/>
                <a:ea typeface="DejaVu Sans"/>
              </a:rPr>
              <a:t>Reliable and Available Wireless</a:t>
            </a:r>
            <a:endParaRPr lang="en-IE" sz="3200" b="0" strike="noStrike" spc="-1">
              <a:latin typeface="Arial"/>
            </a:endParaRPr>
          </a:p>
        </p:txBody>
      </p:sp>
      <p:sp>
        <p:nvSpPr>
          <p:cNvPr id="179" name="CustomShape 3"/>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25000" lnSpcReduction="20000"/>
          </a:bodyPr>
          <a:lstStyle/>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Will meet in IETF 113</a:t>
            </a:r>
            <a:endParaRPr lang="en-IE" sz="3200" b="0" strike="noStrike" spc="-1">
              <a:latin typeface="Arial"/>
            </a:endParaRPr>
          </a:p>
          <a:p>
            <a:pPr marL="648000" lvl="2" indent="-21492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No agenda posted yet</a:t>
            </a:r>
            <a:endParaRPr lang="en-IE" sz="3200" b="0" strike="noStrike" spc="-1">
              <a:latin typeface="Arial"/>
            </a:endParaRPr>
          </a:p>
          <a:p>
            <a:pPr marL="432000" lvl="1" indent="-2134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L-Band Digital Aeronautical Communications System (publication requested)</a:t>
            </a:r>
            <a:endParaRPr lang="en-IE" sz="3200" b="0" strike="noStrike" spc="-1">
              <a:latin typeface="Arial"/>
            </a:endParaRPr>
          </a:p>
          <a:p>
            <a:pPr marL="864000" lvl="3" indent="-2134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Air-to-Ground and Air-to-Air plane communications</a:t>
            </a:r>
            <a:endParaRPr lang="en-IE" sz="3200" b="0" strike="noStrike" spc="-1">
              <a:latin typeface="Arial"/>
            </a:endParaRPr>
          </a:p>
          <a:p>
            <a:pPr marL="864000" lvl="3" indent="-213480">
              <a:lnSpc>
                <a:spcPct val="100000"/>
              </a:lnSpc>
              <a:spcBef>
                <a:spcPts val="1417"/>
              </a:spcBef>
              <a:buClr>
                <a:srgbClr val="000000"/>
              </a:buClr>
              <a:buSzPct val="45000"/>
              <a:buFont typeface="Wingdings" charset="2"/>
              <a:buChar char=""/>
            </a:pPr>
            <a:r>
              <a:rPr lang="en-IE" sz="3200" b="0" u="sng" strike="noStrike" spc="-1">
                <a:solidFill>
                  <a:srgbClr val="0000FF"/>
                </a:solidFill>
                <a:uFillTx/>
                <a:latin typeface="Arial"/>
                <a:ea typeface="DejaVu Sans"/>
                <a:hlinkClick r:id="rId2"/>
              </a:rPr>
              <a:t>draft-ietf-raw-ldacs</a:t>
            </a:r>
            <a:endParaRPr lang="en-IE" sz="3200" b="0" strike="noStrike" spc="-1">
              <a:latin typeface="Arial"/>
            </a:endParaRPr>
          </a:p>
          <a:p>
            <a:pPr marL="432000" lvl="1" indent="-2134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Raw Technologies</a:t>
            </a:r>
            <a:endParaRPr lang="en-IE" sz="3200" b="0" strike="noStrike" spc="-1">
              <a:latin typeface="Arial"/>
            </a:endParaRPr>
          </a:p>
          <a:p>
            <a:pPr marL="864000" lvl="3" indent="-2134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Wi-Fi 6, IEEE Std 802.15.4 TSCH, 3GPP 5G, LDACS</a:t>
            </a:r>
            <a:endParaRPr lang="en-IE" sz="3200" b="0" strike="noStrike" spc="-1">
              <a:latin typeface="Arial"/>
            </a:endParaRPr>
          </a:p>
          <a:p>
            <a:pPr marL="864000" lvl="3" indent="-213480">
              <a:lnSpc>
                <a:spcPct val="100000"/>
              </a:lnSpc>
              <a:spcBef>
                <a:spcPts val="1417"/>
              </a:spcBef>
              <a:buClr>
                <a:srgbClr val="000000"/>
              </a:buClr>
              <a:buSzPct val="45000"/>
              <a:buFont typeface="Wingdings" charset="2"/>
              <a:buChar char=""/>
            </a:pPr>
            <a:r>
              <a:rPr lang="en-IE" sz="3200" b="0" u="sng" strike="noStrike" spc="-1">
                <a:solidFill>
                  <a:srgbClr val="0000FF"/>
                </a:solidFill>
                <a:uFillTx/>
                <a:latin typeface="Arial"/>
                <a:ea typeface="DejaVu Sans"/>
                <a:hlinkClick r:id="rId3"/>
              </a:rPr>
              <a:t>draft-ietf-raw-technologies</a:t>
            </a:r>
            <a:r>
              <a:rPr lang="en-IE" sz="3200" b="0" u="sng" strike="noStrike" spc="-1">
                <a:solidFill>
                  <a:srgbClr val="0000FF"/>
                </a:solidFill>
                <a:uFillTx/>
                <a:latin typeface="Arial"/>
                <a:ea typeface="DejaVu Sans"/>
              </a:rPr>
              <a:t> </a:t>
            </a:r>
            <a:r>
              <a:rPr lang="en-IE" sz="3200" b="0" strike="noStrike" spc="-1">
                <a:solidFill>
                  <a:srgbClr val="000000"/>
                </a:solidFill>
                <a:latin typeface="Arial"/>
                <a:ea typeface="DejaVu Sans"/>
              </a:rPr>
              <a:t>(in WG Last call), </a:t>
            </a:r>
            <a:r>
              <a:rPr lang="en-IE" sz="3200" b="0" u="sng" strike="noStrike" spc="-1">
                <a:solidFill>
                  <a:srgbClr val="0000FF"/>
                </a:solidFill>
                <a:uFillTx/>
                <a:latin typeface="Arial"/>
                <a:ea typeface="DejaVu Sans"/>
                <a:hlinkClick r:id="rId4"/>
              </a:rPr>
              <a:t>draft-ietf-raw-architecture/</a:t>
            </a:r>
            <a:endParaRPr lang="en-IE" sz="3200" b="0" strike="noStrike" spc="-1">
              <a:latin typeface="Arial"/>
            </a:endParaRPr>
          </a:p>
          <a:p>
            <a:pPr marL="432000" lvl="1" indent="-2124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Use Cases (publication requested)</a:t>
            </a:r>
            <a:endParaRPr lang="en-IE" sz="3200" b="0" strike="noStrike" spc="-1">
              <a:latin typeface="Arial"/>
            </a:endParaRPr>
          </a:p>
          <a:p>
            <a:pPr marL="864000" lvl="3" indent="-2134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Aeronautical Communications, Amusement Parks, Wireless for Industrial Applications, Pro Audio and Video, Wireless gaming, UAV platooning and control, Edge Robotics control, Emergencies: Instrumented emergency vehicle</a:t>
            </a:r>
            <a:endParaRPr lang="en-IE" sz="3200" b="0" strike="noStrike" spc="-1">
              <a:latin typeface="Arial"/>
            </a:endParaRPr>
          </a:p>
          <a:p>
            <a:pPr marL="864000" lvl="3" indent="-213480">
              <a:lnSpc>
                <a:spcPct val="100000"/>
              </a:lnSpc>
              <a:spcBef>
                <a:spcPts val="1417"/>
              </a:spcBef>
              <a:buClr>
                <a:srgbClr val="000000"/>
              </a:buClr>
              <a:buSzPct val="45000"/>
              <a:buFont typeface="Wingdings" charset="2"/>
              <a:buChar char=""/>
            </a:pPr>
            <a:r>
              <a:rPr lang="en-IE" sz="3200" b="0" u="sng" strike="noStrike" spc="-1">
                <a:solidFill>
                  <a:srgbClr val="0000FF"/>
                </a:solidFill>
                <a:uFillTx/>
                <a:latin typeface="Arial"/>
                <a:ea typeface="DejaVu Sans"/>
                <a:hlinkClick r:id="rId5"/>
              </a:rPr>
              <a:t>draft-ietf-raw-use-cases</a:t>
            </a:r>
            <a:endParaRPr lang="en-IE" sz="3200" b="0" strike="noStrike" spc="-1">
              <a:latin typeface="Arial"/>
            </a:endParaRPr>
          </a:p>
          <a:p>
            <a:pPr marL="648000" lvl="2" indent="-2142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Operations, Adminstration and Maintenance features for RAW</a:t>
            </a:r>
            <a:endParaRPr lang="en-IE" sz="3200" b="0" strike="noStrike" spc="-1">
              <a:latin typeface="Arial"/>
            </a:endParaRPr>
          </a:p>
          <a:p>
            <a:pPr marL="864000" lvl="3" indent="-21348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New draft listing the requirements of the operation, adminstration and maintenance features recommended to construct a predictable communications infrastructure on top of a collection of wireless segments.</a:t>
            </a:r>
            <a:endParaRPr lang="en-IE" sz="3200" b="0" strike="noStrike" spc="-1">
              <a:latin typeface="Arial"/>
            </a:endParaRPr>
          </a:p>
          <a:p>
            <a:pPr marL="864000" lvl="3" indent="-213480">
              <a:lnSpc>
                <a:spcPct val="100000"/>
              </a:lnSpc>
              <a:spcBef>
                <a:spcPts val="1417"/>
              </a:spcBef>
              <a:buClr>
                <a:srgbClr val="000000"/>
              </a:buClr>
              <a:buSzPct val="45000"/>
              <a:buFont typeface="Wingdings" charset="2"/>
              <a:buChar char=""/>
            </a:pPr>
            <a:r>
              <a:rPr lang="en-IE" sz="3200" b="0" u="sng" strike="noStrike" spc="-1">
                <a:solidFill>
                  <a:srgbClr val="0000FF"/>
                </a:solidFill>
                <a:uFillTx/>
                <a:latin typeface="Arial"/>
                <a:ea typeface="DejaVu Sans"/>
                <a:hlinkClick r:id="rId6"/>
              </a:rPr>
              <a:t>draft-ietf-raw-oam-support</a:t>
            </a:r>
            <a:endParaRPr lang="en-IE" sz="3200" b="0" strike="noStrike" spc="-1">
              <a:latin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181" name="CustomShape 2"/>
          <p:cNvSpPr/>
          <p:nvPr/>
        </p:nvSpPr>
        <p:spPr>
          <a:xfrm>
            <a:off x="438120" y="557280"/>
            <a:ext cx="8220600" cy="97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3200" b="0" strike="noStrike" spc="-1">
                <a:solidFill>
                  <a:srgbClr val="000000"/>
                </a:solidFill>
                <a:latin typeface="Arial"/>
                <a:ea typeface="DejaVu Sans"/>
              </a:rPr>
              <a:t>6lo - IPv6 over Networks of Resource-constrained Nodes</a:t>
            </a:r>
            <a:endParaRPr lang="en-IE" sz="3200" b="0" strike="noStrike" spc="-1">
              <a:latin typeface="Arial"/>
            </a:endParaRPr>
          </a:p>
        </p:txBody>
      </p:sp>
      <p:sp>
        <p:nvSpPr>
          <p:cNvPr id="182" name="CustomShape 3"/>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Will meet in IETF 113</a:t>
            </a:r>
            <a:endParaRPr lang="en-IE" sz="3200" b="0" strike="noStrike" spc="-1">
              <a:latin typeface="Arial"/>
            </a:endParaRPr>
          </a:p>
          <a:p>
            <a:pPr marL="432000" lvl="1" indent="-2160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No agenda posted yet</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Most of stuff submitted for publication.</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New work on SCHC-compressed packets over IEEE 802.15.4 networks:</a:t>
            </a:r>
            <a:endParaRPr lang="en-IE" sz="3200" b="0" strike="noStrike" spc="-1">
              <a:latin typeface="Arial"/>
            </a:endParaRPr>
          </a:p>
          <a:p>
            <a:pPr marL="648000" lvl="2" indent="-214920">
              <a:lnSpc>
                <a:spcPct val="100000"/>
              </a:lnSpc>
              <a:spcBef>
                <a:spcPts val="1417"/>
              </a:spcBef>
              <a:buClr>
                <a:srgbClr val="000000"/>
              </a:buClr>
              <a:buSzPct val="45000"/>
              <a:buFont typeface="Wingdings" charset="2"/>
              <a:buChar char=""/>
            </a:pPr>
            <a:r>
              <a:rPr lang="en-IE" sz="3200" b="0" u="sng" strike="noStrike" spc="-1">
                <a:solidFill>
                  <a:srgbClr val="0000FF"/>
                </a:solidFill>
                <a:uFillTx/>
                <a:latin typeface="Arial"/>
                <a:ea typeface="DejaVu Sans"/>
                <a:hlinkClick r:id="rId2"/>
              </a:rPr>
              <a:t>draft-gomez-6lo-schc-15dot4/</a:t>
            </a:r>
            <a:endParaRPr lang="en-IE" sz="3200" b="0" strike="noStrike" spc="-1">
              <a:latin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184" name="CustomShape 2"/>
          <p:cNvSpPr/>
          <p:nvPr/>
        </p:nvSpPr>
        <p:spPr>
          <a:xfrm>
            <a:off x="438120" y="557280"/>
            <a:ext cx="8220600" cy="97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3200" b="0" strike="noStrike" spc="-1">
                <a:solidFill>
                  <a:srgbClr val="000000"/>
                </a:solidFill>
                <a:latin typeface="Arial"/>
                <a:ea typeface="DejaVu Sans"/>
              </a:rPr>
              <a:t>Roll - Routing Over Low power and Lossy networks</a:t>
            </a:r>
            <a:endParaRPr lang="en-IE" sz="3200" b="0" strike="noStrike" spc="-1">
              <a:latin typeface="Arial"/>
            </a:endParaRPr>
          </a:p>
        </p:txBody>
      </p:sp>
      <p:sp>
        <p:nvSpPr>
          <p:cNvPr id="185" name="CustomShape 3"/>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16800">
              <a:lnSpc>
                <a:spcPct val="100000"/>
              </a:lnSpc>
              <a:spcBef>
                <a:spcPts val="1417"/>
              </a:spcBef>
              <a:buClr>
                <a:srgbClr val="000000"/>
              </a:buClr>
              <a:buSzPct val="45000"/>
              <a:buFont typeface="Wingdings" charset="2"/>
              <a:buChar char=""/>
            </a:pPr>
            <a:r>
              <a:rPr lang="en-IE" sz="2600" b="0" strike="noStrike" spc="-1">
                <a:solidFill>
                  <a:srgbClr val="000000"/>
                </a:solidFill>
                <a:latin typeface="Arial"/>
                <a:ea typeface="DejaVu Sans"/>
              </a:rPr>
              <a:t>Will meet in IETF 113</a:t>
            </a:r>
            <a:endParaRPr lang="en-IE" sz="2600" b="0" strike="noStrike" spc="-1">
              <a:latin typeface="Arial"/>
            </a:endParaRPr>
          </a:p>
          <a:p>
            <a:pPr marL="432000" lvl="1" indent="-216000">
              <a:lnSpc>
                <a:spcPct val="100000"/>
              </a:lnSpc>
              <a:spcBef>
                <a:spcPts val="1417"/>
              </a:spcBef>
              <a:buClr>
                <a:srgbClr val="000000"/>
              </a:buClr>
              <a:buSzPct val="45000"/>
              <a:buFont typeface="Wingdings" charset="2"/>
              <a:buChar char=""/>
            </a:pPr>
            <a:r>
              <a:rPr lang="en-IE" sz="2600" b="0" strike="noStrike" spc="-1">
                <a:solidFill>
                  <a:srgbClr val="000000"/>
                </a:solidFill>
                <a:latin typeface="Arial"/>
                <a:ea typeface="DejaVu Sans"/>
              </a:rPr>
              <a:t>No agenda posted yet</a:t>
            </a:r>
            <a:endParaRPr lang="en-IE" sz="2600" b="0" strike="noStrike" spc="-1">
              <a:latin typeface="Arial"/>
            </a:endParaRPr>
          </a:p>
          <a:p>
            <a:pPr marL="432000" lvl="1" indent="-216000">
              <a:lnSpc>
                <a:spcPct val="100000"/>
              </a:lnSpc>
              <a:spcBef>
                <a:spcPts val="1417"/>
              </a:spcBef>
              <a:buClr>
                <a:srgbClr val="000000"/>
              </a:buClr>
              <a:buSzPct val="45000"/>
              <a:buFont typeface="Wingdings" charset="2"/>
              <a:buChar char=""/>
            </a:pPr>
            <a:r>
              <a:rPr lang="en-IE" sz="2600" b="0" strike="noStrike" spc="-1">
                <a:solidFill>
                  <a:srgbClr val="000000"/>
                </a:solidFill>
                <a:latin typeface="Arial"/>
                <a:ea typeface="DejaVu Sans"/>
              </a:rPr>
              <a:t>Do have interms</a:t>
            </a:r>
            <a:endParaRPr lang="en-IE" sz="26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2600" b="0" strike="noStrike" spc="-1">
                <a:solidFill>
                  <a:srgbClr val="000000"/>
                </a:solidFill>
                <a:latin typeface="Arial"/>
                <a:ea typeface="DejaVu Sans"/>
              </a:rPr>
              <a:t>Published the documents 6tisch was waiting.</a:t>
            </a:r>
            <a:endParaRPr lang="en-IE" sz="2600" b="0" strike="noStrike" spc="-1">
              <a:latin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187" name="CustomShape 2"/>
          <p:cNvSpPr/>
          <p:nvPr/>
        </p:nvSpPr>
        <p:spPr>
          <a:xfrm>
            <a:off x="438120" y="693000"/>
            <a:ext cx="8220600" cy="486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3200" b="0" strike="noStrike" spc="-1">
                <a:solidFill>
                  <a:srgbClr val="000000"/>
                </a:solidFill>
                <a:latin typeface="Arial"/>
                <a:ea typeface="DejaVu Sans"/>
              </a:rPr>
              <a:t>Suit - Software Updates for Internet of Things</a:t>
            </a:r>
            <a:endParaRPr lang="en-IE" sz="3200" b="0" strike="noStrike" spc="-1">
              <a:latin typeface="Arial"/>
            </a:endParaRPr>
          </a:p>
        </p:txBody>
      </p:sp>
      <p:sp>
        <p:nvSpPr>
          <p:cNvPr id="188" name="CustomShape 3"/>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9000"/>
          </a:bodyPr>
          <a:lstStyle/>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Will meet in IETF 113</a:t>
            </a:r>
            <a:endParaRPr lang="en-IE" sz="3200" b="0" strike="noStrike" spc="-1">
              <a:latin typeface="Arial"/>
            </a:endParaRPr>
          </a:p>
          <a:p>
            <a:pPr marL="432000" lvl="1" indent="-2160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No agenda posted yet</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Information model is now in published as RFC9124.</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Working on manifest, new work on firmware encryption, secure reporting of update status, Manifest extensions for multiple trust domains, and management extensions for SUIT manifests.</a:t>
            </a:r>
            <a:endParaRPr lang="en-IE" sz="3200" b="0" strike="noStrike" spc="-1">
              <a:latin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190" name="CustomShape 2"/>
          <p:cNvSpPr/>
          <p:nvPr/>
        </p:nvSpPr>
        <p:spPr>
          <a:xfrm>
            <a:off x="438120" y="558000"/>
            <a:ext cx="8220600" cy="97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3200" b="0" strike="noStrike" spc="-1">
                <a:solidFill>
                  <a:srgbClr val="000000"/>
                </a:solidFill>
                <a:latin typeface="Arial"/>
                <a:ea typeface="DejaVu Sans"/>
              </a:rPr>
              <a:t>Lpwan - IPv6 over Low Power Wide-Area Networks</a:t>
            </a:r>
            <a:endParaRPr lang="en-IE" sz="3200" b="0" strike="noStrike" spc="-1">
              <a:latin typeface="Arial"/>
            </a:endParaRPr>
          </a:p>
        </p:txBody>
      </p:sp>
      <p:sp>
        <p:nvSpPr>
          <p:cNvPr id="191" name="CustomShape 3"/>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Will meet in IETF 113</a:t>
            </a:r>
            <a:endParaRPr lang="en-IE" sz="3200" b="0" strike="noStrike" spc="-1">
              <a:latin typeface="Arial"/>
            </a:endParaRPr>
          </a:p>
          <a:p>
            <a:pPr marL="432000" lvl="1" indent="-2160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No agenda posted yet</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Do have lots of interim meetings.</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SCHC for NB-IoT and SigFox in progress.</a:t>
            </a:r>
            <a:endParaRPr lang="en-IE" sz="3200" b="0" strike="noStrike" spc="-1">
              <a:latin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193" name="CustomShape 2"/>
          <p:cNvSpPr/>
          <p:nvPr/>
        </p:nvSpPr>
        <p:spPr>
          <a:xfrm>
            <a:off x="438120" y="558000"/>
            <a:ext cx="8220600" cy="97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3200" b="0" strike="noStrike" spc="-1">
                <a:solidFill>
                  <a:srgbClr val="000000"/>
                </a:solidFill>
                <a:latin typeface="Arial"/>
                <a:ea typeface="DejaVu Sans"/>
              </a:rPr>
              <a:t>Lake - Lightweight Authenticated Key Exchange</a:t>
            </a:r>
            <a:endParaRPr lang="en-IE" sz="3200" b="0" strike="noStrike" spc="-1">
              <a:latin typeface="Arial"/>
            </a:endParaRPr>
          </a:p>
        </p:txBody>
      </p:sp>
      <p:sp>
        <p:nvSpPr>
          <p:cNvPr id="194" name="CustomShape 3"/>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69000" lnSpcReduction="10000"/>
          </a:bodyPr>
          <a:lstStyle/>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Will meet in IETF 113</a:t>
            </a:r>
            <a:endParaRPr lang="en-IE" sz="3200" b="0" strike="noStrike" spc="-1">
              <a:latin typeface="Arial"/>
            </a:endParaRPr>
          </a:p>
          <a:p>
            <a:pPr marL="432000" lvl="1" indent="-2160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Do have agenda posted: </a:t>
            </a:r>
            <a:r>
              <a:rPr lang="en-IE" sz="3200" b="0" u="sng" strike="noStrike" spc="-1">
                <a:solidFill>
                  <a:srgbClr val="0000FF"/>
                </a:solidFill>
                <a:uFillTx/>
                <a:latin typeface="Arial"/>
                <a:ea typeface="DejaVu Sans"/>
                <a:hlinkClick r:id="rId2"/>
              </a:rPr>
              <a:t>agenda-113-lake</a:t>
            </a:r>
            <a:endParaRPr lang="en-IE" sz="3200" b="0" strike="noStrike" spc="-1">
              <a:latin typeface="Arial"/>
            </a:endParaRPr>
          </a:p>
          <a:p>
            <a:pPr marL="432000" lvl="1" indent="-2160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Working on the Ephemeral Diffie-Hellman over COSE (EDHOC)</a:t>
            </a:r>
            <a:endParaRPr lang="en-IE" sz="3200" b="0" strike="noStrike" spc="-1">
              <a:latin typeface="Arial"/>
            </a:endParaRPr>
          </a:p>
          <a:p>
            <a:pPr marL="648000" lvl="2" indent="-213480">
              <a:lnSpc>
                <a:spcPct val="100000"/>
              </a:lnSpc>
              <a:spcBef>
                <a:spcPts val="1417"/>
              </a:spcBef>
              <a:buClr>
                <a:srgbClr val="000000"/>
              </a:buClr>
              <a:buSzPct val="45000"/>
              <a:buFont typeface="Wingdings" charset="2"/>
              <a:buChar char=""/>
            </a:pPr>
            <a:r>
              <a:rPr lang="en-IE" sz="3200" b="0" u="sng" strike="noStrike" spc="-1">
                <a:solidFill>
                  <a:srgbClr val="0000FF"/>
                </a:solidFill>
                <a:uFillTx/>
                <a:latin typeface="Arial"/>
                <a:ea typeface="DejaVu Sans"/>
                <a:hlinkClick r:id="rId3"/>
              </a:rPr>
              <a:t>draft-ietf-lake-edhoc</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EDHOC/OSCORE is something that is interesting for </a:t>
            </a:r>
            <a:r>
              <a:rPr lang="en-IE" sz="3200" b="0" u="sng" strike="noStrike" spc="-1">
                <a:solidFill>
                  <a:srgbClr val="0000FF"/>
                </a:solidFill>
                <a:uFillTx/>
                <a:latin typeface="Arial"/>
                <a:ea typeface="DejaVu Sans"/>
                <a:hlinkClick r:id="rId4"/>
              </a:rPr>
              <a:t>draft-ietf-6tisch-minimal-security</a:t>
            </a:r>
            <a:r>
              <a:rPr lang="en-IE" sz="3200" b="0" strike="noStrike" spc="-1">
                <a:solidFill>
                  <a:srgbClr val="000000"/>
                </a:solidFill>
                <a:latin typeface="Arial"/>
                <a:ea typeface="DejaVu Sans"/>
              </a:rPr>
              <a:t> </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Have lots of developer feedback on agenda (from hackathon, from developers, implementation security update, computational model analysis, symbolic model analysis etc).</a:t>
            </a:r>
            <a:endParaRPr lang="en-IE" sz="3200" b="0" strike="noStrike" spc="-1">
              <a:latin typeface="Arial"/>
            </a:endParaRPr>
          </a:p>
          <a:p>
            <a:pPr>
              <a:lnSpc>
                <a:spcPct val="100000"/>
              </a:lnSpc>
              <a:spcBef>
                <a:spcPts val="1417"/>
              </a:spcBef>
            </a:pPr>
            <a:endParaRPr lang="en-IE" sz="3200" b="0" strike="noStrike" spc="-1">
              <a:latin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196" name="CustomShape 2"/>
          <p:cNvSpPr/>
          <p:nvPr/>
        </p:nvSpPr>
        <p:spPr>
          <a:xfrm>
            <a:off x="438120" y="558000"/>
            <a:ext cx="8220600" cy="97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3200" b="0" strike="noStrike" spc="-1">
                <a:solidFill>
                  <a:srgbClr val="000000"/>
                </a:solidFill>
                <a:latin typeface="Arial"/>
                <a:ea typeface="DejaVu Sans"/>
              </a:rPr>
              <a:t>Anima – Autonomic Networking Integrated Model and Approach </a:t>
            </a:r>
            <a:endParaRPr lang="en-IE" sz="3200" b="0" strike="noStrike" spc="-1">
              <a:latin typeface="Arial"/>
            </a:endParaRPr>
          </a:p>
        </p:txBody>
      </p:sp>
      <p:sp>
        <p:nvSpPr>
          <p:cNvPr id="197" name="CustomShape 3"/>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Will meet in IETF 113</a:t>
            </a:r>
            <a:endParaRPr lang="en-IE" sz="3200" b="0" strike="noStrike" spc="-1">
              <a:latin typeface="Arial"/>
            </a:endParaRPr>
          </a:p>
          <a:p>
            <a:pPr marL="432000" lvl="1" indent="-2160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No agenda posted yet</a:t>
            </a:r>
            <a:endParaRPr lang="en-IE" sz="3200" b="0" strike="noStrike" spc="-1">
              <a:latin typeface="Arial"/>
            </a:endParaRPr>
          </a:p>
          <a:p>
            <a:pPr>
              <a:lnSpc>
                <a:spcPct val="100000"/>
              </a:lnSpc>
              <a:spcBef>
                <a:spcPts val="1417"/>
              </a:spcBef>
            </a:pPr>
            <a:endParaRPr lang="en-IE" sz="3200" b="0" strike="noStrike" spc="-1">
              <a:latin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685800" y="685440"/>
            <a:ext cx="7761960" cy="1056600"/>
          </a:xfrm>
          <a:prstGeom prst="rect">
            <a:avLst/>
          </a:prstGeom>
          <a:noFill/>
          <a:ln w="0">
            <a:noFill/>
          </a:ln>
        </p:spPr>
        <p:style>
          <a:lnRef idx="0">
            <a:scrgbClr r="0" g="0" b="0"/>
          </a:lnRef>
          <a:fillRef idx="0">
            <a:scrgbClr r="0" g="0" b="0"/>
          </a:fillRef>
          <a:effectRef idx="0">
            <a:scrgbClr r="0" g="0" b="0"/>
          </a:effectRef>
          <a:fontRef idx="minor"/>
        </p:style>
      </p:sp>
      <p:sp>
        <p:nvSpPr>
          <p:cNvPr id="199" name="CustomShape 2"/>
          <p:cNvSpPr/>
          <p:nvPr/>
        </p:nvSpPr>
        <p:spPr>
          <a:xfrm>
            <a:off x="438120" y="602280"/>
            <a:ext cx="822060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a:solidFill>
                  <a:srgbClr val="000000"/>
                </a:solidFill>
                <a:latin typeface="Arial"/>
                <a:ea typeface="DejaVu Sans"/>
              </a:rPr>
              <a:t>BoFs in IETF 113</a:t>
            </a:r>
            <a:endParaRPr lang="en-IE" sz="4400" b="0" strike="noStrike" spc="-1">
              <a:latin typeface="Arial"/>
            </a:endParaRPr>
          </a:p>
        </p:txBody>
      </p:sp>
      <p:sp>
        <p:nvSpPr>
          <p:cNvPr id="200" name="CustomShape 3"/>
          <p:cNvSpPr/>
          <p:nvPr/>
        </p:nvSpPr>
        <p:spPr>
          <a:xfrm>
            <a:off x="457200" y="1604520"/>
            <a:ext cx="82206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75000" lnSpcReduction="10000"/>
          </a:bodyPr>
          <a:lstStyle/>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List of requested BoFs can be found from </a:t>
            </a:r>
            <a:r>
              <a:rPr lang="en-IE" sz="3200" b="0" u="sng" strike="noStrike" spc="-1">
                <a:solidFill>
                  <a:srgbClr val="0000FF"/>
                </a:solidFill>
                <a:uFillTx/>
                <a:latin typeface="Arial"/>
                <a:ea typeface="DejaVu Sans"/>
                <a:hlinkClick r:id="rId2"/>
              </a:rPr>
              <a:t>https://datatracker.ietf.org/doc/bof-requests</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List of approved BoFs can be found from </a:t>
            </a:r>
            <a:r>
              <a:rPr lang="en-IE" sz="3200" b="0" u="sng" strike="noStrike" spc="-1">
                <a:solidFill>
                  <a:srgbClr val="0000FF"/>
                </a:solidFill>
                <a:uFillTx/>
                <a:latin typeface="Arial"/>
                <a:ea typeface="DejaVu Sans"/>
                <a:hlinkClick r:id="rId3"/>
              </a:rPr>
              <a:t>https://datatracker.ietf.org/wg/bofs/</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Secret - Secure Credential Transfer</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Savnet - Source Address Validation in Intra-domain and Inter-domain Networks</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Can - Computing-Aware Networking</a:t>
            </a:r>
            <a:endParaRPr lang="en-IE" sz="3200" b="0" strike="noStrike" spc="-1">
              <a:latin typeface="Arial"/>
            </a:endParaRPr>
          </a:p>
          <a:p>
            <a:pPr marL="432000" indent="-31680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Moq - Media Over QUIC</a:t>
            </a:r>
            <a:endParaRPr lang="en-IE" sz="3200" b="0" strike="noStrike" spc="-1">
              <a:latin typeface="Arial"/>
            </a:endParaRPr>
          </a:p>
        </p:txBody>
      </p:sp>
    </p:spTree>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46634</TotalTime>
  <Words>9469</Words>
  <Application>Microsoft Macintosh PowerPoint</Application>
  <PresentationFormat>On-screen Show (4:3)</PresentationFormat>
  <Paragraphs>1655</Paragraphs>
  <Slides>104</Slides>
  <Notes>11</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104</vt:i4>
      </vt:variant>
    </vt:vector>
  </HeadingPairs>
  <TitlesOfParts>
    <vt:vector size="119" baseType="lpstr">
      <vt:lpstr>ＭＳ ゴシック</vt:lpstr>
      <vt:lpstr>ＭＳ Ｐゴシック</vt:lpstr>
      <vt:lpstr>游ゴシック</vt:lpstr>
      <vt:lpstr>-webkit-standard</vt:lpstr>
      <vt:lpstr>Arial</vt:lpstr>
      <vt:lpstr>Arial Rounded MT Bold</vt:lpstr>
      <vt:lpstr>Calibri</vt:lpstr>
      <vt:lpstr>Courier</vt:lpstr>
      <vt:lpstr>Open Sans</vt:lpstr>
      <vt:lpstr>Symbol</vt:lpstr>
      <vt:lpstr>Tahoma</vt:lpstr>
      <vt:lpstr>Times New Roman</vt:lpstr>
      <vt:lpstr>Verdana-Bold</vt:lpstr>
      <vt:lpstr>Wingdings</vt:lpstr>
      <vt:lpstr>IEEE-802_15</vt:lpstr>
      <vt:lpstr> 136th Session of meetings of the IEEE 802.15 Working Group for Wireless Specialty Networks</vt:lpstr>
      <vt:lpstr>PowerPoint Presentation</vt:lpstr>
      <vt:lpstr>PowerPoint Presentation</vt:lpstr>
      <vt:lpstr>802.15 WG Administrative</vt:lpstr>
      <vt:lpstr>802.15 WG Administrative</vt:lpstr>
      <vt:lpstr>802.15 WG Subgroup Objectives</vt:lpstr>
      <vt:lpstr>802.15 WG Subgroup Objectives</vt:lpstr>
      <vt:lpstr>802.15 WG Subgroup Objectives</vt:lpstr>
      <vt:lpstr>802.15 WG Subgroup Objectives</vt:lpstr>
      <vt:lpstr>Session Goals Mar 8 - 13, 2022</vt:lpstr>
      <vt:lpstr>Session Goals Mar 8 - 13, 2022</vt:lpstr>
      <vt:lpstr>Session Goals Mar 8 - 13, 2022</vt:lpstr>
      <vt:lpstr>Session Goals Mar 8 - 13, 2022</vt:lpstr>
      <vt:lpstr>PowerPoint Presentation</vt:lpstr>
      <vt:lpstr>TG 3ma March 2022  Closing Report</vt:lpstr>
      <vt:lpstr>Meetings/Contributions</vt:lpstr>
      <vt:lpstr>Review of Time Line for TG3ma</vt:lpstr>
      <vt:lpstr>Next Meetings</vt:lpstr>
      <vt:lpstr>TG 3ma March 2022  Closing Report</vt:lpstr>
      <vt:lpstr>Meetings/Contributions</vt:lpstr>
      <vt:lpstr>Review of Time Line for TG3ma</vt:lpstr>
      <vt:lpstr>Next Meetings</vt:lpstr>
      <vt:lpstr>Task Group 15.4ab Next Generation UWB Amendment</vt:lpstr>
      <vt:lpstr>Task Group 15.4ab  Virtual Plenary March 2022</vt:lpstr>
      <vt:lpstr>March Agenda</vt:lpstr>
      <vt:lpstr>5.2.b Scope of the project (As approved): </vt:lpstr>
      <vt:lpstr>Task Group Organization </vt:lpstr>
      <vt:lpstr>Project Schedule (working baseline)</vt:lpstr>
      <vt:lpstr>Schedule Major Milestones</vt:lpstr>
      <vt:lpstr>Technical Contributions</vt:lpstr>
      <vt:lpstr>List of Technical Presentations</vt:lpstr>
      <vt:lpstr>Next Steps</vt:lpstr>
      <vt:lpstr>Interim TC planning</vt:lpstr>
      <vt:lpstr>IEEE 802.15 TG6a   Closing Report  Virtual Plenary Meeting March 16th, 2022  Ryuji Kohno Yokohama National University(YNU), YRP International Alliance Institute(YRP-IAI) </vt:lpstr>
      <vt:lpstr>Objectives of TG15.6a – Enhanced Dependability Body Area Network (ED-BAN)</vt:lpstr>
      <vt:lpstr>TG15.6a  Session Schedule for 8-16, March 2022</vt:lpstr>
      <vt:lpstr>Meeting Accomplishments</vt:lpstr>
      <vt:lpstr>Task Group Motion #1 doc.#15-22-0187-01 </vt:lpstr>
      <vt:lpstr>Task Group Motion #2 doc.#15-22-0188-01 </vt:lpstr>
      <vt:lpstr>Working Group Motion #3</vt:lpstr>
      <vt:lpstr>Working Group Motion #4</vt:lpstr>
      <vt:lpstr>Working Group Motion #5</vt:lpstr>
      <vt:lpstr>TG15.6a  Session Schedule for 8-15, March  2022</vt:lpstr>
      <vt:lpstr>Contributions</vt:lpstr>
      <vt:lpstr>May Meeting</vt:lpstr>
      <vt:lpstr>Contacts and Conference call</vt:lpstr>
      <vt:lpstr>PowerPoint Presentation</vt:lpstr>
      <vt:lpstr>Accomplishment for the meeting</vt:lpstr>
      <vt:lpstr>Accomplishment for the meeting</vt:lpstr>
      <vt:lpstr>Plan for May Meeting</vt:lpstr>
      <vt:lpstr>PowerPoint Presentation</vt:lpstr>
      <vt:lpstr>PowerPoint Presentation</vt:lpstr>
      <vt:lpstr>TG13 SA ballot status</vt:lpstr>
      <vt:lpstr>TG13 CRG Telcos/Telco with 802.1</vt:lpstr>
      <vt:lpstr>TG Motion to reconfirm CRG</vt:lpstr>
      <vt:lpstr>WG Motion to reconfirm CRG</vt:lpstr>
      <vt:lpstr>Plan for finalization of TG13 Spec</vt:lpstr>
      <vt:lpstr>TG 14 March 2022  Closing Report</vt:lpstr>
      <vt:lpstr>Status Update</vt:lpstr>
      <vt:lpstr>Next Steps</vt:lpstr>
      <vt:lpstr>Achievements</vt:lpstr>
      <vt:lpstr>TG14 Regular Calls</vt:lpstr>
      <vt:lpstr>TG 15 March 2022  Closing Report</vt:lpstr>
      <vt:lpstr>Goals - Agenda by Day</vt:lpstr>
      <vt:lpstr>CSD and PAR</vt:lpstr>
      <vt:lpstr>802.15 TG15 PAR</vt:lpstr>
      <vt:lpstr>March. Plenary Mtg. Goals</vt:lpstr>
      <vt:lpstr>Outreach for TG15</vt:lpstr>
      <vt:lpstr>Outreach for TG15</vt:lpstr>
      <vt:lpstr>Work on Content for Draft</vt:lpstr>
      <vt:lpstr>Goals - Agenda for Monday March 14</vt:lpstr>
      <vt:lpstr>Achievements</vt:lpstr>
      <vt:lpstr>Weekly Calls</vt:lpstr>
      <vt:lpstr>TG 16t March 2022  Closing Report</vt:lpstr>
      <vt:lpstr>TG16t March Plenary Agenda</vt:lpstr>
      <vt:lpstr>Contributions for March</vt:lpstr>
      <vt:lpstr>Status Update</vt:lpstr>
      <vt:lpstr>Next Steps on draft development</vt:lpstr>
      <vt:lpstr>Project Timeline</vt:lpstr>
      <vt:lpstr>Teleconferences and Future Meetings</vt:lpstr>
      <vt:lpstr>SC THz March 2022 Closing Report</vt:lpstr>
      <vt:lpstr>Meetings/Contributions</vt:lpstr>
      <vt:lpstr>Next Meetings</vt:lpstr>
      <vt:lpstr>SC Maintenance March 2022 Closing Report</vt:lpstr>
      <vt:lpstr>SC Meeting Objectives – Agenda</vt:lpstr>
      <vt:lpstr>802.15.4 topics</vt:lpstr>
      <vt:lpstr>SC IETF March 2022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136th Session of meetings of the IEEE 802.15 Working Group for Wireless Specialty Networks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WG-Closing Report Nov Plenary 2021</dc:title>
  <dc:subject>IEEE 802.15 &lt;subject&gt;</dc:subject>
  <dc:creator>Pat Kinney</dc:creator>
  <cp:keywords/>
  <dc:description/>
  <cp:lastModifiedBy>Pat Kinney</cp:lastModifiedBy>
  <cp:revision>854</cp:revision>
  <cp:lastPrinted>2000-07-07T01:25:49Z</cp:lastPrinted>
  <dcterms:created xsi:type="dcterms:W3CDTF">1999-06-22T06:24:01Z</dcterms:created>
  <dcterms:modified xsi:type="dcterms:W3CDTF">2022-03-29T00:07:39Z</dcterms:modified>
  <cp:category/>
</cp:coreProperties>
</file>