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sldIdLst>
    <p:sldId id="287" r:id="rId2"/>
    <p:sldId id="363" r:id="rId3"/>
    <p:sldId id="322" r:id="rId4"/>
    <p:sldId id="2388" r:id="rId5"/>
    <p:sldId id="2385" r:id="rId6"/>
    <p:sldId id="2368" r:id="rId7"/>
    <p:sldId id="2375" r:id="rId8"/>
    <p:sldId id="2377" r:id="rId9"/>
    <p:sldId id="326" r:id="rId10"/>
    <p:sldId id="364" r:id="rId11"/>
    <p:sldId id="330" r:id="rId12"/>
    <p:sldId id="2389" r:id="rId13"/>
    <p:sldId id="296" r:id="rId14"/>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varScale="1">
        <p:scale>
          <a:sx n="83" d="100"/>
          <a:sy n="83" d="100"/>
        </p:scale>
        <p:origin x="1385" y="41"/>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15-22-0197-00-04ab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March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 et al)</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mentor.ieee.org/802.15/dcn/22/15-22-0169-00-04ab-measurement-based-ban-channel-model-for-xr-applications-part-ii.pptx" TargetMode="External"/><Relationship Id="rId13" Type="http://schemas.openxmlformats.org/officeDocument/2006/relationships/hyperlink" Target="https://mentor.ieee.org/802.15/dcn/22/15-22-0181-00-04ab-new-data-rates.pptx" TargetMode="External"/><Relationship Id="rId3" Type="http://schemas.openxmlformats.org/officeDocument/2006/relationships/hyperlink" Target="https://mentor.ieee.org/802.15/dcn/22/15-22-0144-01-04ab-use-cases-of-uwb-sensing-proxy-application-in-802-15-4ab.pptx" TargetMode="External"/><Relationship Id="rId7" Type="http://schemas.openxmlformats.org/officeDocument/2006/relationships/hyperlink" Target="https://mentor.ieee.org/802.15/dcn/22/15-22-0156-00-04ab-discussion-on-nb-assisted-uwb.pptx" TargetMode="External"/><Relationship Id="rId12" Type="http://schemas.openxmlformats.org/officeDocument/2006/relationships/hyperlink" Target="https://mentor.ieee.org/802.15/dcn/22/15-22-0193-00-04ab-tg4ab-drafting-process.docx" TargetMode="External"/><Relationship Id="rId2" Type="http://schemas.openxmlformats.org/officeDocument/2006/relationships/hyperlink" Target="https://mentor.ieee.org/802.15/dcn/22/15-22-0073-02-04ab-a-method-to-evaluate-the-quality-of-tof-measurement-for-ir-uwb.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144-03-04ab-use-cases-of-uwb-sensing-proxy-application-in-802-15-4ab.pptx" TargetMode="External"/><Relationship Id="rId11" Type="http://schemas.openxmlformats.org/officeDocument/2006/relationships/hyperlink" Target="https://mentor.ieee.org/802.15/dcn/22/15-22-0173-00-04ab-ack-for-data-communication.pptx" TargetMode="External"/><Relationship Id="rId5" Type="http://schemas.openxmlformats.org/officeDocument/2006/relationships/hyperlink" Target="https://mentor.ieee.org/802.15/dcn/22/15-22-0155-00-04ab-cir-feedback-scheme-for-uwb-sensing.pptx" TargetMode="External"/><Relationship Id="rId10" Type="http://schemas.openxmlformats.org/officeDocument/2006/relationships/hyperlink" Target="https://mentor.ieee.org/802.15/dcn/22/15-22-0072-02-04ab-integrity-protection-to-support-secure-ranging-in-ir-uwb.pptx" TargetMode="External"/><Relationship Id="rId4" Type="http://schemas.openxmlformats.org/officeDocument/2006/relationships/hyperlink" Target="https://mentor.ieee.org/802.15/dcn/22/15-22-0150-01-04ab-channel-access-considerations-on-fragmented-uwb-format.pptx" TargetMode="External"/><Relationship Id="rId9" Type="http://schemas.openxmlformats.org/officeDocument/2006/relationships/hyperlink" Target="https://mentor.ieee.org/802.15/dcn/22/15-22-0170-00-04ab-discussion-on-uwb-sensing-report.pptx"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March 2022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March 8,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Plenary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to progress the project</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p:txBody>
          <a:bodyPr/>
          <a:lstStyle/>
          <a:p>
            <a:r>
              <a:rPr lang="en-US" dirty="0"/>
              <a:t>List of Technical Presentations</a:t>
            </a:r>
          </a:p>
        </p:txBody>
      </p:sp>
      <p:sp>
        <p:nvSpPr>
          <p:cNvPr id="3" name="Content Placeholder 2">
            <a:extLst>
              <a:ext uri="{FF2B5EF4-FFF2-40B4-BE49-F238E27FC236}">
                <a16:creationId xmlns:a16="http://schemas.microsoft.com/office/drawing/2014/main" id="{F6DC99AE-2F0F-47C1-8281-2838E6BA3998}"/>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
        <p:nvSpPr>
          <p:cNvPr id="7" name="TextBox 6">
            <a:extLst>
              <a:ext uri="{FF2B5EF4-FFF2-40B4-BE49-F238E27FC236}">
                <a16:creationId xmlns:a16="http://schemas.microsoft.com/office/drawing/2014/main" id="{3F53DD12-76BB-4D98-9CE2-8CFA0A3D4499}"/>
              </a:ext>
            </a:extLst>
          </p:cNvPr>
          <p:cNvSpPr txBox="1"/>
          <p:nvPr/>
        </p:nvSpPr>
        <p:spPr>
          <a:xfrm>
            <a:off x="755575" y="1916832"/>
            <a:ext cx="7764463" cy="5816977"/>
          </a:xfrm>
          <a:prstGeom prst="rect">
            <a:avLst/>
          </a:prstGeom>
          <a:noFill/>
        </p:spPr>
        <p:txBody>
          <a:bodyPr wrap="square">
            <a:spAutoFit/>
          </a:bodyPr>
          <a:lstStyle/>
          <a:p>
            <a:r>
              <a:rPr lang="en-US" dirty="0">
                <a:solidFill>
                  <a:srgbClr val="002060"/>
                </a:solidFill>
                <a:latin typeface="+mj-lt"/>
                <a:hlinkClick r:id="rId2">
                  <a:extLst>
                    <a:ext uri="{A12FA001-AC4F-418D-AE19-62706E023703}">
                      <ahyp:hlinkClr xmlns:ahyp="http://schemas.microsoft.com/office/drawing/2018/hyperlinkcolor" val="tx"/>
                    </a:ext>
                  </a:extLst>
                </a:hlinkClick>
              </a:rPr>
              <a:t>https://mentor.ieee.org/802.15/dcn/22/15-22-0073-01-04ab-a-method-to-evaluate-the-quality-of-tof-measurement-for-ir-uwb.pptx</a:t>
            </a:r>
          </a:p>
          <a:p>
            <a:r>
              <a:rPr lang="en-US" dirty="0">
                <a:solidFill>
                  <a:srgbClr val="002060"/>
                </a:solidFill>
                <a:latin typeface="+mj-lt"/>
                <a:hlinkClick r:id="rId3">
                  <a:extLst>
                    <a:ext uri="{A12FA001-AC4F-418D-AE19-62706E023703}">
                      <ahyp:hlinkClr xmlns:ahyp="http://schemas.microsoft.com/office/drawing/2018/hyperlinkcolor" val="tx"/>
                    </a:ext>
                  </a:extLst>
                </a:hlinkClick>
              </a:rPr>
              <a:t>https://mentor.ieee.org/802.15/dcn/22/15-22-0144-01-04ab-use-cases-of-uwb-sensing-proxy-application-in-802-15-4ab.pptx</a:t>
            </a:r>
            <a:endParaRPr lang="en-US" dirty="0">
              <a:solidFill>
                <a:srgbClr val="002060"/>
              </a:solidFill>
              <a:latin typeface="+mj-lt"/>
            </a:endParaRPr>
          </a:p>
          <a:p>
            <a:r>
              <a:rPr lang="en-US" dirty="0">
                <a:solidFill>
                  <a:srgbClr val="002060"/>
                </a:solidFill>
                <a:latin typeface="+mj-lt"/>
                <a:hlinkClick r:id="rId4">
                  <a:extLst>
                    <a:ext uri="{A12FA001-AC4F-418D-AE19-62706E023703}">
                      <ahyp:hlinkClr xmlns:ahyp="http://schemas.microsoft.com/office/drawing/2018/hyperlinkcolor" val="tx"/>
                    </a:ext>
                  </a:extLst>
                </a:hlinkClick>
              </a:rPr>
              <a:t>https://mentor.ieee.org/802.15/dcn/22/15-22-0150-01-04ab-channel-access-considerations-on-fragmented-uwb-format.pptx</a:t>
            </a:r>
            <a:endParaRPr lang="en-US" dirty="0">
              <a:solidFill>
                <a:srgbClr val="002060"/>
              </a:solidFill>
              <a:latin typeface="+mj-lt"/>
            </a:endParaRPr>
          </a:p>
          <a:p>
            <a:r>
              <a:rPr lang="en-US" dirty="0">
                <a:solidFill>
                  <a:srgbClr val="002060"/>
                </a:solidFill>
                <a:latin typeface="+mj-lt"/>
                <a:hlinkClick r:id="rId5">
                  <a:extLst>
                    <a:ext uri="{A12FA001-AC4F-418D-AE19-62706E023703}">
                      <ahyp:hlinkClr xmlns:ahyp="http://schemas.microsoft.com/office/drawing/2018/hyperlinkcolor" val="tx"/>
                    </a:ext>
                  </a:extLst>
                </a:hlinkClick>
              </a:rPr>
              <a:t>https://mentor.ieee.org/802.15/dcn/22/15-22-0155-00-04ab-cir-feedback-scheme-for-uwb-sensing.pptx</a:t>
            </a:r>
            <a:endParaRPr lang="en-US" dirty="0">
              <a:solidFill>
                <a:srgbClr val="002060"/>
              </a:solidFill>
              <a:latin typeface="+mj-lt"/>
            </a:endParaRPr>
          </a:p>
          <a:p>
            <a:r>
              <a:rPr lang="en-US" dirty="0">
                <a:solidFill>
                  <a:srgbClr val="002060"/>
                </a:solidFill>
                <a:latin typeface="+mj-lt"/>
                <a:hlinkClick r:id="rId6">
                  <a:extLst>
                    <a:ext uri="{A12FA001-AC4F-418D-AE19-62706E023703}">
                      <ahyp:hlinkClr xmlns:ahyp="http://schemas.microsoft.com/office/drawing/2018/hyperlinkcolor" val="tx"/>
                    </a:ext>
                  </a:extLst>
                </a:hlinkClick>
              </a:rPr>
              <a:t>https://mentor.ieee.org/802.15/dcn/</a:t>
            </a:r>
            <a:r>
              <a:rPr lang="en-US" dirty="0">
                <a:solidFill>
                  <a:srgbClr val="002060"/>
                </a:solidFill>
                <a:latin typeface="+mj-lt"/>
                <a:hlinkClick r:id="rId7">
                  <a:extLst>
                    <a:ext uri="{A12FA001-AC4F-418D-AE19-62706E023703}">
                      <ahyp:hlinkClr xmlns:ahyp="http://schemas.microsoft.com/office/drawing/2018/hyperlinkcolor" val="tx"/>
                    </a:ext>
                  </a:extLst>
                </a:hlinkClick>
              </a:rPr>
              <a:t>https://mentor.ieee.org/802.15/dcn/22/15-22-0156-00-04ab-discussion-on-nb-assisted-uwb.pptx</a:t>
            </a:r>
            <a:endParaRPr lang="en-US" dirty="0">
              <a:solidFill>
                <a:srgbClr val="002060"/>
              </a:solidFill>
              <a:latin typeface="+mj-lt"/>
            </a:endParaRPr>
          </a:p>
          <a:p>
            <a:r>
              <a:rPr lang="en-US" dirty="0">
                <a:solidFill>
                  <a:srgbClr val="002060"/>
                </a:solidFill>
                <a:latin typeface="+mj-lt"/>
                <a:hlinkClick r:id="rId8">
                  <a:extLst>
                    <a:ext uri="{A12FA001-AC4F-418D-AE19-62706E023703}">
                      <ahyp:hlinkClr xmlns:ahyp="http://schemas.microsoft.com/office/drawing/2018/hyperlinkcolor" val="tx"/>
                    </a:ext>
                  </a:extLst>
                </a:hlinkClick>
              </a:rPr>
              <a:t>https://mentor.ieee.org/802.15/dcn/22/15-22-0169-00-04ab-measurement-based-ban-channel-model-for-xr-applications-part-ii.pptx</a:t>
            </a:r>
            <a:endParaRPr lang="en-US" dirty="0">
              <a:solidFill>
                <a:srgbClr val="002060"/>
              </a:solidFill>
              <a:latin typeface="+mj-lt"/>
            </a:endParaRPr>
          </a:p>
          <a:p>
            <a:r>
              <a:rPr lang="en-US" dirty="0">
                <a:solidFill>
                  <a:srgbClr val="002060"/>
                </a:solidFill>
                <a:latin typeface="+mj-lt"/>
                <a:hlinkClick r:id="rId9">
                  <a:extLst>
                    <a:ext uri="{A12FA001-AC4F-418D-AE19-62706E023703}">
                      <ahyp:hlinkClr xmlns:ahyp="http://schemas.microsoft.com/office/drawing/2018/hyperlinkcolor" val="tx"/>
                    </a:ext>
                  </a:extLst>
                </a:hlinkClick>
              </a:rPr>
              <a:t>https://mentor.ieee.org/802.15/dcn/22/15-22-0170-00-04ab-discussion-on-uwb-sensing-report.pptx</a:t>
            </a:r>
            <a:endParaRPr lang="en-US" dirty="0">
              <a:solidFill>
                <a:srgbClr val="002060"/>
              </a:solidFill>
              <a:latin typeface="+mj-lt"/>
            </a:endParaRPr>
          </a:p>
          <a:p>
            <a:r>
              <a:rPr lang="en-US" dirty="0">
                <a:solidFill>
                  <a:srgbClr val="002060"/>
                </a:solidFill>
                <a:latin typeface="+mj-lt"/>
                <a:hlinkClick r:id="rId10">
                  <a:extLst>
                    <a:ext uri="{A12FA001-AC4F-418D-AE19-62706E023703}">
                      <ahyp:hlinkClr xmlns:ahyp="http://schemas.microsoft.com/office/drawing/2018/hyperlinkcolor" val="tx"/>
                    </a:ext>
                  </a:extLst>
                </a:hlinkClick>
              </a:rPr>
              <a:t>https://mentor.ieee.org/802.15/dcn/22/15-22-0072-02-04ab-integrity-protection-to-support-secure-ranging-in-ir-uwb.pptx</a:t>
            </a:r>
            <a:endParaRPr lang="en-US" dirty="0">
              <a:solidFill>
                <a:srgbClr val="002060"/>
              </a:solidFill>
              <a:latin typeface="+mj-lt"/>
            </a:endParaRPr>
          </a:p>
          <a:p>
            <a:r>
              <a:rPr lang="en-US" dirty="0">
                <a:solidFill>
                  <a:srgbClr val="002060"/>
                </a:solidFill>
                <a:latin typeface="+mj-lt"/>
                <a:hlinkClick r:id="rId11">
                  <a:extLst>
                    <a:ext uri="{A12FA001-AC4F-418D-AE19-62706E023703}">
                      <ahyp:hlinkClr xmlns:ahyp="http://schemas.microsoft.com/office/drawing/2018/hyperlinkcolor" val="tx"/>
                    </a:ext>
                  </a:extLst>
                </a:hlinkClick>
              </a:rPr>
              <a:t>https://mentor.ieee.org/802.15/dcn/22/15-22-0173-00-04ab-ack-for-data-communication.pptx</a:t>
            </a:r>
            <a:endParaRPr lang="en-US" dirty="0">
              <a:solidFill>
                <a:srgbClr val="002060"/>
              </a:solidFill>
              <a:latin typeface="+mj-lt"/>
            </a:endParaRPr>
          </a:p>
          <a:p>
            <a:r>
              <a:rPr lang="en-US" dirty="0">
                <a:solidFill>
                  <a:srgbClr val="002060"/>
                </a:solidFill>
                <a:latin typeface="+mj-lt"/>
                <a:hlinkClick r:id="rId12">
                  <a:extLst>
                    <a:ext uri="{A12FA001-AC4F-418D-AE19-62706E023703}">
                      <ahyp:hlinkClr xmlns:ahyp="http://schemas.microsoft.com/office/drawing/2018/hyperlinkcolor" val="tx"/>
                    </a:ext>
                  </a:extLst>
                </a:hlinkClick>
              </a:rPr>
              <a:t>https://mentor.ieee.org/802.15/dcn/22/15-22-0174-01-04ab-u-nii-band-status-of-japan-for-consideration-to-nb-assisted-uwb.pptx</a:t>
            </a:r>
          </a:p>
          <a:p>
            <a:r>
              <a:rPr lang="en-US" dirty="0">
                <a:solidFill>
                  <a:srgbClr val="002060"/>
                </a:solidFill>
                <a:latin typeface="+mj-lt"/>
                <a:hlinkClick r:id="rId12">
                  <a:extLst>
                    <a:ext uri="{A12FA001-AC4F-418D-AE19-62706E023703}">
                      <ahyp:hlinkClr xmlns:ahyp="http://schemas.microsoft.com/office/drawing/2018/hyperlinkcolor" val="tx"/>
                    </a:ext>
                  </a:extLst>
                </a:hlinkClick>
              </a:rPr>
              <a:t>https://mentor.ieee.org/802.15/dcn/22/15-22-0175-00-04ab-sensing-device.pptx</a:t>
            </a:r>
          </a:p>
          <a:p>
            <a:r>
              <a:rPr lang="en-US" dirty="0">
                <a:solidFill>
                  <a:srgbClr val="002060"/>
                </a:solidFill>
                <a:latin typeface="+mj-lt"/>
                <a:hlinkClick r:id="rId2">
                  <a:extLst>
                    <a:ext uri="{A12FA001-AC4F-418D-AE19-62706E023703}">
                      <ahyp:hlinkClr xmlns:ahyp="http://schemas.microsoft.com/office/drawing/2018/hyperlinkcolor" val="tx"/>
                    </a:ext>
                  </a:extLst>
                </a:hlinkClick>
              </a:rPr>
              <a:t>https://mentor.ieee.org/802.15/dcn/22/15-22-0177-01-04ab-privacy-issues-in-uwb-sensing.pptx</a:t>
            </a:r>
          </a:p>
          <a:p>
            <a:r>
              <a:rPr lang="en-US" dirty="0">
                <a:solidFill>
                  <a:srgbClr val="002060"/>
                </a:solidFill>
                <a:latin typeface="+mj-lt"/>
                <a:hlinkClick r:id="rId2">
                  <a:extLst>
                    <a:ext uri="{A12FA001-AC4F-418D-AE19-62706E023703}">
                      <ahyp:hlinkClr xmlns:ahyp="http://schemas.microsoft.com/office/drawing/2018/hyperlinkcolor" val="tx"/>
                    </a:ext>
                  </a:extLst>
                </a:hlinkClick>
              </a:rPr>
              <a:t>https://mentor.ieee.org/802.15/dcn/22/15-22-0178-00-04ab-a-novel-channel-sounding-sequence.pptx</a:t>
            </a:r>
          </a:p>
          <a:p>
            <a:r>
              <a:rPr lang="en-US" dirty="0">
                <a:solidFill>
                  <a:srgbClr val="002060"/>
                </a:solidFill>
                <a:latin typeface="+mj-lt"/>
                <a:hlinkClick r:id="rId2">
                  <a:extLst>
                    <a:ext uri="{A12FA001-AC4F-418D-AE19-62706E023703}">
                      <ahyp:hlinkClr xmlns:ahyp="http://schemas.microsoft.com/office/drawing/2018/hyperlinkcolor" val="tx"/>
                    </a:ext>
                  </a:extLst>
                </a:hlinkClick>
              </a:rPr>
              <a:t>https://mentor.ieee.org/802.15/dcn/22/15-22-0179-00-04ab-multiple-transmissions-in-a-ranging-slot.ppt</a:t>
            </a:r>
          </a:p>
          <a:p>
            <a:r>
              <a:rPr lang="en-US" dirty="0">
                <a:solidFill>
                  <a:srgbClr val="002060"/>
                </a:solidFill>
                <a:latin typeface="+mj-lt"/>
                <a:hlinkClick r:id="rId2">
                  <a:extLst>
                    <a:ext uri="{A12FA001-AC4F-418D-AE19-62706E023703}">
                      <ahyp:hlinkClr xmlns:ahyp="http://schemas.microsoft.com/office/drawing/2018/hyperlinkcolor" val="tx"/>
                    </a:ext>
                  </a:extLst>
                </a:hlinkClick>
              </a:rPr>
              <a:t>https://mentor.ieee.org/802.15/dcn/22/15-22-0180-00-04ab-recap-of-narrowband-uwb-coupling-mac.pptx</a:t>
            </a:r>
          </a:p>
          <a:p>
            <a:r>
              <a:rPr lang="en-US" dirty="0">
                <a:solidFill>
                  <a:srgbClr val="002060"/>
                </a:solidFill>
                <a:latin typeface="+mj-lt"/>
                <a:hlinkClick r:id="rId13">
                  <a:extLst>
                    <a:ext uri="{A12FA001-AC4F-418D-AE19-62706E023703}">
                      <ahyp:hlinkClr xmlns:ahyp="http://schemas.microsoft.com/office/drawing/2018/hyperlinkcolor" val="tx"/>
                    </a:ext>
                  </a:extLst>
                </a:hlinkClick>
              </a:rPr>
              <a:t>https://mentor.ieee.org/802.15/dcn/22/15-22-0181-00-04ab-new-data-rates.pptx</a:t>
            </a:r>
            <a:endParaRPr lang="en-US" dirty="0">
              <a:solidFill>
                <a:srgbClr val="002060"/>
              </a:solidFill>
              <a:latin typeface="+mj-lt"/>
            </a:endParaRPr>
          </a:p>
          <a:p>
            <a:r>
              <a:rPr lang="en-US" dirty="0">
                <a:solidFill>
                  <a:srgbClr val="002060"/>
                </a:solidFill>
                <a:latin typeface="+mj-lt"/>
                <a:hlinkClick r:id="rId12">
                  <a:extLst>
                    <a:ext uri="{A12FA001-AC4F-418D-AE19-62706E023703}">
                      <ahyp:hlinkClr xmlns:ahyp="http://schemas.microsoft.com/office/drawing/2018/hyperlinkcolor" val="tx"/>
                    </a:ext>
                  </a:extLst>
                </a:hlinkClick>
              </a:rPr>
              <a:t>https://mentor.ieee.org/802.15/dcn/22/15-22-0192-00-04ab-nba-uwb-technical-framework-proposal.docx</a:t>
            </a:r>
          </a:p>
          <a:p>
            <a:r>
              <a:rPr lang="en-US" dirty="0">
                <a:solidFill>
                  <a:srgbClr val="002060"/>
                </a:solidFill>
                <a:latin typeface="+mj-lt"/>
                <a:hlinkClick r:id="rId12">
                  <a:extLst>
                    <a:ext uri="{A12FA001-AC4F-418D-AE19-62706E023703}">
                      <ahyp:hlinkClr xmlns:ahyp="http://schemas.microsoft.com/office/drawing/2018/hyperlinkcolor" val="tx"/>
                    </a:ext>
                  </a:extLst>
                </a:hlinkClick>
              </a:rPr>
              <a:t>https://mentor.ieee.org/802.15/dcn/22/15-22-0193-00-04ab-tg4ab-drafting-process.docx</a:t>
            </a:r>
            <a:endParaRPr lang="en-US" dirty="0">
              <a:solidFill>
                <a:srgbClr val="002060"/>
              </a:solidFill>
              <a:latin typeface="+mj-lt"/>
            </a:endParaRPr>
          </a:p>
          <a:p>
            <a:endParaRPr lang="en-US" dirty="0">
              <a:solidFill>
                <a:srgbClr val="002060"/>
              </a:solidFill>
              <a:latin typeface="+mj-lt"/>
            </a:endParaRPr>
          </a:p>
          <a:p>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p:txBody>
      </p:sp>
    </p:spTree>
    <p:extLst>
      <p:ext uri="{BB962C8B-B14F-4D97-AF65-F5344CB8AC3E}">
        <p14:creationId xmlns:p14="http://schemas.microsoft.com/office/powerpoint/2010/main" val="389210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24C5-B656-4DFD-9C91-862F3BBEAD07}"/>
              </a:ext>
            </a:extLst>
          </p:cNvPr>
          <p:cNvSpPr>
            <a:spLocks noGrp="1"/>
          </p:cNvSpPr>
          <p:nvPr>
            <p:ph type="title"/>
          </p:nvPr>
        </p:nvSpPr>
        <p:spPr/>
        <p:txBody>
          <a:bodyPr/>
          <a:lstStyle/>
          <a:p>
            <a:r>
              <a:rPr lang="en-US" dirty="0"/>
              <a:t>Interim TC planning</a:t>
            </a:r>
          </a:p>
        </p:txBody>
      </p:sp>
      <p:sp>
        <p:nvSpPr>
          <p:cNvPr id="3" name="Content Placeholder 2">
            <a:extLst>
              <a:ext uri="{FF2B5EF4-FFF2-40B4-BE49-F238E27FC236}">
                <a16:creationId xmlns:a16="http://schemas.microsoft.com/office/drawing/2014/main" id="{A1CE43FC-C73C-4F94-A9C4-3A520F3D1FE3}"/>
              </a:ext>
            </a:extLst>
          </p:cNvPr>
          <p:cNvSpPr>
            <a:spLocks noGrp="1"/>
          </p:cNvSpPr>
          <p:nvPr>
            <p:ph idx="1"/>
          </p:nvPr>
        </p:nvSpPr>
        <p:spPr/>
        <p:txBody>
          <a:bodyPr>
            <a:normAutofit/>
          </a:bodyPr>
          <a:lstStyle/>
          <a:p>
            <a:r>
              <a:rPr lang="en-US" dirty="0"/>
              <a:t>Call frequency and phase: Weekly on Tuesday 6am PT Commencing 29-March-2022</a:t>
            </a:r>
          </a:p>
          <a:p>
            <a:pPr marL="400050" lvl="1" indent="0"/>
            <a:endParaRPr lang="en-US" dirty="0"/>
          </a:p>
          <a:p>
            <a:r>
              <a:rPr lang="en-US" dirty="0"/>
              <a:t>Call organization:  Will cancel if no agenda items received 24 hours prior</a:t>
            </a:r>
          </a:p>
          <a:p>
            <a:pPr marL="0" indent="0"/>
            <a:endParaRPr lang="en-US" dirty="0"/>
          </a:p>
        </p:txBody>
      </p:sp>
      <p:sp>
        <p:nvSpPr>
          <p:cNvPr id="4" name="Slide Number Placeholder 3">
            <a:extLst>
              <a:ext uri="{FF2B5EF4-FFF2-40B4-BE49-F238E27FC236}">
                <a16:creationId xmlns:a16="http://schemas.microsoft.com/office/drawing/2014/main" id="{277D10EA-7F75-4071-9C25-9929894E727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331972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85800" y="2130425"/>
            <a:ext cx="7772400" cy="2810743"/>
          </a:xfrm>
        </p:spPr>
        <p:txBody>
          <a:bodyPr/>
          <a:lstStyle/>
          <a:p>
            <a:br>
              <a:rPr lang="en-US" altLang="en-US" dirty="0"/>
            </a:br>
            <a:r>
              <a:rPr lang="en-US" altLang="en-US" dirty="0"/>
              <a:t>Thanks</a:t>
            </a:r>
            <a:br>
              <a:rPr lang="en-US" altLang="en-US" dirty="0"/>
            </a:br>
            <a:br>
              <a:rPr lang="en-US" altLang="en-US" dirty="0"/>
            </a:br>
            <a:endParaRPr lang="en-US" altLang="en-US" dirty="0"/>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13</a:t>
            </a:fld>
            <a:endParaRPr lang="en-US" altLang="en-US">
              <a:solidFill>
                <a:schemeClr val="tx1"/>
              </a:solidFill>
            </a:endParaRPr>
          </a:p>
        </p:txBody>
      </p:sp>
      <p:pic>
        <p:nvPicPr>
          <p:cNvPr id="2050" name="Picture 2">
            <a:extLst>
              <a:ext uri="{FF2B5EF4-FFF2-40B4-BE49-F238E27FC236}">
                <a16:creationId xmlns:a16="http://schemas.microsoft.com/office/drawing/2014/main" id="{AED08B27-9701-4120-8E2B-8F32279E5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0912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Task Group 15.4ab </a:t>
            </a:r>
            <a:br>
              <a:rPr lang="en-US" sz="2400" dirty="0"/>
            </a:br>
            <a:r>
              <a:rPr lang="en-US" sz="2400" dirty="0"/>
              <a:t>Virtual Plenary March 2022</a:t>
            </a:r>
          </a:p>
        </p:txBody>
      </p:sp>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301208"/>
            <a:ext cx="5486400" cy="804862"/>
          </a:xfrm>
        </p:spPr>
        <p:txBody>
          <a:bodyPr wrap="square" anchor="t">
            <a:normAutofit/>
          </a:bodyPr>
          <a:lstStyle/>
          <a:p>
            <a:pPr algn="ctr"/>
            <a:r>
              <a:rPr lang="en-US" sz="1600" dirty="0"/>
              <a:t>March 8</a:t>
            </a:r>
            <a:r>
              <a:rPr lang="en-US" sz="1600" baseline="30000" dirty="0"/>
              <a:t>th</a:t>
            </a:r>
            <a:r>
              <a:rPr lang="en-US" sz="1600" dirty="0"/>
              <a:t> through March 16</a:t>
            </a:r>
            <a:r>
              <a:rPr lang="en-US" sz="1600" baseline="30000" dirty="0"/>
              <a:t>th</a:t>
            </a:r>
            <a:r>
              <a:rPr lang="en-US" sz="1600"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3</a:t>
            </a:fld>
            <a:endParaRPr lang="en-US" altLang="en-US"/>
          </a:p>
        </p:txBody>
      </p:sp>
      <p:pic>
        <p:nvPicPr>
          <p:cNvPr id="6" name="Picture 5" descr="A crowd of people at a concert&#10;&#10;Description automatically generated with low confidence">
            <a:extLst>
              <a:ext uri="{FF2B5EF4-FFF2-40B4-BE49-F238E27FC236}">
                <a16:creationId xmlns:a16="http://schemas.microsoft.com/office/drawing/2014/main" id="{9C33F728-97D8-4795-95B0-DA192E3B5C85}"/>
              </a:ext>
            </a:extLst>
          </p:cNvPr>
          <p:cNvPicPr>
            <a:picLocks noChangeAspect="1"/>
          </p:cNvPicPr>
          <p:nvPr/>
        </p:nvPicPr>
        <p:blipFill>
          <a:blip r:embed="rId2"/>
          <a:stretch>
            <a:fillRect/>
          </a:stretch>
        </p:blipFill>
        <p:spPr>
          <a:xfrm>
            <a:off x="3440630" y="1065939"/>
            <a:ext cx="2262739" cy="3017520"/>
          </a:xfrm>
          <a:prstGeom prst="rect">
            <a:avLst/>
          </a:prstGeom>
        </p:spPr>
      </p:pic>
    </p:spTree>
    <p:extLst>
      <p:ext uri="{BB962C8B-B14F-4D97-AF65-F5344CB8AC3E}">
        <p14:creationId xmlns:p14="http://schemas.microsoft.com/office/powerpoint/2010/main" val="119055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043093"/>
            <a:ext cx="7772400" cy="1362075"/>
          </a:xfrm>
        </p:spPr>
        <p:txBody>
          <a:bodyPr/>
          <a:lstStyle/>
          <a:p>
            <a:pPr algn="ctr"/>
            <a:r>
              <a:rPr lang="en-US" dirty="0"/>
              <a:t>March Agenda</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
        <p:nvSpPr>
          <p:cNvPr id="7" name="TextBox 6">
            <a:extLst>
              <a:ext uri="{FF2B5EF4-FFF2-40B4-BE49-F238E27FC236}">
                <a16:creationId xmlns:a16="http://schemas.microsoft.com/office/drawing/2014/main" id="{32DE93CD-2F9C-4055-B86A-858F581C3A62}"/>
              </a:ext>
            </a:extLst>
          </p:cNvPr>
          <p:cNvSpPr txBox="1"/>
          <p:nvPr/>
        </p:nvSpPr>
        <p:spPr>
          <a:xfrm>
            <a:off x="657228" y="1881948"/>
            <a:ext cx="7764455" cy="307777"/>
          </a:xfrm>
          <a:prstGeom prst="rect">
            <a:avLst/>
          </a:prstGeom>
          <a:noFill/>
        </p:spPr>
        <p:txBody>
          <a:bodyPr wrap="square">
            <a:spAutoFit/>
          </a:bodyPr>
          <a:lstStyle/>
          <a:p>
            <a:pPr algn="ctr"/>
            <a:r>
              <a:rPr lang="en-US" sz="1400" dirty="0">
                <a:solidFill>
                  <a:schemeClr val="accent2">
                    <a:lumMod val="75000"/>
                  </a:schemeClr>
                </a:solidFill>
                <a:latin typeface="+mj-lt"/>
              </a:rPr>
              <a:t>https://mentor.ieee.org/802.15/dcn/22/15-22-0114-08-04ab-tg-4ab-agenda-march-2022.xlsx</a:t>
            </a:r>
          </a:p>
        </p:txBody>
      </p:sp>
      <p:graphicFrame>
        <p:nvGraphicFramePr>
          <p:cNvPr id="2" name="Table 1">
            <a:extLst>
              <a:ext uri="{FF2B5EF4-FFF2-40B4-BE49-F238E27FC236}">
                <a16:creationId xmlns:a16="http://schemas.microsoft.com/office/drawing/2014/main" id="{5D6FDCF4-02C8-45A3-8D04-7ACA3F80AE43}"/>
              </a:ext>
            </a:extLst>
          </p:cNvPr>
          <p:cNvGraphicFramePr>
            <a:graphicFrameLocks noGrp="1"/>
          </p:cNvGraphicFramePr>
          <p:nvPr/>
        </p:nvGraphicFramePr>
        <p:xfrm>
          <a:off x="768352" y="2597720"/>
          <a:ext cx="7764459" cy="2416623"/>
        </p:xfrm>
        <a:graphic>
          <a:graphicData uri="http://schemas.openxmlformats.org/drawingml/2006/table">
            <a:tbl>
              <a:tblPr/>
              <a:tblGrid>
                <a:gridCol w="343867">
                  <a:extLst>
                    <a:ext uri="{9D8B030D-6E8A-4147-A177-3AD203B41FA5}">
                      <a16:colId xmlns:a16="http://schemas.microsoft.com/office/drawing/2014/main" val="2022092311"/>
                    </a:ext>
                  </a:extLst>
                </a:gridCol>
                <a:gridCol w="343867">
                  <a:extLst>
                    <a:ext uri="{9D8B030D-6E8A-4147-A177-3AD203B41FA5}">
                      <a16:colId xmlns:a16="http://schemas.microsoft.com/office/drawing/2014/main" val="3700284673"/>
                    </a:ext>
                  </a:extLst>
                </a:gridCol>
                <a:gridCol w="343867">
                  <a:extLst>
                    <a:ext uri="{9D8B030D-6E8A-4147-A177-3AD203B41FA5}">
                      <a16:colId xmlns:a16="http://schemas.microsoft.com/office/drawing/2014/main" val="3309760156"/>
                    </a:ext>
                  </a:extLst>
                </a:gridCol>
                <a:gridCol w="343867">
                  <a:extLst>
                    <a:ext uri="{9D8B030D-6E8A-4147-A177-3AD203B41FA5}">
                      <a16:colId xmlns:a16="http://schemas.microsoft.com/office/drawing/2014/main" val="60648767"/>
                    </a:ext>
                  </a:extLst>
                </a:gridCol>
                <a:gridCol w="343867">
                  <a:extLst>
                    <a:ext uri="{9D8B030D-6E8A-4147-A177-3AD203B41FA5}">
                      <a16:colId xmlns:a16="http://schemas.microsoft.com/office/drawing/2014/main" val="2524739356"/>
                    </a:ext>
                  </a:extLst>
                </a:gridCol>
                <a:gridCol w="343867">
                  <a:extLst>
                    <a:ext uri="{9D8B030D-6E8A-4147-A177-3AD203B41FA5}">
                      <a16:colId xmlns:a16="http://schemas.microsoft.com/office/drawing/2014/main" val="695466147"/>
                    </a:ext>
                  </a:extLst>
                </a:gridCol>
                <a:gridCol w="343867">
                  <a:extLst>
                    <a:ext uri="{9D8B030D-6E8A-4147-A177-3AD203B41FA5}">
                      <a16:colId xmlns:a16="http://schemas.microsoft.com/office/drawing/2014/main" val="2787063436"/>
                    </a:ext>
                  </a:extLst>
                </a:gridCol>
                <a:gridCol w="343867">
                  <a:extLst>
                    <a:ext uri="{9D8B030D-6E8A-4147-A177-3AD203B41FA5}">
                      <a16:colId xmlns:a16="http://schemas.microsoft.com/office/drawing/2014/main" val="554204856"/>
                    </a:ext>
                  </a:extLst>
                </a:gridCol>
                <a:gridCol w="343867">
                  <a:extLst>
                    <a:ext uri="{9D8B030D-6E8A-4147-A177-3AD203B41FA5}">
                      <a16:colId xmlns:a16="http://schemas.microsoft.com/office/drawing/2014/main" val="3618026001"/>
                    </a:ext>
                  </a:extLst>
                </a:gridCol>
                <a:gridCol w="343867">
                  <a:extLst>
                    <a:ext uri="{9D8B030D-6E8A-4147-A177-3AD203B41FA5}">
                      <a16:colId xmlns:a16="http://schemas.microsoft.com/office/drawing/2014/main" val="665123001"/>
                    </a:ext>
                  </a:extLst>
                </a:gridCol>
                <a:gridCol w="343867">
                  <a:extLst>
                    <a:ext uri="{9D8B030D-6E8A-4147-A177-3AD203B41FA5}">
                      <a16:colId xmlns:a16="http://schemas.microsoft.com/office/drawing/2014/main" val="2961232265"/>
                    </a:ext>
                  </a:extLst>
                </a:gridCol>
                <a:gridCol w="199385">
                  <a:extLst>
                    <a:ext uri="{9D8B030D-6E8A-4147-A177-3AD203B41FA5}">
                      <a16:colId xmlns:a16="http://schemas.microsoft.com/office/drawing/2014/main" val="3162566175"/>
                    </a:ext>
                  </a:extLst>
                </a:gridCol>
                <a:gridCol w="343867">
                  <a:extLst>
                    <a:ext uri="{9D8B030D-6E8A-4147-A177-3AD203B41FA5}">
                      <a16:colId xmlns:a16="http://schemas.microsoft.com/office/drawing/2014/main" val="2115484058"/>
                    </a:ext>
                  </a:extLst>
                </a:gridCol>
                <a:gridCol w="343867">
                  <a:extLst>
                    <a:ext uri="{9D8B030D-6E8A-4147-A177-3AD203B41FA5}">
                      <a16:colId xmlns:a16="http://schemas.microsoft.com/office/drawing/2014/main" val="4185858214"/>
                    </a:ext>
                  </a:extLst>
                </a:gridCol>
                <a:gridCol w="343867">
                  <a:extLst>
                    <a:ext uri="{9D8B030D-6E8A-4147-A177-3AD203B41FA5}">
                      <a16:colId xmlns:a16="http://schemas.microsoft.com/office/drawing/2014/main" val="3934805495"/>
                    </a:ext>
                  </a:extLst>
                </a:gridCol>
                <a:gridCol w="343867">
                  <a:extLst>
                    <a:ext uri="{9D8B030D-6E8A-4147-A177-3AD203B41FA5}">
                      <a16:colId xmlns:a16="http://schemas.microsoft.com/office/drawing/2014/main" val="4119913568"/>
                    </a:ext>
                  </a:extLst>
                </a:gridCol>
                <a:gridCol w="343867">
                  <a:extLst>
                    <a:ext uri="{9D8B030D-6E8A-4147-A177-3AD203B41FA5}">
                      <a16:colId xmlns:a16="http://schemas.microsoft.com/office/drawing/2014/main" val="2836968634"/>
                    </a:ext>
                  </a:extLst>
                </a:gridCol>
                <a:gridCol w="343867">
                  <a:extLst>
                    <a:ext uri="{9D8B030D-6E8A-4147-A177-3AD203B41FA5}">
                      <a16:colId xmlns:a16="http://schemas.microsoft.com/office/drawing/2014/main" val="107493016"/>
                    </a:ext>
                  </a:extLst>
                </a:gridCol>
                <a:gridCol w="343867">
                  <a:extLst>
                    <a:ext uri="{9D8B030D-6E8A-4147-A177-3AD203B41FA5}">
                      <a16:colId xmlns:a16="http://schemas.microsoft.com/office/drawing/2014/main" val="1487107791"/>
                    </a:ext>
                  </a:extLst>
                </a:gridCol>
                <a:gridCol w="343867">
                  <a:extLst>
                    <a:ext uri="{9D8B030D-6E8A-4147-A177-3AD203B41FA5}">
                      <a16:colId xmlns:a16="http://schemas.microsoft.com/office/drawing/2014/main" val="1094230036"/>
                    </a:ext>
                  </a:extLst>
                </a:gridCol>
                <a:gridCol w="343867">
                  <a:extLst>
                    <a:ext uri="{9D8B030D-6E8A-4147-A177-3AD203B41FA5}">
                      <a16:colId xmlns:a16="http://schemas.microsoft.com/office/drawing/2014/main" val="356073050"/>
                    </a:ext>
                  </a:extLst>
                </a:gridCol>
                <a:gridCol w="343867">
                  <a:extLst>
                    <a:ext uri="{9D8B030D-6E8A-4147-A177-3AD203B41FA5}">
                      <a16:colId xmlns:a16="http://schemas.microsoft.com/office/drawing/2014/main" val="1912652630"/>
                    </a:ext>
                  </a:extLst>
                </a:gridCol>
                <a:gridCol w="343867">
                  <a:extLst>
                    <a:ext uri="{9D8B030D-6E8A-4147-A177-3AD203B41FA5}">
                      <a16:colId xmlns:a16="http://schemas.microsoft.com/office/drawing/2014/main" val="2310227759"/>
                    </a:ext>
                  </a:extLst>
                </a:gridCol>
              </a:tblGrid>
              <a:tr h="193473">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Thursday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Sunday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Monday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 Wednesday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768426391"/>
                  </a:ext>
                </a:extLst>
              </a:tr>
              <a:tr h="105247">
                <a:tc>
                  <a:txBody>
                    <a:bodyPr/>
                    <a:lstStyle/>
                    <a:p>
                      <a:pPr algn="r" fontAlgn="b"/>
                      <a:r>
                        <a:rPr lang="en-US" sz="600" b="1" i="0" u="none" strike="noStrike">
                          <a:effectLst/>
                          <a:latin typeface="Arial" panose="020B0604020202020204" pitchFamily="34" charset="0"/>
                        </a:rPr>
                        <a:t>EST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PST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8-Mar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9-Mar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10-Mar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11-Mar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13-Mar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14-Mar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15-Mar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16-Mar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30955638"/>
                  </a:ext>
                </a:extLst>
              </a:tr>
              <a:tr h="102269">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rowSpan="4" gridSpan="2">
                  <a:txBody>
                    <a:bodyPr/>
                    <a:lstStyle/>
                    <a:p>
                      <a:pPr algn="ctr" fontAlgn="ctr"/>
                      <a:r>
                        <a:rPr lang="en-US" sz="600" b="0" i="0" u="none" strike="noStrike">
                          <a:effectLst/>
                          <a:latin typeface="Arial" panose="020B0604020202020204" pitchFamily="34" charset="0"/>
                        </a:rPr>
                        <a:t> </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4"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3764786762"/>
                  </a:ext>
                </a:extLst>
              </a:tr>
              <a:tr h="102269">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dirty="0">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4159334459"/>
                  </a:ext>
                </a:extLst>
              </a:tr>
              <a:tr h="102269">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AM0</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AM0</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SC THz</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AM0</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369455384"/>
                  </a:ext>
                </a:extLst>
              </a:tr>
              <a:tr h="102269">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593373920"/>
                  </a:ext>
                </a:extLst>
              </a:tr>
              <a:tr h="103592">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sng" strike="noStrike">
                          <a:solidFill>
                            <a:srgbClr val="000000"/>
                          </a:solidFill>
                          <a:effectLst/>
                          <a:latin typeface="Arial" panose="020B0604020202020204" pitchFamily="34" charset="0"/>
                        </a:rPr>
                        <a:t>WG Opening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Joint 6a/4ab/14</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AM1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en-US" sz="600" b="1" i="0" u="sng" strike="noStrike">
                          <a:solidFill>
                            <a:srgbClr val="000000"/>
                          </a:solidFill>
                          <a:effectLst/>
                          <a:latin typeface="Arial" panose="020B0604020202020204" pitchFamily="34" charset="0"/>
                        </a:rPr>
                        <a:t>WG Closing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extLst>
                  <a:ext uri="{0D108BD9-81ED-4DB2-BD59-A6C34878D82A}">
                    <a16:rowId xmlns:a16="http://schemas.microsoft.com/office/drawing/2014/main" val="1711029332"/>
                  </a:ext>
                </a:extLst>
              </a:tr>
              <a:tr h="185199">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0000FF"/>
                          </a:solidFill>
                          <a:effectLst/>
                          <a:latin typeface="Calibri" panose="020F0502020204030204" pitchFamily="34" charset="0"/>
                        </a:rPr>
                        <a:t>802.15 CAC</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28826249"/>
                  </a:ext>
                </a:extLst>
              </a:tr>
              <a:tr h="104254">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WNG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IETF</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AM2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gridSpan="2">
                  <a:txBody>
                    <a:bodyPr/>
                    <a:lstStyle/>
                    <a:p>
                      <a:pPr algn="ctr" fontAlgn="ctr"/>
                      <a:r>
                        <a:rPr lang="en-US" sz="600" b="1" i="0" u="none" strike="noStrike">
                          <a:effectLst/>
                          <a:latin typeface="Arial" panose="020B0604020202020204" pitchFamily="34" charset="0"/>
                        </a:rPr>
                        <a:t>Joint 802.15/802.1</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4042892771"/>
                  </a:ext>
                </a:extLst>
              </a:tr>
              <a:tr h="102269">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4266333248"/>
                  </a:ext>
                </a:extLst>
              </a:tr>
              <a:tr h="103592">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Joint</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14/15/4ab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915057040"/>
                  </a:ext>
                </a:extLst>
              </a:tr>
              <a:tr h="185199">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298117001"/>
                  </a:ext>
                </a:extLst>
              </a:tr>
              <a:tr h="103592">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TG14</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814753657"/>
                  </a:ext>
                </a:extLst>
              </a:tr>
              <a:tr h="102269">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356137942"/>
                  </a:ext>
                </a:extLst>
              </a:tr>
              <a:tr h="102269">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483945217"/>
                  </a:ext>
                </a:extLst>
              </a:tr>
              <a:tr h="102269">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534073150"/>
                  </a:ext>
                </a:extLst>
              </a:tr>
              <a:tr h="102269">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865678952"/>
                  </a:ext>
                </a:extLst>
              </a:tr>
              <a:tr h="102269">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120777988"/>
                  </a:ext>
                </a:extLst>
              </a:tr>
              <a:tr h="102269">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60917944"/>
                  </a:ext>
                </a:extLst>
              </a:tr>
              <a:tr h="102269">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662888697"/>
                  </a:ext>
                </a:extLst>
              </a:tr>
              <a:tr h="105247">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dirty="0">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013092504"/>
                  </a:ext>
                </a:extLst>
              </a:tr>
            </a:tbl>
          </a:graphicData>
        </a:graphic>
      </p:graphicFrame>
      <p:graphicFrame>
        <p:nvGraphicFramePr>
          <p:cNvPr id="6" name="Table 5">
            <a:extLst>
              <a:ext uri="{FF2B5EF4-FFF2-40B4-BE49-F238E27FC236}">
                <a16:creationId xmlns:a16="http://schemas.microsoft.com/office/drawing/2014/main" id="{20570D6C-4DEB-497E-A630-1243D6CB72B5}"/>
              </a:ext>
            </a:extLst>
          </p:cNvPr>
          <p:cNvGraphicFramePr>
            <a:graphicFrameLocks noGrp="1"/>
          </p:cNvGraphicFramePr>
          <p:nvPr>
            <p:extLst>
              <p:ext uri="{D42A27DB-BD31-4B8C-83A1-F6EECF244321}">
                <p14:modId xmlns:p14="http://schemas.microsoft.com/office/powerpoint/2010/main" val="2274954917"/>
              </p:ext>
            </p:extLst>
          </p:nvPr>
        </p:nvGraphicFramePr>
        <p:xfrm>
          <a:off x="3449613" y="5301208"/>
          <a:ext cx="2018750" cy="631372"/>
        </p:xfrm>
        <a:graphic>
          <a:graphicData uri="http://schemas.openxmlformats.org/drawingml/2006/table">
            <a:tbl>
              <a:tblPr/>
              <a:tblGrid>
                <a:gridCol w="403750">
                  <a:extLst>
                    <a:ext uri="{9D8B030D-6E8A-4147-A177-3AD203B41FA5}">
                      <a16:colId xmlns:a16="http://schemas.microsoft.com/office/drawing/2014/main" val="1787261649"/>
                    </a:ext>
                  </a:extLst>
                </a:gridCol>
                <a:gridCol w="403750">
                  <a:extLst>
                    <a:ext uri="{9D8B030D-6E8A-4147-A177-3AD203B41FA5}">
                      <a16:colId xmlns:a16="http://schemas.microsoft.com/office/drawing/2014/main" val="553916773"/>
                    </a:ext>
                  </a:extLst>
                </a:gridCol>
                <a:gridCol w="403750">
                  <a:extLst>
                    <a:ext uri="{9D8B030D-6E8A-4147-A177-3AD203B41FA5}">
                      <a16:colId xmlns:a16="http://schemas.microsoft.com/office/drawing/2014/main" val="3749853151"/>
                    </a:ext>
                  </a:extLst>
                </a:gridCol>
                <a:gridCol w="403750">
                  <a:extLst>
                    <a:ext uri="{9D8B030D-6E8A-4147-A177-3AD203B41FA5}">
                      <a16:colId xmlns:a16="http://schemas.microsoft.com/office/drawing/2014/main" val="1566732008"/>
                    </a:ext>
                  </a:extLst>
                </a:gridCol>
                <a:gridCol w="403750">
                  <a:extLst>
                    <a:ext uri="{9D8B030D-6E8A-4147-A177-3AD203B41FA5}">
                      <a16:colId xmlns:a16="http://schemas.microsoft.com/office/drawing/2014/main" val="4243664708"/>
                    </a:ext>
                  </a:extLst>
                </a:gridCol>
              </a:tblGrid>
              <a:tr h="133224">
                <a:tc rowSpan="2">
                  <a:txBody>
                    <a:bodyPr/>
                    <a:lstStyle/>
                    <a:p>
                      <a:pPr algn="ctr" fontAlgn="ctr"/>
                      <a:r>
                        <a:rPr lang="en-US" sz="1000" b="1" i="0" u="none" strike="noStrike">
                          <a:solidFill>
                            <a:srgbClr val="FFFFFF"/>
                          </a:solidFill>
                          <a:effectLst/>
                          <a:latin typeface="Arial" panose="020B0604020202020204" pitchFamily="34" charset="0"/>
                        </a:rPr>
                        <a:t>15.4ab</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1747284243"/>
                  </a:ext>
                </a:extLst>
              </a:tr>
              <a:tr h="133224">
                <a:tc vMerge="1">
                  <a:txBody>
                    <a:bodyPr/>
                    <a:lstStyle/>
                    <a:p>
                      <a:endParaRPr lang="en-US"/>
                    </a:p>
                  </a:txBody>
                  <a:tcPr/>
                </a:tc>
                <a:tc gridSpan="4">
                  <a:txBody>
                    <a:bodyPr/>
                    <a:lstStyle/>
                    <a:p>
                      <a:pPr algn="l" fontAlgn="b"/>
                      <a:r>
                        <a:rPr lang="en-US" sz="1000" b="0" i="0" u="none" strike="noStrike">
                          <a:effectLst/>
                          <a:latin typeface="Arial" panose="020B0604020202020204" pitchFamily="34" charset="0"/>
                        </a:rPr>
                        <a:t>TG4ab Meeting slots</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7834835"/>
                  </a:ext>
                </a:extLst>
              </a:tr>
              <a:tr h="133224">
                <a:tc rowSpan="2">
                  <a:txBody>
                    <a:bodyPr/>
                    <a:lstStyle/>
                    <a:p>
                      <a:pPr algn="ctr" fontAlgn="ctr"/>
                      <a:r>
                        <a:rPr lang="en-US" sz="1000" b="1" i="0" u="none" strike="noStrike">
                          <a:effectLst/>
                          <a:latin typeface="Arial" panose="020B0604020202020204" pitchFamily="34" charset="0"/>
                        </a:rPr>
                        <a:t>Joint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4119087563"/>
                  </a:ext>
                </a:extLst>
              </a:tr>
              <a:tr h="133224">
                <a:tc vMerge="1">
                  <a:txBody>
                    <a:bodyPr/>
                    <a:lstStyle/>
                    <a:p>
                      <a:endParaRPr lang="en-US"/>
                    </a:p>
                  </a:txBody>
                  <a:tcPr/>
                </a:tc>
                <a:tc gridSpan="4">
                  <a:txBody>
                    <a:bodyPr/>
                    <a:lstStyle/>
                    <a:p>
                      <a:pPr algn="l" fontAlgn="b"/>
                      <a:r>
                        <a:rPr lang="en-US" sz="1000" b="0" i="0" u="none" strike="noStrike" dirty="0">
                          <a:effectLst/>
                          <a:latin typeface="Arial" panose="020B0604020202020204" pitchFamily="34" charset="0"/>
                        </a:rPr>
                        <a:t>Joint meetings with TG4ab</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8029106"/>
                  </a:ext>
                </a:extLst>
              </a:tr>
            </a:tbl>
          </a:graphicData>
        </a:graphic>
      </p:graphicFrame>
    </p:spTree>
    <p:extLst>
      <p:ext uri="{BB962C8B-B14F-4D97-AF65-F5344CB8AC3E}">
        <p14:creationId xmlns:p14="http://schemas.microsoft.com/office/powerpoint/2010/main" val="203143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5</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Lead Technical Editor: Billy Verso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2568274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2267744"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656762915"/>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5" name="Left Brace 4">
            <a:extLst>
              <a:ext uri="{FF2B5EF4-FFF2-40B4-BE49-F238E27FC236}">
                <a16:creationId xmlns:a16="http://schemas.microsoft.com/office/drawing/2014/main" id="{009F881B-65C7-40F2-AFAA-2EC67F32DFEB}"/>
              </a:ext>
            </a:extLst>
          </p:cNvPr>
          <p:cNvSpPr/>
          <p:nvPr/>
        </p:nvSpPr>
        <p:spPr bwMode="auto">
          <a:xfrm>
            <a:off x="1187624" y="2924944"/>
            <a:ext cx="432048" cy="576064"/>
          </a:xfrm>
          <a:prstGeom prst="leftBrace">
            <a:avLst/>
          </a:prstGeom>
          <a:noFill/>
          <a:ln w="127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60778</TotalTime>
  <Words>1632</Words>
  <Application>Microsoft Office PowerPoint</Application>
  <PresentationFormat>On-screen Show (4:3)</PresentationFormat>
  <Paragraphs>597</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vt:lpstr>
      <vt:lpstr>Open Sans</vt:lpstr>
      <vt:lpstr>Times New Roman</vt:lpstr>
      <vt:lpstr>Verdana-Bold</vt:lpstr>
      <vt:lpstr>Office Theme</vt:lpstr>
      <vt:lpstr>PowerPoint Presentation</vt:lpstr>
      <vt:lpstr>Task Group 15.4ab Next Generation UWB Amendment</vt:lpstr>
      <vt:lpstr>Task Group 15.4ab  Virtual Plenary March 2022</vt:lpstr>
      <vt:lpstr>March Agenda</vt:lpstr>
      <vt:lpstr>5.2.b Scope of the project (As approved): </vt:lpstr>
      <vt:lpstr>Task Group Organization </vt:lpstr>
      <vt:lpstr>Project Schedule (working baseline)</vt:lpstr>
      <vt:lpstr>Schedule Major Milestones</vt:lpstr>
      <vt:lpstr>Technical Contributions</vt:lpstr>
      <vt:lpstr>List of Technical Presentations</vt:lpstr>
      <vt:lpstr>Next Steps</vt:lpstr>
      <vt:lpstr>Interim TC planning</vt:lpstr>
      <vt:lpstr> Thanks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231</cp:revision>
  <cp:lastPrinted>2000-03-07T00:55:37Z</cp:lastPrinted>
  <dcterms:created xsi:type="dcterms:W3CDTF">2016-01-17T22:48:36Z</dcterms:created>
  <dcterms:modified xsi:type="dcterms:W3CDTF">2022-03-16T13:23:59Z</dcterms:modified>
  <cp:category/>
</cp:coreProperties>
</file>