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handoutMasterIdLst>
    <p:handoutMasterId r:id="rId8"/>
  </p:handoutMasterIdLst>
  <p:sldIdLst>
    <p:sldId id="346" r:id="rId2"/>
    <p:sldId id="311" r:id="rId3"/>
    <p:sldId id="352" r:id="rId4"/>
    <p:sldId id="358" r:id="rId5"/>
    <p:sldId id="357" r:id="rId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9BFF"/>
    <a:srgbClr val="4CFF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02" autoAdjust="0"/>
    <p:restoredTop sz="93488" autoAdjust="0"/>
  </p:normalViewPr>
  <p:slideViewPr>
    <p:cSldViewPr>
      <p:cViewPr varScale="1">
        <p:scale>
          <a:sx n="115" d="100"/>
          <a:sy n="115" d="100"/>
        </p:scale>
        <p:origin x="1356" y="108"/>
      </p:cViewPr>
      <p:guideLst>
        <p:guide orient="horz" pos="2160"/>
        <p:guide pos="2880"/>
      </p:guideLst>
    </p:cSldViewPr>
  </p:slideViewPr>
  <p:notesTextViewPr>
    <p:cViewPr>
      <p:scale>
        <a:sx n="100" d="100"/>
        <a:sy n="100" d="100"/>
      </p:scale>
      <p:origin x="0" y="0"/>
    </p:cViewPr>
  </p:notesTextViewPr>
  <p:notesViewPr>
    <p:cSldViewPr>
      <p:cViewPr varScale="1">
        <p:scale>
          <a:sx n="84" d="100"/>
          <a:sy n="84" d="100"/>
        </p:scale>
        <p:origin x="3792" y="7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37" Type="http://schemas.microsoft.com/office/2015/10/relationships/revisionInfo" Target="revisionInfo.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a:t>March 2017</a:t>
            </a:r>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ED5AFC9-7AB8-5B40-A4AD-2D01B55EE979}" type="datetime1">
              <a:rPr lang="en-US" smtClean="0"/>
              <a:t>3/16/2022</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CA4752B-70B9-0544-8D79-25A28646B0BC}" type="slidenum">
              <a:rPr lang="en-US" smtClean="0"/>
              <a:t>‹#›</a:t>
            </a:fld>
            <a:endParaRPr lang="en-US"/>
          </a:p>
        </p:txBody>
      </p:sp>
    </p:spTree>
    <p:extLst>
      <p:ext uri="{BB962C8B-B14F-4D97-AF65-F5344CB8AC3E}">
        <p14:creationId xmlns:p14="http://schemas.microsoft.com/office/powerpoint/2010/main" val="1347699823"/>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dirty="0" smtClean="0"/>
              <a:t>January 2022</a:t>
            </a:r>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303C4BF-C31F-4E46-8E72-4609933140BC}" type="datetime1">
              <a:rPr lang="en-US" smtClean="0"/>
              <a:t>3/16/2022</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5234A02-7D3B-CD49-A0E0-CACF1D6BF2B3}" type="slidenum">
              <a:rPr lang="en-US" smtClean="0"/>
              <a:t>‹#›</a:t>
            </a:fld>
            <a:endParaRPr lang="en-US"/>
          </a:p>
        </p:txBody>
      </p:sp>
    </p:spTree>
    <p:extLst>
      <p:ext uri="{BB962C8B-B14F-4D97-AF65-F5344CB8AC3E}">
        <p14:creationId xmlns:p14="http://schemas.microsoft.com/office/powerpoint/2010/main" val="539939169"/>
      </p:ext>
    </p:extLst>
  </p:cSld>
  <p:clrMap bg1="lt1" tx1="dk1" bg2="lt2" tx2="dk2" accent1="accent1" accent2="accent2" accent3="accent3" accent4="accent4" accent5="accent5" accent6="accent6" hlink="hlink" folHlink="folHlink"/>
  <p:hf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5410200" y="152400"/>
            <a:ext cx="3276600" cy="307777"/>
          </a:xfrm>
          <a:prstGeom prst="rect">
            <a:avLst/>
          </a:prstGeom>
          <a:noFill/>
        </p:spPr>
        <p:txBody>
          <a:bodyPr wrap="square" rtlCol="0">
            <a:spAutoFit/>
          </a:bodyPr>
          <a:lstStyle/>
          <a:p>
            <a:pPr algn="r"/>
            <a:r>
              <a:rPr lang="en-US" sz="1400" b="1" dirty="0" smtClean="0">
                <a:solidFill>
                  <a:srgbClr val="FF0000"/>
                </a:solidFill>
                <a:latin typeface="Times New Roman" pitchFamily="18" charset="0"/>
                <a:cs typeface="Times New Roman" pitchFamily="18" charset="0"/>
              </a:rPr>
              <a:t>DCN 15-19-0551-00-0vat</a:t>
            </a:r>
            <a:endParaRPr lang="en-US" sz="1400" b="1" dirty="0">
              <a:solidFill>
                <a:srgbClr val="FF0000"/>
              </a:solidFill>
              <a:latin typeface="Times New Roman" pitchFamily="18" charset="0"/>
              <a:cs typeface="Times New Roman" pitchFamily="18" charset="0"/>
            </a:endParaRPr>
          </a:p>
        </p:txBody>
      </p:sp>
      <p:sp>
        <p:nvSpPr>
          <p:cNvPr id="10" name="TextBox 9"/>
          <p:cNvSpPr txBox="1"/>
          <p:nvPr userDrawn="1"/>
        </p:nvSpPr>
        <p:spPr>
          <a:xfrm>
            <a:off x="457200" y="152400"/>
            <a:ext cx="15240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September 2020</a:t>
            </a:r>
            <a:endParaRPr lang="en-US" sz="14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B968935-F7C2-2943-A84E-BC9132FE84FE}" type="datetime1">
              <a:rPr lang="en-US" smtClean="0"/>
              <a:t>3/16/2022</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A8EE152-3E99-7342-B6D8-9F040714AC7D}" type="datetime1">
              <a:rPr lang="en-US" smtClean="0"/>
              <a:t>3/16/2022</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8" name="Straight Connector 7"/>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5240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March 2022</a:t>
            </a:r>
            <a:endParaRPr lang="en-US" sz="1400" b="1" dirty="0">
              <a:latin typeface="Times New Roman" pitchFamily="18" charset="0"/>
              <a:cs typeface="Times New Roman" pitchFamily="18" charset="0"/>
            </a:endParaRPr>
          </a:p>
        </p:txBody>
      </p:sp>
      <p:sp>
        <p:nvSpPr>
          <p:cNvPr id="13"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9"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5" name="TextBox 14"/>
          <p:cNvSpPr txBox="1"/>
          <p:nvPr userDrawn="1"/>
        </p:nvSpPr>
        <p:spPr>
          <a:xfrm>
            <a:off x="5410200" y="152400"/>
            <a:ext cx="3276600" cy="307777"/>
          </a:xfrm>
          <a:prstGeom prst="rect">
            <a:avLst/>
          </a:prstGeom>
          <a:noFill/>
        </p:spPr>
        <p:txBody>
          <a:bodyPr wrap="square" rtlCol="0">
            <a:spAutoFit/>
          </a:bodyPr>
          <a:lstStyle/>
          <a:p>
            <a:pPr algn="r"/>
            <a:r>
              <a:rPr lang="en-US" sz="1400" b="1" dirty="0" smtClean="0">
                <a:solidFill>
                  <a:schemeClr val="tx1"/>
                </a:solidFill>
                <a:latin typeface="Times New Roman" pitchFamily="18" charset="0"/>
                <a:cs typeface="Times New Roman" pitchFamily="18" charset="0"/>
              </a:rPr>
              <a:t>DCN </a:t>
            </a:r>
            <a:r>
              <a:rPr lang="en-US" sz="1400" b="1" dirty="0" smtClean="0">
                <a:solidFill>
                  <a:schemeClr val="tx1"/>
                </a:solidFill>
                <a:latin typeface="Times New Roman" pitchFamily="18" charset="0"/>
                <a:cs typeface="Times New Roman" pitchFamily="18" charset="0"/>
              </a:rPr>
              <a:t>15-22-0196-00-007a</a:t>
            </a:r>
            <a:endParaRPr lang="en-US" sz="1400" b="1"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25A640E-46A6-FE4D-ABF4-0D518D60FBB9}" type="datetime1">
              <a:rPr lang="en-US" smtClean="0"/>
              <a:t>3/16/2022</a:t>
            </a:fld>
            <a:endParaRPr lang="en-US"/>
          </a:p>
        </p:txBody>
      </p:sp>
      <p:sp>
        <p:nvSpPr>
          <p:cNvPr id="7"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412879A4-D9B4-F64D-A058-EF37CC0DC8FD}" type="datetime1">
              <a:rPr lang="en-US" smtClean="0"/>
              <a:t>3/16/2022</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E62B5D2A-4D6C-8143-8602-4163F4B50C71}" type="datetime1">
              <a:rPr lang="en-US" smtClean="0"/>
              <a:t>3/16/2022</a:t>
            </a:fld>
            <a:endParaRPr lang="en-US"/>
          </a:p>
        </p:txBody>
      </p:sp>
      <p:sp>
        <p:nvSpPr>
          <p:cNvPr id="10"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083D3F40-E048-474A-9262-361127BB8570}" type="datetime1">
              <a:rPr lang="en-US" smtClean="0"/>
              <a:t>3/16/2022</a:t>
            </a:fld>
            <a:endParaRPr lang="en-US"/>
          </a:p>
        </p:txBody>
      </p:sp>
      <p:sp>
        <p:nvSpPr>
          <p:cNvPr id="6"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A4854423-2E0A-6547-B4E9-1F109BABAE57}" type="datetime1">
              <a:rPr lang="en-US" smtClean="0"/>
              <a:t>3/16/2022</a:t>
            </a:fld>
            <a:endParaRPr lang="en-US"/>
          </a:p>
        </p:txBody>
      </p:sp>
      <p:sp>
        <p:nvSpPr>
          <p:cNvPr id="5"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72580BF7-1EF4-924D-A091-E1142F83A0ED}" type="datetime1">
              <a:rPr lang="en-US" smtClean="0"/>
              <a:t>3/16/2022</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1A8B32AF-F286-2345-A16E-116F901FEE7B}" type="datetime1">
              <a:rPr lang="en-US" smtClean="0"/>
              <a:t>3/16/2022</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8" name="Straight Connector 7"/>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0"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1" name="TextBox 10"/>
          <p:cNvSpPr txBox="1"/>
          <p:nvPr userDrawn="1"/>
        </p:nvSpPr>
        <p:spPr>
          <a:xfrm>
            <a:off x="8001000" y="6381948"/>
            <a:ext cx="553357"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a:t>
            </a:r>
            <a:endParaRPr lang="en-US" sz="1400" dirty="0">
              <a:latin typeface="Times New Roman" pitchFamily="18" charset="0"/>
              <a:cs typeface="Times New Roman" pitchFamily="18" charset="0"/>
            </a:endParaRPr>
          </a:p>
        </p:txBody>
      </p:sp>
      <p:sp>
        <p:nvSpPr>
          <p:cNvPr id="12" name="Slide Number Placeholder 5"/>
          <p:cNvSpPr txBox="1">
            <a:spLocks/>
          </p:cNvSpPr>
          <p:nvPr userDrawn="1"/>
        </p:nvSpPr>
        <p:spPr>
          <a:xfrm>
            <a:off x="8305801" y="6353273"/>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
        <p:nvSpPr>
          <p:cNvPr id="13" name="Footer Placeholder 1"/>
          <p:cNvSpPr txBox="1">
            <a:spLocks/>
          </p:cNvSpPr>
          <p:nvPr userDrawn="1"/>
        </p:nvSpPr>
        <p:spPr>
          <a:xfrm>
            <a:off x="3028950" y="6356350"/>
            <a:ext cx="3086100" cy="365125"/>
          </a:xfrm>
          <a:prstGeom prst="rect">
            <a:avLst/>
          </a:prstGeom>
        </p:spPr>
        <p:txBody>
          <a:bodyPr vert="horz" lIns="91440" tIns="45720" rIns="91440" bIns="45720" rtlCol="0" anchor="ctr"/>
          <a:lstStyle>
            <a:defPPr>
              <a:defRPr lang="en-US"/>
            </a:defPPr>
            <a:lvl1pPr algn="ctr" rtl="0" eaLnBrk="0" fontAlgn="base" hangingPunct="0">
              <a:spcBef>
                <a:spcPct val="0"/>
              </a:spcBef>
              <a:spcAft>
                <a:spcPct val="0"/>
              </a:spcAft>
              <a:defRPr sz="12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ko-KR" sz="1200" b="0" i="0" u="none" strike="noStrike" kern="1200" cap="none" spc="0" normalizeH="0" baseline="0" noProof="0" dirty="0" smtClean="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rPr>
              <a:t>Yeong Min Jang</a:t>
            </a:r>
            <a:endParaRPr kumimoji="0" lang="ko-KR" altLang="en-US" sz="12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endParaRPr>
          </a:p>
        </p:txBody>
      </p:sp>
      <p:sp>
        <p:nvSpPr>
          <p:cNvPr id="14" name="Date Placeholder 1"/>
          <p:cNvSpPr txBox="1">
            <a:spLocks/>
          </p:cNvSpPr>
          <p:nvPr userDrawn="1"/>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rPr>
              <a:t>Submission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a:spLocks noChangeArrowheads="1"/>
          </p:cNvSpPr>
          <p:nvPr/>
        </p:nvSpPr>
        <p:spPr bwMode="auto">
          <a:xfrm>
            <a:off x="0" y="838200"/>
            <a:ext cx="8991600" cy="4770537"/>
          </a:xfrm>
          <a:prstGeom prst="rect">
            <a:avLst/>
          </a:prstGeom>
          <a:noFill/>
          <a:ln w="12700">
            <a:noFill/>
            <a:miter lim="800000"/>
            <a:headEnd type="none" w="sm" len="sm"/>
            <a:tailEnd type="none" w="sm" len="sm"/>
          </a:ln>
          <a:effectLst/>
        </p:spPr>
        <p:txBody>
          <a:bodyPr>
            <a:spAutoFit/>
          </a:bodyPr>
          <a:lstStyle/>
          <a:p>
            <a:pPr algn="ctr"/>
            <a:r>
              <a:rPr lang="en-US" altLang="ja-JP" sz="1800" b="1" u="sng" dirty="0">
                <a:effectLst>
                  <a:outerShdw blurRad="38100" dist="38100" dir="2700000" algn="tl">
                    <a:srgbClr val="C0C0C0"/>
                  </a:outerShdw>
                </a:effectLst>
                <a:latin typeface="Times New Roman" panose="02020603050405020304" pitchFamily="18" charset="0"/>
                <a:ea typeface="ＭＳ Ｐゴシック" charset="-128"/>
                <a:cs typeface="Times New Roman" panose="02020603050405020304" pitchFamily="18" charset="0"/>
              </a:rPr>
              <a:t>Project: IEEE P802.15 Working Group for Wireless Personal Area Networks (WPANs)</a:t>
            </a:r>
            <a:endParaRPr lang="en-US" altLang="ja-JP" sz="1600" b="1" dirty="0">
              <a:latin typeface="Times New Roman" panose="02020603050405020304" pitchFamily="18" charset="0"/>
              <a:ea typeface="ＭＳ Ｐゴシック" charset="-128"/>
              <a:cs typeface="Times New Roman" panose="02020603050405020304" pitchFamily="18" charset="0"/>
            </a:endParaRPr>
          </a:p>
          <a:p>
            <a:endParaRPr lang="en-US" altLang="ja-JP" sz="1600" dirty="0">
              <a:latin typeface="Times New Roman" panose="02020603050405020304" pitchFamily="18" charset="0"/>
              <a:ea typeface="ＭＳ Ｐゴシック" charset="-128"/>
              <a:cs typeface="Times New Roman" panose="02020603050405020304" pitchFamily="18" charset="0"/>
            </a:endParaRPr>
          </a:p>
          <a:p>
            <a:r>
              <a:rPr lang="en-US" altLang="ja-JP" sz="1600" b="1" dirty="0">
                <a:latin typeface="Times New Roman" panose="02020603050405020304" pitchFamily="18" charset="0"/>
                <a:ea typeface="ＭＳ Ｐゴシック" charset="-128"/>
                <a:cs typeface="Times New Roman" panose="02020603050405020304" pitchFamily="18" charset="0"/>
              </a:rPr>
              <a:t>Submission Title:</a:t>
            </a:r>
            <a:r>
              <a:rPr lang="en-US" altLang="ja-JP" sz="1600" dirty="0">
                <a:latin typeface="Times New Roman" panose="02020603050405020304" pitchFamily="18" charset="0"/>
                <a:ea typeface="ＭＳ Ｐゴシック" charset="-128"/>
                <a:cs typeface="Times New Roman" panose="02020603050405020304" pitchFamily="18" charset="0"/>
              </a:rPr>
              <a:t> 15.7a </a:t>
            </a:r>
            <a:r>
              <a:rPr lang="en-US" altLang="ja-JP" sz="1600" dirty="0" smtClean="0">
                <a:latin typeface="Times New Roman" panose="02020603050405020304" pitchFamily="18" charset="0"/>
                <a:ea typeface="ＭＳ Ｐゴシック" charset="-128"/>
                <a:cs typeface="Times New Roman" panose="02020603050405020304" pitchFamily="18" charset="0"/>
              </a:rPr>
              <a:t>Higher Rate, Longer Range </a:t>
            </a:r>
            <a:r>
              <a:rPr lang="en-US" altLang="ja-JP" sz="1600" dirty="0">
                <a:latin typeface="Times New Roman" panose="02020603050405020304" pitchFamily="18" charset="0"/>
                <a:ea typeface="ＭＳ Ｐゴシック" charset="-128"/>
                <a:cs typeface="Times New Roman" panose="02020603050405020304" pitchFamily="18" charset="0"/>
              </a:rPr>
              <a:t>OCC TG Closing </a:t>
            </a:r>
            <a:r>
              <a:rPr lang="en-US" altLang="ja-JP" sz="1600" smtClean="0">
                <a:latin typeface="Times New Roman" panose="02020603050405020304" pitchFamily="18" charset="0"/>
                <a:ea typeface="ＭＳ Ｐゴシック" charset="-128"/>
                <a:cs typeface="Times New Roman" panose="02020603050405020304" pitchFamily="18" charset="0"/>
              </a:rPr>
              <a:t>Report (March </a:t>
            </a:r>
            <a:r>
              <a:rPr lang="en-US" altLang="ja-JP" sz="1600" dirty="0" smtClean="0">
                <a:latin typeface="Times New Roman" panose="02020603050405020304" pitchFamily="18" charset="0"/>
                <a:ea typeface="ＭＳ Ｐゴシック" charset="-128"/>
                <a:cs typeface="Times New Roman" panose="02020603050405020304" pitchFamily="18" charset="0"/>
              </a:rPr>
              <a:t>2022)</a:t>
            </a:r>
            <a:r>
              <a:rPr lang="en-US" altLang="ja-JP" sz="1600" dirty="0">
                <a:latin typeface="Times New Roman" panose="02020603050405020304" pitchFamily="18" charset="0"/>
                <a:ea typeface="ＭＳ Ｐゴシック" charset="-128"/>
                <a:cs typeface="Times New Roman" panose="02020603050405020304" pitchFamily="18" charset="0"/>
              </a:rPr>
              <a:t>	</a:t>
            </a:r>
          </a:p>
          <a:p>
            <a:r>
              <a:rPr lang="en-US" altLang="ja-JP" sz="1600" b="1" dirty="0">
                <a:latin typeface="Times New Roman" panose="02020603050405020304" pitchFamily="18" charset="0"/>
                <a:ea typeface="ＭＳ Ｐゴシック" charset="-128"/>
                <a:cs typeface="Times New Roman" panose="02020603050405020304" pitchFamily="18" charset="0"/>
              </a:rPr>
              <a:t>Date Submitted: </a:t>
            </a:r>
            <a:r>
              <a:rPr lang="en-US" altLang="ja-JP" sz="1600" dirty="0" smtClean="0">
                <a:latin typeface="Times New Roman" panose="02020603050405020304" pitchFamily="18" charset="0"/>
                <a:ea typeface="ＭＳ Ｐゴシック" charset="-128"/>
                <a:cs typeface="Times New Roman" panose="02020603050405020304" pitchFamily="18" charset="0"/>
              </a:rPr>
              <a:t>March 16, 2022</a:t>
            </a:r>
            <a:r>
              <a:rPr lang="en-US" altLang="ja-JP" sz="1600" dirty="0">
                <a:latin typeface="Times New Roman" panose="02020603050405020304" pitchFamily="18" charset="0"/>
                <a:ea typeface="ＭＳ Ｐゴシック" charset="-128"/>
                <a:cs typeface="Times New Roman" panose="02020603050405020304" pitchFamily="18" charset="0"/>
              </a:rPr>
              <a:t>	</a:t>
            </a:r>
          </a:p>
          <a:p>
            <a:r>
              <a:rPr lang="en-US" altLang="ja-JP" sz="1600" b="1" dirty="0">
                <a:latin typeface="Times New Roman" panose="02020603050405020304" pitchFamily="18" charset="0"/>
                <a:ea typeface="ＭＳ Ｐゴシック" charset="-128"/>
                <a:cs typeface="Times New Roman" panose="02020603050405020304" pitchFamily="18" charset="0"/>
              </a:rPr>
              <a:t>Source:</a:t>
            </a:r>
            <a:r>
              <a:rPr lang="en-US" altLang="ja-JP" sz="1600" dirty="0">
                <a:latin typeface="Times New Roman" panose="02020603050405020304" pitchFamily="18" charset="0"/>
                <a:ea typeface="ＭＳ Ｐゴシック" charset="-128"/>
                <a:cs typeface="Times New Roman" panose="02020603050405020304" pitchFamily="18" charset="0"/>
              </a:rPr>
              <a:t> </a:t>
            </a:r>
            <a:r>
              <a:rPr lang="en-US" altLang="zh-CN" sz="1600" dirty="0">
                <a:latin typeface="Times New Roman" panose="02020603050405020304" pitchFamily="18" charset="0"/>
                <a:cs typeface="Times New Roman" panose="02020603050405020304" pitchFamily="18" charset="0"/>
              </a:rPr>
              <a:t>Yeong Min Jang</a:t>
            </a:r>
            <a:r>
              <a:rPr lang="en-US" altLang="zh-CN" sz="1600" dirty="0">
                <a:latin typeface="Times New Roman" panose="02020603050405020304" pitchFamily="18" charset="0"/>
                <a:ea typeface="ＭＳ Ｐゴシック" charset="-128"/>
                <a:cs typeface="Times New Roman" panose="02020603050405020304" pitchFamily="18" charset="0"/>
              </a:rPr>
              <a:t>,</a:t>
            </a:r>
            <a:r>
              <a:rPr lang="en-US" altLang="ja-JP" sz="1600" dirty="0">
                <a:latin typeface="Times New Roman" panose="02020603050405020304" pitchFamily="18" charset="0"/>
                <a:ea typeface="ＭＳ Ｐゴシック" charset="-128"/>
                <a:cs typeface="Times New Roman" panose="02020603050405020304" pitchFamily="18" charset="0"/>
              </a:rPr>
              <a:t> </a:t>
            </a:r>
            <a:r>
              <a:rPr lang="en-US" altLang="ko-KR" sz="1600" dirty="0">
                <a:latin typeface="Times New Roman" panose="02020603050405020304" pitchFamily="18" charset="0"/>
                <a:ea typeface="굴림" charset="-127"/>
                <a:cs typeface="Times New Roman" panose="02020603050405020304" pitchFamily="18" charset="0"/>
              </a:rPr>
              <a:t>Kookmin University</a:t>
            </a:r>
            <a:endParaRPr lang="en-US" altLang="ja-JP" sz="1600" dirty="0">
              <a:latin typeface="Times New Roman" panose="02020603050405020304" pitchFamily="18" charset="0"/>
              <a:ea typeface="ＭＳ Ｐゴシック" charset="-128"/>
              <a:cs typeface="Times New Roman" panose="02020603050405020304" pitchFamily="18" charset="0"/>
            </a:endParaRPr>
          </a:p>
          <a:p>
            <a:r>
              <a:rPr lang="en-US" altLang="ja-JP" sz="1600" dirty="0">
                <a:latin typeface="Times New Roman" panose="02020603050405020304" pitchFamily="18" charset="0"/>
                <a:ea typeface="ＭＳ Ｐゴシック" charset="-128"/>
                <a:cs typeface="Times New Roman" panose="02020603050405020304" pitchFamily="18" charset="0"/>
              </a:rPr>
              <a:t>Address</a:t>
            </a:r>
          </a:p>
          <a:p>
            <a:r>
              <a:rPr lang="en-US" altLang="ja-JP" sz="1600" dirty="0">
                <a:latin typeface="Times New Roman" panose="02020603050405020304" pitchFamily="18" charset="0"/>
                <a:ea typeface="ＭＳ Ｐゴシック" charset="-128"/>
                <a:cs typeface="Times New Roman" panose="02020603050405020304" pitchFamily="18" charset="0"/>
              </a:rPr>
              <a:t>Voice: +</a:t>
            </a:r>
            <a:r>
              <a:rPr lang="en-US" altLang="ja-JP" sz="1600" dirty="0" smtClean="0">
                <a:latin typeface="Times New Roman" panose="02020603050405020304" pitchFamily="18" charset="0"/>
                <a:ea typeface="ＭＳ Ｐゴシック" charset="-128"/>
                <a:cs typeface="Times New Roman" panose="02020603050405020304" pitchFamily="18" charset="0"/>
              </a:rPr>
              <a:t>82-2-910-5068  </a:t>
            </a:r>
            <a:r>
              <a:rPr lang="en-US" altLang="ja-JP" sz="1600" dirty="0">
                <a:latin typeface="Times New Roman" panose="02020603050405020304" pitchFamily="18" charset="0"/>
                <a:ea typeface="ＭＳ Ｐゴシック" charset="-128"/>
                <a:cs typeface="Times New Roman" panose="02020603050405020304" pitchFamily="18" charset="0"/>
              </a:rPr>
              <a:t>				E-Mail: </a:t>
            </a:r>
            <a:r>
              <a:rPr lang="en-US" altLang="ko-KR" sz="1600" dirty="0">
                <a:latin typeface="Times New Roman" panose="02020603050405020304" pitchFamily="18" charset="0"/>
                <a:ea typeface="굴림" charset="-127"/>
                <a:cs typeface="Times New Roman" panose="02020603050405020304" pitchFamily="18" charset="0"/>
              </a:rPr>
              <a:t>yjang@kookmin.ac.kr</a:t>
            </a:r>
            <a:r>
              <a:rPr lang="en-US" altLang="ja-JP" sz="1600" dirty="0">
                <a:latin typeface="Times New Roman" panose="02020603050405020304" pitchFamily="18" charset="0"/>
                <a:ea typeface="ＭＳ Ｐゴシック" charset="-128"/>
                <a:cs typeface="Times New Roman" panose="02020603050405020304" pitchFamily="18" charset="0"/>
              </a:rPr>
              <a:t>	</a:t>
            </a:r>
          </a:p>
          <a:p>
            <a:pPr>
              <a:spcBef>
                <a:spcPts val="600"/>
              </a:spcBef>
              <a:spcAft>
                <a:spcPts val="600"/>
              </a:spcAft>
            </a:pPr>
            <a:r>
              <a:rPr lang="en-US" altLang="ja-JP" sz="1600" b="1" dirty="0">
                <a:latin typeface="Times New Roman" panose="02020603050405020304" pitchFamily="18" charset="0"/>
                <a:ea typeface="ＭＳ Ｐゴシック" charset="-128"/>
                <a:cs typeface="Times New Roman" panose="02020603050405020304" pitchFamily="18" charset="0"/>
              </a:rPr>
              <a:t>Re:</a:t>
            </a:r>
            <a:r>
              <a:rPr lang="en-US" altLang="ja-JP" sz="1600" dirty="0">
                <a:latin typeface="Times New Roman" panose="02020603050405020304" pitchFamily="18" charset="0"/>
                <a:ea typeface="ＭＳ Ｐゴシック" charset="-128"/>
                <a:cs typeface="Times New Roman" panose="02020603050405020304" pitchFamily="18" charset="0"/>
              </a:rPr>
              <a:t> </a:t>
            </a:r>
            <a:r>
              <a:rPr lang="en-US" altLang="ja-JP" dirty="0">
                <a:latin typeface="Times New Roman" panose="02020603050405020304" pitchFamily="18" charset="0"/>
                <a:ea typeface="ＭＳ Ｐゴシック" charset="-128"/>
                <a:cs typeface="Times New Roman" panose="02020603050405020304" pitchFamily="18" charset="0"/>
              </a:rPr>
              <a:t>	</a:t>
            </a:r>
          </a:p>
          <a:p>
            <a:pPr>
              <a:spcBef>
                <a:spcPts val="600"/>
              </a:spcBef>
              <a:spcAft>
                <a:spcPts val="600"/>
              </a:spcAft>
            </a:pPr>
            <a:r>
              <a:rPr lang="en-US" altLang="ja-JP" sz="1600" b="1" dirty="0">
                <a:latin typeface="Times New Roman" panose="02020603050405020304" pitchFamily="18" charset="0"/>
                <a:ea typeface="ＭＳ Ｐゴシック" charset="-128"/>
                <a:cs typeface="Times New Roman" panose="02020603050405020304" pitchFamily="18" charset="0"/>
              </a:rPr>
              <a:t>Abstract:</a:t>
            </a:r>
            <a:r>
              <a:rPr lang="en-US" altLang="ja-JP" sz="1600" dirty="0">
                <a:latin typeface="Times New Roman" panose="02020603050405020304" pitchFamily="18" charset="0"/>
                <a:ea typeface="ＭＳ Ｐゴシック" charset="-128"/>
                <a:cs typeface="Times New Roman" panose="02020603050405020304" pitchFamily="18" charset="0"/>
              </a:rPr>
              <a:t>	IEEE 802.15.7a </a:t>
            </a:r>
            <a:r>
              <a:rPr lang="en-US" altLang="ja-JP" sz="1600" dirty="0" smtClean="0">
                <a:latin typeface="Times New Roman" panose="02020603050405020304" pitchFamily="18" charset="0"/>
                <a:ea typeface="ＭＳ Ｐゴシック" charset="-128"/>
                <a:cs typeface="Times New Roman" panose="02020603050405020304" pitchFamily="18" charset="0"/>
              </a:rPr>
              <a:t>Higher Rate, Longer Range </a:t>
            </a:r>
            <a:r>
              <a:rPr lang="en-US" altLang="ja-JP" sz="1600" dirty="0">
                <a:latin typeface="Times New Roman" panose="02020603050405020304" pitchFamily="18" charset="0"/>
                <a:ea typeface="ＭＳ Ｐゴシック" charset="-128"/>
                <a:cs typeface="Times New Roman" panose="02020603050405020304" pitchFamily="18" charset="0"/>
              </a:rPr>
              <a:t>OCC TG Closing Report </a:t>
            </a:r>
            <a:r>
              <a:rPr lang="en-US" altLang="ja-JP" sz="1600" dirty="0">
                <a:latin typeface="Times New Roman" panose="02020603050405020304" pitchFamily="18" charset="0"/>
                <a:ea typeface="ＭＳ Ｐゴシック" pitchFamily="-65" charset="-128"/>
                <a:cs typeface="Times New Roman" panose="02020603050405020304" pitchFamily="18" charset="0"/>
              </a:rPr>
              <a:t>for</a:t>
            </a:r>
            <a:r>
              <a:rPr lang="en-US" altLang="ja-JP" sz="1600" dirty="0">
                <a:latin typeface="Times New Roman" panose="02020603050405020304" pitchFamily="18" charset="0"/>
                <a:ea typeface="ＭＳ Ｐゴシック" charset="-128"/>
                <a:cs typeface="Times New Roman" panose="02020603050405020304" pitchFamily="18" charset="0"/>
              </a:rPr>
              <a:t> </a:t>
            </a:r>
            <a:r>
              <a:rPr lang="en-US" altLang="ja-JP" sz="1600" dirty="0" smtClean="0">
                <a:latin typeface="Times New Roman" panose="02020603050405020304" pitchFamily="18" charset="0"/>
                <a:ea typeface="ＭＳ Ｐゴシック" charset="-128"/>
                <a:cs typeface="Times New Roman" panose="02020603050405020304" pitchFamily="18" charset="0"/>
              </a:rPr>
              <a:t>March 2022</a:t>
            </a:r>
            <a:endParaRPr lang="en-US" altLang="ja-JP" sz="1600" dirty="0">
              <a:latin typeface="Times New Roman" panose="02020603050405020304" pitchFamily="18" charset="0"/>
              <a:ea typeface="ＭＳ Ｐゴシック" charset="-128"/>
              <a:cs typeface="Times New Roman" panose="02020603050405020304" pitchFamily="18" charset="0"/>
            </a:endParaRPr>
          </a:p>
          <a:p>
            <a:pPr>
              <a:spcBef>
                <a:spcPts val="600"/>
              </a:spcBef>
              <a:spcAft>
                <a:spcPts val="600"/>
              </a:spcAft>
            </a:pPr>
            <a:r>
              <a:rPr lang="en-US" altLang="ja-JP" sz="1600" b="1" dirty="0">
                <a:latin typeface="Times New Roman" panose="02020603050405020304" pitchFamily="18" charset="0"/>
                <a:ea typeface="ＭＳ Ｐゴシック" charset="-128"/>
                <a:cs typeface="Times New Roman" panose="02020603050405020304" pitchFamily="18" charset="0"/>
              </a:rPr>
              <a:t>Purpose:</a:t>
            </a:r>
            <a:r>
              <a:rPr lang="en-US" altLang="ja-JP" sz="1600" dirty="0">
                <a:latin typeface="Times New Roman" panose="02020603050405020304" pitchFamily="18" charset="0"/>
                <a:ea typeface="ＭＳ Ｐゴシック" charset="-128"/>
                <a:cs typeface="Times New Roman" panose="02020603050405020304" pitchFamily="18" charset="0"/>
              </a:rPr>
              <a:t>	[Report progress to WG]</a:t>
            </a:r>
          </a:p>
          <a:p>
            <a:pPr algn="just"/>
            <a:r>
              <a:rPr lang="en-US" altLang="ja-JP" sz="1600" b="1" dirty="0">
                <a:latin typeface="Times New Roman" panose="02020603050405020304" pitchFamily="18" charset="0"/>
                <a:ea typeface="ＭＳ Ｐゴシック" charset="-128"/>
                <a:cs typeface="Times New Roman" panose="02020603050405020304" pitchFamily="18" charset="0"/>
              </a:rPr>
              <a:t>Notice:</a:t>
            </a:r>
            <a:r>
              <a:rPr lang="en-US" altLang="ja-JP" sz="1600" dirty="0">
                <a:latin typeface="Times New Roman" panose="02020603050405020304" pitchFamily="18" charset="0"/>
                <a:ea typeface="ＭＳ Ｐゴシック" charset="-128"/>
                <a:cs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a:endParaRPr lang="en-US" altLang="ja-JP" sz="1600" dirty="0">
              <a:latin typeface="Times New Roman" panose="02020603050405020304" pitchFamily="18" charset="0"/>
              <a:ea typeface="ＭＳ Ｐゴシック" charset="-128"/>
              <a:cs typeface="Times New Roman" panose="02020603050405020304" pitchFamily="18" charset="0"/>
            </a:endParaRPr>
          </a:p>
          <a:p>
            <a:r>
              <a:rPr lang="en-US" altLang="ja-JP" sz="1600" b="1" dirty="0">
                <a:latin typeface="Times New Roman" panose="02020603050405020304" pitchFamily="18" charset="0"/>
                <a:ea typeface="ＭＳ Ｐゴシック" charset="-128"/>
                <a:cs typeface="Times New Roman" panose="02020603050405020304" pitchFamily="18" charset="0"/>
              </a:rPr>
              <a:t>Release:</a:t>
            </a:r>
            <a:r>
              <a:rPr lang="en-US" altLang="ja-JP" sz="1600" dirty="0">
                <a:latin typeface="Times New Roman" panose="02020603050405020304" pitchFamily="18" charset="0"/>
                <a:ea typeface="ＭＳ Ｐゴシック" charset="-128"/>
                <a:cs typeface="Times New Roman" panose="02020603050405020304" pitchFamily="18" charset="0"/>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13416752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762000" y="1371600"/>
            <a:ext cx="7632848" cy="3816424"/>
          </a:xfrm>
          <a:prstGeom prst="rect">
            <a:avLst/>
          </a:prstGeom>
        </p:spPr>
        <p:txBody>
          <a:bodyPr vert="horz" lIns="91440" tIns="45720" rIns="91440" bIns="45720" rtlCol="0"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ja-JP" b="1" dirty="0" smtClean="0">
                <a:ea typeface="ＭＳ Ｐゴシック" pitchFamily="50" charset="-128"/>
              </a:rPr>
              <a:t>IEEE 802.15.7a Higher Rate, Longer Range OCC TG</a:t>
            </a:r>
            <a:br>
              <a:rPr lang="en-US" altLang="ja-JP" b="1" dirty="0" smtClean="0">
                <a:ea typeface="ＭＳ Ｐゴシック" pitchFamily="50" charset="-128"/>
              </a:rPr>
            </a:br>
            <a:r>
              <a:rPr lang="en-US" altLang="ja-JP" b="1" dirty="0" smtClean="0">
                <a:ea typeface="ＭＳ Ｐゴシック" pitchFamily="50" charset="-128"/>
              </a:rPr>
              <a:t/>
            </a:r>
            <a:br>
              <a:rPr lang="en-US" altLang="ja-JP" b="1" dirty="0" smtClean="0">
                <a:ea typeface="ＭＳ Ｐゴシック" pitchFamily="50" charset="-128"/>
              </a:rPr>
            </a:br>
            <a:r>
              <a:rPr lang="en-US" altLang="ja-JP" dirty="0" smtClean="0">
                <a:ea typeface="ＭＳ Ｐゴシック" pitchFamily="50" charset="-128"/>
              </a:rPr>
              <a:t>Closing report</a:t>
            </a:r>
            <a:br>
              <a:rPr lang="en-US" altLang="ja-JP" dirty="0" smtClean="0">
                <a:ea typeface="ＭＳ Ｐゴシック" pitchFamily="50" charset="-128"/>
              </a:rPr>
            </a:br>
            <a:r>
              <a:rPr lang="en-US" altLang="ja-JP" dirty="0" smtClean="0">
                <a:ea typeface="ＭＳ Ｐゴシック" pitchFamily="50" charset="-128"/>
              </a:rPr>
              <a:t/>
            </a:r>
            <a:br>
              <a:rPr lang="en-US" altLang="ja-JP" dirty="0" smtClean="0">
                <a:ea typeface="ＭＳ Ｐゴシック" pitchFamily="50" charset="-128"/>
              </a:rPr>
            </a:br>
            <a:r>
              <a:rPr lang="en-US" altLang="ja-JP" dirty="0" smtClean="0">
                <a:ea typeface="ＭＳ Ｐゴシック" pitchFamily="50" charset="-128"/>
              </a:rPr>
              <a:t> </a:t>
            </a:r>
            <a:br>
              <a:rPr lang="en-US" altLang="ja-JP" dirty="0" smtClean="0">
                <a:ea typeface="ＭＳ Ｐゴシック" pitchFamily="50" charset="-128"/>
              </a:rPr>
            </a:br>
            <a:r>
              <a:rPr lang="en-US" altLang="ja-JP" dirty="0" smtClean="0">
                <a:ea typeface="ＭＳ Ｐゴシック" pitchFamily="50" charset="-128"/>
              </a:rPr>
              <a:t>March 16, 2022</a:t>
            </a:r>
            <a:endParaRPr lang="ja-JP" altLang="ja-JP" dirty="0"/>
          </a:p>
        </p:txBody>
      </p:sp>
    </p:spTree>
    <p:extLst>
      <p:ext uri="{BB962C8B-B14F-4D97-AF65-F5344CB8AC3E}">
        <p14:creationId xmlns:p14="http://schemas.microsoft.com/office/powerpoint/2010/main" val="35074183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Times New Roman" panose="02020603050405020304" pitchFamily="18" charset="0"/>
                <a:cs typeface="Times New Roman" panose="02020603050405020304" pitchFamily="18" charset="0"/>
              </a:rPr>
              <a:t>Accomplishment for the meeting</a:t>
            </a:r>
          </a:p>
        </p:txBody>
      </p:sp>
      <p:sp>
        <p:nvSpPr>
          <p:cNvPr id="7" name="Rectangle 3"/>
          <p:cNvSpPr>
            <a:spLocks noGrp="1" noChangeArrowheads="1"/>
          </p:cNvSpPr>
          <p:nvPr>
            <p:ph idx="1"/>
          </p:nvPr>
        </p:nvSpPr>
        <p:spPr>
          <a:xfrm>
            <a:off x="251520" y="1406136"/>
            <a:ext cx="8640960" cy="4918464"/>
          </a:xfrm>
          <a:ln/>
        </p:spPr>
        <p:txBody>
          <a:bodyPr>
            <a:normAutofit/>
          </a:bodyPr>
          <a:lstStyle/>
          <a:p>
            <a:pPr algn="just"/>
            <a:r>
              <a:rPr lang="en-US" altLang="ja-JP" sz="2800" dirty="0">
                <a:latin typeface="Times New Roman" panose="02020603050405020304" pitchFamily="18" charset="0"/>
                <a:cs typeface="Times New Roman" panose="02020603050405020304" pitchFamily="18" charset="0"/>
              </a:rPr>
              <a:t>4 Slots (on Wed., Thu., Mon. and Tue.)</a:t>
            </a:r>
          </a:p>
          <a:p>
            <a:pPr algn="just"/>
            <a:r>
              <a:rPr lang="en-US" altLang="ja-JP" sz="2800" dirty="0" smtClean="0">
                <a:latin typeface="Times New Roman" panose="02020603050405020304" pitchFamily="18" charset="0"/>
                <a:cs typeface="Times New Roman" panose="02020603050405020304" pitchFamily="18" charset="0"/>
              </a:rPr>
              <a:t>1</a:t>
            </a:r>
            <a:r>
              <a:rPr lang="en-US" altLang="ja-JP" sz="2800" baseline="30000" dirty="0" smtClean="0">
                <a:latin typeface="Times New Roman" panose="02020603050405020304" pitchFamily="18" charset="0"/>
                <a:cs typeface="Times New Roman" panose="02020603050405020304" pitchFamily="18" charset="0"/>
              </a:rPr>
              <a:t>st</a:t>
            </a:r>
            <a:r>
              <a:rPr lang="en-US" altLang="ja-JP" sz="2800" dirty="0" smtClean="0">
                <a:latin typeface="Times New Roman" panose="02020603050405020304" pitchFamily="18" charset="0"/>
                <a:cs typeface="Times New Roman" panose="02020603050405020304" pitchFamily="18" charset="0"/>
              </a:rPr>
              <a:t> Slot:</a:t>
            </a:r>
          </a:p>
          <a:p>
            <a:pPr lvl="1" algn="just"/>
            <a:r>
              <a:rPr lang="en-US" altLang="ja-JP" sz="2400" dirty="0" smtClean="0">
                <a:latin typeface="Times New Roman" panose="02020603050405020304" pitchFamily="18" charset="0"/>
                <a:cs typeface="Times New Roman" panose="02020603050405020304" pitchFamily="18" charset="0"/>
              </a:rPr>
              <a:t>Approval </a:t>
            </a:r>
            <a:r>
              <a:rPr lang="en-US" altLang="ja-JP" sz="2400" dirty="0">
                <a:latin typeface="Times New Roman" panose="02020603050405020304" pitchFamily="18" charset="0"/>
                <a:cs typeface="Times New Roman" panose="02020603050405020304" pitchFamily="18" charset="0"/>
              </a:rPr>
              <a:t>for </a:t>
            </a:r>
            <a:r>
              <a:rPr lang="en-US" altLang="ja-JP" sz="2400" dirty="0" smtClean="0">
                <a:latin typeface="Times New Roman" panose="02020603050405020304" pitchFamily="18" charset="0"/>
                <a:cs typeface="Times New Roman" panose="02020603050405020304" pitchFamily="18" charset="0"/>
              </a:rPr>
              <a:t>January Meeting Minutes (132-00)</a:t>
            </a:r>
            <a:endParaRPr lang="en-US" altLang="ja-JP" sz="2400" dirty="0">
              <a:latin typeface="Times New Roman" panose="02020603050405020304" pitchFamily="18" charset="0"/>
              <a:cs typeface="Times New Roman" panose="02020603050405020304" pitchFamily="18" charset="0"/>
            </a:endParaRPr>
          </a:p>
          <a:p>
            <a:pPr lvl="1" algn="just"/>
            <a:r>
              <a:rPr lang="en-US" altLang="ja-JP" sz="2400" dirty="0" smtClean="0">
                <a:latin typeface="Times New Roman" panose="02020603050405020304" pitchFamily="18" charset="0"/>
                <a:cs typeface="Times New Roman" panose="02020603050405020304" pitchFamily="18" charset="0"/>
              </a:rPr>
              <a:t>Approval </a:t>
            </a:r>
            <a:r>
              <a:rPr lang="en-US" altLang="ja-JP" sz="2400" dirty="0">
                <a:latin typeface="Times New Roman" panose="02020603050405020304" pitchFamily="18" charset="0"/>
                <a:cs typeface="Times New Roman" panose="02020603050405020304" pitchFamily="18" charset="0"/>
              </a:rPr>
              <a:t>Meeting Objectives and Agenda </a:t>
            </a:r>
            <a:r>
              <a:rPr lang="en-US" altLang="ja-JP" sz="2400" dirty="0" smtClean="0">
                <a:latin typeface="Times New Roman" panose="02020603050405020304" pitchFamily="18" charset="0"/>
                <a:cs typeface="Times New Roman" panose="02020603050405020304" pitchFamily="18" charset="0"/>
              </a:rPr>
              <a:t>Approval (148-00)</a:t>
            </a:r>
            <a:endParaRPr lang="en-US" altLang="ja-JP" sz="2400" dirty="0">
              <a:latin typeface="Times New Roman" panose="02020603050405020304" pitchFamily="18" charset="0"/>
              <a:cs typeface="Times New Roman" panose="02020603050405020304" pitchFamily="18" charset="0"/>
            </a:endParaRPr>
          </a:p>
          <a:p>
            <a:pPr lvl="1" algn="just"/>
            <a:r>
              <a:rPr lang="en-US" altLang="ja-JP" sz="2400" dirty="0" smtClean="0">
                <a:latin typeface="Times New Roman" panose="02020603050405020304" pitchFamily="18" charset="0"/>
                <a:cs typeface="Times New Roman" panose="02020603050405020304" pitchFamily="18" charset="0"/>
              </a:rPr>
              <a:t>Hear contributions</a:t>
            </a:r>
          </a:p>
          <a:p>
            <a:pPr lvl="2" algn="just"/>
            <a:r>
              <a:rPr lang="en-US" altLang="ja-JP" sz="2000" dirty="0" smtClean="0">
                <a:latin typeface="Times New Roman" panose="02020603050405020304" pitchFamily="18" charset="0"/>
                <a:cs typeface="Times New Roman" panose="02020603050405020304" pitchFamily="18" charset="0"/>
              </a:rPr>
              <a:t>Draft D1-PHY </a:t>
            </a:r>
            <a:r>
              <a:rPr lang="en-US" altLang="ja-JP" sz="2000" dirty="0">
                <a:latin typeface="Times New Roman" panose="02020603050405020304" pitchFamily="18" charset="0"/>
                <a:cs typeface="Times New Roman" panose="02020603050405020304" pitchFamily="18" charset="0"/>
              </a:rPr>
              <a:t>VII specifications </a:t>
            </a:r>
            <a:r>
              <a:rPr lang="en-US" altLang="ja-JP" sz="2000" dirty="0" smtClean="0">
                <a:latin typeface="Times New Roman" panose="02020603050405020304" pitchFamily="18" charset="0"/>
                <a:cs typeface="Times New Roman" panose="02020603050405020304" pitchFamily="18" charset="0"/>
              </a:rPr>
              <a:t>(146-00)</a:t>
            </a:r>
          </a:p>
          <a:p>
            <a:pPr lvl="2" algn="just"/>
            <a:r>
              <a:rPr lang="en-US" altLang="ja-JP" sz="2000" dirty="0">
                <a:latin typeface="Times New Roman" panose="02020603050405020304" pitchFamily="18" charset="0"/>
                <a:cs typeface="Times New Roman" panose="02020603050405020304" pitchFamily="18" charset="0"/>
              </a:rPr>
              <a:t>Draft D1-PHY </a:t>
            </a:r>
            <a:r>
              <a:rPr lang="en-US" altLang="ja-JP" sz="2000" dirty="0" smtClean="0">
                <a:latin typeface="Times New Roman" panose="02020603050405020304" pitchFamily="18" charset="0"/>
                <a:cs typeface="Times New Roman" panose="02020603050405020304" pitchFamily="18" charset="0"/>
              </a:rPr>
              <a:t>VIII </a:t>
            </a:r>
            <a:r>
              <a:rPr lang="en-US" altLang="ja-JP" sz="2000" dirty="0">
                <a:latin typeface="Times New Roman" panose="02020603050405020304" pitchFamily="18" charset="0"/>
                <a:cs typeface="Times New Roman" panose="02020603050405020304" pitchFamily="18" charset="0"/>
              </a:rPr>
              <a:t>specifications </a:t>
            </a:r>
            <a:r>
              <a:rPr lang="en-US" altLang="ja-JP" sz="2000" dirty="0" smtClean="0">
                <a:latin typeface="Times New Roman" panose="02020603050405020304" pitchFamily="18" charset="0"/>
                <a:cs typeface="Times New Roman" panose="02020603050405020304" pitchFamily="18" charset="0"/>
              </a:rPr>
              <a:t>(147-00</a:t>
            </a:r>
            <a:r>
              <a:rPr lang="en-US" altLang="ja-JP" sz="2000" dirty="0">
                <a:latin typeface="Times New Roman" panose="02020603050405020304" pitchFamily="18" charset="0"/>
                <a:cs typeface="Times New Roman" panose="02020603050405020304" pitchFamily="18" charset="0"/>
              </a:rPr>
              <a:t>)</a:t>
            </a:r>
          </a:p>
          <a:p>
            <a:pPr lvl="2" algn="just"/>
            <a:endParaRPr lang="en-US" altLang="ja-JP" sz="20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589410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Times New Roman" panose="02020603050405020304" pitchFamily="18" charset="0"/>
                <a:cs typeface="Times New Roman" panose="02020603050405020304" pitchFamily="18" charset="0"/>
              </a:rPr>
              <a:t>Accomplishment for the meeting</a:t>
            </a:r>
          </a:p>
        </p:txBody>
      </p:sp>
      <p:sp>
        <p:nvSpPr>
          <p:cNvPr id="7" name="Rectangle 3"/>
          <p:cNvSpPr>
            <a:spLocks noGrp="1" noChangeArrowheads="1"/>
          </p:cNvSpPr>
          <p:nvPr>
            <p:ph idx="1"/>
          </p:nvPr>
        </p:nvSpPr>
        <p:spPr>
          <a:xfrm>
            <a:off x="228600" y="1482336"/>
            <a:ext cx="8640960" cy="4918464"/>
          </a:xfrm>
          <a:ln/>
        </p:spPr>
        <p:txBody>
          <a:bodyPr>
            <a:normAutofit/>
          </a:bodyPr>
          <a:lstStyle/>
          <a:p>
            <a:pPr algn="just"/>
            <a:r>
              <a:rPr lang="en-US" altLang="ja-JP" sz="2800" dirty="0" smtClean="0">
                <a:latin typeface="Times New Roman" panose="02020603050405020304" pitchFamily="18" charset="0"/>
                <a:cs typeface="Times New Roman" panose="02020603050405020304" pitchFamily="18" charset="0"/>
              </a:rPr>
              <a:t>2</a:t>
            </a:r>
            <a:r>
              <a:rPr lang="en-US" altLang="ja-JP" sz="2800" baseline="30000" dirty="0" smtClean="0">
                <a:latin typeface="Times New Roman" panose="02020603050405020304" pitchFamily="18" charset="0"/>
                <a:cs typeface="Times New Roman" panose="02020603050405020304" pitchFamily="18" charset="0"/>
              </a:rPr>
              <a:t>nd</a:t>
            </a:r>
            <a:r>
              <a:rPr lang="en-US" altLang="ja-JP" sz="2800" dirty="0" smtClean="0">
                <a:latin typeface="Times New Roman" panose="02020603050405020304" pitchFamily="18" charset="0"/>
                <a:cs typeface="Times New Roman" panose="02020603050405020304" pitchFamily="18" charset="0"/>
              </a:rPr>
              <a:t> Slot:</a:t>
            </a:r>
          </a:p>
          <a:p>
            <a:pPr lvl="1" algn="just"/>
            <a:r>
              <a:rPr lang="en-US" altLang="ja-JP" sz="2400" dirty="0" smtClean="0">
                <a:latin typeface="Times New Roman" panose="02020603050405020304" pitchFamily="18" charset="0"/>
                <a:cs typeface="Times New Roman" panose="02020603050405020304" pitchFamily="18" charset="0"/>
              </a:rPr>
              <a:t>Approval </a:t>
            </a:r>
            <a:r>
              <a:rPr lang="en-US" altLang="ja-JP" sz="2400" dirty="0">
                <a:latin typeface="Times New Roman" panose="02020603050405020304" pitchFamily="18" charset="0"/>
                <a:cs typeface="Times New Roman" panose="02020603050405020304" pitchFamily="18" charset="0"/>
              </a:rPr>
              <a:t>Meeting Objectives and Agenda </a:t>
            </a:r>
            <a:r>
              <a:rPr lang="en-US" altLang="ja-JP" sz="2400" dirty="0" smtClean="0">
                <a:latin typeface="Times New Roman" panose="02020603050405020304" pitchFamily="18" charset="0"/>
                <a:cs typeface="Times New Roman" panose="02020603050405020304" pitchFamily="18" charset="0"/>
              </a:rPr>
              <a:t>Approval (148-01)</a:t>
            </a:r>
            <a:endParaRPr lang="en-US" altLang="ja-JP" sz="2400" dirty="0">
              <a:latin typeface="Times New Roman" panose="02020603050405020304" pitchFamily="18" charset="0"/>
              <a:cs typeface="Times New Roman" panose="02020603050405020304" pitchFamily="18" charset="0"/>
            </a:endParaRPr>
          </a:p>
          <a:p>
            <a:pPr lvl="1" algn="just"/>
            <a:r>
              <a:rPr lang="en-US" altLang="ja-JP" sz="2400" dirty="0" smtClean="0">
                <a:latin typeface="Times New Roman" panose="02020603050405020304" pitchFamily="18" charset="0"/>
                <a:cs typeface="Times New Roman" panose="02020603050405020304" pitchFamily="18" charset="0"/>
              </a:rPr>
              <a:t>Hear contributions</a:t>
            </a:r>
          </a:p>
          <a:p>
            <a:pPr lvl="2" algn="just"/>
            <a:r>
              <a:rPr lang="en-US" altLang="ja-JP" sz="2000" dirty="0">
                <a:latin typeface="Times New Roman" panose="02020603050405020304" pitchFamily="18" charset="0"/>
                <a:cs typeface="Times New Roman" panose="02020603050405020304" pitchFamily="18" charset="0"/>
              </a:rPr>
              <a:t>Introduction to IEEE 802.15.7 </a:t>
            </a:r>
            <a:r>
              <a:rPr lang="en-US" altLang="ja-JP" sz="2000" dirty="0" smtClean="0">
                <a:latin typeface="Times New Roman" panose="02020603050405020304" pitchFamily="18" charset="0"/>
                <a:cs typeface="Times New Roman" panose="02020603050405020304" pitchFamily="18" charset="0"/>
              </a:rPr>
              <a:t>Standard (160-00)</a:t>
            </a:r>
            <a:endParaRPr lang="en-US" altLang="ja-JP" sz="2000" dirty="0">
              <a:latin typeface="Times New Roman" panose="02020603050405020304" pitchFamily="18" charset="0"/>
              <a:cs typeface="Times New Roman" panose="02020603050405020304" pitchFamily="18" charset="0"/>
            </a:endParaRPr>
          </a:p>
          <a:p>
            <a:pPr lvl="2" algn="just"/>
            <a:r>
              <a:rPr lang="en-US" altLang="ja-JP" sz="2000" dirty="0" smtClean="0">
                <a:latin typeface="Times New Roman" panose="02020603050405020304" pitchFamily="18" charset="0"/>
                <a:cs typeface="Times New Roman" panose="02020603050405020304" pitchFamily="18" charset="0"/>
              </a:rPr>
              <a:t>Draft </a:t>
            </a:r>
            <a:r>
              <a:rPr lang="en-US" altLang="ja-JP" sz="2000" dirty="0">
                <a:latin typeface="Times New Roman" panose="02020603050405020304" pitchFamily="18" charset="0"/>
                <a:cs typeface="Times New Roman" panose="02020603050405020304" pitchFamily="18" charset="0"/>
              </a:rPr>
              <a:t>D1- Annex: PHY VII, VIII waveforms decoding guide </a:t>
            </a:r>
            <a:r>
              <a:rPr lang="en-US" altLang="ja-JP" sz="2000" dirty="0" smtClean="0">
                <a:latin typeface="Times New Roman" panose="02020603050405020304" pitchFamily="18" charset="0"/>
                <a:cs typeface="Times New Roman" panose="02020603050405020304" pitchFamily="18" charset="0"/>
              </a:rPr>
              <a:t>(157-00)</a:t>
            </a:r>
          </a:p>
          <a:p>
            <a:pPr lvl="2" algn="just"/>
            <a:r>
              <a:rPr lang="en-US" altLang="ja-JP" sz="2000" dirty="0">
                <a:latin typeface="Times New Roman" panose="02020603050405020304" pitchFamily="18" charset="0"/>
                <a:cs typeface="Times New Roman" panose="02020603050405020304" pitchFamily="18" charset="0"/>
              </a:rPr>
              <a:t>Draft D1-Annex: Deep learning for OCC receiver </a:t>
            </a:r>
            <a:r>
              <a:rPr lang="en-US" altLang="ja-JP" sz="2000" dirty="0" smtClean="0">
                <a:latin typeface="Times New Roman" panose="02020603050405020304" pitchFamily="18" charset="0"/>
                <a:cs typeface="Times New Roman" panose="02020603050405020304" pitchFamily="18" charset="0"/>
              </a:rPr>
              <a:t>(158-00).</a:t>
            </a:r>
          </a:p>
          <a:p>
            <a:pPr lvl="2" algn="just"/>
            <a:r>
              <a:rPr lang="en-US" altLang="ja-JP" sz="2000" dirty="0">
                <a:latin typeface="Times New Roman" panose="02020603050405020304" pitchFamily="18" charset="0"/>
                <a:cs typeface="Times New Roman" panose="02020603050405020304" pitchFamily="18" charset="0"/>
              </a:rPr>
              <a:t>Draft D0- Combined </a:t>
            </a:r>
            <a:r>
              <a:rPr lang="en-US" altLang="ja-JP" sz="2000" dirty="0" smtClean="0">
                <a:latin typeface="Times New Roman" panose="02020603050405020304" pitchFamily="18" charset="0"/>
                <a:cs typeface="Times New Roman" panose="02020603050405020304" pitchFamily="18" charset="0"/>
              </a:rPr>
              <a:t>document (159-00)</a:t>
            </a:r>
            <a:endParaRPr lang="en-US" altLang="ja-JP" sz="2000" dirty="0">
              <a:latin typeface="Times New Roman" panose="02020603050405020304" pitchFamily="18" charset="0"/>
              <a:cs typeface="Times New Roman" panose="02020603050405020304" pitchFamily="18" charset="0"/>
            </a:endParaRPr>
          </a:p>
          <a:p>
            <a:pPr lvl="2" algn="just"/>
            <a:endParaRPr lang="en-US" altLang="ja-JP" sz="2000" dirty="0" smtClean="0">
              <a:latin typeface="Times New Roman" panose="02020603050405020304" pitchFamily="18" charset="0"/>
              <a:cs typeface="Times New Roman" panose="02020603050405020304" pitchFamily="18" charset="0"/>
            </a:endParaRPr>
          </a:p>
          <a:p>
            <a:pPr lvl="2" algn="just"/>
            <a:endParaRPr lang="en-US" altLang="ja-JP"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830793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ja-JP" sz="4000" dirty="0">
                <a:latin typeface="Times New Roman" panose="02020603050405020304" pitchFamily="18" charset="0"/>
                <a:cs typeface="Times New Roman" panose="02020603050405020304" pitchFamily="18" charset="0"/>
              </a:rPr>
              <a:t>Plan </a:t>
            </a:r>
            <a:r>
              <a:rPr lang="en-US" altLang="ja-JP" sz="4000">
                <a:latin typeface="Times New Roman" panose="02020603050405020304" pitchFamily="18" charset="0"/>
                <a:cs typeface="Times New Roman" panose="02020603050405020304" pitchFamily="18" charset="0"/>
              </a:rPr>
              <a:t>for </a:t>
            </a:r>
            <a:r>
              <a:rPr lang="en-US" altLang="ja-JP" sz="4000" smtClean="0">
                <a:latin typeface="Times New Roman" panose="02020603050405020304" pitchFamily="18" charset="0"/>
                <a:cs typeface="Times New Roman" panose="02020603050405020304" pitchFamily="18" charset="0"/>
              </a:rPr>
              <a:t>May </a:t>
            </a:r>
            <a:r>
              <a:rPr lang="en-US" altLang="ja-JP" sz="4000" dirty="0">
                <a:latin typeface="Times New Roman" panose="02020603050405020304" pitchFamily="18" charset="0"/>
                <a:cs typeface="Times New Roman" panose="02020603050405020304" pitchFamily="18" charset="0"/>
              </a:rPr>
              <a:t>Meeting</a:t>
            </a:r>
            <a:endParaRPr lang="en-US" sz="4000" dirty="0">
              <a:latin typeface="Times New Roman" panose="02020603050405020304" pitchFamily="18" charset="0"/>
              <a:cs typeface="Times New Roman" panose="02020603050405020304" pitchFamily="18" charset="0"/>
            </a:endParaRPr>
          </a:p>
        </p:txBody>
      </p:sp>
      <p:sp>
        <p:nvSpPr>
          <p:cNvPr id="7" name="Rectangle 3"/>
          <p:cNvSpPr>
            <a:spLocks noGrp="1" noChangeArrowheads="1"/>
          </p:cNvSpPr>
          <p:nvPr>
            <p:ph idx="1"/>
          </p:nvPr>
        </p:nvSpPr>
        <p:spPr>
          <a:xfrm>
            <a:off x="251520" y="2057400"/>
            <a:ext cx="8640960" cy="3887944"/>
          </a:xfrm>
          <a:ln/>
        </p:spPr>
        <p:txBody>
          <a:bodyPr>
            <a:normAutofit/>
          </a:bodyPr>
          <a:lstStyle/>
          <a:p>
            <a:pPr algn="just">
              <a:lnSpc>
                <a:spcPct val="80000"/>
              </a:lnSpc>
            </a:pPr>
            <a:r>
              <a:rPr lang="en-US" altLang="ja-JP" sz="2800" dirty="0">
                <a:latin typeface="Times New Roman" panose="02020603050405020304" pitchFamily="18" charset="0"/>
                <a:ea typeface="ＭＳ Ｐゴシック" pitchFamily="50" charset="-128"/>
                <a:cs typeface="Times New Roman" panose="02020603050405020304" pitchFamily="18" charset="0"/>
              </a:rPr>
              <a:t>4</a:t>
            </a:r>
            <a:r>
              <a:rPr lang="en-US" altLang="ja-JP" sz="2800" dirty="0" smtClean="0">
                <a:latin typeface="Times New Roman" panose="02020603050405020304" pitchFamily="18" charset="0"/>
                <a:ea typeface="ＭＳ Ｐゴシック" pitchFamily="50" charset="-128"/>
                <a:cs typeface="Times New Roman" panose="02020603050405020304" pitchFamily="18" charset="0"/>
              </a:rPr>
              <a:t> </a:t>
            </a:r>
            <a:r>
              <a:rPr lang="en-US" altLang="ja-JP" sz="2800" dirty="0">
                <a:latin typeface="Times New Roman" panose="02020603050405020304" pitchFamily="18" charset="0"/>
                <a:ea typeface="ＭＳ Ｐゴシック" pitchFamily="50" charset="-128"/>
                <a:cs typeface="Times New Roman" panose="02020603050405020304" pitchFamily="18" charset="0"/>
              </a:rPr>
              <a:t>slots </a:t>
            </a:r>
            <a:r>
              <a:rPr lang="en-US" altLang="ja-JP" sz="2800" smtClean="0">
                <a:latin typeface="Times New Roman" panose="02020603050405020304" pitchFamily="18" charset="0"/>
                <a:ea typeface="ＭＳ Ｐゴシック" pitchFamily="50" charset="-128"/>
                <a:cs typeface="Times New Roman" panose="02020603050405020304" pitchFamily="18" charset="0"/>
              </a:rPr>
              <a:t>(</a:t>
            </a:r>
            <a:r>
              <a:rPr lang="en-US" altLang="ja-JP" sz="2800" smtClean="0">
                <a:latin typeface="Times New Roman" panose="02020603050405020304" pitchFamily="18" charset="0"/>
                <a:ea typeface="ＭＳ Ｐゴシック" pitchFamily="50" charset="-128"/>
                <a:cs typeface="Times New Roman" panose="02020603050405020304" pitchFamily="18" charset="0"/>
              </a:rPr>
              <a:t>7:00 AM </a:t>
            </a:r>
            <a:r>
              <a:rPr lang="en-US" altLang="ja-JP" sz="2800" dirty="0" smtClean="0">
                <a:latin typeface="Times New Roman" panose="02020603050405020304" pitchFamily="18" charset="0"/>
                <a:ea typeface="ＭＳ Ｐゴシック" pitchFamily="50" charset="-128"/>
                <a:cs typeface="Times New Roman" panose="02020603050405020304" pitchFamily="18" charset="0"/>
              </a:rPr>
              <a:t>on </a:t>
            </a:r>
            <a:r>
              <a:rPr lang="en-US" altLang="ja-JP" sz="2800" dirty="0" smtClean="0">
                <a:latin typeface="Times New Roman" panose="02020603050405020304" pitchFamily="18" charset="0"/>
                <a:ea typeface="ＭＳ Ｐゴシック" pitchFamily="50" charset="-128"/>
                <a:cs typeface="Times New Roman" panose="02020603050405020304" pitchFamily="18" charset="0"/>
              </a:rPr>
              <a:t>Wed.,</a:t>
            </a:r>
            <a:r>
              <a:rPr lang="en-US" altLang="ja-JP" sz="2800" dirty="0" err="1" smtClean="0">
                <a:latin typeface="Times New Roman" panose="02020603050405020304" pitchFamily="18" charset="0"/>
                <a:ea typeface="ＭＳ Ｐゴシック" pitchFamily="50" charset="-128"/>
                <a:cs typeface="Times New Roman" panose="02020603050405020304" pitchFamily="18" charset="0"/>
              </a:rPr>
              <a:t>Thur</a:t>
            </a:r>
            <a:r>
              <a:rPr lang="en-US" altLang="ja-JP" sz="2800" dirty="0" smtClean="0">
                <a:latin typeface="Times New Roman" panose="02020603050405020304" pitchFamily="18" charset="0"/>
                <a:ea typeface="ＭＳ Ｐゴシック" pitchFamily="50" charset="-128"/>
                <a:cs typeface="Times New Roman" panose="02020603050405020304" pitchFamily="18" charset="0"/>
              </a:rPr>
              <a:t>., Mon., Tue.)</a:t>
            </a:r>
            <a:endParaRPr lang="en-US" altLang="ja-JP" sz="2800" dirty="0" smtClean="0">
              <a:latin typeface="Times New Roman" panose="02020603050405020304" pitchFamily="18" charset="0"/>
              <a:ea typeface="ＭＳ Ｐゴシック" pitchFamily="50" charset="-128"/>
              <a:cs typeface="Times New Roman" panose="02020603050405020304" pitchFamily="18" charset="0"/>
            </a:endParaRPr>
          </a:p>
          <a:p>
            <a:pPr algn="just">
              <a:lnSpc>
                <a:spcPct val="80000"/>
              </a:lnSpc>
            </a:pPr>
            <a:r>
              <a:rPr lang="en-US" altLang="ko-KR" sz="2800" dirty="0" smtClean="0">
                <a:latin typeface="Times New Roman" panose="02020603050405020304" pitchFamily="18" charset="0"/>
                <a:ea typeface="굴림" pitchFamily="34" charset="-127"/>
                <a:cs typeface="Times New Roman" panose="02020603050405020304" pitchFamily="18" charset="0"/>
              </a:rPr>
              <a:t>Commence </a:t>
            </a:r>
            <a:r>
              <a:rPr lang="en-US" altLang="ko-KR" sz="2800" dirty="0">
                <a:latin typeface="Times New Roman" panose="02020603050405020304" pitchFamily="18" charset="0"/>
                <a:ea typeface="굴림" pitchFamily="34" charset="-127"/>
                <a:cs typeface="Times New Roman" panose="02020603050405020304" pitchFamily="18" charset="0"/>
              </a:rPr>
              <a:t>task group review and comment </a:t>
            </a:r>
            <a:r>
              <a:rPr lang="en-US" altLang="ko-KR" sz="2800" dirty="0" smtClean="0">
                <a:latin typeface="Times New Roman" panose="02020603050405020304" pitchFamily="18" charset="0"/>
                <a:ea typeface="굴림" pitchFamily="34" charset="-127"/>
                <a:cs typeface="Times New Roman" panose="02020603050405020304" pitchFamily="18" charset="0"/>
              </a:rPr>
              <a:t>resolution</a:t>
            </a:r>
            <a:r>
              <a:rPr lang="en-US" altLang="ko-KR" sz="2800" dirty="0">
                <a:latin typeface="Times New Roman" panose="02020603050405020304" pitchFamily="18" charset="0"/>
                <a:ea typeface="굴림" pitchFamily="34" charset="-127"/>
                <a:cs typeface="Times New Roman" panose="02020603050405020304" pitchFamily="18" charset="0"/>
              </a:rPr>
              <a:t>.</a:t>
            </a:r>
            <a:endParaRPr lang="en-US" altLang="ko-KR" sz="2800" dirty="0" smtClean="0">
              <a:latin typeface="Times New Roman" panose="02020603050405020304" pitchFamily="18" charset="0"/>
              <a:ea typeface="굴림" pitchFamily="34" charset="-127"/>
              <a:cs typeface="Times New Roman" panose="02020603050405020304" pitchFamily="18" charset="0"/>
            </a:endParaRPr>
          </a:p>
          <a:p>
            <a:pPr marL="0" indent="0" algn="just">
              <a:buNone/>
            </a:pPr>
            <a:endParaRPr lang="en-US" altLang="ja-JP"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6467144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19360</TotalTime>
  <Words>177</Words>
  <Application>Microsoft Office PowerPoint</Application>
  <PresentationFormat>화면 슬라이드 쇼(4:3)</PresentationFormat>
  <Paragraphs>33</Paragraphs>
  <Slides>5</Slides>
  <Notes>0</Notes>
  <HiddenSlides>0</HiddenSlides>
  <MMClips>0</MMClips>
  <ScaleCrop>false</ScaleCrop>
  <HeadingPairs>
    <vt:vector size="6" baseType="variant">
      <vt:variant>
        <vt:lpstr>사용한 글꼴</vt:lpstr>
      </vt:variant>
      <vt:variant>
        <vt:i4>7</vt:i4>
      </vt:variant>
      <vt:variant>
        <vt:lpstr>테마</vt:lpstr>
      </vt:variant>
      <vt:variant>
        <vt:i4>1</vt:i4>
      </vt:variant>
      <vt:variant>
        <vt:lpstr>슬라이드 제목</vt:lpstr>
      </vt:variant>
      <vt:variant>
        <vt:i4>5</vt:i4>
      </vt:variant>
    </vt:vector>
  </HeadingPairs>
  <TitlesOfParts>
    <vt:vector size="13" baseType="lpstr">
      <vt:lpstr>ＭＳ Ｐゴシック</vt:lpstr>
      <vt:lpstr>宋体</vt:lpstr>
      <vt:lpstr>굴림</vt:lpstr>
      <vt:lpstr>맑은 고딕</vt:lpstr>
      <vt:lpstr>Arial</vt:lpstr>
      <vt:lpstr>Calibri</vt:lpstr>
      <vt:lpstr>Times New Roman</vt:lpstr>
      <vt:lpstr>Office Theme</vt:lpstr>
      <vt:lpstr>PowerPoint 프레젠테이션</vt:lpstr>
      <vt:lpstr>PowerPoint 프레젠테이션</vt:lpstr>
      <vt:lpstr>Accomplishment for the meeting</vt:lpstr>
      <vt:lpstr>Accomplishment for the meeting</vt:lpstr>
      <vt:lpstr>Plan for May Meeting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BAND PLAN FOR 15.7</dc:title>
  <dc:creator>Soo-Young Chang</dc:creator>
  <cp:lastModifiedBy>jang</cp:lastModifiedBy>
  <cp:revision>882</cp:revision>
  <cp:lastPrinted>2017-05-07T15:48:38Z</cp:lastPrinted>
  <dcterms:created xsi:type="dcterms:W3CDTF">2010-05-15T17:50:32Z</dcterms:created>
  <dcterms:modified xsi:type="dcterms:W3CDTF">2022-03-16T13:14:49Z</dcterms:modified>
</cp:coreProperties>
</file>