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9"/>
  </p:notesMasterIdLst>
  <p:handoutMasterIdLst>
    <p:handoutMasterId r:id="rId10"/>
  </p:handoutMasterIdLst>
  <p:sldIdLst>
    <p:sldId id="259" r:id="rId2"/>
    <p:sldId id="938" r:id="rId3"/>
    <p:sldId id="990" r:id="rId4"/>
    <p:sldId id="1017" r:id="rId5"/>
    <p:sldId id="1026" r:id="rId6"/>
    <p:sldId id="256" r:id="rId7"/>
    <p:sldId id="965" r:id="rId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97" d="100"/>
          <a:sy n="97" d="100"/>
        </p:scale>
        <p:origin x="90" y="100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March_2022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doc.:IEEE802.15-22-00195r1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March_2022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2/15-22-0084-02-016t-802-16t-system-description-document.docx" TargetMode="External"/><Relationship Id="rId2" Type="http://schemas.openxmlformats.org/officeDocument/2006/relationships/hyperlink" Target="https://mentor.ieee.org/802.15/dcn/22/15-22-0033-03-016t-802-16t-system-requirements-document.docx" TargetMode="External"/><Relationship Id="rId1" Type="http://schemas.openxmlformats.org/officeDocument/2006/relationships/slideLayout" Target="../slideLayouts/slideLayout2.xml"/><Relationship Id="rId5" Type="http://schemas.openxmlformats.org/officeDocument/2006/relationships/hyperlink" Target="https://mentor.ieee.org/802.15/dcn/22/15-22-0153-00-016t-march-22-plenary-meeting-minutes.docx" TargetMode="External"/><Relationship Id="rId4" Type="http://schemas.openxmlformats.org/officeDocument/2006/relationships/hyperlink" Target="https://mentor.ieee.org/802.15/dcn/22/15-22-0112-00-016t-call-for-contributions-towards-tg16t-draft.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2022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2022-03-16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Closing Report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Two Meeting slots March 8, March 15   PM1</a:t>
            </a:r>
          </a:p>
          <a:p>
            <a:endParaRPr lang="en-US" dirty="0"/>
          </a:p>
          <a:p>
            <a:r>
              <a:rPr lang="en-US" dirty="0"/>
              <a:t>Agenda</a:t>
            </a:r>
          </a:p>
          <a:p>
            <a:pPr lvl="1"/>
            <a:r>
              <a:rPr lang="en-US" dirty="0"/>
              <a:t>Introductions, Secretary, Review and Approve Agenda</a:t>
            </a:r>
          </a:p>
          <a:p>
            <a:pPr lvl="1"/>
            <a:r>
              <a:rPr lang="en-US" dirty="0"/>
              <a:t>Policy Review</a:t>
            </a:r>
          </a:p>
          <a:p>
            <a:pPr lvl="1"/>
            <a:r>
              <a:rPr lang="en-US" dirty="0"/>
              <a:t>Presentation and Review of Contributions related to SRD and SDD</a:t>
            </a:r>
          </a:p>
          <a:p>
            <a:pPr lvl="1"/>
            <a:r>
              <a:rPr lang="en-US" dirty="0"/>
              <a:t>Presentation and Review of Contributions for Draft</a:t>
            </a:r>
          </a:p>
          <a:p>
            <a:pPr lvl="1"/>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a:t>
            </a:r>
          </a:p>
        </p:txBody>
      </p:sp>
      <p:sp>
        <p:nvSpPr>
          <p:cNvPr id="7" name="TextBox 6">
            <a:extLst>
              <a:ext uri="{FF2B5EF4-FFF2-40B4-BE49-F238E27FC236}">
                <a16:creationId xmlns:a16="http://schemas.microsoft.com/office/drawing/2014/main" id="{0AD9B2E6-ED72-4CAA-A681-D399EC73124D}"/>
              </a:ext>
            </a:extLst>
          </p:cNvPr>
          <p:cNvSpPr txBox="1"/>
          <p:nvPr/>
        </p:nvSpPr>
        <p:spPr>
          <a:xfrm>
            <a:off x="304800" y="1524000"/>
            <a:ext cx="958724" cy="369332"/>
          </a:xfrm>
          <a:prstGeom prst="rect">
            <a:avLst/>
          </a:prstGeom>
          <a:noFill/>
        </p:spPr>
        <p:txBody>
          <a:bodyPr wrap="none" rtlCol="0">
            <a:spAutoFit/>
          </a:bodyPr>
          <a:lstStyle/>
          <a:p>
            <a:r>
              <a:rPr lang="en-US" dirty="0"/>
              <a:t>March 8</a:t>
            </a:r>
          </a:p>
        </p:txBody>
      </p:sp>
      <p:sp>
        <p:nvSpPr>
          <p:cNvPr id="8" name="TextBox 7">
            <a:extLst>
              <a:ext uri="{FF2B5EF4-FFF2-40B4-BE49-F238E27FC236}">
                <a16:creationId xmlns:a16="http://schemas.microsoft.com/office/drawing/2014/main" id="{91392FD5-1241-4827-BC53-81CA07240F10}"/>
              </a:ext>
            </a:extLst>
          </p:cNvPr>
          <p:cNvSpPr txBox="1"/>
          <p:nvPr/>
        </p:nvSpPr>
        <p:spPr>
          <a:xfrm>
            <a:off x="286692" y="3779574"/>
            <a:ext cx="1075744" cy="369332"/>
          </a:xfrm>
          <a:prstGeom prst="rect">
            <a:avLst/>
          </a:prstGeom>
          <a:noFill/>
        </p:spPr>
        <p:txBody>
          <a:bodyPr wrap="none" rtlCol="0">
            <a:spAutoFit/>
          </a:bodyPr>
          <a:lstStyle/>
          <a:p>
            <a:r>
              <a:rPr lang="en-US" dirty="0"/>
              <a:t>March 15</a:t>
            </a:r>
          </a:p>
        </p:txBody>
      </p:sp>
      <p:graphicFrame>
        <p:nvGraphicFramePr>
          <p:cNvPr id="4" name="Table 3">
            <a:extLst>
              <a:ext uri="{FF2B5EF4-FFF2-40B4-BE49-F238E27FC236}">
                <a16:creationId xmlns:a16="http://schemas.microsoft.com/office/drawing/2014/main" id="{294F29A3-40AA-4B34-A519-9BC9E66584B5}"/>
              </a:ext>
            </a:extLst>
          </p:cNvPr>
          <p:cNvGraphicFramePr>
            <a:graphicFrameLocks noGrp="1"/>
          </p:cNvGraphicFramePr>
          <p:nvPr>
            <p:extLst>
              <p:ext uri="{D42A27DB-BD31-4B8C-83A1-F6EECF244321}">
                <p14:modId xmlns:p14="http://schemas.microsoft.com/office/powerpoint/2010/main" val="3953734655"/>
              </p:ext>
            </p:extLst>
          </p:nvPr>
        </p:nvGraphicFramePr>
        <p:xfrm>
          <a:off x="784162" y="2025579"/>
          <a:ext cx="10515603" cy="1188720"/>
        </p:xfrm>
        <a:graphic>
          <a:graphicData uri="http://schemas.openxmlformats.org/drawingml/2006/table">
            <a:tbl>
              <a:tblPr/>
              <a:tblGrid>
                <a:gridCol w="1502229">
                  <a:extLst>
                    <a:ext uri="{9D8B030D-6E8A-4147-A177-3AD203B41FA5}">
                      <a16:colId xmlns:a16="http://schemas.microsoft.com/office/drawing/2014/main" val="3012996591"/>
                    </a:ext>
                  </a:extLst>
                </a:gridCol>
                <a:gridCol w="1502229">
                  <a:extLst>
                    <a:ext uri="{9D8B030D-6E8A-4147-A177-3AD203B41FA5}">
                      <a16:colId xmlns:a16="http://schemas.microsoft.com/office/drawing/2014/main" val="160014388"/>
                    </a:ext>
                  </a:extLst>
                </a:gridCol>
                <a:gridCol w="1164380">
                  <a:extLst>
                    <a:ext uri="{9D8B030D-6E8A-4147-A177-3AD203B41FA5}">
                      <a16:colId xmlns:a16="http://schemas.microsoft.com/office/drawing/2014/main" val="2712221304"/>
                    </a:ext>
                  </a:extLst>
                </a:gridCol>
                <a:gridCol w="1600200">
                  <a:extLst>
                    <a:ext uri="{9D8B030D-6E8A-4147-A177-3AD203B41FA5}">
                      <a16:colId xmlns:a16="http://schemas.microsoft.com/office/drawing/2014/main" val="2369245159"/>
                    </a:ext>
                  </a:extLst>
                </a:gridCol>
                <a:gridCol w="1742107">
                  <a:extLst>
                    <a:ext uri="{9D8B030D-6E8A-4147-A177-3AD203B41FA5}">
                      <a16:colId xmlns:a16="http://schemas.microsoft.com/office/drawing/2014/main" val="2499168017"/>
                    </a:ext>
                  </a:extLst>
                </a:gridCol>
                <a:gridCol w="1502229">
                  <a:extLst>
                    <a:ext uri="{9D8B030D-6E8A-4147-A177-3AD203B41FA5}">
                      <a16:colId xmlns:a16="http://schemas.microsoft.com/office/drawing/2014/main" val="122747098"/>
                    </a:ext>
                  </a:extLst>
                </a:gridCol>
                <a:gridCol w="1502229">
                  <a:extLst>
                    <a:ext uri="{9D8B030D-6E8A-4147-A177-3AD203B41FA5}">
                      <a16:colId xmlns:a16="http://schemas.microsoft.com/office/drawing/2014/main" val="608854941"/>
                    </a:ext>
                  </a:extLst>
                </a:gridCol>
              </a:tblGrid>
              <a:tr h="1188720">
                <a:tc>
                  <a:txBody>
                    <a:bodyPr/>
                    <a:lstStyle/>
                    <a:p>
                      <a:r>
                        <a:rPr lang="en-US" sz="1800"/>
                        <a:t>2022</a:t>
                      </a:r>
                    </a:p>
                  </a:txBody>
                  <a:tcPr anchor="ctr">
                    <a:lnL>
                      <a:noFill/>
                    </a:lnL>
                    <a:lnR>
                      <a:noFill/>
                    </a:lnR>
                    <a:lnT>
                      <a:noFill/>
                    </a:lnT>
                    <a:lnB>
                      <a:noFill/>
                    </a:lnB>
                  </a:tcPr>
                </a:tc>
                <a:tc>
                  <a:txBody>
                    <a:bodyPr/>
                    <a:lstStyle/>
                    <a:p>
                      <a:r>
                        <a:rPr lang="en-US" sz="1800"/>
                        <a:t>135</a:t>
                      </a:r>
                    </a:p>
                  </a:txBody>
                  <a:tcPr anchor="ctr">
                    <a:lnL>
                      <a:noFill/>
                    </a:lnL>
                    <a:lnR>
                      <a:noFill/>
                    </a:lnR>
                    <a:lnT>
                      <a:noFill/>
                    </a:lnT>
                    <a:lnB>
                      <a:noFill/>
                    </a:lnB>
                  </a:tcPr>
                </a:tc>
                <a:tc>
                  <a:txBody>
                    <a:bodyPr/>
                    <a:lstStyle/>
                    <a:p>
                      <a:r>
                        <a:rPr lang="en-US" sz="1800"/>
                        <a:t>1</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PHY Layer Design Considerations</a:t>
                      </a:r>
                    </a:p>
                  </a:txBody>
                  <a:tcPr anchor="ctr">
                    <a:lnL>
                      <a:noFill/>
                    </a:lnL>
                    <a:lnR>
                      <a:noFill/>
                    </a:lnR>
                    <a:lnT>
                      <a:noFill/>
                    </a:lnT>
                    <a:lnB>
                      <a:noFill/>
                    </a:lnB>
                  </a:tcPr>
                </a:tc>
                <a:tc>
                  <a:txBody>
                    <a:bodyPr/>
                    <a:lstStyle/>
                    <a:p>
                      <a:r>
                        <a:rPr lang="en-US" sz="1800"/>
                        <a:t>Menashe Shahar (Ondas)</a:t>
                      </a:r>
                    </a:p>
                  </a:txBody>
                  <a:tcPr anchor="ctr">
                    <a:lnL>
                      <a:noFill/>
                    </a:lnL>
                    <a:lnR>
                      <a:noFill/>
                    </a:lnR>
                    <a:lnT>
                      <a:noFill/>
                    </a:lnT>
                    <a:lnB>
                      <a:noFill/>
                    </a:lnB>
                  </a:tcPr>
                </a:tc>
                <a:tc>
                  <a:txBody>
                    <a:bodyPr/>
                    <a:lstStyle/>
                    <a:p>
                      <a:r>
                        <a:rPr lang="en-US" sz="1800" dirty="0"/>
                        <a:t>08-Mar-2022 12:17:09 ET</a:t>
                      </a:r>
                    </a:p>
                  </a:txBody>
                  <a:tcPr anchor="ctr">
                    <a:lnL>
                      <a:noFill/>
                    </a:lnL>
                    <a:lnR>
                      <a:noFill/>
                    </a:lnR>
                    <a:lnT>
                      <a:noFill/>
                    </a:lnT>
                    <a:lnB>
                      <a:noFill/>
                    </a:lnB>
                  </a:tcPr>
                </a:tc>
                <a:extLst>
                  <a:ext uri="{0D108BD9-81ED-4DB2-BD59-A6C34878D82A}">
                    <a16:rowId xmlns:a16="http://schemas.microsoft.com/office/drawing/2014/main" val="894608618"/>
                  </a:ext>
                </a:extLst>
              </a:tr>
            </a:tbl>
          </a:graphicData>
        </a:graphic>
      </p:graphicFrame>
      <p:graphicFrame>
        <p:nvGraphicFramePr>
          <p:cNvPr id="3" name="Table 2">
            <a:extLst>
              <a:ext uri="{FF2B5EF4-FFF2-40B4-BE49-F238E27FC236}">
                <a16:creationId xmlns:a16="http://schemas.microsoft.com/office/drawing/2014/main" id="{301ABBA7-5F07-4224-A0B0-89E73C621175}"/>
              </a:ext>
            </a:extLst>
          </p:cNvPr>
          <p:cNvGraphicFramePr>
            <a:graphicFrameLocks noGrp="1"/>
          </p:cNvGraphicFramePr>
          <p:nvPr>
            <p:extLst>
              <p:ext uri="{D42A27DB-BD31-4B8C-83A1-F6EECF244321}">
                <p14:modId xmlns:p14="http://schemas.microsoft.com/office/powerpoint/2010/main" val="2700544663"/>
              </p:ext>
            </p:extLst>
          </p:nvPr>
        </p:nvGraphicFramePr>
        <p:xfrm>
          <a:off x="304800" y="4133666"/>
          <a:ext cx="11810998" cy="1188720"/>
        </p:xfrm>
        <a:graphic>
          <a:graphicData uri="http://schemas.openxmlformats.org/drawingml/2006/table">
            <a:tbl>
              <a:tblPr/>
              <a:tblGrid>
                <a:gridCol w="1474070">
                  <a:extLst>
                    <a:ext uri="{9D8B030D-6E8A-4147-A177-3AD203B41FA5}">
                      <a16:colId xmlns:a16="http://schemas.microsoft.com/office/drawing/2014/main" val="2179223487"/>
                    </a:ext>
                  </a:extLst>
                </a:gridCol>
                <a:gridCol w="1150597">
                  <a:extLst>
                    <a:ext uri="{9D8B030D-6E8A-4147-A177-3AD203B41FA5}">
                      <a16:colId xmlns:a16="http://schemas.microsoft.com/office/drawing/2014/main" val="1807935431"/>
                    </a:ext>
                  </a:extLst>
                </a:gridCol>
                <a:gridCol w="1312333">
                  <a:extLst>
                    <a:ext uri="{9D8B030D-6E8A-4147-A177-3AD203B41FA5}">
                      <a16:colId xmlns:a16="http://schemas.microsoft.com/office/drawing/2014/main" val="3659666610"/>
                    </a:ext>
                  </a:extLst>
                </a:gridCol>
                <a:gridCol w="1312333">
                  <a:extLst>
                    <a:ext uri="{9D8B030D-6E8A-4147-A177-3AD203B41FA5}">
                      <a16:colId xmlns:a16="http://schemas.microsoft.com/office/drawing/2014/main" val="1718809669"/>
                    </a:ext>
                  </a:extLst>
                </a:gridCol>
                <a:gridCol w="1312333">
                  <a:extLst>
                    <a:ext uri="{9D8B030D-6E8A-4147-A177-3AD203B41FA5}">
                      <a16:colId xmlns:a16="http://schemas.microsoft.com/office/drawing/2014/main" val="1092215218"/>
                    </a:ext>
                  </a:extLst>
                </a:gridCol>
                <a:gridCol w="1312333">
                  <a:extLst>
                    <a:ext uri="{9D8B030D-6E8A-4147-A177-3AD203B41FA5}">
                      <a16:colId xmlns:a16="http://schemas.microsoft.com/office/drawing/2014/main" val="3076406648"/>
                    </a:ext>
                  </a:extLst>
                </a:gridCol>
                <a:gridCol w="1312333">
                  <a:extLst>
                    <a:ext uri="{9D8B030D-6E8A-4147-A177-3AD203B41FA5}">
                      <a16:colId xmlns:a16="http://schemas.microsoft.com/office/drawing/2014/main" val="1476720370"/>
                    </a:ext>
                  </a:extLst>
                </a:gridCol>
                <a:gridCol w="1312333">
                  <a:extLst>
                    <a:ext uri="{9D8B030D-6E8A-4147-A177-3AD203B41FA5}">
                      <a16:colId xmlns:a16="http://schemas.microsoft.com/office/drawing/2014/main" val="2762735798"/>
                    </a:ext>
                  </a:extLst>
                </a:gridCol>
                <a:gridCol w="1312333">
                  <a:extLst>
                    <a:ext uri="{9D8B030D-6E8A-4147-A177-3AD203B41FA5}">
                      <a16:colId xmlns:a16="http://schemas.microsoft.com/office/drawing/2014/main" val="1797887881"/>
                    </a:ext>
                  </a:extLst>
                </a:gridCol>
              </a:tblGrid>
              <a:tr h="0">
                <a:tc>
                  <a:txBody>
                    <a:bodyPr/>
                    <a:lstStyle/>
                    <a:p>
                      <a:r>
                        <a:rPr lang="en-US"/>
                        <a:t>14-Mar-2022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84</a:t>
                      </a:r>
                    </a:p>
                  </a:txBody>
                  <a:tcPr anchor="ctr">
                    <a:lnL>
                      <a:noFill/>
                    </a:lnL>
                    <a:lnR>
                      <a:noFill/>
                    </a:lnR>
                    <a:lnT>
                      <a:noFill/>
                    </a:lnT>
                    <a:lnB>
                      <a:noFill/>
                    </a:lnB>
                  </a:tcPr>
                </a:tc>
                <a:tc>
                  <a:txBody>
                    <a:bodyPr/>
                    <a:lstStyle/>
                    <a:p>
                      <a:r>
                        <a:rPr lang="en-US"/>
                        <a:t>2</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802.16t System Description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14-Mar-2022 19:18:17 ET</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3527984478"/>
                  </a:ext>
                </a:extLst>
              </a:tr>
            </a:tbl>
          </a:graphicData>
        </a:graphic>
      </p:graphicFrame>
      <p:graphicFrame>
        <p:nvGraphicFramePr>
          <p:cNvPr id="6" name="Table 5">
            <a:extLst>
              <a:ext uri="{FF2B5EF4-FFF2-40B4-BE49-F238E27FC236}">
                <a16:creationId xmlns:a16="http://schemas.microsoft.com/office/drawing/2014/main" id="{030F8BA6-805C-450C-A3A2-CC453CD8FAD3}"/>
              </a:ext>
            </a:extLst>
          </p:cNvPr>
          <p:cNvGraphicFramePr>
            <a:graphicFrameLocks noGrp="1"/>
          </p:cNvGraphicFramePr>
          <p:nvPr>
            <p:extLst>
              <p:ext uri="{D42A27DB-BD31-4B8C-83A1-F6EECF244321}">
                <p14:modId xmlns:p14="http://schemas.microsoft.com/office/powerpoint/2010/main" val="3830551940"/>
              </p:ext>
            </p:extLst>
          </p:nvPr>
        </p:nvGraphicFramePr>
        <p:xfrm>
          <a:off x="228600" y="5257800"/>
          <a:ext cx="11582400" cy="1188720"/>
        </p:xfrm>
        <a:graphic>
          <a:graphicData uri="http://schemas.openxmlformats.org/drawingml/2006/table">
            <a:tbl>
              <a:tblPr/>
              <a:tblGrid>
                <a:gridCol w="1447800">
                  <a:extLst>
                    <a:ext uri="{9D8B030D-6E8A-4147-A177-3AD203B41FA5}">
                      <a16:colId xmlns:a16="http://schemas.microsoft.com/office/drawing/2014/main" val="3942397204"/>
                    </a:ext>
                  </a:extLst>
                </a:gridCol>
                <a:gridCol w="1447800">
                  <a:extLst>
                    <a:ext uri="{9D8B030D-6E8A-4147-A177-3AD203B41FA5}">
                      <a16:colId xmlns:a16="http://schemas.microsoft.com/office/drawing/2014/main" val="582347779"/>
                    </a:ext>
                  </a:extLst>
                </a:gridCol>
                <a:gridCol w="1447800">
                  <a:extLst>
                    <a:ext uri="{9D8B030D-6E8A-4147-A177-3AD203B41FA5}">
                      <a16:colId xmlns:a16="http://schemas.microsoft.com/office/drawing/2014/main" val="310799789"/>
                    </a:ext>
                  </a:extLst>
                </a:gridCol>
                <a:gridCol w="1066800">
                  <a:extLst>
                    <a:ext uri="{9D8B030D-6E8A-4147-A177-3AD203B41FA5}">
                      <a16:colId xmlns:a16="http://schemas.microsoft.com/office/drawing/2014/main" val="1229606923"/>
                    </a:ext>
                  </a:extLst>
                </a:gridCol>
                <a:gridCol w="1295400">
                  <a:extLst>
                    <a:ext uri="{9D8B030D-6E8A-4147-A177-3AD203B41FA5}">
                      <a16:colId xmlns:a16="http://schemas.microsoft.com/office/drawing/2014/main" val="4193929188"/>
                    </a:ext>
                  </a:extLst>
                </a:gridCol>
                <a:gridCol w="1600200">
                  <a:extLst>
                    <a:ext uri="{9D8B030D-6E8A-4147-A177-3AD203B41FA5}">
                      <a16:colId xmlns:a16="http://schemas.microsoft.com/office/drawing/2014/main" val="3077747034"/>
                    </a:ext>
                  </a:extLst>
                </a:gridCol>
                <a:gridCol w="1828800">
                  <a:extLst>
                    <a:ext uri="{9D8B030D-6E8A-4147-A177-3AD203B41FA5}">
                      <a16:colId xmlns:a16="http://schemas.microsoft.com/office/drawing/2014/main" val="1946926159"/>
                    </a:ext>
                  </a:extLst>
                </a:gridCol>
                <a:gridCol w="1447800">
                  <a:extLst>
                    <a:ext uri="{9D8B030D-6E8A-4147-A177-3AD203B41FA5}">
                      <a16:colId xmlns:a16="http://schemas.microsoft.com/office/drawing/2014/main" val="2023509683"/>
                    </a:ext>
                  </a:extLst>
                </a:gridCol>
              </a:tblGrid>
              <a:tr h="0">
                <a:tc>
                  <a:txBody>
                    <a:bodyPr/>
                    <a:lstStyle/>
                    <a:p>
                      <a:r>
                        <a:rPr lang="en-US" dirty="0"/>
                        <a:t>14-Mar-2022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33</a:t>
                      </a:r>
                    </a:p>
                  </a:txBody>
                  <a:tcPr anchor="ctr">
                    <a:lnL>
                      <a:noFill/>
                    </a:lnL>
                    <a:lnR>
                      <a:noFill/>
                    </a:lnR>
                    <a:lnT>
                      <a:noFill/>
                    </a:lnT>
                    <a:lnB>
                      <a:noFill/>
                    </a:lnB>
                  </a:tcPr>
                </a:tc>
                <a:tc>
                  <a:txBody>
                    <a:bodyPr/>
                    <a:lstStyle/>
                    <a:p>
                      <a:r>
                        <a:rPr lang="en-US"/>
                        <a:t>2</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802.16t System Requirements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14-Mar-2022 19:17:16 ET</a:t>
                      </a:r>
                    </a:p>
                  </a:txBody>
                  <a:tcPr anchor="ctr">
                    <a:lnL>
                      <a:noFill/>
                    </a:lnL>
                    <a:lnR>
                      <a:noFill/>
                    </a:lnR>
                    <a:lnT>
                      <a:noFill/>
                    </a:lnT>
                    <a:lnB>
                      <a:noFill/>
                    </a:lnB>
                  </a:tcPr>
                </a:tc>
                <a:extLst>
                  <a:ext uri="{0D108BD9-81ED-4DB2-BD59-A6C34878D82A}">
                    <a16:rowId xmlns:a16="http://schemas.microsoft.com/office/drawing/2014/main" val="3306114544"/>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lnSpcReduction="10000"/>
          </a:bodyPr>
          <a:lstStyle/>
          <a:p>
            <a:r>
              <a:rPr lang="en-US" dirty="0"/>
              <a:t>SRD</a:t>
            </a:r>
            <a:endParaRPr lang="en-US" dirty="0">
              <a:highlight>
                <a:srgbClr val="FFFF00"/>
              </a:highlight>
            </a:endParaRPr>
          </a:p>
          <a:p>
            <a:r>
              <a:rPr lang="en-US" dirty="0"/>
              <a:t>Approved latest version  </a:t>
            </a:r>
            <a:r>
              <a:rPr lang="en-US" dirty="0">
                <a:hlinkClick r:id="rId2"/>
              </a:rPr>
              <a:t>802.15-22-0033r3</a:t>
            </a:r>
            <a:endParaRPr lang="en-US" dirty="0"/>
          </a:p>
          <a:p>
            <a:endParaRPr lang="en-US" dirty="0">
              <a:highlight>
                <a:srgbClr val="FFFF00"/>
              </a:highlight>
            </a:endParaRPr>
          </a:p>
          <a:p>
            <a:r>
              <a:rPr lang="en-US" dirty="0"/>
              <a:t>SDD</a:t>
            </a:r>
          </a:p>
          <a:p>
            <a:r>
              <a:rPr lang="en-US" dirty="0"/>
              <a:t>Approved latest version </a:t>
            </a:r>
            <a:r>
              <a:rPr lang="en-US" dirty="0">
                <a:hlinkClick r:id="rId3"/>
              </a:rPr>
              <a:t>802.15-22-0084r2</a:t>
            </a:r>
            <a:endParaRPr lang="en-US" dirty="0"/>
          </a:p>
          <a:p>
            <a:endParaRPr lang="en-US" dirty="0"/>
          </a:p>
          <a:p>
            <a:r>
              <a:rPr lang="en-US" dirty="0"/>
              <a:t>Call for Contributions for Draft – </a:t>
            </a:r>
            <a:r>
              <a:rPr lang="en-US" dirty="0">
                <a:hlinkClick r:id="rId4"/>
              </a:rPr>
              <a:t>802.15-22-0112r0</a:t>
            </a:r>
            <a:endParaRPr lang="en-US" dirty="0"/>
          </a:p>
          <a:p>
            <a:endParaRPr lang="en-US" dirty="0"/>
          </a:p>
          <a:p>
            <a:r>
              <a:rPr lang="en-US" dirty="0"/>
              <a:t>Minutes for March meetings </a:t>
            </a:r>
            <a:r>
              <a:rPr lang="en-US" dirty="0">
                <a:hlinkClick r:id="rId5"/>
              </a:rPr>
              <a:t>802.15-22-0153r0</a:t>
            </a:r>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7586-B2E3-460A-BCE1-2F1EC8F39425}"/>
              </a:ext>
            </a:extLst>
          </p:cNvPr>
          <p:cNvSpPr>
            <a:spLocks noGrp="1"/>
          </p:cNvSpPr>
          <p:nvPr>
            <p:ph type="title"/>
          </p:nvPr>
        </p:nvSpPr>
        <p:spPr/>
        <p:txBody>
          <a:bodyPr/>
          <a:lstStyle/>
          <a:p>
            <a:r>
              <a:rPr lang="en-US" dirty="0"/>
              <a:t>Next Steps on draft development</a:t>
            </a:r>
          </a:p>
        </p:txBody>
      </p:sp>
      <p:sp>
        <p:nvSpPr>
          <p:cNvPr id="3" name="Content Placeholder 2">
            <a:extLst>
              <a:ext uri="{FF2B5EF4-FFF2-40B4-BE49-F238E27FC236}">
                <a16:creationId xmlns:a16="http://schemas.microsoft.com/office/drawing/2014/main" id="{B05D189A-1B95-4C24-8FD6-F921D5D82A34}"/>
              </a:ext>
            </a:extLst>
          </p:cNvPr>
          <p:cNvSpPr>
            <a:spLocks noGrp="1"/>
          </p:cNvSpPr>
          <p:nvPr>
            <p:ph idx="1"/>
          </p:nvPr>
        </p:nvSpPr>
        <p:spPr>
          <a:xfrm>
            <a:off x="838200" y="1828800"/>
            <a:ext cx="10515600" cy="4351338"/>
          </a:xfrm>
        </p:spPr>
        <p:txBody>
          <a:bodyPr/>
          <a:lstStyle/>
          <a:p>
            <a:r>
              <a:rPr lang="en-US" dirty="0"/>
              <a:t>Contribution on QPSK Peak to Average Power (for multiple carriers) (with </a:t>
            </a:r>
            <a:r>
              <a:rPr lang="en-US" dirty="0" err="1"/>
              <a:t>Matlab</a:t>
            </a:r>
            <a:r>
              <a:rPr lang="en-US" dirty="0"/>
              <a:t> script) to be uploaded</a:t>
            </a:r>
          </a:p>
          <a:p>
            <a:pPr lvl="1"/>
            <a:r>
              <a:rPr lang="en-US" dirty="0"/>
              <a:t>Comparing AMC 1x6 from OFDMA PHY in .16  compared to single subcarrier per channel. </a:t>
            </a:r>
          </a:p>
          <a:p>
            <a:pPr lvl="1"/>
            <a:r>
              <a:rPr lang="en-US" dirty="0"/>
              <a:t>Clarify specific type of QPSK – constant or non-constant envelope. </a:t>
            </a:r>
          </a:p>
          <a:p>
            <a:endParaRPr lang="en-US" dirty="0"/>
          </a:p>
          <a:p>
            <a:r>
              <a:rPr lang="en-US" dirty="0"/>
              <a:t>Contribution for PHY layer draft text before April teleconference</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F977B2FE-1AA3-4240-B161-CCEF1C551F9F}"/>
              </a:ext>
            </a:extLst>
          </p:cNvPr>
          <p:cNvSpPr>
            <a:spLocks noGrp="1"/>
          </p:cNvSpPr>
          <p:nvPr>
            <p:ph type="dt" sz="half" idx="10"/>
          </p:nvPr>
        </p:nvSpPr>
        <p:spPr/>
        <p:txBody>
          <a:bodyPr/>
          <a:lstStyle/>
          <a:p>
            <a:r>
              <a:rPr lang="en-US" dirty="0"/>
              <a:t>March_2022</a:t>
            </a:r>
          </a:p>
        </p:txBody>
      </p:sp>
      <p:sp>
        <p:nvSpPr>
          <p:cNvPr id="5" name="Footer Placeholder 4">
            <a:extLst>
              <a:ext uri="{FF2B5EF4-FFF2-40B4-BE49-F238E27FC236}">
                <a16:creationId xmlns:a16="http://schemas.microsoft.com/office/drawing/2014/main" id="{41EA22D8-748A-4A71-84FA-EF3309E6E3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865322E-630E-4A44-BB3F-A1307737E506}"/>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1442505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942125722"/>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2022 </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Jan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May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2819400"/>
            <a:ext cx="12954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 July 2022</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March_2022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Teleconferences and 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April 14, 2022 - 11am PDT, 2pm EDT Teleconference</a:t>
            </a:r>
          </a:p>
          <a:p>
            <a:endParaRPr lang="en-US" dirty="0"/>
          </a:p>
          <a:p>
            <a:r>
              <a:rPr lang="en-US" dirty="0"/>
              <a:t>May Interim </a:t>
            </a:r>
          </a:p>
          <a:p>
            <a:pPr lvl="1"/>
            <a:r>
              <a:rPr lang="en-US" dirty="0"/>
              <a:t>Three slots PM (Tuesday, Wednesday, Thursday) if meeting is on European time. </a:t>
            </a:r>
          </a:p>
          <a:p>
            <a:pPr lvl="1"/>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391923512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14026</TotalTime>
  <Words>492</Words>
  <Application>Microsoft Office PowerPoint</Application>
  <PresentationFormat>Widescreen</PresentationFormat>
  <Paragraphs>112</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Custom Design</vt:lpstr>
      <vt:lpstr>PowerPoint Presentation</vt:lpstr>
      <vt:lpstr>TG16t March Plenary Agenda</vt:lpstr>
      <vt:lpstr>Contributions for March</vt:lpstr>
      <vt:lpstr>Status Update</vt:lpstr>
      <vt:lpstr>Next Steps on draft development</vt:lpstr>
      <vt:lpstr>Project Timeline</vt:lpstr>
      <vt:lpstr>Teleconferences and Future Meetings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488</cp:revision>
  <cp:lastPrinted>1998-02-10T13:28:06Z</cp:lastPrinted>
  <dcterms:created xsi:type="dcterms:W3CDTF">2020-01-06T16:34:14Z</dcterms:created>
  <dcterms:modified xsi:type="dcterms:W3CDTF">2022-03-16T14:00:17Z</dcterms:modified>
</cp:coreProperties>
</file>