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57" r:id="rId4"/>
    <p:sldId id="261" r:id="rId5"/>
    <p:sldId id="262" r:id="rId6"/>
    <p:sldId id="263" r:id="rId7"/>
    <p:sldId id="264" r:id="rId8"/>
    <p:sldId id="265" r:id="rId9"/>
    <p:sldId id="266" r:id="rId10"/>
    <p:sldId id="267" r:id="rId11"/>
    <p:sldId id="268" r:id="rId12"/>
    <p:sldId id="25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p:cViewPr varScale="1">
        <p:scale>
          <a:sx n="122" d="100"/>
          <a:sy n="122" d="100"/>
        </p:scale>
        <p:origin x="1264"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a:t>
            </a:fld>
            <a:endParaRPr lang="en-US" altLang="en-US"/>
          </a:p>
        </p:txBody>
      </p:sp>
      <p:sp>
        <p:nvSpPr>
          <p:cNvPr id="3078" name="Line 6">
            <a:extLst>
              <a:ext uri="{FF2B5EF4-FFF2-40B4-BE49-F238E27FC236}">
                <a16:creationId xmlns:a16="http://schemas.microsoft.com/office/drawing/2014/main"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0971D418-60A9-264E-AE83-56CAECED20D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a:t>
            </a:fld>
            <a:endParaRPr lang="en-US" altLang="en-US"/>
          </a:p>
        </p:txBody>
      </p:sp>
      <p:sp>
        <p:nvSpPr>
          <p:cNvPr id="2056" name="Rectangle 8">
            <a:extLst>
              <a:ext uri="{FF2B5EF4-FFF2-40B4-BE49-F238E27FC236}">
                <a16:creationId xmlns:a16="http://schemas.microsoft.com/office/drawing/2014/main"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p:spPr>
      </p:sp>
      <p:sp>
        <p:nvSpPr>
          <p:cNvPr id="249"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0"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1"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2"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3"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434F183C-258A-4EF2-82FB-D1E4AB2957DC}"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2624147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9</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11</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12</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a:t>
            </a:fld>
            <a:endParaRPr lang="en-US" altLang="en-US"/>
          </a:p>
        </p:txBody>
      </p:sp>
      <p:sp>
        <p:nvSpPr>
          <p:cNvPr id="1031" name="Rectangle 7">
            <a:extLst>
              <a:ext uri="{FF2B5EF4-FFF2-40B4-BE49-F238E27FC236}">
                <a16:creationId xmlns:a16="http://schemas.microsoft.com/office/drawing/2014/main"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802.15-&lt;15-22-0194-01&gt;</a:t>
            </a:r>
          </a:p>
        </p:txBody>
      </p:sp>
      <p:sp>
        <p:nvSpPr>
          <p:cNvPr id="1032" name="Line 8">
            <a:extLst>
              <a:ext uri="{FF2B5EF4-FFF2-40B4-BE49-F238E27FC236}">
                <a16:creationId xmlns:a16="http://schemas.microsoft.com/office/drawing/2014/main"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724A89FB-E9AE-7A45-A7F2-5CDD78A3635D}"/>
              </a:ext>
            </a:extLst>
          </p:cNvPr>
          <p:cNvSpPr>
            <a:spLocks noGrp="1"/>
          </p:cNvSpPr>
          <p:nvPr>
            <p:ph type="dt" sz="half" idx="10"/>
          </p:nvPr>
        </p:nvSpPr>
        <p:spPr/>
        <p:txBody>
          <a:bodyPr/>
          <a:lstStyle/>
          <a:p>
            <a:r>
              <a:rPr lang="en-US" altLang="en-US"/>
              <a:t>March 2022</a:t>
            </a:r>
          </a:p>
        </p:txBody>
      </p:sp>
      <p:sp>
        <p:nvSpPr>
          <p:cNvPr id="5"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Report to EC for Approval of P802.15.4-2020/Cor1 to go to SA Ballot</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March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Background report on WG ballot of P802.15.4-2020/Cor 1</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comments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94DDE462-0A65-FE4F-B92F-0EE53FB267D0}"/>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DA18AF79-03C8-5C41-9AEC-3877AAB9D93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10</a:t>
            </a:fld>
            <a:endParaRPr lang="en-US" altLang="en-US"/>
          </a:p>
        </p:txBody>
      </p:sp>
    </p:spTree>
    <p:extLst>
      <p:ext uri="{BB962C8B-B14F-4D97-AF65-F5344CB8AC3E}">
        <p14:creationId xmlns:p14="http://schemas.microsoft.com/office/powerpoint/2010/main" val="2676780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P802.15.4-Cor1</a:t>
            </a:r>
            <a:r>
              <a:rPr lang="en-US" sz="2400" b="1" spc="-1">
                <a:solidFill>
                  <a:srgbClr val="000000"/>
                </a:solidFill>
                <a:latin typeface="Times New Roman"/>
                <a:ea typeface="MS Gothic"/>
              </a:rPr>
              <a:t> Timeline</a:t>
            </a:r>
            <a:endParaRPr lang="en-US" sz="2400" spc="-1">
              <a:latin typeface="Arial"/>
            </a:endParaRPr>
          </a:p>
        </p:txBody>
      </p:sp>
      <p:graphicFrame>
        <p:nvGraphicFramePr>
          <p:cNvPr id="223" name="Table 5"/>
          <p:cNvGraphicFramePr/>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Apr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14,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24,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28,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Jun 12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Jun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Jul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Date Placeholder 1">
            <a:extLst>
              <a:ext uri="{FF2B5EF4-FFF2-40B4-BE49-F238E27FC236}">
                <a16:creationId xmlns:a16="http://schemas.microsoft.com/office/drawing/2014/main" id="{C8E28B79-9520-AB41-AE3E-E57EAF215EA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2210C881-9FCC-7146-9234-D890008CCD3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11</a:t>
            </a:fld>
            <a:endParaRPr lang="en-US" altLang="en-US"/>
          </a:p>
        </p:txBody>
      </p:sp>
    </p:spTree>
    <p:extLst>
      <p:ext uri="{BB962C8B-B14F-4D97-AF65-F5344CB8AC3E}">
        <p14:creationId xmlns:p14="http://schemas.microsoft.com/office/powerpoint/2010/main" val="246717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p:txBody>
          <a:bodyPr/>
          <a:lstStyle/>
          <a:p>
            <a:r>
              <a:rPr lang="en-US" altLang="en-US"/>
              <a:t>March 2022</a:t>
            </a:r>
          </a:p>
        </p:txBody>
      </p:sp>
      <p:sp>
        <p:nvSpPr>
          <p:cNvPr id="5" name="Footer Placeholder 4">
            <a:extLst>
              <a:ext uri="{FF2B5EF4-FFF2-40B4-BE49-F238E27FC236}">
                <a16:creationId xmlns:a16="http://schemas.microsoft.com/office/drawing/2014/main" id="{9C875A29-E023-C446-AF2A-E384DC22C7B7}"/>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12</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800" dirty="0"/>
              <a:t>WG: </a:t>
            </a:r>
          </a:p>
          <a:p>
            <a:pPr lvl="1"/>
            <a:r>
              <a:rPr lang="en-US" altLang="en-US" sz="2400" dirty="0"/>
              <a:t>802.15 has reviewed and requests unconditional approval from the EC to submit P802.15.4-2020-Cor1_D04 to Standards Association ballot.</a:t>
            </a:r>
          </a:p>
          <a:p>
            <a:pPr lvl="1"/>
            <a:r>
              <a:rPr lang="en-US" altLang="en-US" sz="2400" dirty="0"/>
              <a:t>Moved by Tero Kivinen, Seconded by Phil Beecher</a:t>
            </a:r>
          </a:p>
          <a:p>
            <a:pPr lvl="1"/>
            <a:r>
              <a:rPr lang="en-US" altLang="en-US" sz="2400" dirty="0"/>
              <a:t>Vote: 44/0/2 (Y/N/A), motion carries</a:t>
            </a:r>
          </a:p>
          <a:p>
            <a:r>
              <a:rPr lang="en-US" altLang="en-US" sz="2800" dirty="0"/>
              <a:t>802 EC: </a:t>
            </a:r>
          </a:p>
          <a:p>
            <a:pPr lvl="1"/>
            <a:r>
              <a:rPr lang="en-US" altLang="en-US" sz="2400" dirty="0"/>
              <a:t>Unconditionally approve sending IEEE P802.15.4-2020/Cor 1 to Standards Association ballot</a:t>
            </a:r>
          </a:p>
          <a:p>
            <a:pPr lvl="1"/>
            <a:r>
              <a:rPr lang="en-US" altLang="en-US" sz="2400" dirty="0"/>
              <a:t>Moved by Kinney, seconded by Holcomb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P802.15.4-Cor1 Report to EC on Unconditional Approval to go to SA Ballot</a:t>
            </a:r>
            <a:endParaRPr lang="en-US" sz="2400" spc="-1">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2022-03-16</a:t>
            </a: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476027132"/>
              </p:ext>
            </p:extLst>
          </p:nvPr>
        </p:nvGraphicFramePr>
        <p:xfrm>
          <a:off x="865890" y="2968650"/>
          <a:ext cx="7897109" cy="2203200"/>
        </p:xfrm>
        <a:graphic>
          <a:graphicData uri="http://schemas.openxmlformats.org/drawingml/2006/table">
            <a:tbl>
              <a:tblPr/>
              <a:tblGrid>
                <a:gridCol w="138587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a:solidFill>
                            <a:srgbClr val="000000"/>
                          </a:solidFill>
                          <a:latin typeface="Arial"/>
                          <a:ea typeface="DejaVu Sans"/>
                        </a:rPr>
                        <a:t>Name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a:solidFill>
                            <a:srgbClr val="000000"/>
                          </a:solidFill>
                          <a:latin typeface="Arial"/>
                          <a:ea typeface="DejaVu Sans"/>
                        </a:rPr>
                        <a:t>Pat Kinney</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Kinney Consulting</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pat.kinney@kinneyconsultingllc.com</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r>
                        <a:rPr lang="en-US" sz="1400" b="0" strike="noStrike" spc="-1">
                          <a:solidFill>
                            <a:srgbClr val="000000"/>
                          </a:solidFill>
                          <a:latin typeface="Arial"/>
                          <a:ea typeface="DejaVu Sans"/>
                        </a:rPr>
                        <a:t>Tero Kivinen</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Self</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kivinen@iki.fi</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ACF993E0-B1CF-F74A-9D66-6401F057326E}"/>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F7EFF868-A111-FF4B-834E-C17004B11EE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IEEE P802.15.4-Cor1/D4 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16 March 2022.</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44 yes, 0 no, 2 abstain</a:t>
            </a:r>
            <a:endParaRPr lang="en-US" sz="1500" spc="-1" dirty="0">
              <a:latin typeface="Arial"/>
            </a:endParaRPr>
          </a:p>
        </p:txBody>
      </p:sp>
      <p:sp>
        <p:nvSpPr>
          <p:cNvPr id="2" name="Date Placeholder 1">
            <a:extLst>
              <a:ext uri="{FF2B5EF4-FFF2-40B4-BE49-F238E27FC236}">
                <a16:creationId xmlns:a16="http://schemas.microsoft.com/office/drawing/2014/main" id="{54303E9F-7044-C14D-AFEF-E79B0C17509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6C765B4-07E2-C540-82E5-B4785ED12545}"/>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a:solidFill>
                  <a:srgbClr val="000000"/>
                </a:solidFill>
                <a:latin typeface="Times New Roman"/>
                <a:ea typeface="MS Gothic"/>
              </a:rPr>
              <a:t>The P802.15.4-Cor1 Draft went through four WG Letter Ballots. Draft P802.15.4-Cor1/D4 achieved &gt; 75% needed for an approved draft</a:t>
            </a:r>
            <a:endParaRPr lang="en-US" sz="1800" spc="-1">
              <a:latin typeface="Arial"/>
            </a:endParaRPr>
          </a:p>
          <a:p>
            <a:pPr marL="257310" indent="-256230">
              <a:spcBef>
                <a:spcPts val="451"/>
              </a:spcBef>
              <a:buClr>
                <a:srgbClr val="000000"/>
              </a:buClr>
              <a:buFont typeface="Arial"/>
              <a:buChar char="•"/>
            </a:pPr>
            <a:r>
              <a:rPr lang="en-US" sz="1800" b="1" spc="-1">
                <a:solidFill>
                  <a:srgbClr val="000000"/>
                </a:solidFill>
                <a:latin typeface="Times New Roman"/>
                <a:ea typeface="MS Gothic"/>
              </a:rPr>
              <a:t>The TG has resolved 31 comments received on drafts P802.15.4-Cor1/D1, resolved 3 comments received on draft P802.15.4-Cor1/D2, resolved 3 comments received on draft P802.15.4-Cor1/D3, and received no comments for P802.15.4-Cor1/D4.</a:t>
            </a:r>
            <a:endParaRPr lang="en-US" sz="1800" spc="-1">
              <a:latin typeface="Arial"/>
            </a:endParaRPr>
          </a:p>
        </p:txBody>
      </p:sp>
      <p:sp>
        <p:nvSpPr>
          <p:cNvPr id="2" name="Date Placeholder 1">
            <a:extLst>
              <a:ext uri="{FF2B5EF4-FFF2-40B4-BE49-F238E27FC236}">
                <a16:creationId xmlns:a16="http://schemas.microsoft.com/office/drawing/2014/main" id="{FCC814D1-0653-7244-A4A9-11571D6174F5}"/>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EB05DEF6-6138-9F4E-AD0B-412092860FDC}"/>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Results – P802.15.4-Cor1</a:t>
            </a:r>
            <a:endParaRPr lang="en-US" sz="2400" spc="-1">
              <a:latin typeface="Arial"/>
            </a:endParaRPr>
          </a:p>
        </p:txBody>
      </p:sp>
      <p:graphicFrame>
        <p:nvGraphicFramePr>
          <p:cNvPr id="195" name="Table 5"/>
          <p:cNvGraphicFramePr/>
          <p:nvPr/>
        </p:nvGraphicFramePr>
        <p:xfrm>
          <a:off x="251640" y="1889730"/>
          <a:ext cx="8586810" cy="3672270"/>
        </p:xfrm>
        <a:graphic>
          <a:graphicData uri="http://schemas.openxmlformats.org/drawingml/2006/table">
            <a:tbl>
              <a:tblPr/>
              <a:tblGrid>
                <a:gridCol w="455490">
                  <a:extLst>
                    <a:ext uri="{9D8B030D-6E8A-4147-A177-3AD203B41FA5}">
                      <a16:colId xmlns:a16="http://schemas.microsoft.com/office/drawing/2014/main" val="20000"/>
                    </a:ext>
                  </a:extLst>
                </a:gridCol>
                <a:gridCol w="909090">
                  <a:extLst>
                    <a:ext uri="{9D8B030D-6E8A-4147-A177-3AD203B41FA5}">
                      <a16:colId xmlns:a16="http://schemas.microsoft.com/office/drawing/2014/main" val="20001"/>
                    </a:ext>
                  </a:extLst>
                </a:gridCol>
                <a:gridCol w="1616490">
                  <a:extLst>
                    <a:ext uri="{9D8B030D-6E8A-4147-A177-3AD203B41FA5}">
                      <a16:colId xmlns:a16="http://schemas.microsoft.com/office/drawing/2014/main" val="20002"/>
                    </a:ext>
                  </a:extLst>
                </a:gridCol>
                <a:gridCol w="981450">
                  <a:extLst>
                    <a:ext uri="{9D8B030D-6E8A-4147-A177-3AD203B41FA5}">
                      <a16:colId xmlns:a16="http://schemas.microsoft.com/office/drawing/2014/main" val="20003"/>
                    </a:ext>
                  </a:extLst>
                </a:gridCol>
                <a:gridCol w="396630">
                  <a:extLst>
                    <a:ext uri="{9D8B030D-6E8A-4147-A177-3AD203B41FA5}">
                      <a16:colId xmlns:a16="http://schemas.microsoft.com/office/drawing/2014/main" val="20004"/>
                    </a:ext>
                  </a:extLst>
                </a:gridCol>
                <a:gridCol w="613440">
                  <a:extLst>
                    <a:ext uri="{9D8B030D-6E8A-4147-A177-3AD203B41FA5}">
                      <a16:colId xmlns:a16="http://schemas.microsoft.com/office/drawing/2014/main" val="20005"/>
                    </a:ext>
                  </a:extLst>
                </a:gridCol>
                <a:gridCol w="613440">
                  <a:extLst>
                    <a:ext uri="{9D8B030D-6E8A-4147-A177-3AD203B41FA5}">
                      <a16:colId xmlns:a16="http://schemas.microsoft.com/office/drawing/2014/main" val="20006"/>
                    </a:ext>
                  </a:extLst>
                </a:gridCol>
                <a:gridCol w="584550">
                  <a:extLst>
                    <a:ext uri="{9D8B030D-6E8A-4147-A177-3AD203B41FA5}">
                      <a16:colId xmlns:a16="http://schemas.microsoft.com/office/drawing/2014/main" val="20007"/>
                    </a:ext>
                  </a:extLst>
                </a:gridCol>
                <a:gridCol w="663660">
                  <a:extLst>
                    <a:ext uri="{9D8B030D-6E8A-4147-A177-3AD203B41FA5}">
                      <a16:colId xmlns:a16="http://schemas.microsoft.com/office/drawing/2014/main" val="20008"/>
                    </a:ext>
                  </a:extLst>
                </a:gridCol>
                <a:gridCol w="635040">
                  <a:extLst>
                    <a:ext uri="{9D8B030D-6E8A-4147-A177-3AD203B41FA5}">
                      <a16:colId xmlns:a16="http://schemas.microsoft.com/office/drawing/2014/main" val="20009"/>
                    </a:ext>
                  </a:extLst>
                </a:gridCol>
                <a:gridCol w="490860">
                  <a:extLst>
                    <a:ext uri="{9D8B030D-6E8A-4147-A177-3AD203B41FA5}">
                      <a16:colId xmlns:a16="http://schemas.microsoft.com/office/drawing/2014/main" val="20010"/>
                    </a:ext>
                  </a:extLst>
                </a:gridCol>
                <a:gridCol w="626670">
                  <a:extLst>
                    <a:ext uri="{9D8B030D-6E8A-4147-A177-3AD203B41FA5}">
                      <a16:colId xmlns:a16="http://schemas.microsoft.com/office/drawing/2014/main" val="20011"/>
                    </a:ext>
                  </a:extLst>
                </a:gridCol>
              </a:tblGrid>
              <a:tr h="724410">
                <a:tc>
                  <a:txBody>
                    <a:bodyPr/>
                    <a:lstStyle/>
                    <a:p>
                      <a:pPr algn="ctr">
                        <a:lnSpc>
                          <a:spcPct val="100000"/>
                        </a:lnSpc>
                      </a:pPr>
                      <a:r>
                        <a:rPr lang="en-US" sz="900" b="1" strike="noStrike" spc="-1">
                          <a:solidFill>
                            <a:srgbClr val="000000"/>
                          </a:solidFill>
                          <a:latin typeface="Arial"/>
                          <a:ea typeface="Times New Roman"/>
                        </a:rPr>
                        <a:t>Ballot ID</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Close Date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Title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Type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Pool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Disapprove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68550">
                <a:tc>
                  <a:txBody>
                    <a:bodyPr/>
                    <a:lstStyle/>
                    <a:p>
                      <a:pPr>
                        <a:lnSpc>
                          <a:spcPct val="100000"/>
                        </a:lnSpc>
                      </a:pPr>
                      <a:r>
                        <a:rPr lang="en-US" sz="900" b="0" strike="noStrike" spc="-1">
                          <a:solidFill>
                            <a:srgbClr val="000000"/>
                          </a:solidFill>
                          <a:latin typeface="Arial"/>
                          <a:ea typeface="Times New Roman"/>
                        </a:rPr>
                        <a:t>187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17-Nov-2021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 Letter Ballot for P802.15.4-Cor1</a:t>
                      </a:r>
                      <a:r>
                        <a:rPr lang="en-US" sz="900" b="0" strike="noStrike" spc="-1">
                          <a:solidFill>
                            <a:srgbClr val="000000"/>
                          </a:solidFill>
                          <a:latin typeface="Arial"/>
                          <a:ea typeface="MS Gothic"/>
                        </a:rPr>
                        <a:t>/D1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60.00%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5.80%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98.46%</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68550">
                <a:tc>
                  <a:txBody>
                    <a:bodyPr/>
                    <a:lstStyle/>
                    <a:p>
                      <a:pPr>
                        <a:lnSpc>
                          <a:spcPct val="100000"/>
                        </a:lnSpc>
                      </a:pPr>
                      <a:r>
                        <a:rPr lang="en-US" sz="900" b="0" strike="noStrike" spc="-1">
                          <a:solidFill>
                            <a:srgbClr val="000000"/>
                          </a:solidFill>
                          <a:latin typeface="Arial"/>
                          <a:ea typeface="Times New Roman"/>
                        </a:rPr>
                        <a:t>188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13-Dec-2021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First recirculation draft, P802.15.4-Cor1/D2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p>
                      <a:pPr>
                        <a:lnSpc>
                          <a:spcPct val="100000"/>
                        </a:lnSpc>
                      </a:pP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88.89%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60.87%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98.48%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64.35%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5.41%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368280">
                <a:tc>
                  <a:txBody>
                    <a:bodyPr/>
                    <a:lstStyle/>
                    <a:p>
                      <a:pPr>
                        <a:lnSpc>
                          <a:spcPct val="100000"/>
                        </a:lnSpc>
                      </a:pPr>
                      <a:r>
                        <a:rPr lang="en-US" sz="900" b="0" strike="noStrike" spc="-1">
                          <a:solidFill>
                            <a:srgbClr val="000000"/>
                          </a:solidFill>
                          <a:latin typeface="Arial"/>
                          <a:ea typeface="Times New Roman"/>
                        </a:rPr>
                        <a:t>190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16-Feb-2022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Third recirculation draft, P802.15.4-Cor1/D4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11.11%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5.33%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36882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Date Placeholder 1">
            <a:extLst>
              <a:ext uri="{FF2B5EF4-FFF2-40B4-BE49-F238E27FC236}">
                <a16:creationId xmlns:a16="http://schemas.microsoft.com/office/drawing/2014/main" id="{D6DDC328-9EF3-614D-BEB6-F1EFA8329DB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3CADBC96-0471-9D42-8779-D0CCEA13AEA3}"/>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Comments – P802.15.4-Cor1</a:t>
            </a:r>
            <a:endParaRPr lang="en-US" sz="2400" spc="-1">
              <a:latin typeface="Arial"/>
            </a:endParaRPr>
          </a:p>
        </p:txBody>
      </p:sp>
      <p:graphicFrame>
        <p:nvGraphicFramePr>
          <p:cNvPr id="200" name="Table 5"/>
          <p:cNvGraphicFramePr/>
          <p:nvPr/>
        </p:nvGraphicFramePr>
        <p:xfrm>
          <a:off x="982530" y="2143530"/>
          <a:ext cx="7176870" cy="3651150"/>
        </p:xfrm>
        <a:graphic>
          <a:graphicData uri="http://schemas.openxmlformats.org/drawingml/2006/table">
            <a:tbl>
              <a:tblPr/>
              <a:tblGrid>
                <a:gridCol w="750330">
                  <a:extLst>
                    <a:ext uri="{9D8B030D-6E8A-4147-A177-3AD203B41FA5}">
                      <a16:colId xmlns:a16="http://schemas.microsoft.com/office/drawing/2014/main" val="20000"/>
                    </a:ext>
                  </a:extLst>
                </a:gridCol>
                <a:gridCol w="1250370">
                  <a:extLst>
                    <a:ext uri="{9D8B030D-6E8A-4147-A177-3AD203B41FA5}">
                      <a16:colId xmlns:a16="http://schemas.microsoft.com/office/drawing/2014/main" val="20001"/>
                    </a:ext>
                  </a:extLst>
                </a:gridCol>
                <a:gridCol w="3285900">
                  <a:extLst>
                    <a:ext uri="{9D8B030D-6E8A-4147-A177-3AD203B41FA5}">
                      <a16:colId xmlns:a16="http://schemas.microsoft.com/office/drawing/2014/main" val="20002"/>
                    </a:ext>
                  </a:extLst>
                </a:gridCol>
                <a:gridCol w="1890270">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a:solidFill>
                            <a:srgbClr val="000000"/>
                          </a:solidFill>
                          <a:latin typeface="Arial"/>
                          <a:ea typeface="DejaVu Sans"/>
                        </a:rPr>
                        <a:t>Ballot ID</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060">
                <a:tc>
                  <a:txBody>
                    <a:bodyPr/>
                    <a:lstStyle/>
                    <a:p>
                      <a:pPr algn="ctr">
                        <a:lnSpc>
                          <a:spcPct val="100000"/>
                        </a:lnSpc>
                      </a:pPr>
                      <a:r>
                        <a:rPr lang="en-US" sz="1400" b="0" strike="noStrike" spc="-1">
                          <a:solidFill>
                            <a:srgbClr val="000000"/>
                          </a:solidFill>
                          <a:latin typeface="Arial"/>
                          <a:ea typeface="DejaVu Sans"/>
                        </a:rPr>
                        <a:t>187</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17-Nov-2021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Technical Letter Ballot for P802.15.4-Cor1/D1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31 (2 T, 29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060">
                <a:tc>
                  <a:txBody>
                    <a:bodyPr/>
                    <a:lstStyle/>
                    <a:p>
                      <a:pPr algn="ctr">
                        <a:lnSpc>
                          <a:spcPct val="100000"/>
                        </a:lnSpc>
                      </a:pPr>
                      <a:r>
                        <a:rPr lang="en-US" sz="1400" b="0" strike="noStrike" spc="-1">
                          <a:solidFill>
                            <a:srgbClr val="000000"/>
                          </a:solidFill>
                          <a:latin typeface="Arial"/>
                          <a:ea typeface="DejaVu Sans"/>
                        </a:rPr>
                        <a:t>188</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13-Dec-2021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First recirculation draft, P802.15.4-Cor1/D2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(2 T, 1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060">
                <a:tc>
                  <a:txBody>
                    <a:bodyPr/>
                    <a:lstStyle/>
                    <a:p>
                      <a:pPr algn="ctr">
                        <a:lnSpc>
                          <a:spcPct val="100000"/>
                        </a:lnSpc>
                      </a:pPr>
                      <a:r>
                        <a:rPr lang="en-US" sz="1400" b="0" strike="noStrike" spc="-1">
                          <a:solidFill>
                            <a:srgbClr val="000000"/>
                          </a:solidFill>
                          <a:latin typeface="Arial"/>
                          <a:ea typeface="DejaVu Sans"/>
                        </a:rPr>
                        <a:t>189</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12-Jan-2022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Second recirculation draft, P802.15.4-Cor1/D3</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(0 T, 3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060">
                <a:tc>
                  <a:txBody>
                    <a:bodyPr/>
                    <a:lstStyle/>
                    <a:p>
                      <a:pPr algn="ctr">
                        <a:lnSpc>
                          <a:spcPct val="100000"/>
                        </a:lnSpc>
                      </a:pPr>
                      <a:r>
                        <a:rPr lang="en-US" sz="1400" b="0" strike="noStrike" spc="-1">
                          <a:solidFill>
                            <a:srgbClr val="000000"/>
                          </a:solidFill>
                          <a:latin typeface="Arial"/>
                          <a:ea typeface="DejaVu Sans"/>
                        </a:rPr>
                        <a:t>190</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16-Feb-2022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Third recirculation draft, P802.15.4-Cor1/D4</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0 (0 T, 0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13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37 (4 T, 33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9279EEA7-C98C-FD47-91B6-2B530A429F69}"/>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B75CBC3B-AB9C-3C47-BB59-E2C2D86F321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1 February 2022 and completed in the final report doc.: </a:t>
            </a:r>
            <a:r>
              <a:rPr lang="en-US" sz="1800" b="1" u="sng" spc="-1" dirty="0">
                <a:solidFill>
                  <a:srgbClr val="CCCCFF">
                    <a:alpha val="88000"/>
                  </a:srgbClr>
                </a:solidFill>
                <a:latin typeface="Times New Roman"/>
                <a:ea typeface="MS Gothic"/>
              </a:rPr>
              <a:t>XXX</a:t>
            </a:r>
            <a:r>
              <a:rPr lang="en-US" sz="1800" b="1" spc="-1" dirty="0">
                <a:solidFill>
                  <a:srgbClr val="000000"/>
                </a:solidFill>
                <a:latin typeface="Times New Roman"/>
                <a:ea typeface="MS Gothic"/>
              </a:rPr>
              <a:t>:</a:t>
            </a:r>
            <a:endParaRPr lang="en-US" sz="1800" spc="-1" dirty="0">
              <a:latin typeface="Arial"/>
            </a:endParaRPr>
          </a:p>
        </p:txBody>
      </p:sp>
      <p:sp>
        <p:nvSpPr>
          <p:cNvPr id="2" name="Date Placeholder 1">
            <a:extLst>
              <a:ext uri="{FF2B5EF4-FFF2-40B4-BE49-F238E27FC236}">
                <a16:creationId xmlns:a16="http://schemas.microsoft.com/office/drawing/2014/main" id="{62596503-BAF2-D14F-BEBE-266F8924A33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E99BC1F-90E0-C44F-A69B-13E3710FA59A}"/>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876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Technical comments by “No” voting commenter</a:t>
            </a:r>
            <a:br>
              <a:rPr sz="900"/>
            </a:br>
            <a:r>
              <a:rPr lang="en-US" sz="2400" b="1" spc="-1">
                <a:solidFill>
                  <a:srgbClr val="000000"/>
                </a:solidFill>
                <a:latin typeface="Times New Roman"/>
                <a:ea typeface="ＭＳ Ｐゴシック"/>
              </a:rPr>
              <a:t>(0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graphicFrame>
        <p:nvGraphicFramePr>
          <p:cNvPr id="210" name="Table 5"/>
          <p:cNvGraphicFramePr/>
          <p:nvPr/>
        </p:nvGraphicFramePr>
        <p:xfrm>
          <a:off x="1335690" y="3173040"/>
          <a:ext cx="6318540" cy="1804860"/>
        </p:xfrm>
        <a:graphic>
          <a:graphicData uri="http://schemas.openxmlformats.org/drawingml/2006/table">
            <a:tbl>
              <a:tblPr/>
              <a:tblGrid>
                <a:gridCol w="3371490">
                  <a:extLst>
                    <a:ext uri="{9D8B030D-6E8A-4147-A177-3AD203B41FA5}">
                      <a16:colId xmlns:a16="http://schemas.microsoft.com/office/drawing/2014/main" val="20000"/>
                    </a:ext>
                  </a:extLst>
                </a:gridCol>
                <a:gridCol w="410940">
                  <a:extLst>
                    <a:ext uri="{9D8B030D-6E8A-4147-A177-3AD203B41FA5}">
                      <a16:colId xmlns:a16="http://schemas.microsoft.com/office/drawing/2014/main" val="20001"/>
                    </a:ext>
                  </a:extLst>
                </a:gridCol>
                <a:gridCol w="410940">
                  <a:extLst>
                    <a:ext uri="{9D8B030D-6E8A-4147-A177-3AD203B41FA5}">
                      <a16:colId xmlns:a16="http://schemas.microsoft.com/office/drawing/2014/main" val="20002"/>
                    </a:ext>
                  </a:extLst>
                </a:gridCol>
                <a:gridCol w="410940">
                  <a:extLst>
                    <a:ext uri="{9D8B030D-6E8A-4147-A177-3AD203B41FA5}">
                      <a16:colId xmlns:a16="http://schemas.microsoft.com/office/drawing/2014/main" val="20003"/>
                    </a:ext>
                  </a:extLst>
                </a:gridCol>
                <a:gridCol w="410940">
                  <a:extLst>
                    <a:ext uri="{9D8B030D-6E8A-4147-A177-3AD203B41FA5}">
                      <a16:colId xmlns:a16="http://schemas.microsoft.com/office/drawing/2014/main" val="20004"/>
                    </a:ext>
                  </a:extLst>
                </a:gridCol>
                <a:gridCol w="651510">
                  <a:extLst>
                    <a:ext uri="{9D8B030D-6E8A-4147-A177-3AD203B41FA5}">
                      <a16:colId xmlns:a16="http://schemas.microsoft.com/office/drawing/2014/main" val="20005"/>
                    </a:ext>
                  </a:extLst>
                </a:gridCol>
                <a:gridCol w="651780">
                  <a:extLst>
                    <a:ext uri="{9D8B030D-6E8A-4147-A177-3AD203B41FA5}">
                      <a16:colId xmlns:a16="http://schemas.microsoft.com/office/drawing/2014/main" val="20006"/>
                    </a:ext>
                  </a:extLst>
                </a:gridCol>
              </a:tblGrid>
              <a:tr h="274320">
                <a:tc>
                  <a:txBody>
                    <a:bodyPr/>
                    <a:lstStyle/>
                    <a:p>
                      <a:pPr algn="ctr">
                        <a:lnSpc>
                          <a:spcPct val="100000"/>
                        </a:lnSpc>
                      </a:pPr>
                      <a:r>
                        <a:rPr lang="en-US" sz="1400" b="1" strike="noStrike" spc="-1">
                          <a:solidFill>
                            <a:srgbClr val="FFFFFF"/>
                          </a:solidFill>
                          <a:latin typeface="Times New Roman"/>
                          <a:ea typeface="MS Gothic"/>
                        </a:rPr>
                        <a:t>Voter</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187</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95820">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632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43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4320">
                <a:tc>
                  <a:txBody>
                    <a:bodyPr/>
                    <a:lstStyle/>
                    <a:p>
                      <a:pPr>
                        <a:lnSpc>
                          <a:spcPct val="100000"/>
                        </a:lnSpc>
                      </a:pPr>
                      <a:r>
                        <a:rPr lang="en-US" sz="1400" b="1" strike="noStrike" spc="-1">
                          <a:solidFill>
                            <a:srgbClr val="000000"/>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Date Placeholder 1">
            <a:extLst>
              <a:ext uri="{FF2B5EF4-FFF2-40B4-BE49-F238E27FC236}">
                <a16:creationId xmlns:a16="http://schemas.microsoft.com/office/drawing/2014/main" id="{2BE3F1E9-F833-1345-982B-3441290E9BA1}"/>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1411A284-D217-F247-84A4-4E899F47887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D1C5446E-C4C7-ED4B-B356-09BE54A5BF96}"/>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Tree>
    <p:extLst>
      <p:ext uri="{BB962C8B-B14F-4D97-AF65-F5344CB8AC3E}">
        <p14:creationId xmlns:p14="http://schemas.microsoft.com/office/powerpoint/2010/main" val="316087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Unsatisfied Technical Comments in Categories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D9CAC3CC-14A1-914C-A64D-F4A32387B9F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889922D5-EA80-1044-8984-FAD4D0DF5E19}"/>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9</a:t>
            </a:fld>
            <a:endParaRPr lang="en-US" altLang="en-US"/>
          </a:p>
        </p:txBody>
      </p:sp>
    </p:spTree>
    <p:extLst>
      <p:ext uri="{BB962C8B-B14F-4D97-AF65-F5344CB8AC3E}">
        <p14:creationId xmlns:p14="http://schemas.microsoft.com/office/powerpoint/2010/main" val="36233156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1166</Words>
  <Application>Microsoft Macintosh PowerPoint</Application>
  <PresentationFormat>On-screen Show (4:3)</PresentationFormat>
  <Paragraphs>250</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Pat Kinney</cp:lastModifiedBy>
  <cp:revision>4</cp:revision>
  <cp:lastPrinted>1998-02-10T13:28:06Z</cp:lastPrinted>
  <dcterms:created xsi:type="dcterms:W3CDTF">2022-03-16T01:05:51Z</dcterms:created>
  <dcterms:modified xsi:type="dcterms:W3CDTF">2022-03-16T15:34:19Z</dcterms:modified>
  <cp:category/>
</cp:coreProperties>
</file>