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2" r:id="rId2"/>
  </p:sldMasterIdLst>
  <p:notesMasterIdLst>
    <p:notesMasterId r:id="rId18"/>
  </p:notesMasterIdLst>
  <p:sldIdLst>
    <p:sldId id="259" r:id="rId3"/>
    <p:sldId id="260" r:id="rId4"/>
    <p:sldId id="4945" r:id="rId5"/>
    <p:sldId id="5083" r:id="rId6"/>
    <p:sldId id="5082" r:id="rId7"/>
    <p:sldId id="5087" r:id="rId8"/>
    <p:sldId id="5088" r:id="rId9"/>
    <p:sldId id="5089" r:id="rId10"/>
    <p:sldId id="5092" r:id="rId11"/>
    <p:sldId id="5090" r:id="rId12"/>
    <p:sldId id="5091" r:id="rId13"/>
    <p:sldId id="285" r:id="rId14"/>
    <p:sldId id="4946" r:id="rId15"/>
    <p:sldId id="5085"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47" autoAdjust="0"/>
  </p:normalViewPr>
  <p:slideViewPr>
    <p:cSldViewPr snapToGrid="0">
      <p:cViewPr varScale="1">
        <p:scale>
          <a:sx n="72" d="100"/>
          <a:sy n="72" d="100"/>
        </p:scale>
        <p:origin x="1072" y="48"/>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extLst>
      <p:ext uri="{BB962C8B-B14F-4D97-AF65-F5344CB8AC3E}">
        <p14:creationId xmlns:p14="http://schemas.microsoft.com/office/powerpoint/2010/main" val="2774009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15</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361711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940757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43906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698865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617315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2704906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16469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337005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802.15-22-0190-01-06a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802.15-22-0106-02-06a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388281745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March 2022]	</a:t>
            </a:r>
          </a:p>
          <a:p>
            <a:r>
              <a:rPr lang="en-US" altLang="ja-JP" sz="1600" b="1" dirty="0">
                <a:ea typeface="ＭＳ Ｐゴシック" charset="-128"/>
              </a:rPr>
              <a:t>Date Submitted: </a:t>
            </a:r>
            <a:r>
              <a:rPr lang="en-US" altLang="ja-JP" sz="1600" dirty="0">
                <a:ea typeface="ＭＳ Ｐゴシック" charset="-128"/>
              </a:rPr>
              <a:t>[16 March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Revision of P802.15.6-2012 with Enhanced Dependability March 2022 with Webex.]</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648982"/>
            <a:ext cx="7772400" cy="645850"/>
          </a:xfrm>
        </p:spPr>
        <p:txBody>
          <a:bodyPr/>
          <a:lstStyle/>
          <a:p>
            <a:r>
              <a:rPr lang="en-US" dirty="0"/>
              <a:t>Working Group Motion #4</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36720" y="1294831"/>
            <a:ext cx="7772400" cy="5070109"/>
          </a:xfrm>
        </p:spPr>
        <p:txBody>
          <a:bodyPr/>
          <a:lstStyle/>
          <a:p>
            <a:r>
              <a:rPr lang="en-US" sz="2400" dirty="0"/>
              <a:t>Request that the PAR Revision and CSD contained in documents 15-22-0088-01-006a and 15-22-00087-03-006a, respectively, be approved by the IEEE 802.15 WG and that the EC be requested to forward the PAR to </a:t>
            </a:r>
            <a:r>
              <a:rPr lang="en-US" sz="2400" dirty="0" err="1"/>
              <a:t>NesCom</a:t>
            </a:r>
            <a:r>
              <a:rPr lang="en-US" sz="2400" dirty="0"/>
              <a:t>. </a:t>
            </a:r>
          </a:p>
          <a:p>
            <a:r>
              <a:rPr lang="en-US" sz="2400" dirty="0"/>
              <a:t>The 802.15 working group chair and technical editor are authorized to make additional modifications to the PAR and CSD as needed to reflect EC discussion at its closing meeting.</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ea typeface="+mn-ea"/>
                <a:cs typeface="Arial"/>
                <a:sym typeface="Arial"/>
              </a:rPr>
              <a:t>Approve:     Disapprove:     Abstain: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endPar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endParaRP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3370726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8-15, March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March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11456"/>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March 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March  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March 10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March 11</a:t>
                      </a:r>
                      <a:r>
                        <a:rPr kumimoji="1" lang="en-US" altLang="ja-JP" sz="1400" baseline="30000" dirty="0"/>
                        <a:t>yh</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March 15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March 16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 name="表 5">
            <a:extLst>
              <a:ext uri="{FF2B5EF4-FFF2-40B4-BE49-F238E27FC236}">
                <a16:creationId xmlns:a16="http://schemas.microsoft.com/office/drawing/2014/main" id="{8490B3CF-5F48-4741-AE14-8ED6B17F4196}"/>
              </a:ext>
            </a:extLst>
          </p:cNvPr>
          <p:cNvGraphicFramePr>
            <a:graphicFrameLocks noGrp="1"/>
          </p:cNvGraphicFramePr>
          <p:nvPr/>
        </p:nvGraphicFramePr>
        <p:xfrm>
          <a:off x="2023417" y="2196886"/>
          <a:ext cx="5639848" cy="4270328"/>
        </p:xfrm>
        <a:graphic>
          <a:graphicData uri="http://schemas.openxmlformats.org/drawingml/2006/table">
            <a:tbl>
              <a:tblPr/>
              <a:tblGrid>
                <a:gridCol w="337245">
                  <a:extLst>
                    <a:ext uri="{9D8B030D-6E8A-4147-A177-3AD203B41FA5}">
                      <a16:colId xmlns:a16="http://schemas.microsoft.com/office/drawing/2014/main" val="1982408458"/>
                    </a:ext>
                  </a:extLst>
                </a:gridCol>
                <a:gridCol w="364965">
                  <a:extLst>
                    <a:ext uri="{9D8B030D-6E8A-4147-A177-3AD203B41FA5}">
                      <a16:colId xmlns:a16="http://schemas.microsoft.com/office/drawing/2014/main" val="2061846485"/>
                    </a:ext>
                  </a:extLst>
                </a:gridCol>
                <a:gridCol w="337245">
                  <a:extLst>
                    <a:ext uri="{9D8B030D-6E8A-4147-A177-3AD203B41FA5}">
                      <a16:colId xmlns:a16="http://schemas.microsoft.com/office/drawing/2014/main" val="3670033031"/>
                    </a:ext>
                  </a:extLst>
                </a:gridCol>
                <a:gridCol w="671522">
                  <a:extLst>
                    <a:ext uri="{9D8B030D-6E8A-4147-A177-3AD203B41FA5}">
                      <a16:colId xmlns:a16="http://schemas.microsoft.com/office/drawing/2014/main" val="17867778"/>
                    </a:ext>
                  </a:extLst>
                </a:gridCol>
                <a:gridCol w="28457">
                  <a:extLst>
                    <a:ext uri="{9D8B030D-6E8A-4147-A177-3AD203B41FA5}">
                      <a16:colId xmlns:a16="http://schemas.microsoft.com/office/drawing/2014/main" val="1203488414"/>
                    </a:ext>
                  </a:extLst>
                </a:gridCol>
                <a:gridCol w="28457">
                  <a:extLst>
                    <a:ext uri="{9D8B030D-6E8A-4147-A177-3AD203B41FA5}">
                      <a16:colId xmlns:a16="http://schemas.microsoft.com/office/drawing/2014/main" val="2619573213"/>
                    </a:ext>
                  </a:extLst>
                </a:gridCol>
                <a:gridCol w="28457">
                  <a:extLst>
                    <a:ext uri="{9D8B030D-6E8A-4147-A177-3AD203B41FA5}">
                      <a16:colId xmlns:a16="http://schemas.microsoft.com/office/drawing/2014/main" val="2292575712"/>
                    </a:ext>
                  </a:extLst>
                </a:gridCol>
                <a:gridCol w="28457">
                  <a:extLst>
                    <a:ext uri="{9D8B030D-6E8A-4147-A177-3AD203B41FA5}">
                      <a16:colId xmlns:a16="http://schemas.microsoft.com/office/drawing/2014/main" val="1517966906"/>
                    </a:ext>
                  </a:extLst>
                </a:gridCol>
                <a:gridCol w="28457">
                  <a:extLst>
                    <a:ext uri="{9D8B030D-6E8A-4147-A177-3AD203B41FA5}">
                      <a16:colId xmlns:a16="http://schemas.microsoft.com/office/drawing/2014/main" val="350048882"/>
                    </a:ext>
                  </a:extLst>
                </a:gridCol>
                <a:gridCol w="31514">
                  <a:extLst>
                    <a:ext uri="{9D8B030D-6E8A-4147-A177-3AD203B41FA5}">
                      <a16:colId xmlns:a16="http://schemas.microsoft.com/office/drawing/2014/main" val="2800167723"/>
                    </a:ext>
                  </a:extLst>
                </a:gridCol>
                <a:gridCol w="31514">
                  <a:extLst>
                    <a:ext uri="{9D8B030D-6E8A-4147-A177-3AD203B41FA5}">
                      <a16:colId xmlns:a16="http://schemas.microsoft.com/office/drawing/2014/main" val="695328264"/>
                    </a:ext>
                  </a:extLst>
                </a:gridCol>
                <a:gridCol w="294941">
                  <a:extLst>
                    <a:ext uri="{9D8B030D-6E8A-4147-A177-3AD203B41FA5}">
                      <a16:colId xmlns:a16="http://schemas.microsoft.com/office/drawing/2014/main" val="3905013639"/>
                    </a:ext>
                  </a:extLst>
                </a:gridCol>
                <a:gridCol w="240955">
                  <a:extLst>
                    <a:ext uri="{9D8B030D-6E8A-4147-A177-3AD203B41FA5}">
                      <a16:colId xmlns:a16="http://schemas.microsoft.com/office/drawing/2014/main" val="3388372529"/>
                    </a:ext>
                  </a:extLst>
                </a:gridCol>
                <a:gridCol w="513622">
                  <a:extLst>
                    <a:ext uri="{9D8B030D-6E8A-4147-A177-3AD203B41FA5}">
                      <a16:colId xmlns:a16="http://schemas.microsoft.com/office/drawing/2014/main" val="2715155850"/>
                    </a:ext>
                  </a:extLst>
                </a:gridCol>
                <a:gridCol w="31514">
                  <a:extLst>
                    <a:ext uri="{9D8B030D-6E8A-4147-A177-3AD203B41FA5}">
                      <a16:colId xmlns:a16="http://schemas.microsoft.com/office/drawing/2014/main" val="651928590"/>
                    </a:ext>
                  </a:extLst>
                </a:gridCol>
                <a:gridCol w="526657">
                  <a:extLst>
                    <a:ext uri="{9D8B030D-6E8A-4147-A177-3AD203B41FA5}">
                      <a16:colId xmlns:a16="http://schemas.microsoft.com/office/drawing/2014/main" val="2276935190"/>
                    </a:ext>
                  </a:extLst>
                </a:gridCol>
                <a:gridCol w="609814">
                  <a:extLst>
                    <a:ext uri="{9D8B030D-6E8A-4147-A177-3AD203B41FA5}">
                      <a16:colId xmlns:a16="http://schemas.microsoft.com/office/drawing/2014/main" val="2745202356"/>
                    </a:ext>
                  </a:extLst>
                </a:gridCol>
                <a:gridCol w="443501">
                  <a:extLst>
                    <a:ext uri="{9D8B030D-6E8A-4147-A177-3AD203B41FA5}">
                      <a16:colId xmlns:a16="http://schemas.microsoft.com/office/drawing/2014/main" val="1569920087"/>
                    </a:ext>
                  </a:extLst>
                </a:gridCol>
                <a:gridCol w="563616">
                  <a:extLst>
                    <a:ext uri="{9D8B030D-6E8A-4147-A177-3AD203B41FA5}">
                      <a16:colId xmlns:a16="http://schemas.microsoft.com/office/drawing/2014/main" val="3602216402"/>
                    </a:ext>
                  </a:extLst>
                </a:gridCol>
                <a:gridCol w="498938">
                  <a:extLst>
                    <a:ext uri="{9D8B030D-6E8A-4147-A177-3AD203B41FA5}">
                      <a16:colId xmlns:a16="http://schemas.microsoft.com/office/drawing/2014/main" val="1346710108"/>
                    </a:ext>
                  </a:extLst>
                </a:gridCol>
              </a:tblGrid>
              <a:tr h="208460">
                <a:tc gridSpan="13">
                  <a:txBody>
                    <a:bodyPr/>
                    <a:lstStyle/>
                    <a:p>
                      <a:pPr algn="l" rtl="0" fontAlgn="ctr"/>
                      <a:r>
                        <a:rPr lang="en-US" sz="900" b="0" i="0" u="none" strike="noStrike" dirty="0">
                          <a:effectLst/>
                          <a:latin typeface="Arial" panose="020B0604020202020204" pitchFamily="34" charset="0"/>
                        </a:rPr>
                        <a:t>1.</a:t>
                      </a:r>
                      <a:r>
                        <a:rPr lang="en-US" sz="900" b="1" i="0" u="none" strike="noStrike" dirty="0">
                          <a:effectLst/>
                          <a:latin typeface="Arial" panose="020B0604020202020204" pitchFamily="34" charset="0"/>
                        </a:rPr>
                        <a:t>  T</a:t>
                      </a:r>
                      <a:r>
                        <a:rPr lang="en-US" sz="900" b="1" i="0" u="none" strike="noStrike" dirty="0">
                          <a:solidFill>
                            <a:srgbClr val="000000"/>
                          </a:solidFill>
                          <a:effectLst/>
                          <a:latin typeface="Arial" panose="020B0604020202020204" pitchFamily="34" charset="0"/>
                        </a:rPr>
                        <a: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  Session1,    Wed AM1</a:t>
                      </a: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91815967"/>
                  </a:ext>
                </a:extLst>
              </a:tr>
              <a:tr h="110038">
                <a:tc gridSpan="18">
                  <a:txBody>
                    <a:bodyPr/>
                    <a:lstStyle/>
                    <a:p>
                      <a:pPr algn="l" rtl="0" fontAlgn="ctr"/>
                      <a:r>
                        <a:rPr lang="en-US" sz="900" b="1" i="0" u="none" strike="noStrike">
                          <a:solidFill>
                            <a:srgbClr val="000000"/>
                          </a:solidFill>
                          <a:effectLst/>
                          <a:latin typeface="Arial" panose="020B0604020202020204" pitchFamily="34" charset="0"/>
                        </a:rPr>
                        <a:t>        9:00 AM - 11:00 AM Wednesday,March 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686719492"/>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Wed March 9th- 01:00 AM Thu March 10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17282168"/>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48776880"/>
                  </a:ext>
                </a:extLst>
              </a:tr>
              <a:tr h="190339">
                <a:tc gridSpan="6">
                  <a:txBody>
                    <a:bodyPr/>
                    <a:lstStyle/>
                    <a:p>
                      <a:pPr algn="l" rtl="0" fontAlgn="ctr"/>
                      <a:r>
                        <a:rPr lang="en-US" sz="900" b="1" i="0" u="none" strike="noStrike">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gridSpan="6">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26759541"/>
                  </a:ext>
                </a:extLst>
              </a:tr>
              <a:tr h="133165">
                <a:tc gridSpan="4">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6">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40311753"/>
                  </a:ext>
                </a:extLst>
              </a:tr>
              <a:tr h="110038">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6">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9546629"/>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57200190"/>
                  </a:ext>
                </a:extLst>
              </a:tr>
              <a:tr h="110038">
                <a:tc gridSpan="17">
                  <a:txBody>
                    <a:bodyPr/>
                    <a:lstStyle/>
                    <a:p>
                      <a:pPr algn="l" rtl="0" fontAlgn="ctr"/>
                      <a:r>
                        <a:rPr lang="en-US" sz="900" b="1" i="0" u="none" strike="noStrike">
                          <a:solidFill>
                            <a:srgbClr val="000000"/>
                          </a:solidFill>
                          <a:effectLst/>
                          <a:latin typeface="Arial" panose="020B0604020202020204" pitchFamily="34" charset="0"/>
                        </a:rPr>
                        <a:t>        9:00 AM - 11:00 AM Thu, March 10th,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09253629"/>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Thu March 10th- 01:00 AM Fri March 11th</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6861244"/>
                  </a:ext>
                </a:extLst>
              </a:tr>
              <a:tr h="142615">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604451678"/>
                  </a:ext>
                </a:extLst>
              </a:tr>
              <a:tr h="149484">
                <a:tc gridSpan="7">
                  <a:txBody>
                    <a:bodyPr/>
                    <a:lstStyle/>
                    <a:p>
                      <a:pPr algn="l" rtl="0" fontAlgn="ctr"/>
                      <a:r>
                        <a:rPr lang="en-US" sz="900" b="1" i="0" u="none" strike="noStrike" dirty="0">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94876848"/>
                  </a:ext>
                </a:extLst>
              </a:tr>
              <a:tr h="0">
                <a:tc gridSpan="5">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gridSpan="2">
                  <a:txBody>
                    <a:bodyPr/>
                    <a:lstStyle/>
                    <a:p>
                      <a:endParaRPr kumimoji="1" lang="ja-JP" altLang="en-US" sz="2000"/>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175494970"/>
                  </a:ext>
                </a:extLst>
              </a:tr>
              <a:tr h="110038">
                <a:tc gridSpan="16">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42821949"/>
                  </a:ext>
                </a:extLst>
              </a:tr>
              <a:tr h="110038">
                <a:tc gridSpan="17">
                  <a:txBody>
                    <a:bodyPr/>
                    <a:lstStyle/>
                    <a:p>
                      <a:pPr algn="l" rtl="0" fontAlgn="ctr"/>
                      <a:r>
                        <a:rPr lang="en-US" sz="900" b="1" i="0" u="none" strike="noStrike">
                          <a:solidFill>
                            <a:srgbClr val="000000"/>
                          </a:solidFill>
                          <a:effectLst/>
                          <a:latin typeface="Arial" panose="020B0604020202020204" pitchFamily="34" charset="0"/>
                        </a:rPr>
                        <a:t>        9:00 AM - 11:00 AM Fri, March 11th,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00421593"/>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Fri March 11th- 01:00 AM Sat March 22</a:t>
                      </a:r>
                      <a:r>
                        <a:rPr lang="en-US" sz="900" b="1" i="0" u="none" strike="noStrike" baseline="30000">
                          <a:solidFill>
                            <a:srgbClr val="000000"/>
                          </a:solidFill>
                          <a:effectLst/>
                          <a:latin typeface="Arial" panose="020B0604020202020204" pitchFamily="34" charset="0"/>
                        </a:rPr>
                        <a:t>nd,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910085"/>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https://ieeesa.webex.com/ieeesa/j.php?MTID=ma97cf1a99f2c4db508689ed5398908db</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883791059"/>
                  </a:ext>
                </a:extLst>
              </a:tr>
              <a:tr h="195859">
                <a:tc gridSpan="8">
                  <a:txBody>
                    <a:bodyPr/>
                    <a:lstStyle/>
                    <a:p>
                      <a:pPr algn="l" rtl="0" fontAlgn="ctr"/>
                      <a:r>
                        <a:rPr lang="en-US" sz="900" b="1" i="0" u="none" strike="noStrike" dirty="0">
                          <a:solidFill>
                            <a:srgbClr val="000000"/>
                          </a:solidFill>
                          <a:effectLst/>
                          <a:latin typeface="Arial" panose="020B0604020202020204" pitchFamily="34" charset="0"/>
                        </a:rPr>
                        <a:t>Meeting number: 2336 469 6959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64098005"/>
                  </a:ext>
                </a:extLst>
              </a:tr>
              <a:tr h="182708">
                <a:tc gridSpan="8">
                  <a:txBody>
                    <a:bodyPr/>
                    <a:lstStyle/>
                    <a:p>
                      <a:pPr algn="l" rtl="0" fontAlgn="ctr"/>
                      <a:r>
                        <a:rPr lang="en-US" sz="900" b="1" i="0" u="none" strike="noStrike" dirty="0">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73360611"/>
                  </a:ext>
                </a:extLst>
              </a:tr>
              <a:tr h="0">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765217338"/>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804611662"/>
                  </a:ext>
                </a:extLst>
              </a:tr>
              <a:tr h="128377">
                <a:tc gridSpan="17">
                  <a:txBody>
                    <a:bodyPr/>
                    <a:lstStyle/>
                    <a:p>
                      <a:pPr algn="l" rtl="0" fontAlgn="ctr"/>
                      <a:r>
                        <a:rPr lang="en-US" sz="900" b="1" i="0" u="none" strike="noStrike">
                          <a:solidFill>
                            <a:srgbClr val="000000"/>
                          </a:solidFill>
                          <a:effectLst/>
                          <a:latin typeface="Arial" panose="020B0604020202020204" pitchFamily="34" charset="0"/>
                        </a:rPr>
                        <a:t>        9:00 AM - 11:00 AM Tue, March 15th,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56169001"/>
                  </a:ext>
                </a:extLst>
              </a:tr>
              <a:tr h="110038">
                <a:tc gridSpan="18">
                  <a:txBody>
                    <a:bodyPr/>
                    <a:lstStyle/>
                    <a:p>
                      <a:pPr algn="l" rtl="0" fontAlgn="ctr"/>
                      <a:r>
                        <a:rPr lang="en-US" sz="900" b="1" i="0" u="none" strike="noStrike">
                          <a:solidFill>
                            <a:srgbClr val="000000"/>
                          </a:solidFill>
                          <a:effectLst/>
                          <a:latin typeface="Arial" panose="020B0604020202020204" pitchFamily="34" charset="0"/>
                        </a:rPr>
                        <a:t>      10:00 PM - 12:00 PM Tue, March 15th,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31639643"/>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073976046"/>
                  </a:ext>
                </a:extLst>
              </a:tr>
              <a:tr h="164371">
                <a:tc gridSpan="10">
                  <a:txBody>
                    <a:bodyPr/>
                    <a:lstStyle/>
                    <a:p>
                      <a:pPr algn="l" rtl="0" fontAlgn="ctr"/>
                      <a:r>
                        <a:rPr lang="en-US" sz="900" b="1" i="0" u="none" strike="noStrike">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93282833"/>
                  </a:ext>
                </a:extLst>
              </a:tr>
              <a:tr h="208460">
                <a:tc gridSpan="9">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36198545"/>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468581"/>
            <a:ext cx="8969829" cy="5101487"/>
          </a:xfrm>
        </p:spPr>
        <p:txBody>
          <a:bodyPr/>
          <a:lstStyle/>
          <a:p>
            <a:pPr>
              <a:buFont typeface="Arial" panose="020B0604020202020204" pitchFamily="34" charset="0"/>
              <a:buChar char="•"/>
            </a:pPr>
            <a:r>
              <a:rPr lang="is-IS" altLang="ja-JP" sz="1400" dirty="0"/>
              <a:t>TG15.6a opening report for March 2022 meeting                                                       15-22-0106-02-06a</a:t>
            </a:r>
          </a:p>
          <a:p>
            <a:pPr>
              <a:buFont typeface="Arial" panose="020B0604020202020204" pitchFamily="34" charset="0"/>
              <a:buChar char="•"/>
            </a:pPr>
            <a:r>
              <a:rPr lang="is-IS" altLang="ja-JP" sz="1400" dirty="0"/>
              <a:t>TG15.6a Agenda of March Meeting in 2022                                                               15-22-0107-08-06a</a:t>
            </a:r>
          </a:p>
          <a:p>
            <a:pPr>
              <a:buFont typeface="Arial" panose="020B0604020202020204" pitchFamily="34" charset="0"/>
              <a:buChar char="•"/>
            </a:pPr>
            <a:r>
              <a:rPr lang="en-US" altLang="ja-JP" sz="1400" dirty="0"/>
              <a:t>Summary of Channel and Environment Model                                                           15-22-0091-01-06a</a:t>
            </a:r>
            <a:endParaRPr lang="is-IS" altLang="ja-JP" sz="1400" dirty="0"/>
          </a:p>
          <a:p>
            <a:pPr>
              <a:buFont typeface="Arial" panose="020B0604020202020204" pitchFamily="34" charset="0"/>
              <a:buChar char="•"/>
            </a:pPr>
            <a:r>
              <a:rPr lang="en-US" altLang="ja-JP" sz="1400" dirty="0"/>
              <a:t>MAC Bridging for Time-Sensitive Networking of                                                         </a:t>
            </a:r>
            <a:r>
              <a:rPr lang="is-IS" altLang="ja-JP" sz="1400" dirty="0"/>
              <a:t>15-22-0024-01-06a</a:t>
            </a:r>
          </a:p>
          <a:p>
            <a:pPr>
              <a:buFont typeface="Arial" panose="020B0604020202020204" pitchFamily="34" charset="0"/>
              <a:buChar char="•"/>
            </a:pPr>
            <a:r>
              <a:rPr lang="en-US" altLang="ja-JP" sz="1400" dirty="0"/>
              <a:t>Improving the Security of the IEEE 802.15.6 Standard for Medical BANs.                 15-22-0166-00-06a </a:t>
            </a:r>
          </a:p>
          <a:p>
            <a:pPr>
              <a:buFont typeface="Arial" panose="020B0604020202020204" pitchFamily="34" charset="0"/>
              <a:buChar char="•"/>
            </a:pPr>
            <a:r>
              <a:rPr lang="en-US" altLang="ja-JP" sz="1400" dirty="0"/>
              <a:t>Agenda of Joint Session  among 15.6a, 4ab and .14                                                  15-22-0130-01</a:t>
            </a:r>
          </a:p>
          <a:p>
            <a:pPr>
              <a:buFont typeface="Arial" panose="020B0604020202020204" pitchFamily="34" charset="0"/>
              <a:buChar char="•"/>
            </a:pPr>
            <a:r>
              <a:rPr lang="en-US" altLang="ja-JP" sz="1400" dirty="0"/>
              <a:t>Review of Joint Session of 802.1 and 802.15                                                              15-22-0171-01-06a</a:t>
            </a:r>
          </a:p>
          <a:p>
            <a:pPr>
              <a:buFont typeface="Arial" panose="020B0604020202020204" pitchFamily="34" charset="0"/>
              <a:buChar char="•"/>
            </a:pPr>
            <a:r>
              <a:rPr lang="en-US" altLang="ja-JP" sz="1400" dirty="0"/>
              <a:t>Review and answer for comments for the Revision from EC and other 802 WGs       15-22-0167-03-06a</a:t>
            </a:r>
          </a:p>
          <a:p>
            <a:pPr>
              <a:buFont typeface="Arial" panose="020B0604020202020204" pitchFamily="34" charset="0"/>
              <a:buChar char="•"/>
            </a:pPr>
            <a:r>
              <a:rPr lang="en-US" altLang="ja-JP" sz="1400" dirty="0"/>
              <a:t>PAR of the Revision draft                                                                                              15-22-0088-01-06a</a:t>
            </a:r>
          </a:p>
          <a:p>
            <a:pPr>
              <a:buFont typeface="Arial" panose="020B0604020202020204" pitchFamily="34" charset="0"/>
              <a:buChar char="•"/>
            </a:pPr>
            <a:r>
              <a:rPr lang="en-US" altLang="ja-JP" sz="1400" dirty="0"/>
              <a:t>CSD of the Revision draft                                                                                              15-22-0087-01-06a</a:t>
            </a:r>
          </a:p>
          <a:p>
            <a:pPr>
              <a:buFont typeface="Arial" panose="020B0604020202020204" pitchFamily="34" charset="0"/>
              <a:buChar char="•"/>
            </a:pPr>
            <a:r>
              <a:rPr lang="en-US" altLang="ja-JP" sz="1400" dirty="0"/>
              <a:t>TG Motion to approve responses to 802.1, .3, and .11 WGs to the PAR and CSD revision 15-22-0187-01</a:t>
            </a:r>
          </a:p>
          <a:p>
            <a:pPr>
              <a:buFont typeface="Arial" panose="020B0604020202020204" pitchFamily="34" charset="0"/>
              <a:buChar char="•"/>
            </a:pPr>
            <a:r>
              <a:rPr lang="en-US" altLang="ja-JP" sz="1400" dirty="0"/>
              <a:t>TG Motion to approve the updated PAR Revision and CSD according to resolutions to comments from 802.1, .3, and .11 WGs                                                                                                  15-22-0188-01-06a</a:t>
            </a:r>
          </a:p>
          <a:p>
            <a:pPr>
              <a:buFont typeface="Arial" panose="020B0604020202020204" pitchFamily="34" charset="0"/>
              <a:buChar char="•"/>
            </a:pPr>
            <a:r>
              <a:rPr lang="en-US" altLang="ja-JP" sz="1400" dirty="0"/>
              <a:t>TG15.6a Meeting Minutes for March 2022                                                                     15-22-0191-00-06a</a:t>
            </a:r>
          </a:p>
          <a:p>
            <a:pPr>
              <a:buFont typeface="Arial" panose="020B0604020202020204" pitchFamily="34" charset="0"/>
              <a:buChar char="•"/>
            </a:pPr>
            <a:r>
              <a:rPr lang="en-US" altLang="ja-JP" sz="1400" dirty="0"/>
              <a:t>TG15.6a Closing Report for March 2022                                                                        15-22-0190-00-06a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ELECTRONIC PLENARY, May 8-13, 2022</a:t>
            </a:r>
          </a:p>
          <a:p>
            <a:pPr marL="0" indent="0">
              <a:buNone/>
            </a:pPr>
            <a:endParaRPr kumimoji="1" lang="en-US" altLang="ja-JP" sz="1800" dirty="0"/>
          </a:p>
          <a:p>
            <a:pPr marL="0" indent="0">
              <a:buNone/>
            </a:pPr>
            <a:r>
              <a:rPr kumimoji="1" lang="en-US" altLang="ja-JP" sz="1800" dirty="0"/>
              <a:t>Due to the ongoing COVID-19 pandemic, the March 2022 IEEE 802 Plenary will be held electronically.  </a:t>
            </a:r>
          </a:p>
          <a:p>
            <a:pPr marL="0" indent="0">
              <a:buNone/>
            </a:pPr>
            <a:endParaRPr kumimoji="1" lang="en-US" altLang="ja-JP" sz="1800" dirty="0"/>
          </a:p>
          <a:p>
            <a:pPr marL="0" indent="0">
              <a:buNone/>
            </a:pPr>
            <a:r>
              <a:rPr kumimoji="1" lang="en-US" altLang="ja-JP" sz="1800" dirty="0"/>
              <a:t>The dates and times of specific WG and TAG meetings will be provided by the Working Group Chairs.  Information is available at https://ieee802.org/802tele_calendar.html </a:t>
            </a:r>
          </a:p>
          <a:p>
            <a:pPr marL="0" indent="0">
              <a:buNone/>
            </a:pPr>
            <a:endParaRPr kumimoji="1" lang="en-US" altLang="ja-JP" sz="1800" dirty="0"/>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May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i="1" dirty="0"/>
              <a:t>May Meeting</a:t>
            </a:r>
            <a:endParaRPr kumimoji="1" lang="ja-JP" altLang="en-US" i="1"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March 2022</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p>
          <a:p>
            <a:pPr marL="0" marR="0" lvl="0" indent="0" algn="l" defTabSz="914400" rtl="0" eaLnBrk="1" fontAlgn="base" latinLnBrk="0" hangingPunct="1">
              <a:lnSpc>
                <a:spcPct val="100000"/>
              </a:lnSpc>
              <a:spcBef>
                <a:spcPct val="20000"/>
              </a:spcBef>
              <a:spcAft>
                <a:spcPct val="0"/>
              </a:spcAft>
              <a:buClrTx/>
              <a:buSzTx/>
              <a:buNone/>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mn-cs"/>
              </a:rPr>
              <a:t>                                       Marco Hernandez, 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mn-cs"/>
              </a:rPr>
              <a:t>      Marco.Hernandez@ieee.org</a:t>
            </a:r>
          </a:p>
          <a:p>
            <a:pPr marL="0" indent="0">
              <a:buNone/>
            </a:pP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15</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March 16</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21675" y="1607472"/>
            <a:ext cx="9022325" cy="4765060"/>
          </a:xfrm>
        </p:spPr>
        <p:txBody>
          <a:bodyPr/>
          <a:lstStyle/>
          <a:p>
            <a:pPr marL="0" indent="0">
              <a:lnSpc>
                <a:spcPts val="22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lnSpc>
                <a:spcPts val="2200"/>
              </a:lnSpc>
              <a:buNone/>
            </a:pPr>
            <a:r>
              <a:rPr lang="en-US" altLang="ja-JP" sz="2000" b="1" dirty="0"/>
              <a:t>Action:  </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Answer for Comments from EC and other 802 WGs for Revision PAR &amp; CSD</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Update of CSD and TRD for the Revision 802.15.6ma</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Channel model,  PHY and MAC  documentation for revision</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Feasibility of TSN of 802.1 in MAC and interference mitigation in PHY and MAC</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effectLst/>
                <a:uLnTx/>
                <a:uFillTx/>
                <a:latin typeface="Arial"/>
                <a:ea typeface="+mn-ea"/>
                <a:cs typeface="+mn-cs"/>
              </a:rPr>
              <a:t>Next Things to Do</a:t>
            </a:r>
            <a:r>
              <a:rPr kumimoji="1" lang="ja-JP" altLang="en-US" sz="2000" b="1" i="0" u="none" strike="noStrike" kern="0" cap="none" spc="0" normalizeH="0" baseline="0" noProof="0" dirty="0">
                <a:ln>
                  <a:noFill/>
                </a:ln>
                <a:effectLst/>
                <a:uLnTx/>
                <a:uFillTx/>
                <a:latin typeface="Arial"/>
                <a:ea typeface="+mn-ea"/>
                <a:cs typeface="+mn-cs"/>
              </a:rPr>
              <a:t>：</a:t>
            </a:r>
            <a:endParaRPr kumimoji="1" lang="en-US" altLang="ja-JP" sz="2000" b="1" i="0" u="none" strike="noStrike" kern="0" cap="none" spc="0" normalizeH="0" baseline="0" noProof="0" dirty="0">
              <a:ln>
                <a:noFill/>
              </a:ln>
              <a:effectLst/>
              <a:uLnTx/>
              <a:uFillTx/>
              <a:latin typeface="Arial"/>
              <a:ea typeface="+mn-ea"/>
              <a:cs typeface="+mn-cs"/>
            </a:endParaRPr>
          </a:p>
          <a:p>
            <a:pPr marL="0" marR="0" lvl="0" indent="0" algn="l" defTabSz="914400" rtl="0" eaLnBrk="1" fontAlgn="base" latinLnBrk="0" hangingPunct="1">
              <a:lnSpc>
                <a:spcPts val="2200"/>
              </a:lnSpc>
              <a:spcBef>
                <a:spcPct val="20000"/>
              </a:spcBef>
              <a:spcAft>
                <a:spcPct val="0"/>
              </a:spcAft>
              <a:buClrTx/>
              <a:buSzTx/>
              <a:buFontTx/>
              <a:buNone/>
              <a:tabLst/>
              <a:defRPr/>
            </a:pPr>
            <a:r>
              <a:rPr kumimoji="1" lang="en-US" altLang="ja-JP" sz="2000" b="0" i="0" u="none" strike="noStrike" kern="0" cap="none" spc="0" normalizeH="0" baseline="0" noProof="0" dirty="0">
                <a:ln>
                  <a:noFill/>
                </a:ln>
                <a:effectLst/>
                <a:uLnTx/>
                <a:uFillTx/>
                <a:latin typeface="Arial"/>
                <a:ea typeface="+mn-ea"/>
                <a:cs typeface="+mn-cs"/>
              </a:rPr>
              <a:t>     Complete all documents for revision </a:t>
            </a:r>
          </a:p>
          <a:p>
            <a:pPr marL="0" indent="0">
              <a:lnSpc>
                <a:spcPts val="2200"/>
              </a:lnSpc>
              <a:buNone/>
            </a:pPr>
            <a:endParaRPr lang="en-US" altLang="ja-JP" sz="2000" dirty="0"/>
          </a:p>
          <a:p>
            <a:pPr marL="0" indent="0">
              <a:lnSpc>
                <a:spcPts val="22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2022</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555416" y="1050595"/>
            <a:ext cx="85885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March 9(WED),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-01:00 JST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9(WED) -10(THU)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March 10(THU),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23:00-01:00 JST  March 10(THU) -11(FRI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March 11(FRI) EST,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23:00-01:00 JST March 11(FRI) -12(SAT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March 15(TUE</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22:00-24:00 JST  March 15(TUE)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8-16, March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2"/>
          <a:stretch>
            <a:fillRect/>
          </a:stretch>
        </p:blipFill>
        <p:spPr>
          <a:xfrm>
            <a:off x="275208" y="4980373"/>
            <a:ext cx="8735626" cy="1455647"/>
          </a:xfrm>
          <a:prstGeom prst="rect">
            <a:avLst/>
          </a:prstGeom>
        </p:spPr>
      </p:pic>
      <p:pic>
        <p:nvPicPr>
          <p:cNvPr id="6" name="図 5">
            <a:extLst>
              <a:ext uri="{FF2B5EF4-FFF2-40B4-BE49-F238E27FC236}">
                <a16:creationId xmlns:a16="http://schemas.microsoft.com/office/drawing/2014/main" id="{CC7DC7AD-A87F-49AD-8575-8ADCC2D4EB99}"/>
              </a:ext>
            </a:extLst>
          </p:cNvPr>
          <p:cNvPicPr>
            <a:picLocks noChangeAspect="1"/>
          </p:cNvPicPr>
          <p:nvPr/>
        </p:nvPicPr>
        <p:blipFill>
          <a:blip r:embed="rId3"/>
          <a:stretch>
            <a:fillRect/>
          </a:stretch>
        </p:blipFill>
        <p:spPr>
          <a:xfrm>
            <a:off x="0" y="2083406"/>
            <a:ext cx="9144000" cy="2691188"/>
          </a:xfrm>
          <a:prstGeom prst="rect">
            <a:avLst/>
          </a:prstGeom>
        </p:spPr>
      </p:pic>
    </p:spTree>
    <p:extLst>
      <p:ext uri="{BB962C8B-B14F-4D97-AF65-F5344CB8AC3E}">
        <p14:creationId xmlns:p14="http://schemas.microsoft.com/office/powerpoint/2010/main" val="2788689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8" name="Rectangle 3">
            <a:extLst>
              <a:ext uri="{FF2B5EF4-FFF2-40B4-BE49-F238E27FC236}">
                <a16:creationId xmlns:a16="http://schemas.microsoft.com/office/drawing/2014/main" id="{B2ADB72D-A742-4664-AC50-A823F434344F}"/>
              </a:ext>
            </a:extLst>
          </p:cNvPr>
          <p:cNvSpPr>
            <a:spLocks noGrp="1" noChangeArrowheads="1"/>
          </p:cNvSpPr>
          <p:nvPr>
            <p:ph idx="1"/>
          </p:nvPr>
        </p:nvSpPr>
        <p:spPr>
          <a:xfrm>
            <a:off x="215008" y="983864"/>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TG15.6a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TG 15.6a Meeting Minutes for January 2022                    doc.#15-22-0093-01-06a</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Agenda of TG15.6a  March Meeting                                                                                   doc.#15-22-0107-08-06a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Revision PAR for IEEE802.15.6ma                                                                                    doc.#15-22-0063-00-06a </a:t>
            </a:r>
          </a:p>
          <a:p>
            <a:pPr marL="514350" marR="0" lvl="1" indent="0" algn="l" defTabSz="914400" rtl="0" eaLnBrk="1" fontAlgn="base" latinLnBrk="0" hangingPunct="1">
              <a:lnSpc>
                <a:spcPts val="1500"/>
              </a:lnSpc>
              <a:spcBef>
                <a:spcPts val="0"/>
              </a:spcBef>
              <a:spcAft>
                <a:spcPts val="0"/>
              </a:spcAft>
              <a:buClrTx/>
              <a:buSzTx/>
              <a:buFontTx/>
              <a:buNone/>
              <a:tabLst/>
              <a:defRPr/>
            </a:pPr>
            <a:r>
              <a:rPr lang="en-US" altLang="ja-JP" sz="1200" dirty="0">
                <a:solidFill>
                  <a:srgbClr val="000000"/>
                </a:solidFill>
                <a:latin typeface="Arial"/>
                <a:cs typeface="Times New Roman" pitchFamily="18" charset="0"/>
              </a:rPr>
              <a:t>2.</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Revision CSD for IEEE802.15.6ma</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doc.#15-22-0064-00-06a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Summary of Channel and Environment Model                                                                     doc.#15-22-0091-01-06a </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doc.#15-22-0024-01-06a  </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Interference modeling in the Technical Requirements Document                                         doc.#15-22-0052-00-06a</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Coordinator-to-coordinator communication for Body Area Networks                                     doc.#15-21-0582-02-06a               </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Improving the Security of the IEEE 802.15.6 Standard for Medical BANs.                           doc.#15-22-0166-00-06a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Pseudo-Cyclic Dynamic Channel Model of UWB-BAN                                                         doc.#15-22-0032-00-06a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5.    Harmonization among  TG 15.6a, TG 15.4ab, and TG15.14 using UWB PHY                     doc:#15-21-0497-02-06a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6.    MAC Solution for Coexisting BANs and Other Networks with MAC-Bridge and Integrated Terminal    21-0245-02-06a</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Agenda of Joint Session  among 15.6a, 4ab and .14                                                 doc.#15-22-0130-01</a:t>
            </a:r>
          </a:p>
          <a:p>
            <a:pPr marL="0" marR="0" lvl="0" indent="0" algn="l" defTabSz="914400" rtl="0" eaLnBrk="1" fontAlgn="base" latinLnBrk="0" hangingPunct="1">
              <a:lnSpc>
                <a:spcPts val="1100"/>
              </a:lnSpc>
              <a:spcBef>
                <a:spcPct val="20000"/>
              </a:spcBef>
              <a:spcAft>
                <a:spcPct val="0"/>
              </a:spcAft>
              <a:buClrTx/>
              <a:buSzTx/>
              <a:buFontTx/>
              <a:buNone/>
              <a:tabLst/>
              <a:defRPr/>
            </a:pPr>
            <a:r>
              <a:rPr lang="en-US" altLang="ja-JP" sz="1300" dirty="0">
                <a:solidFill>
                  <a:srgbClr val="000000"/>
                </a:solidFill>
                <a:latin typeface="Arial"/>
              </a:rPr>
              <a:t>           2.    Review of Joint Session of 802.1 and 802.15                                                             doc.#15-22-0171-01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Review and answer for comments for the Revision from EC and other 802 WGs      doc.#15-22-0167-03</a:t>
            </a:r>
          </a:p>
          <a:p>
            <a:pPr marL="0" marR="0" lvl="0" indent="0" algn="l" defTabSz="914400" rtl="0" eaLnBrk="1" fontAlgn="base" latinLnBrk="0" hangingPunct="1">
              <a:lnSpc>
                <a:spcPts val="1100"/>
              </a:lnSpc>
              <a:spcBef>
                <a:spcPct val="20000"/>
              </a:spcBef>
              <a:spcAft>
                <a:spcPct val="0"/>
              </a:spcAft>
              <a:buClrTx/>
              <a:buSzTx/>
              <a:buFontTx/>
              <a:buNone/>
              <a:tabLst/>
              <a:defRPr/>
            </a:pPr>
            <a:r>
              <a:rPr lang="en-US" altLang="ja-JP" sz="1300" dirty="0">
                <a:solidFill>
                  <a:srgbClr val="000000"/>
                </a:solidFill>
                <a:latin typeface="Arial"/>
              </a:rPr>
              <a:t>           4.    PAR of the Revision draft                                                                                            doc.#15-22-0088-01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5.    CSD of the Revision draft                                                                                            doc.#15-22-0087-01</a:t>
            </a:r>
          </a:p>
          <a:p>
            <a:pPr>
              <a:lnSpc>
                <a:spcPts val="1100"/>
              </a:lnSpc>
            </a:pPr>
            <a:r>
              <a:rPr lang="en-US" altLang="ja-JP" sz="1300" dirty="0"/>
              <a:t>Motion</a:t>
            </a:r>
          </a:p>
          <a:p>
            <a:pPr marL="0" indent="0">
              <a:lnSpc>
                <a:spcPts val="1100"/>
              </a:lnSpc>
              <a:buNone/>
            </a:pPr>
            <a:r>
              <a:rPr lang="en-US" altLang="ja-JP" sz="1300" dirty="0"/>
              <a:t>           1. TG Motion to approve responses to 802.1, .3, and .11 WGs to the PAR and CSD revision .#15-22-0187-01</a:t>
            </a:r>
          </a:p>
          <a:p>
            <a:pPr marL="0" indent="0">
              <a:lnSpc>
                <a:spcPts val="1100"/>
              </a:lnSpc>
              <a:buNone/>
            </a:pPr>
            <a:r>
              <a:rPr lang="en-US" altLang="ja-JP" sz="1300" dirty="0"/>
              <a:t>           2  TG Motion to approve the updated PAR Revision and CSD according to resolutions to comments from 802.1, .3, and .11 WGs                                                                                                                  doc.#15-22-0188-01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WG Motion to approve responses to 802.1, .3, and .11 WGs to the PAR and CSD revision .#15-22-0190-01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4. </a:t>
            </a:r>
            <a:r>
              <a:rPr lang="en-US" altLang="ja-JP" sz="1300" dirty="0">
                <a:solidFill>
                  <a:srgbClr val="000000"/>
                </a:solidFill>
                <a:latin typeface="Arial"/>
              </a:rPr>
              <a:t>W</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G Motion to approve the updated PAR Revision and CSD according to resolutions to comments from 802.1, .3, and .11 WGs                                                                                                                    doc.#15-22-0190-01</a:t>
            </a:r>
            <a:endParaRPr lang="en-US" altLang="ja-JP" sz="1300" dirty="0"/>
          </a:p>
        </p:txBody>
      </p:sp>
    </p:spTree>
    <p:extLst>
      <p:ext uri="{BB962C8B-B14F-4D97-AF65-F5344CB8AC3E}">
        <p14:creationId xmlns:p14="http://schemas.microsoft.com/office/powerpoint/2010/main" val="266050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1136782"/>
            <a:ext cx="7772400" cy="645850"/>
          </a:xfrm>
        </p:spPr>
        <p:txBody>
          <a:bodyPr/>
          <a:lstStyle/>
          <a:p>
            <a:r>
              <a:rPr lang="en-US" dirty="0"/>
              <a:t>Task Group Motion #1</a:t>
            </a:r>
            <a:br>
              <a:rPr lang="en-US" dirty="0"/>
            </a:br>
            <a:r>
              <a:rPr lang="en-US" sz="2800" dirty="0"/>
              <a:t>doc.#15-22-0187-01</a:t>
            </a:r>
            <a:br>
              <a:rPr lang="en-US" dirty="0"/>
            </a:br>
            <a:endParaRPr lang="en-US" dirty="0"/>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01210" y="1782632"/>
            <a:ext cx="7772400" cy="4114800"/>
          </a:xfrm>
        </p:spPr>
        <p:txBody>
          <a:bodyPr/>
          <a:lstStyle/>
          <a:p>
            <a:r>
              <a:rPr lang="en-US" sz="2400" dirty="0"/>
              <a:t>Request that the responses contained in document 15-22-0167-03-006a  to comments from 802.1, 802.3 and 802.11 WGs to the P802.15.6 PAR Revision and CSD contained in documents 15-22-0088-00-006a and 15-22-00087-03-006a, respectively, be approved for submission to the WG for its approval. </a:t>
            </a:r>
          </a:p>
          <a:p>
            <a:r>
              <a:rPr lang="en-US" sz="2400" dirty="0"/>
              <a:t>The 802.15 working group chair and technical editor are authorized to make additional modifications to the responses as needed. </a:t>
            </a:r>
          </a:p>
          <a:p>
            <a:r>
              <a:rPr lang="en-US" sz="2400" dirty="0"/>
              <a:t>Move: Marco   Second: Minsoo Kim </a:t>
            </a:r>
          </a:p>
          <a:p>
            <a:r>
              <a:rPr lang="en-US" sz="2400"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March 2022</a:t>
            </a:r>
            <a:endParaRPr lang="en-US"/>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6</a:t>
            </a:fld>
            <a:endParaRPr lang="en-US" dirty="0"/>
          </a:p>
        </p:txBody>
      </p:sp>
    </p:spTree>
    <p:extLst>
      <p:ext uri="{BB962C8B-B14F-4D97-AF65-F5344CB8AC3E}">
        <p14:creationId xmlns:p14="http://schemas.microsoft.com/office/powerpoint/2010/main" val="229231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1136782"/>
            <a:ext cx="7772400" cy="645850"/>
          </a:xfrm>
        </p:spPr>
        <p:txBody>
          <a:bodyPr/>
          <a:lstStyle/>
          <a:p>
            <a:r>
              <a:rPr lang="en-US" dirty="0"/>
              <a:t>Task Group Motion #2</a:t>
            </a:r>
            <a:br>
              <a:rPr lang="en-US" dirty="0"/>
            </a:br>
            <a:r>
              <a:rPr lang="en-US" sz="2800" dirty="0"/>
              <a:t>doc.#15-22-0188-01</a:t>
            </a:r>
            <a:br>
              <a:rPr lang="en-US" dirty="0"/>
            </a:br>
            <a:endParaRPr lang="en-US" dirty="0"/>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01210" y="1875809"/>
            <a:ext cx="7772400" cy="4114800"/>
          </a:xfrm>
        </p:spPr>
        <p:txBody>
          <a:bodyPr/>
          <a:lstStyle/>
          <a:p>
            <a:r>
              <a:rPr lang="en-US" sz="2400" dirty="0"/>
              <a:t>Request that the PAR Revision and CSD contained in documents 15-22-0088-01-006a and 15-22-00087-03-006a, respectively, be approved for submission to the WG for its approval and that the EC be requested to forward the PAR to </a:t>
            </a:r>
            <a:r>
              <a:rPr lang="en-US" sz="2400" dirty="0" err="1"/>
              <a:t>NesCom</a:t>
            </a:r>
            <a:r>
              <a:rPr lang="en-US" sz="2400" dirty="0"/>
              <a:t>.</a:t>
            </a:r>
          </a:p>
          <a:p>
            <a:r>
              <a:rPr lang="en-US" sz="2400" dirty="0"/>
              <a:t>The 802.15 working group chair and technical editor are authorized to make additional modifications to the PAR and CSD as needed to reflect EC discussion at its closing meeting.</a:t>
            </a:r>
          </a:p>
          <a:p>
            <a:r>
              <a:rPr lang="en-US" sz="2400" dirty="0"/>
              <a:t>Move: Marco   Second: Minsoo Kim</a:t>
            </a:r>
          </a:p>
          <a:p>
            <a:r>
              <a:rPr lang="en-US" sz="2400"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March 2022</a:t>
            </a:r>
            <a:endParaRPr lang="en-US"/>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7</a:t>
            </a:fld>
            <a:endParaRPr lang="en-US" dirty="0"/>
          </a:p>
        </p:txBody>
      </p:sp>
    </p:spTree>
    <p:extLst>
      <p:ext uri="{BB962C8B-B14F-4D97-AF65-F5344CB8AC3E}">
        <p14:creationId xmlns:p14="http://schemas.microsoft.com/office/powerpoint/2010/main" val="1547721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719092"/>
            <a:ext cx="7772400" cy="611233"/>
          </a:xfrm>
        </p:spPr>
        <p:txBody>
          <a:bodyPr/>
          <a:lstStyle/>
          <a:p>
            <a:r>
              <a:rPr lang="en-US" dirty="0"/>
              <a:t>Working Group Motion #2</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10089" y="1371600"/>
            <a:ext cx="7772400" cy="4114800"/>
          </a:xfrm>
        </p:spPr>
        <p:txBody>
          <a:bodyPr/>
          <a:lstStyle/>
          <a:p>
            <a:r>
              <a:rPr lang="en-US" sz="2400" dirty="0"/>
              <a:t>Move that the PAR Withdraw contained in document [15-22-0067-00], be approved by the IEEE 802.15 WG and that the EC be requested to forward the PAR Withdraw to </a:t>
            </a:r>
            <a:r>
              <a:rPr lang="en-US" sz="2400" dirty="0" err="1"/>
              <a:t>NesCom</a:t>
            </a:r>
            <a:r>
              <a:rPr lang="en-US" sz="2400" dirty="0"/>
              <a:t>. </a:t>
            </a:r>
          </a:p>
          <a:p>
            <a:r>
              <a:rPr lang="en-US" sz="2400" dirty="0"/>
              <a:t>The 802.15 working group chair and technical editor are authorized to make additional modifications to the PAR Withdraw as needed to reflect EC discussion at its closing meeting.</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Approve:     Disapprove:     Abstain: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endPar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endParaRP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1497184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719092"/>
            <a:ext cx="7772400" cy="611233"/>
          </a:xfrm>
        </p:spPr>
        <p:txBody>
          <a:bodyPr/>
          <a:lstStyle/>
          <a:p>
            <a:r>
              <a:rPr lang="en-US" dirty="0"/>
              <a:t>Working Group Motion #3</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10089" y="1371600"/>
            <a:ext cx="7772400" cy="4114800"/>
          </a:xfrm>
        </p:spPr>
        <p:txBody>
          <a:bodyPr/>
          <a:lstStyle/>
          <a:p>
            <a:r>
              <a:rPr lang="en-US" sz="2400" dirty="0"/>
              <a:t>Request that the responses contained in document 15-22-0167-03-006a to comments from 802.1, 802.3 and 802.11 WGs concerning the P802.15.6 PAR Revision and CSD contained in documents 15-22-0088-00-006a and 15-22-00087-03-006a, respectively, be approved </a:t>
            </a:r>
            <a:r>
              <a:rPr lang="en-US" sz="2400" dirty="0">
                <a:solidFill>
                  <a:srgbClr val="FF0000"/>
                </a:solidFill>
              </a:rPr>
              <a:t>by </a:t>
            </a:r>
            <a:r>
              <a:rPr lang="en-US" sz="2400" dirty="0"/>
              <a:t>the WG.  </a:t>
            </a:r>
          </a:p>
          <a:p>
            <a:r>
              <a:rPr lang="en-US" sz="2400" dirty="0"/>
              <a:t>The 802.15 working group chair and technical editor are authorized to make additional modifications to the responses as needed.</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Approve:     Disapprove:     Abstain: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endPar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endParaRP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419833408"/>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17058</TotalTime>
  <Words>2149</Words>
  <Application>Microsoft Office PowerPoint</Application>
  <PresentationFormat>画面に合わせる (4:3)</PresentationFormat>
  <Paragraphs>226</Paragraphs>
  <Slides>15</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ゴシック</vt:lpstr>
      <vt:lpstr>游ゴシック</vt:lpstr>
      <vt:lpstr>Arial</vt:lpstr>
      <vt:lpstr>Calibri</vt:lpstr>
      <vt:lpstr>Times New Roman</vt:lpstr>
      <vt:lpstr>IEEE-P802_15</vt:lpstr>
      <vt:lpstr>1_IEEE-P802_15</vt:lpstr>
      <vt:lpstr>PowerPoint プレゼンテーション</vt:lpstr>
      <vt:lpstr>IEEE 802.15 TG6a   Closing Report  Virtual Plenary Meeting March 16th, 2022  Ryuji Kohno Yokohama National University(YNU), YRP International Alliance Institute(YRP-IAI) </vt:lpstr>
      <vt:lpstr>Objectives of TG15.6a – Enhanced Dependability Body Area Network (ED-BAN)</vt:lpstr>
      <vt:lpstr>TG15.6a  Session Schedule for 8-16, March 2022</vt:lpstr>
      <vt:lpstr>Meeting Accomplishments</vt:lpstr>
      <vt:lpstr>Task Group Motion #1 doc.#15-22-0187-01 </vt:lpstr>
      <vt:lpstr>Task Group Motion #2 doc.#15-22-0188-01 </vt:lpstr>
      <vt:lpstr>Working Group Motion #2</vt:lpstr>
      <vt:lpstr>Working Group Motion #3</vt:lpstr>
      <vt:lpstr>Working Group Motion #4</vt:lpstr>
      <vt:lpstr>TG15.6a  Session Schedule for 8-15, March  2022</vt:lpstr>
      <vt:lpstr>Contributions</vt:lpstr>
      <vt:lpstr>May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182</cp:revision>
  <dcterms:created xsi:type="dcterms:W3CDTF">2018-03-06T17:15:04Z</dcterms:created>
  <dcterms:modified xsi:type="dcterms:W3CDTF">2022-03-16T10:24:20Z</dcterms:modified>
</cp:coreProperties>
</file>