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2" r:id="rId2"/>
  </p:sldMasterIdLst>
  <p:notesMasterIdLst>
    <p:notesMasterId r:id="rId18"/>
  </p:notesMasterIdLst>
  <p:sldIdLst>
    <p:sldId id="259" r:id="rId3"/>
    <p:sldId id="260" r:id="rId4"/>
    <p:sldId id="4945" r:id="rId5"/>
    <p:sldId id="5087" r:id="rId6"/>
    <p:sldId id="5088" r:id="rId7"/>
    <p:sldId id="5089" r:id="rId8"/>
    <p:sldId id="5092" r:id="rId9"/>
    <p:sldId id="5090" r:id="rId10"/>
    <p:sldId id="5082" r:id="rId11"/>
    <p:sldId id="5083" r:id="rId12"/>
    <p:sldId id="5091" r:id="rId13"/>
    <p:sldId id="285" r:id="rId14"/>
    <p:sldId id="4946" r:id="rId15"/>
    <p:sldId id="5085" r:id="rId16"/>
    <p:sldId id="265"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47" autoAdjust="0"/>
  </p:normalViewPr>
  <p:slideViewPr>
    <p:cSldViewPr snapToGrid="0">
      <p:cViewPr varScale="1">
        <p:scale>
          <a:sx n="71" d="100"/>
          <a:sy n="71" d="100"/>
        </p:scale>
        <p:origin x="280" y="52"/>
      </p:cViewPr>
      <p:guideLst/>
    </p:cSldViewPr>
  </p:slideViewPr>
  <p:notesTextViewPr>
    <p:cViewPr>
      <p:scale>
        <a:sx n="1" d="1"/>
        <a:sy n="1" d="1"/>
      </p:scale>
      <p:origin x="0" y="0"/>
    </p:cViewPr>
  </p:notesTextViewPr>
  <p:sorterViewPr>
    <p:cViewPr varScale="1">
      <p:scale>
        <a:sx n="100" d="100"/>
        <a:sy n="100" d="100"/>
      </p:scale>
      <p:origin x="0" y="-2376"/>
    </p:cViewPr>
  </p:sorterViewPr>
  <p:notesViewPr>
    <p:cSldViewPr snapToGrid="0">
      <p:cViewPr varScale="1">
        <p:scale>
          <a:sx n="48" d="100"/>
          <a:sy n="48" d="100"/>
        </p:scale>
        <p:origin x="832" y="4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A4A8DC-71C3-48B2-9D44-A1F2B24FC3CB}" type="datetimeFigureOut">
              <a:rPr kumimoji="1" lang="ja-JP" altLang="en-US" smtClean="0"/>
              <a:t>2022/3/16</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350051-D29B-4BA1-8001-3F6B646E31EB}" type="slidenum">
              <a:rPr kumimoji="1" lang="ja-JP" altLang="en-US" smtClean="0"/>
              <a:t>‹#›</a:t>
            </a:fld>
            <a:endParaRPr kumimoji="1" lang="ja-JP" altLang="en-US"/>
          </a:p>
        </p:txBody>
      </p:sp>
    </p:spTree>
    <p:extLst>
      <p:ext uri="{BB962C8B-B14F-4D97-AF65-F5344CB8AC3E}">
        <p14:creationId xmlns:p14="http://schemas.microsoft.com/office/powerpoint/2010/main" val="2643038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extLst>
      <p:ext uri="{BB962C8B-B14F-4D97-AF65-F5344CB8AC3E}">
        <p14:creationId xmlns:p14="http://schemas.microsoft.com/office/powerpoint/2010/main" val="2136524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2231618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35333" y="115346"/>
            <a:ext cx="2658529"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849746" y="9552401"/>
            <a:ext cx="778746" cy="184666"/>
          </a:xfrm>
          <a:prstGeom prst="rect">
            <a:avLst/>
          </a:prstGeom>
          <a:ln/>
        </p:spPr>
        <p:txBody>
          <a:bodyPr/>
          <a:lstStyle/>
          <a:p>
            <a:r>
              <a:rPr lang="en-US" altLang="ja-JP" dirty="0"/>
              <a:t>Page </a:t>
            </a:r>
            <a:fld id="{77570724-D4C2-4805-9F96-77169DE31113}" type="slidenum">
              <a:rPr lang="en-US" altLang="ja-JP"/>
              <a:pPr/>
              <a:t>9</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a:xfrm>
            <a:off x="897485" y="4686752"/>
            <a:ext cx="4940793" cy="4440347"/>
          </a:xfrm>
          <a:prstGeom prst="rect">
            <a:avLst/>
          </a:prstGeom>
        </p:spPr>
        <p:txBody>
          <a:bodyPr/>
          <a:lstStyle/>
          <a:p>
            <a:endParaRPr lang="ja-JP" altLang="ja-JP"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a:t>Shoichet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12</a:t>
            </a:fld>
            <a:endParaRPr kumimoji="1" lang="ja-JP" altLang="en-US" dirty="0"/>
          </a:p>
        </p:txBody>
      </p:sp>
    </p:spTree>
    <p:extLst>
      <p:ext uri="{BB962C8B-B14F-4D97-AF65-F5344CB8AC3E}">
        <p14:creationId xmlns:p14="http://schemas.microsoft.com/office/powerpoint/2010/main" val="8055891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14</a:t>
            </a:fld>
            <a:endParaRPr kumimoji="1" lang="ja-JP" altLang="en-US" dirty="0"/>
          </a:p>
        </p:txBody>
      </p:sp>
    </p:spTree>
    <p:extLst>
      <p:ext uri="{BB962C8B-B14F-4D97-AF65-F5344CB8AC3E}">
        <p14:creationId xmlns:p14="http://schemas.microsoft.com/office/powerpoint/2010/main" val="25115866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p:cNvSpPr>
            <a:spLocks noGrp="1" noRot="1" noChangeAspect="1" noTextEdit="1"/>
          </p:cNvSpPr>
          <p:nvPr>
            <p:ph type="sldImg"/>
          </p:nvPr>
        </p:nvSpPr>
        <p:spPr>
          <a:xfrm>
            <a:off x="914400" y="746125"/>
            <a:ext cx="4903788" cy="3678238"/>
          </a:xfrm>
          <a:ln/>
        </p:spPr>
      </p:sp>
      <p:sp>
        <p:nvSpPr>
          <p:cNvPr id="19459"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a:latin typeface="Times New Roman" pitchFamily="18" charset="0"/>
              <a:ea typeface="ＭＳ Ｐゴシック" charset="-128"/>
            </a:endParaRPr>
          </a:p>
        </p:txBody>
      </p:sp>
      <p:sp>
        <p:nvSpPr>
          <p:cNvPr id="19460"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dirty="0">
                <a:ea typeface="Arial Unicode MS" pitchFamily="50" charset="-128"/>
                <a:cs typeface="Arial Unicode MS" pitchFamily="50" charset="-128"/>
              </a:rPr>
              <a:t>07/12/10</a:t>
            </a:r>
          </a:p>
        </p:txBody>
      </p:sp>
      <p:sp>
        <p:nvSpPr>
          <p:cNvPr id="19461"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dirty="0"/>
              <a:t>Page </a:t>
            </a:r>
            <a:fld id="{28B1BE53-0473-474E-A0A8-8E2CBAF09E75}" type="slidenum">
              <a:rPr lang="en-US" altLang="ja-JP" sz="2400" smtClean="0"/>
              <a:pPr eaLnBrk="1" hangingPunct="1">
                <a:spcBef>
                  <a:spcPct val="0"/>
                </a:spcBef>
              </a:pPr>
              <a:t>15</a:t>
            </a:fld>
            <a:endParaRPr lang="en-US" altLang="ja-JP" sz="2400" dirty="0"/>
          </a:p>
        </p:txBody>
      </p:sp>
    </p:spTree>
    <p:extLst>
      <p:ext uri="{BB962C8B-B14F-4D97-AF65-F5344CB8AC3E}">
        <p14:creationId xmlns:p14="http://schemas.microsoft.com/office/powerpoint/2010/main" val="40584533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2022</a:t>
            </a:r>
            <a:endParaRPr lang="en-US" altLang="ja-JP" dirty="0"/>
          </a:p>
        </p:txBody>
      </p:sp>
    </p:spTree>
    <p:extLst>
      <p:ext uri="{BB962C8B-B14F-4D97-AF65-F5344CB8AC3E}">
        <p14:creationId xmlns:p14="http://schemas.microsoft.com/office/powerpoint/2010/main" val="1282843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2022</a:t>
            </a:r>
            <a:endParaRPr lang="en-US" altLang="ja-JP" dirty="0"/>
          </a:p>
        </p:txBody>
      </p:sp>
    </p:spTree>
    <p:extLst>
      <p:ext uri="{BB962C8B-B14F-4D97-AF65-F5344CB8AC3E}">
        <p14:creationId xmlns:p14="http://schemas.microsoft.com/office/powerpoint/2010/main" val="23617118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2022</a:t>
            </a:r>
            <a:endParaRPr lang="en-US" altLang="ja-JP" dirty="0"/>
          </a:p>
        </p:txBody>
      </p:sp>
    </p:spTree>
    <p:extLst>
      <p:ext uri="{BB962C8B-B14F-4D97-AF65-F5344CB8AC3E}">
        <p14:creationId xmlns:p14="http://schemas.microsoft.com/office/powerpoint/2010/main" val="9407578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2022</a:t>
            </a:r>
            <a:endParaRPr lang="en-US" altLang="ja-JP" dirty="0"/>
          </a:p>
        </p:txBody>
      </p:sp>
    </p:spTree>
    <p:extLst>
      <p:ext uri="{BB962C8B-B14F-4D97-AF65-F5344CB8AC3E}">
        <p14:creationId xmlns:p14="http://schemas.microsoft.com/office/powerpoint/2010/main" val="4390669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2022</a:t>
            </a:r>
            <a:endParaRPr lang="en-US" altLang="ja-JP" dirty="0"/>
          </a:p>
        </p:txBody>
      </p:sp>
    </p:spTree>
    <p:extLst>
      <p:ext uri="{BB962C8B-B14F-4D97-AF65-F5344CB8AC3E}">
        <p14:creationId xmlns:p14="http://schemas.microsoft.com/office/powerpoint/2010/main" val="6988654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2022</a:t>
            </a:r>
            <a:endParaRPr lang="en-US" altLang="ja-JP" dirty="0"/>
          </a:p>
        </p:txBody>
      </p:sp>
    </p:spTree>
    <p:extLst>
      <p:ext uri="{BB962C8B-B14F-4D97-AF65-F5344CB8AC3E}">
        <p14:creationId xmlns:p14="http://schemas.microsoft.com/office/powerpoint/2010/main" val="26173151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2022</a:t>
            </a:r>
            <a:endParaRPr lang="en-US" altLang="ja-JP" dirty="0"/>
          </a:p>
        </p:txBody>
      </p:sp>
    </p:spTree>
    <p:extLst>
      <p:ext uri="{BB962C8B-B14F-4D97-AF65-F5344CB8AC3E}">
        <p14:creationId xmlns:p14="http://schemas.microsoft.com/office/powerpoint/2010/main" val="127049065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2022</a:t>
            </a:r>
            <a:endParaRPr lang="en-US" altLang="ja-JP" dirty="0"/>
          </a:p>
        </p:txBody>
      </p:sp>
    </p:spTree>
    <p:extLst>
      <p:ext uri="{BB962C8B-B14F-4D97-AF65-F5344CB8AC3E}">
        <p14:creationId xmlns:p14="http://schemas.microsoft.com/office/powerpoint/2010/main" val="2164695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2022</a:t>
            </a:r>
            <a:endParaRPr lang="en-US" altLang="ja-JP" dirty="0"/>
          </a:p>
        </p:txBody>
      </p:sp>
    </p:spTree>
    <p:extLst>
      <p:ext uri="{BB962C8B-B14F-4D97-AF65-F5344CB8AC3E}">
        <p14:creationId xmlns:p14="http://schemas.microsoft.com/office/powerpoint/2010/main" val="768897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2022</a:t>
            </a:r>
            <a:endParaRPr lang="en-US" altLang="ja-JP" dirty="0"/>
          </a:p>
        </p:txBody>
      </p:sp>
    </p:spTree>
    <p:extLst>
      <p:ext uri="{BB962C8B-B14F-4D97-AF65-F5344CB8AC3E}">
        <p14:creationId xmlns:p14="http://schemas.microsoft.com/office/powerpoint/2010/main" val="1386678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2022</a:t>
            </a:r>
            <a:endParaRPr lang="en-US" altLang="ja-JP" dirty="0"/>
          </a:p>
        </p:txBody>
      </p:sp>
    </p:spTree>
    <p:extLst>
      <p:ext uri="{BB962C8B-B14F-4D97-AF65-F5344CB8AC3E}">
        <p14:creationId xmlns:p14="http://schemas.microsoft.com/office/powerpoint/2010/main" val="114217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2022</a:t>
            </a:r>
            <a:endParaRPr lang="en-US" altLang="ja-JP" dirty="0"/>
          </a:p>
        </p:txBody>
      </p:sp>
    </p:spTree>
    <p:extLst>
      <p:ext uri="{BB962C8B-B14F-4D97-AF65-F5344CB8AC3E}">
        <p14:creationId xmlns:p14="http://schemas.microsoft.com/office/powerpoint/2010/main" val="2976049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2022</a:t>
            </a:r>
            <a:endParaRPr lang="en-US" altLang="ja-JP" dirty="0"/>
          </a:p>
        </p:txBody>
      </p:sp>
    </p:spTree>
    <p:extLst>
      <p:ext uri="{BB962C8B-B14F-4D97-AF65-F5344CB8AC3E}">
        <p14:creationId xmlns:p14="http://schemas.microsoft.com/office/powerpoint/2010/main" val="5609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2022</a:t>
            </a:r>
            <a:endParaRPr lang="en-US" altLang="ja-JP" dirty="0"/>
          </a:p>
        </p:txBody>
      </p:sp>
    </p:spTree>
    <p:extLst>
      <p:ext uri="{BB962C8B-B14F-4D97-AF65-F5344CB8AC3E}">
        <p14:creationId xmlns:p14="http://schemas.microsoft.com/office/powerpoint/2010/main" val="231100901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2022</a:t>
            </a:r>
            <a:endParaRPr lang="en-US" altLang="ja-JP" dirty="0"/>
          </a:p>
        </p:txBody>
      </p:sp>
    </p:spTree>
    <p:extLst>
      <p:ext uri="{BB962C8B-B14F-4D97-AF65-F5344CB8AC3E}">
        <p14:creationId xmlns:p14="http://schemas.microsoft.com/office/powerpoint/2010/main" val="2133844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2022</a:t>
            </a:r>
            <a:endParaRPr lang="en-US" altLang="ja-JP" dirty="0"/>
          </a:p>
        </p:txBody>
      </p:sp>
    </p:spTree>
    <p:extLst>
      <p:ext uri="{BB962C8B-B14F-4D97-AF65-F5344CB8AC3E}">
        <p14:creationId xmlns:p14="http://schemas.microsoft.com/office/powerpoint/2010/main" val="33700507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5" Type="http://schemas.openxmlformats.org/officeDocument/2006/relationships/slideLayout" Target="../slideLayouts/slideLayout13.xml"/><Relationship Id="rId4" Type="http://schemas.openxmlformats.org/officeDocument/2006/relationships/slideLayout" Target="../slideLayouts/slideLayout12.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802.15-22-0190-00-06a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2022</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787025" y="6463844"/>
            <a:ext cx="2552629" cy="276999"/>
          </a:xfrm>
          <a:prstGeom prst="rect">
            <a:avLst/>
          </a:prstGeom>
        </p:spPr>
        <p:txBody>
          <a:bodyPr wrap="square">
            <a:spAutoFit/>
          </a:bodyPr>
          <a:lstStyle/>
          <a:p>
            <a:r>
              <a:rPr lang="en-US" altLang="ja-JP" sz="1200" dirty="0"/>
              <a:t>Ryuji Kohno(YNU/YRP-IAI)</a:t>
            </a:r>
          </a:p>
        </p:txBody>
      </p:sp>
    </p:spTree>
    <p:extLst>
      <p:ext uri="{BB962C8B-B14F-4D97-AF65-F5344CB8AC3E}">
        <p14:creationId xmlns:p14="http://schemas.microsoft.com/office/powerpoint/2010/main" val="1633860139"/>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6" r:id="rId3"/>
    <p:sldLayoutId id="2147483677" r:id="rId4"/>
    <p:sldLayoutId id="2147483678" r:id="rId5"/>
    <p:sldLayoutId id="2147483679" r:id="rId6"/>
    <p:sldLayoutId id="2147483680" r:id="rId7"/>
    <p:sldLayoutId id="2147483681"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802.15-22-0106-02-06a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2022</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800176" y="6430159"/>
            <a:ext cx="2348720" cy="307777"/>
          </a:xfrm>
          <a:prstGeom prst="rect">
            <a:avLst/>
          </a:prstGeom>
        </p:spPr>
        <p:txBody>
          <a:bodyPr wrap="none">
            <a:spAutoFit/>
          </a:bodyPr>
          <a:lstStyle/>
          <a:p>
            <a:r>
              <a:rPr lang="en-US" altLang="ja-JP" sz="1400" dirty="0"/>
              <a:t>Ryuji Kohno(YNU/YRP-IAI)</a:t>
            </a:r>
          </a:p>
        </p:txBody>
      </p:sp>
    </p:spTree>
    <p:extLst>
      <p:ext uri="{BB962C8B-B14F-4D97-AF65-F5344CB8AC3E}">
        <p14:creationId xmlns:p14="http://schemas.microsoft.com/office/powerpoint/2010/main" val="3882817459"/>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16904" y="609600"/>
            <a:ext cx="8991600" cy="5329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[TG15.6a Closing Report March 2022]	</a:t>
            </a:r>
          </a:p>
          <a:p>
            <a:r>
              <a:rPr lang="en-US" altLang="ja-JP" sz="1600" b="1" dirty="0">
                <a:ea typeface="ＭＳ Ｐゴシック" charset="-128"/>
              </a:rPr>
              <a:t>Date Submitted: </a:t>
            </a:r>
            <a:r>
              <a:rPr lang="en-US" altLang="ja-JP" sz="1600" dirty="0">
                <a:ea typeface="ＭＳ Ｐゴシック" charset="-128"/>
              </a:rPr>
              <a:t>[15 March 2022]	</a:t>
            </a:r>
          </a:p>
          <a:p>
            <a:pPr>
              <a:lnSpc>
                <a:spcPts val="1700"/>
              </a:lnSpc>
            </a:pPr>
            <a:r>
              <a:rPr lang="en-US" altLang="ja-JP" sz="1600" b="1" dirty="0">
                <a:solidFill>
                  <a:srgbClr val="000000"/>
                </a:solidFill>
              </a:rPr>
              <a:t>Source:</a:t>
            </a:r>
            <a:r>
              <a:rPr lang="en-US" altLang="ja-JP" sz="1600" dirty="0">
                <a:solidFill>
                  <a:srgbClr val="000000"/>
                </a:solidFill>
              </a:rPr>
              <a:t> </a:t>
            </a:r>
            <a:r>
              <a:rPr lang="en-US" altLang="ko-KR" sz="1600" dirty="0">
                <a:solidFill>
                  <a:srgbClr val="000000"/>
                </a:solidFill>
              </a:rPr>
              <a:t>[Ryuji Kohno1,2,]</a:t>
            </a:r>
            <a:r>
              <a:rPr lang="en-US" altLang="ko-KR" sz="1600" dirty="0">
                <a:solidFill>
                  <a:srgbClr val="000000"/>
                </a:solidFill>
                <a:ea typeface="굴림" pitchFamily="50" charset="-127"/>
              </a:rPr>
              <a:t> [1;Yokohama National University, 2;YRP International Alliance Institute(YRP-IAI)]                                  </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Address </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79-5 Tokiwadai, Hodogaya-ku, Yokohama, 240-8501 Japan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2; </a:t>
            </a:r>
            <a:r>
              <a:rPr kumimoji="0" lang="pl-PL"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YRP1 Blg., 3-4 HikarinoOka, Yokosuka-City, Kanagawa, 239-0847 Japan</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Voice:</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+81-90-5408-0611], FAX: [+81-45-383-5528],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Email:</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kohno@ynu.ac.jp,  2: kohno@yrp-iai.jp] Re: []</a:t>
            </a:r>
            <a:endParaRPr lang="en-US" altLang="ja-JP" sz="1600" dirty="0">
              <a:solidFill>
                <a:srgbClr val="000000"/>
              </a:solidFill>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closing report for TG15.6a for  Revision of P802.15.6-2012 with Enhanced Dependability March 2022 with Webex.]</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2" name="日付プレースホルダー 1">
            <a:extLst>
              <a:ext uri="{FF2B5EF4-FFF2-40B4-BE49-F238E27FC236}">
                <a16:creationId xmlns:a16="http://schemas.microsoft.com/office/drawing/2014/main" id="{2F68B29C-93AD-42D4-8D62-D6AAA500564C}"/>
              </a:ext>
            </a:extLst>
          </p:cNvPr>
          <p:cNvSpPr>
            <a:spLocks noGrp="1"/>
          </p:cNvSpPr>
          <p:nvPr>
            <p:ph type="dt" sz="half" idx="2"/>
          </p:nvPr>
        </p:nvSpPr>
        <p:spPr>
          <a:xfrm>
            <a:off x="684483" y="394156"/>
            <a:ext cx="1600200" cy="215444"/>
          </a:xfrm>
        </p:spPr>
        <p:txBody>
          <a:bodyPr/>
          <a:lstStyle/>
          <a:p>
            <a:r>
              <a:rPr lang="en-US" altLang="ja-JP"/>
              <a:t>March 2022</a:t>
            </a:r>
            <a:endParaRPr lang="en-US" altLang="ja-JP" dirty="0"/>
          </a:p>
        </p:txBody>
      </p:sp>
    </p:spTree>
    <p:extLst>
      <p:ext uri="{BB962C8B-B14F-4D97-AF65-F5344CB8AC3E}">
        <p14:creationId xmlns:p14="http://schemas.microsoft.com/office/powerpoint/2010/main" val="2082315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E5456A77-D18E-4404-92CD-EA78880BCBA2}"/>
              </a:ext>
            </a:extLst>
          </p:cNvPr>
          <p:cNvSpPr>
            <a:spLocks noGrp="1"/>
          </p:cNvSpPr>
          <p:nvPr>
            <p:ph type="sldNum" sz="quarter" idx="8"/>
          </p:nvPr>
        </p:nvSpPr>
        <p:spPr>
          <a:xfrm>
            <a:off x="2998057" y="6436020"/>
            <a:ext cx="2057400" cy="365129"/>
          </a:xfrm>
          <a:prstGeom prst="rect">
            <a:avLst/>
          </a:prstGeom>
          <a:noFill/>
          <a:ln>
            <a:noFill/>
          </a:ln>
        </p:spPr>
        <p:txBody>
          <a:bodyPr vert="horz" wrap="square" lIns="91440" tIns="45720" rIns="91440" bIns="45720" anchor="ctr" anchorCtr="0" compatLnSpc="1">
            <a:noAutofit/>
          </a:bodyPr>
          <a:lstStyle>
            <a:defPPr>
              <a:defRPr lang="en-US"/>
            </a:defPPr>
            <a:lvl1pPr marL="0" marR="0" lvl="0" indent="0" algn="r" defTabSz="457200" rtl="0" eaLnBrk="1" fontAlgn="auto" latinLnBrk="0" hangingPunct="1">
              <a:lnSpc>
                <a:spcPct val="100000"/>
              </a:lnSpc>
              <a:spcBef>
                <a:spcPts val="0"/>
              </a:spcBef>
              <a:spcAft>
                <a:spcPts val="0"/>
              </a:spcAft>
              <a:buNone/>
              <a:tabLst/>
              <a:defRPr lang="en-US" sz="1600" b="1" i="0" u="none" strike="noStrike" kern="1200" cap="none" spc="0" baseline="0">
                <a:solidFill>
                  <a:srgbClr val="898989"/>
                </a:solidFill>
                <a:uFillTx/>
                <a:latin typeface="Calibri"/>
                <a:ea typeface="游ゴシック" pitchFamily="50"/>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A5A392A-0F9E-4C3B-B6D1-4919BF158736}" type="slidenum">
              <a:rPr kumimoji="0" lang="en-US" altLang="ja-JP" sz="1600" b="1" i="0" u="none" strike="noStrike" kern="1200" cap="none" spc="0" normalizeH="0" baseline="0" noProof="0" smtClean="0">
                <a:ln>
                  <a:noFill/>
                </a:ln>
                <a:solidFill>
                  <a:srgbClr val="898989"/>
                </a:solidFill>
                <a:effectLst/>
                <a:uLnTx/>
                <a:uFillTx/>
                <a:latin typeface="Calibri"/>
                <a:ea typeface="游ゴシック" pitchFamily="50"/>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1" lang="ja-JP" altLang="en-US" sz="1600" b="1" i="0" u="none" strike="noStrike" kern="1200" cap="none" spc="0" normalizeH="0" baseline="0" noProof="0" dirty="0">
              <a:ln>
                <a:noFill/>
              </a:ln>
              <a:solidFill>
                <a:srgbClr val="898989"/>
              </a:solidFill>
              <a:effectLst/>
              <a:uLnTx/>
              <a:uFillTx/>
              <a:latin typeface="Calibri"/>
              <a:ea typeface="游ゴシック" pitchFamily="50"/>
              <a:cs typeface="+mn-cs"/>
            </a:endParaRPr>
          </a:p>
        </p:txBody>
      </p:sp>
      <p:sp>
        <p:nvSpPr>
          <p:cNvPr id="7" name="テキスト ボックス 6">
            <a:extLst>
              <a:ext uri="{FF2B5EF4-FFF2-40B4-BE49-F238E27FC236}">
                <a16:creationId xmlns:a16="http://schemas.microsoft.com/office/drawing/2014/main" id="{B4C6DAAE-52BC-42AD-95F6-1BE672B93C93}"/>
              </a:ext>
            </a:extLst>
          </p:cNvPr>
          <p:cNvSpPr txBox="1"/>
          <p:nvPr/>
        </p:nvSpPr>
        <p:spPr>
          <a:xfrm>
            <a:off x="555416" y="1050595"/>
            <a:ext cx="8588584"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TG15.6a has three own sessions and one joint session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  AM1  9:00-11:00 EST, March 9(WED),    </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23:0</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0</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-01:00 JST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March 9(WED) -10(THU)</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   AM1  9:00-11:00 EST, March 10(THU),   </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23:00-01:00 JST  March 10(THU) -11(FRI )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Joint Session TG6a,TG4ab,TG14:AM1 9:00-11:00 March 11(FRI) EST, </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23:00-01:00 JST March 11(FRI) -12(SAT )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  AM1  9:00-11:00 EST, March 15(TUE</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   </a:t>
            </a:r>
            <a:r>
              <a:rPr kumimoji="1" lang="en-US" altLang="ja-JP" sz="1200" b="1" i="0" u="none" strike="noStrike" kern="1200" cap="none" spc="0" normalizeH="0" baseline="0" noProof="0" dirty="0">
                <a:ln>
                  <a:noFill/>
                </a:ln>
                <a:solidFill>
                  <a:srgbClr val="FF00FF"/>
                </a:solidFill>
                <a:effectLst/>
                <a:highlight>
                  <a:srgbClr val="FFFF00"/>
                </a:highlight>
                <a:uLnTx/>
                <a:uFillTx/>
                <a:latin typeface="游ゴシック" panose="020F0502020204030204"/>
                <a:ea typeface="游ゴシック" panose="020B0400000000000000" pitchFamily="50" charset="-128"/>
                <a:cs typeface="+mn-cs"/>
              </a:rPr>
              <a:t>22:00-24:00 JST  March 15(TUE)</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670353" y="670987"/>
            <a:ext cx="7803293" cy="379608"/>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TG15.6a  Session Schedule for 8-16, March 2022</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March 2022</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pic>
        <p:nvPicPr>
          <p:cNvPr id="9" name="図 8">
            <a:extLst>
              <a:ext uri="{FF2B5EF4-FFF2-40B4-BE49-F238E27FC236}">
                <a16:creationId xmlns:a16="http://schemas.microsoft.com/office/drawing/2014/main" id="{CBE3D074-81C6-49AC-803B-C2342D2813B0}"/>
              </a:ext>
            </a:extLst>
          </p:cNvPr>
          <p:cNvPicPr>
            <a:picLocks noChangeAspect="1"/>
          </p:cNvPicPr>
          <p:nvPr/>
        </p:nvPicPr>
        <p:blipFill>
          <a:blip r:embed="rId2"/>
          <a:stretch>
            <a:fillRect/>
          </a:stretch>
        </p:blipFill>
        <p:spPr>
          <a:xfrm>
            <a:off x="275208" y="4980373"/>
            <a:ext cx="8735626" cy="1455647"/>
          </a:xfrm>
          <a:prstGeom prst="rect">
            <a:avLst/>
          </a:prstGeom>
        </p:spPr>
      </p:pic>
      <p:pic>
        <p:nvPicPr>
          <p:cNvPr id="6" name="図 5">
            <a:extLst>
              <a:ext uri="{FF2B5EF4-FFF2-40B4-BE49-F238E27FC236}">
                <a16:creationId xmlns:a16="http://schemas.microsoft.com/office/drawing/2014/main" id="{CC7DC7AD-A87F-49AD-8575-8ADCC2D4EB99}"/>
              </a:ext>
            </a:extLst>
          </p:cNvPr>
          <p:cNvPicPr>
            <a:picLocks noChangeAspect="1"/>
          </p:cNvPicPr>
          <p:nvPr/>
        </p:nvPicPr>
        <p:blipFill>
          <a:blip r:embed="rId3"/>
          <a:stretch>
            <a:fillRect/>
          </a:stretch>
        </p:blipFill>
        <p:spPr>
          <a:xfrm>
            <a:off x="0" y="2083406"/>
            <a:ext cx="9144000" cy="2691188"/>
          </a:xfrm>
          <a:prstGeom prst="rect">
            <a:avLst/>
          </a:prstGeom>
        </p:spPr>
      </p:pic>
    </p:spTree>
    <p:extLst>
      <p:ext uri="{BB962C8B-B14F-4D97-AF65-F5344CB8AC3E}">
        <p14:creationId xmlns:p14="http://schemas.microsoft.com/office/powerpoint/2010/main" val="31115085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E5456A77-D18E-4404-92CD-EA78880BCBA2}"/>
              </a:ext>
            </a:extLst>
          </p:cNvPr>
          <p:cNvSpPr>
            <a:spLocks noGrp="1"/>
          </p:cNvSpPr>
          <p:nvPr>
            <p:ph type="sldNum" sz="quarter" idx="8"/>
          </p:nvPr>
        </p:nvSpPr>
        <p:spPr>
          <a:xfrm>
            <a:off x="2998057" y="6436020"/>
            <a:ext cx="2057400" cy="365129"/>
          </a:xfrm>
          <a:prstGeom prst="rect">
            <a:avLst/>
          </a:prstGeom>
          <a:noFill/>
          <a:ln>
            <a:noFill/>
          </a:ln>
        </p:spPr>
        <p:txBody>
          <a:bodyPr vert="horz" wrap="square" lIns="91440" tIns="45720" rIns="91440" bIns="45720" anchor="ctr" anchorCtr="0" compatLnSpc="1">
            <a:noAutofit/>
          </a:bodyPr>
          <a:lstStyle>
            <a:defPPr>
              <a:defRPr lang="en-US"/>
            </a:defPPr>
            <a:lvl1pPr marL="0" marR="0" lvl="0" indent="0" algn="r" defTabSz="457200" rtl="0" eaLnBrk="1" fontAlgn="auto" latinLnBrk="0" hangingPunct="1">
              <a:lnSpc>
                <a:spcPct val="100000"/>
              </a:lnSpc>
              <a:spcBef>
                <a:spcPts val="0"/>
              </a:spcBef>
              <a:spcAft>
                <a:spcPts val="0"/>
              </a:spcAft>
              <a:buNone/>
              <a:tabLst/>
              <a:defRPr lang="en-US" sz="1600" b="1" i="0" u="none" strike="noStrike" kern="1200" cap="none" spc="0" baseline="0">
                <a:solidFill>
                  <a:srgbClr val="898989"/>
                </a:solidFill>
                <a:uFillTx/>
                <a:latin typeface="Calibri"/>
                <a:ea typeface="游ゴシック" pitchFamily="50"/>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A5A392A-0F9E-4C3B-B6D1-4919BF158736}" type="slidenum">
              <a:rPr lang="en-US" altLang="ja-JP" smtClean="0"/>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1" lang="ja-JP" altLang="en-US" sz="1600" b="1" i="0" u="none" strike="noStrike" kern="1200" cap="none" spc="0" normalizeH="0" baseline="0" noProof="0" dirty="0">
              <a:ln>
                <a:noFill/>
              </a:ln>
              <a:solidFill>
                <a:srgbClr val="898989"/>
              </a:solidFill>
              <a:effectLst/>
              <a:uLnTx/>
              <a:uFillTx/>
              <a:latin typeface="Calibri"/>
              <a:ea typeface="游ゴシック" pitchFamily="50"/>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685798" y="568411"/>
            <a:ext cx="7803293" cy="379608"/>
          </a:xfrm>
        </p:spPr>
        <p:txBody>
          <a:bodyPr>
            <a:noAutofit/>
          </a:bodyPr>
          <a:lstStyle/>
          <a:p>
            <a:r>
              <a:rPr kumimoji="1" lang="en-US" altLang="ja-JP" sz="2400" b="1" i="0" u="none" strike="noStrike" kern="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j-cs"/>
              </a:rPr>
              <a:t>TG15.6a  Session Schedule for 8-15, March  2022</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p:txBody>
          <a:bodyPr/>
          <a:lstStyle/>
          <a:p>
            <a:r>
              <a:rPr lang="en-US" altLang="ja-JP"/>
              <a:t>March 2022</a:t>
            </a:r>
            <a:endParaRPr lang="en-US" altLang="ja-JP" dirty="0"/>
          </a:p>
        </p:txBody>
      </p:sp>
      <p:graphicFrame>
        <p:nvGraphicFramePr>
          <p:cNvPr id="8" name="コンテンツ プレースホルダー 8">
            <a:extLst>
              <a:ext uri="{FF2B5EF4-FFF2-40B4-BE49-F238E27FC236}">
                <a16:creationId xmlns:a16="http://schemas.microsoft.com/office/drawing/2014/main" id="{FEF2E889-EDAD-445E-8EE3-7AC2F13064F9}"/>
              </a:ext>
            </a:extLst>
          </p:cNvPr>
          <p:cNvGraphicFramePr>
            <a:graphicFrameLocks/>
          </p:cNvGraphicFramePr>
          <p:nvPr/>
        </p:nvGraphicFramePr>
        <p:xfrm>
          <a:off x="134176" y="911456"/>
          <a:ext cx="9009823" cy="1295359"/>
        </p:xfrm>
        <a:graphic>
          <a:graphicData uri="http://schemas.openxmlformats.org/drawingml/2006/table">
            <a:tbl>
              <a:tblPr firstRow="1" bandRow="1">
                <a:tableStyleId>{93296810-A885-4BE3-A3E7-6D5BEEA58F35}</a:tableStyleId>
              </a:tblPr>
              <a:tblGrid>
                <a:gridCol w="1417286">
                  <a:extLst>
                    <a:ext uri="{9D8B030D-6E8A-4147-A177-3AD203B41FA5}">
                      <a16:colId xmlns:a16="http://schemas.microsoft.com/office/drawing/2014/main" val="20000"/>
                    </a:ext>
                  </a:extLst>
                </a:gridCol>
                <a:gridCol w="1099583">
                  <a:extLst>
                    <a:ext uri="{9D8B030D-6E8A-4147-A177-3AD203B41FA5}">
                      <a16:colId xmlns:a16="http://schemas.microsoft.com/office/drawing/2014/main" val="20001"/>
                    </a:ext>
                  </a:extLst>
                </a:gridCol>
                <a:gridCol w="1261966">
                  <a:extLst>
                    <a:ext uri="{9D8B030D-6E8A-4147-A177-3AD203B41FA5}">
                      <a16:colId xmlns:a16="http://schemas.microsoft.com/office/drawing/2014/main" val="20002"/>
                    </a:ext>
                  </a:extLst>
                </a:gridCol>
                <a:gridCol w="1105525">
                  <a:extLst>
                    <a:ext uri="{9D8B030D-6E8A-4147-A177-3AD203B41FA5}">
                      <a16:colId xmlns:a16="http://schemas.microsoft.com/office/drawing/2014/main" val="2295029801"/>
                    </a:ext>
                  </a:extLst>
                </a:gridCol>
                <a:gridCol w="1752958">
                  <a:extLst>
                    <a:ext uri="{9D8B030D-6E8A-4147-A177-3AD203B41FA5}">
                      <a16:colId xmlns:a16="http://schemas.microsoft.com/office/drawing/2014/main" val="20003"/>
                    </a:ext>
                  </a:extLst>
                </a:gridCol>
                <a:gridCol w="1156265">
                  <a:extLst>
                    <a:ext uri="{9D8B030D-6E8A-4147-A177-3AD203B41FA5}">
                      <a16:colId xmlns:a16="http://schemas.microsoft.com/office/drawing/2014/main" val="20004"/>
                    </a:ext>
                  </a:extLst>
                </a:gridCol>
                <a:gridCol w="1216240">
                  <a:extLst>
                    <a:ext uri="{9D8B030D-6E8A-4147-A177-3AD203B41FA5}">
                      <a16:colId xmlns:a16="http://schemas.microsoft.com/office/drawing/2014/main" val="4248650248"/>
                    </a:ext>
                  </a:extLst>
                </a:gridCol>
              </a:tblGrid>
              <a:tr h="533359">
                <a:tc>
                  <a:txBody>
                    <a:bodyPr/>
                    <a:lstStyle/>
                    <a:p>
                      <a:endParaRPr kumimoji="1" lang="ja-JP" altLang="en-US" dirty="0"/>
                    </a:p>
                  </a:txBody>
                  <a:tcPr>
                    <a:solidFill>
                      <a:srgbClr val="0070C0"/>
                    </a:solidFill>
                  </a:tcPr>
                </a:tc>
                <a:tc>
                  <a:txBody>
                    <a:bodyPr/>
                    <a:lstStyle/>
                    <a:p>
                      <a:pPr algn="ctr"/>
                      <a:r>
                        <a:rPr kumimoji="1" lang="en-US" altLang="ja-JP" sz="1400" dirty="0"/>
                        <a:t>March 8</a:t>
                      </a:r>
                      <a:r>
                        <a:rPr kumimoji="1" lang="en-US" altLang="ja-JP" sz="1400" baseline="30000" dirty="0"/>
                        <a:t>th</a:t>
                      </a:r>
                    </a:p>
                    <a:p>
                      <a:pPr algn="ctr"/>
                      <a:r>
                        <a:rPr kumimoji="1" lang="en-US" altLang="ja-JP" sz="1400" dirty="0"/>
                        <a:t>Tuesday</a:t>
                      </a:r>
                      <a:endParaRPr kumimoji="1" lang="ja-JP" altLang="en-US" sz="1400" dirty="0"/>
                    </a:p>
                  </a:txBody>
                  <a:tcPr anchor="ctr">
                    <a:solidFill>
                      <a:srgbClr val="0070C0"/>
                    </a:solidFill>
                  </a:tcPr>
                </a:tc>
                <a:tc>
                  <a:txBody>
                    <a:bodyPr/>
                    <a:lstStyle/>
                    <a:p>
                      <a:pPr algn="ctr"/>
                      <a:r>
                        <a:rPr kumimoji="1" lang="en-US" altLang="ja-JP" sz="1400" dirty="0"/>
                        <a:t>March  9</a:t>
                      </a:r>
                      <a:r>
                        <a:rPr kumimoji="1" lang="en-US" altLang="ja-JP" sz="1400" baseline="30000" dirty="0"/>
                        <a:t>th</a:t>
                      </a:r>
                      <a:endParaRPr kumimoji="1" lang="en-US" altLang="ja-JP" sz="1400" dirty="0"/>
                    </a:p>
                    <a:p>
                      <a:pPr algn="ctr"/>
                      <a:r>
                        <a:rPr kumimoji="1" lang="en-US" altLang="ja-JP" sz="1400" dirty="0"/>
                        <a:t>Wednesday</a:t>
                      </a:r>
                      <a:endParaRPr kumimoji="1" lang="ja-JP" altLang="en-US" sz="1400" dirty="0"/>
                    </a:p>
                  </a:txBody>
                  <a:tcPr anchor="ctr">
                    <a:solidFill>
                      <a:srgbClr val="0070C0"/>
                    </a:solidFill>
                  </a:tcPr>
                </a:tc>
                <a:tc>
                  <a:txBody>
                    <a:bodyPr/>
                    <a:lstStyle/>
                    <a:p>
                      <a:pPr algn="ctr"/>
                      <a:r>
                        <a:rPr kumimoji="1" lang="en-US" altLang="ja-JP" sz="1400" dirty="0"/>
                        <a:t>March 10</a:t>
                      </a:r>
                      <a:r>
                        <a:rPr kumimoji="1" lang="en-US" altLang="ja-JP" sz="1400" baseline="30000" dirty="0"/>
                        <a:t>th</a:t>
                      </a:r>
                      <a:endParaRPr kumimoji="1" lang="en-US" altLang="ja-JP" sz="1400" dirty="0"/>
                    </a:p>
                    <a:p>
                      <a:pPr algn="ctr"/>
                      <a:r>
                        <a:rPr kumimoji="1" lang="en-US" altLang="ja-JP" sz="1400" dirty="0"/>
                        <a:t>Thursday</a:t>
                      </a:r>
                      <a:endParaRPr kumimoji="1" lang="ja-JP" altLang="en-US" sz="1400" dirty="0"/>
                    </a:p>
                  </a:txBody>
                  <a:tcPr anchor="ctr">
                    <a:solidFill>
                      <a:srgbClr val="0070C0"/>
                    </a:solidFill>
                  </a:tcPr>
                </a:tc>
                <a:tc>
                  <a:txBody>
                    <a:bodyPr/>
                    <a:lstStyle/>
                    <a:p>
                      <a:pPr algn="ctr"/>
                      <a:r>
                        <a:rPr kumimoji="1" lang="en-US" altLang="ja-JP" sz="1400" dirty="0"/>
                        <a:t>March 11</a:t>
                      </a:r>
                      <a:r>
                        <a:rPr kumimoji="1" lang="en-US" altLang="ja-JP" sz="1400" baseline="30000" dirty="0"/>
                        <a:t>yh</a:t>
                      </a:r>
                      <a:endParaRPr kumimoji="1" lang="en-US" altLang="ja-JP" sz="1400" dirty="0"/>
                    </a:p>
                    <a:p>
                      <a:pPr algn="ctr"/>
                      <a:r>
                        <a:rPr kumimoji="1" lang="en-US" altLang="ja-JP" sz="1400" dirty="0"/>
                        <a:t>Friday</a:t>
                      </a:r>
                      <a:endParaRPr kumimoji="1" lang="ja-JP" altLang="en-US" sz="1400" dirty="0"/>
                    </a:p>
                  </a:txBody>
                  <a:tcPr anchor="ctr">
                    <a:solidFill>
                      <a:srgbClr val="0070C0"/>
                    </a:solidFill>
                  </a:tcPr>
                </a:tc>
                <a:tc>
                  <a:txBody>
                    <a:bodyPr/>
                    <a:lstStyle/>
                    <a:p>
                      <a:pPr algn="ctr"/>
                      <a:r>
                        <a:rPr kumimoji="1" lang="en-US" altLang="ja-JP" sz="1400" dirty="0"/>
                        <a:t>March 15</a:t>
                      </a:r>
                      <a:r>
                        <a:rPr kumimoji="1" lang="en-US" altLang="ja-JP" sz="1400" baseline="30000" dirty="0"/>
                        <a:t>th</a:t>
                      </a:r>
                      <a:endParaRPr kumimoji="1" lang="en-US" altLang="ja-JP" sz="1400" dirty="0"/>
                    </a:p>
                    <a:p>
                      <a:pPr algn="ctr"/>
                      <a:r>
                        <a:rPr kumimoji="1" lang="en-US" altLang="ja-JP" sz="1400" dirty="0"/>
                        <a:t>Tuesday</a:t>
                      </a:r>
                      <a:endParaRPr kumimoji="1" lang="ja-JP" altLang="en-US" sz="1400" dirty="0"/>
                    </a:p>
                  </a:txBody>
                  <a:tcPr anchor="ctr">
                    <a:solidFill>
                      <a:srgbClr val="0070C0"/>
                    </a:solidFill>
                  </a:tcPr>
                </a:tc>
                <a:tc>
                  <a:txBody>
                    <a:bodyPr/>
                    <a:lstStyle/>
                    <a:p>
                      <a:pPr algn="ctr"/>
                      <a:r>
                        <a:rPr kumimoji="1" lang="en-US" altLang="ja-JP" sz="1400" dirty="0"/>
                        <a:t>March 16</a:t>
                      </a:r>
                      <a:r>
                        <a:rPr kumimoji="1" lang="en-US" altLang="ja-JP" sz="1400" baseline="30000" dirty="0"/>
                        <a:t>th</a:t>
                      </a:r>
                      <a:endParaRPr kumimoji="1" lang="en-US" altLang="ja-JP" sz="1400" dirty="0"/>
                    </a:p>
                    <a:p>
                      <a:pPr algn="ctr"/>
                      <a:r>
                        <a:rPr kumimoji="1" lang="en-US" altLang="ja-JP" sz="1400" dirty="0"/>
                        <a:t>Wednesday</a:t>
                      </a:r>
                      <a:endParaRPr kumimoji="1" lang="ja-JP" altLang="en-US" sz="1400" dirty="0"/>
                    </a:p>
                  </a:txBody>
                  <a:tcPr anchor="ctr">
                    <a:solidFill>
                      <a:srgbClr val="0070C0"/>
                    </a:solidFill>
                  </a:tcPr>
                </a:tc>
                <a:extLst>
                  <a:ext uri="{0D108BD9-81ED-4DB2-BD59-A6C34878D82A}">
                    <a16:rowId xmlns:a16="http://schemas.microsoft.com/office/drawing/2014/main" val="10000"/>
                  </a:ext>
                </a:extLst>
              </a:tr>
              <a:tr h="536411">
                <a:tc>
                  <a:txBody>
                    <a:bodyPr/>
                    <a:lstStyle/>
                    <a:p>
                      <a:pPr algn="ctr"/>
                      <a:r>
                        <a:rPr kumimoji="1" lang="en-US" altLang="ja-JP" sz="1100" b="1" dirty="0"/>
                        <a:t>EST 9:00AM-11:00AM</a:t>
                      </a:r>
                    </a:p>
                    <a:p>
                      <a:pPr algn="ctr"/>
                      <a:r>
                        <a:rPr kumimoji="1" lang="en-US" altLang="ja-JP" sz="1100" b="1" dirty="0"/>
                        <a:t>JST  11:00PM-1:00AM+1day</a:t>
                      </a:r>
                      <a:endParaRPr kumimoji="1" lang="ja-JP" altLang="en-US" sz="1100" b="1" dirty="0"/>
                    </a:p>
                  </a:txBody>
                  <a:tcPr anchor="ctr">
                    <a:solidFill>
                      <a:schemeClr val="accent1">
                        <a:lumMod val="20000"/>
                        <a:lumOff val="80000"/>
                      </a:schemeClr>
                    </a:solidFill>
                  </a:tcPr>
                </a:tc>
                <a:tc>
                  <a:txBody>
                    <a:bodyPr/>
                    <a:lstStyle/>
                    <a:p>
                      <a:pPr algn="ctr"/>
                      <a:r>
                        <a:rPr kumimoji="1" lang="en-US" altLang="ja-JP" sz="1200" b="1" dirty="0">
                          <a:solidFill>
                            <a:schemeClr val="tx1"/>
                          </a:solidFill>
                        </a:rPr>
                        <a:t>IEEE802.15 Opening Plenary</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rPr>
                        <a:t>AM1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rPr>
                        <a:t>TG15.6a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rPr>
                        <a:t>Session 1</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rPr>
                        <a:t>AM1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rPr>
                        <a:t>TG15.6a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rPr>
                        <a:t>Session 2</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n-lt"/>
                          <a:ea typeface="+mn-ea"/>
                          <a:cs typeface="+mn-cs"/>
                        </a:rPr>
                        <a:t>AM1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n-lt"/>
                          <a:ea typeface="+mn-ea"/>
                          <a:cs typeface="+mn-cs"/>
                        </a:rPr>
                        <a:t>Joint Session TG15.6a, 4ab, &amp;TG14</a:t>
                      </a:r>
                      <a:endParaRPr kumimoji="1" lang="ja-JP" altLang="en-US" sz="1200" b="1" i="0" u="none" strike="noStrike" kern="1200" cap="none" spc="0" normalizeH="0" baseline="0" noProof="0" dirty="0">
                        <a:ln>
                          <a:noFill/>
                        </a:ln>
                        <a:solidFill>
                          <a:srgbClr val="000000"/>
                        </a:solidFill>
                        <a:effectLst/>
                        <a:uLnTx/>
                        <a:uFillTx/>
                        <a:latin typeface="+mn-lt"/>
                        <a:ea typeface="+mn-ea"/>
                        <a:cs typeface="+mn-cs"/>
                      </a:endParaRP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u="none" dirty="0">
                          <a:solidFill>
                            <a:srgbClr val="FF0000"/>
                          </a:solidFill>
                        </a:rPr>
                        <a:t>AM1</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u="none" dirty="0">
                          <a:solidFill>
                            <a:srgbClr val="FF0000"/>
                          </a:solidFill>
                        </a:rPr>
                        <a:t>TG15.6a Session 3</a:t>
                      </a: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u="none" dirty="0">
                          <a:solidFill>
                            <a:schemeClr val="tx1"/>
                          </a:solidFill>
                        </a:rPr>
                        <a:t>IEEE802.15 Closing Plenary</a:t>
                      </a:r>
                    </a:p>
                  </a:txBody>
                  <a:tcPr anchor="ctr">
                    <a:solidFill>
                      <a:schemeClr val="accent1">
                        <a:lumMod val="20000"/>
                        <a:lumOff val="80000"/>
                      </a:schemeClr>
                    </a:solidFill>
                  </a:tcPr>
                </a:tc>
                <a:extLst>
                  <a:ext uri="{0D108BD9-81ED-4DB2-BD59-A6C34878D82A}">
                    <a16:rowId xmlns:a16="http://schemas.microsoft.com/office/drawing/2014/main" val="10001"/>
                  </a:ext>
                </a:extLst>
              </a:tr>
            </a:tbl>
          </a:graphicData>
        </a:graphic>
      </p:graphicFrame>
      <p:graphicFrame>
        <p:nvGraphicFramePr>
          <p:cNvPr id="6" name="表 5">
            <a:extLst>
              <a:ext uri="{FF2B5EF4-FFF2-40B4-BE49-F238E27FC236}">
                <a16:creationId xmlns:a16="http://schemas.microsoft.com/office/drawing/2014/main" id="{8490B3CF-5F48-4741-AE14-8ED6B17F4196}"/>
              </a:ext>
            </a:extLst>
          </p:cNvPr>
          <p:cNvGraphicFramePr>
            <a:graphicFrameLocks noGrp="1"/>
          </p:cNvGraphicFramePr>
          <p:nvPr/>
        </p:nvGraphicFramePr>
        <p:xfrm>
          <a:off x="2023417" y="2196886"/>
          <a:ext cx="5639848" cy="4270328"/>
        </p:xfrm>
        <a:graphic>
          <a:graphicData uri="http://schemas.openxmlformats.org/drawingml/2006/table">
            <a:tbl>
              <a:tblPr/>
              <a:tblGrid>
                <a:gridCol w="337245">
                  <a:extLst>
                    <a:ext uri="{9D8B030D-6E8A-4147-A177-3AD203B41FA5}">
                      <a16:colId xmlns:a16="http://schemas.microsoft.com/office/drawing/2014/main" val="1982408458"/>
                    </a:ext>
                  </a:extLst>
                </a:gridCol>
                <a:gridCol w="364965">
                  <a:extLst>
                    <a:ext uri="{9D8B030D-6E8A-4147-A177-3AD203B41FA5}">
                      <a16:colId xmlns:a16="http://schemas.microsoft.com/office/drawing/2014/main" val="2061846485"/>
                    </a:ext>
                  </a:extLst>
                </a:gridCol>
                <a:gridCol w="337245">
                  <a:extLst>
                    <a:ext uri="{9D8B030D-6E8A-4147-A177-3AD203B41FA5}">
                      <a16:colId xmlns:a16="http://schemas.microsoft.com/office/drawing/2014/main" val="3670033031"/>
                    </a:ext>
                  </a:extLst>
                </a:gridCol>
                <a:gridCol w="671522">
                  <a:extLst>
                    <a:ext uri="{9D8B030D-6E8A-4147-A177-3AD203B41FA5}">
                      <a16:colId xmlns:a16="http://schemas.microsoft.com/office/drawing/2014/main" val="17867778"/>
                    </a:ext>
                  </a:extLst>
                </a:gridCol>
                <a:gridCol w="28457">
                  <a:extLst>
                    <a:ext uri="{9D8B030D-6E8A-4147-A177-3AD203B41FA5}">
                      <a16:colId xmlns:a16="http://schemas.microsoft.com/office/drawing/2014/main" val="1203488414"/>
                    </a:ext>
                  </a:extLst>
                </a:gridCol>
                <a:gridCol w="28457">
                  <a:extLst>
                    <a:ext uri="{9D8B030D-6E8A-4147-A177-3AD203B41FA5}">
                      <a16:colId xmlns:a16="http://schemas.microsoft.com/office/drawing/2014/main" val="2619573213"/>
                    </a:ext>
                  </a:extLst>
                </a:gridCol>
                <a:gridCol w="28457">
                  <a:extLst>
                    <a:ext uri="{9D8B030D-6E8A-4147-A177-3AD203B41FA5}">
                      <a16:colId xmlns:a16="http://schemas.microsoft.com/office/drawing/2014/main" val="2292575712"/>
                    </a:ext>
                  </a:extLst>
                </a:gridCol>
                <a:gridCol w="28457">
                  <a:extLst>
                    <a:ext uri="{9D8B030D-6E8A-4147-A177-3AD203B41FA5}">
                      <a16:colId xmlns:a16="http://schemas.microsoft.com/office/drawing/2014/main" val="1517966906"/>
                    </a:ext>
                  </a:extLst>
                </a:gridCol>
                <a:gridCol w="28457">
                  <a:extLst>
                    <a:ext uri="{9D8B030D-6E8A-4147-A177-3AD203B41FA5}">
                      <a16:colId xmlns:a16="http://schemas.microsoft.com/office/drawing/2014/main" val="350048882"/>
                    </a:ext>
                  </a:extLst>
                </a:gridCol>
                <a:gridCol w="31514">
                  <a:extLst>
                    <a:ext uri="{9D8B030D-6E8A-4147-A177-3AD203B41FA5}">
                      <a16:colId xmlns:a16="http://schemas.microsoft.com/office/drawing/2014/main" val="2800167723"/>
                    </a:ext>
                  </a:extLst>
                </a:gridCol>
                <a:gridCol w="31514">
                  <a:extLst>
                    <a:ext uri="{9D8B030D-6E8A-4147-A177-3AD203B41FA5}">
                      <a16:colId xmlns:a16="http://schemas.microsoft.com/office/drawing/2014/main" val="695328264"/>
                    </a:ext>
                  </a:extLst>
                </a:gridCol>
                <a:gridCol w="294941">
                  <a:extLst>
                    <a:ext uri="{9D8B030D-6E8A-4147-A177-3AD203B41FA5}">
                      <a16:colId xmlns:a16="http://schemas.microsoft.com/office/drawing/2014/main" val="3905013639"/>
                    </a:ext>
                  </a:extLst>
                </a:gridCol>
                <a:gridCol w="240955">
                  <a:extLst>
                    <a:ext uri="{9D8B030D-6E8A-4147-A177-3AD203B41FA5}">
                      <a16:colId xmlns:a16="http://schemas.microsoft.com/office/drawing/2014/main" val="3388372529"/>
                    </a:ext>
                  </a:extLst>
                </a:gridCol>
                <a:gridCol w="513622">
                  <a:extLst>
                    <a:ext uri="{9D8B030D-6E8A-4147-A177-3AD203B41FA5}">
                      <a16:colId xmlns:a16="http://schemas.microsoft.com/office/drawing/2014/main" val="2715155850"/>
                    </a:ext>
                  </a:extLst>
                </a:gridCol>
                <a:gridCol w="31514">
                  <a:extLst>
                    <a:ext uri="{9D8B030D-6E8A-4147-A177-3AD203B41FA5}">
                      <a16:colId xmlns:a16="http://schemas.microsoft.com/office/drawing/2014/main" val="651928590"/>
                    </a:ext>
                  </a:extLst>
                </a:gridCol>
                <a:gridCol w="526657">
                  <a:extLst>
                    <a:ext uri="{9D8B030D-6E8A-4147-A177-3AD203B41FA5}">
                      <a16:colId xmlns:a16="http://schemas.microsoft.com/office/drawing/2014/main" val="2276935190"/>
                    </a:ext>
                  </a:extLst>
                </a:gridCol>
                <a:gridCol w="609814">
                  <a:extLst>
                    <a:ext uri="{9D8B030D-6E8A-4147-A177-3AD203B41FA5}">
                      <a16:colId xmlns:a16="http://schemas.microsoft.com/office/drawing/2014/main" val="2745202356"/>
                    </a:ext>
                  </a:extLst>
                </a:gridCol>
                <a:gridCol w="443501">
                  <a:extLst>
                    <a:ext uri="{9D8B030D-6E8A-4147-A177-3AD203B41FA5}">
                      <a16:colId xmlns:a16="http://schemas.microsoft.com/office/drawing/2014/main" val="1569920087"/>
                    </a:ext>
                  </a:extLst>
                </a:gridCol>
                <a:gridCol w="563616">
                  <a:extLst>
                    <a:ext uri="{9D8B030D-6E8A-4147-A177-3AD203B41FA5}">
                      <a16:colId xmlns:a16="http://schemas.microsoft.com/office/drawing/2014/main" val="3602216402"/>
                    </a:ext>
                  </a:extLst>
                </a:gridCol>
                <a:gridCol w="498938">
                  <a:extLst>
                    <a:ext uri="{9D8B030D-6E8A-4147-A177-3AD203B41FA5}">
                      <a16:colId xmlns:a16="http://schemas.microsoft.com/office/drawing/2014/main" val="1346710108"/>
                    </a:ext>
                  </a:extLst>
                </a:gridCol>
              </a:tblGrid>
              <a:tr h="208460">
                <a:tc gridSpan="13">
                  <a:txBody>
                    <a:bodyPr/>
                    <a:lstStyle/>
                    <a:p>
                      <a:pPr algn="l" rtl="0" fontAlgn="ctr"/>
                      <a:r>
                        <a:rPr lang="en-US" sz="900" b="0" i="0" u="none" strike="noStrike" dirty="0">
                          <a:effectLst/>
                          <a:latin typeface="Arial" panose="020B0604020202020204" pitchFamily="34" charset="0"/>
                        </a:rPr>
                        <a:t>1.</a:t>
                      </a:r>
                      <a:r>
                        <a:rPr lang="en-US" sz="900" b="1" i="0" u="none" strike="noStrike" dirty="0">
                          <a:effectLst/>
                          <a:latin typeface="Arial" panose="020B0604020202020204" pitchFamily="34" charset="0"/>
                        </a:rPr>
                        <a:t>  T</a:t>
                      </a:r>
                      <a:r>
                        <a:rPr lang="en-US" sz="900" b="1" i="0" u="none" strike="noStrike" dirty="0">
                          <a:solidFill>
                            <a:srgbClr val="000000"/>
                          </a:solidFill>
                          <a:effectLst/>
                          <a:latin typeface="Arial" panose="020B0604020202020204" pitchFamily="34" charset="0"/>
                        </a:rPr>
                        <a:t>G 15.6a</a:t>
                      </a:r>
                      <a:r>
                        <a:rPr lang="en-US" sz="900" b="1" i="0" u="none" strike="noStrike" dirty="0">
                          <a:solidFill>
                            <a:srgbClr val="000000"/>
                          </a:solidFill>
                          <a:effectLst/>
                          <a:latin typeface="ＭＳ ゴシック" panose="020B0609070205080204" pitchFamily="49" charset="-128"/>
                          <a:ea typeface="ＭＳ ゴシック" panose="020B0609070205080204" pitchFamily="49" charset="-128"/>
                        </a:rPr>
                        <a:t>　</a:t>
                      </a:r>
                      <a:r>
                        <a:rPr lang="en-US" sz="900" b="1" i="0" u="none" strike="noStrike" dirty="0">
                          <a:solidFill>
                            <a:srgbClr val="000000"/>
                          </a:solidFill>
                          <a:effectLst/>
                          <a:latin typeface="Arial" panose="020B0604020202020204" pitchFamily="34" charset="0"/>
                        </a:rPr>
                        <a:t>  Session1,    Wed AM1</a:t>
                      </a:r>
                      <a:endParaRPr lang="en-US" sz="900" b="0" i="0" u="none" strike="noStrike" dirty="0">
                        <a:effectLst/>
                        <a:latin typeface="Arial" panose="020B0604020202020204" pitchFamily="34" charset="0"/>
                      </a:endParaRP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l" rtl="0" fontAlgn="ctr"/>
                      <a:endParaRPr lang="en-US" sz="800" b="0" i="0" u="none" strike="noStrike">
                        <a:effectLst/>
                        <a:latin typeface="Arial" panose="020B0604020202020204" pitchFamily="34" charset="0"/>
                      </a:endParaRPr>
                    </a:p>
                  </a:txBody>
                  <a:tcPr marL="3057" marR="3057" marT="3057" marB="0" anchor="ctr">
                    <a:lnL>
                      <a:noFill/>
                    </a:lnL>
                    <a:lnR>
                      <a:noFill/>
                    </a:lnR>
                    <a:lnT>
                      <a:noFill/>
                    </a:lnT>
                    <a:lnB>
                      <a:noFill/>
                    </a:lnB>
                  </a:tcPr>
                </a:tc>
                <a:tc hMerge="1">
                  <a:txBody>
                    <a:bodyPr/>
                    <a:lstStyle/>
                    <a:p>
                      <a:pPr algn="l" rtl="0" fontAlgn="ctr"/>
                      <a:endParaRPr lang="en-US" sz="800" b="0" i="0" u="none" strike="noStrike">
                        <a:effectLst/>
                        <a:latin typeface="Arial" panose="020B0604020202020204" pitchFamily="34" charset="0"/>
                      </a:endParaRPr>
                    </a:p>
                  </a:txBody>
                  <a:tcPr marL="3057" marR="3057" marT="3057" marB="0" anchor="ctr">
                    <a:lnL>
                      <a:noFill/>
                    </a:lnL>
                    <a:lnR>
                      <a:noFill/>
                    </a:lnR>
                    <a:lnT>
                      <a:noFill/>
                    </a:lnT>
                    <a:lnB>
                      <a:noFill/>
                    </a:lnB>
                  </a:tcPr>
                </a:tc>
                <a:tc hMerge="1">
                  <a:txBody>
                    <a:bodyPr/>
                    <a:lstStyle/>
                    <a:p>
                      <a:pPr algn="l" rtl="0" fontAlgn="ctr"/>
                      <a:endParaRPr lang="en-US" sz="800" b="0" i="0" u="none" strike="noStrike">
                        <a:effectLst/>
                        <a:latin typeface="Arial" panose="020B0604020202020204" pitchFamily="34" charset="0"/>
                      </a:endParaRP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pPr algn="l" rtl="0" fontAlgn="ctr"/>
                      <a:endParaRPr lang="en-US" sz="800" b="0" i="0" u="none" strike="noStrike">
                        <a:effectLst/>
                        <a:latin typeface="Arial" panose="020B0604020202020204" pitchFamily="34" charset="0"/>
                      </a:endParaRPr>
                    </a:p>
                  </a:txBody>
                  <a:tcPr marL="3057" marR="3057" marT="3057" marB="0" anchor="ctr">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rtl="0" fontAlgn="ctr"/>
                      <a:endParaRPr lang="en-US" sz="900" b="0" i="0" u="none" strike="noStrike" dirty="0">
                        <a:effectLst/>
                        <a:latin typeface="Arial" panose="020B0604020202020204" pitchFamily="34" charset="0"/>
                      </a:endParaRPr>
                    </a:p>
                  </a:txBody>
                  <a:tcPr marL="3057" marR="3057" marT="3057" marB="0" anchor="ctr">
                    <a:lnL>
                      <a:noFill/>
                    </a:lnL>
                    <a:lnR>
                      <a:noFill/>
                    </a:lnR>
                    <a:lnT>
                      <a:noFill/>
                    </a:lnT>
                    <a:lnB>
                      <a:noFill/>
                    </a:lnB>
                  </a:tcPr>
                </a:tc>
                <a:tc>
                  <a:txBody>
                    <a:bodyPr/>
                    <a:lstStyle/>
                    <a:p>
                      <a:pPr algn="l" fontAlgn="b"/>
                      <a:endParaRPr lang="ja-JP" altLang="en-US" sz="900" b="0" i="0" u="none" strike="noStrike" dirty="0">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dirty="0">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2391815967"/>
                  </a:ext>
                </a:extLst>
              </a:tr>
              <a:tr h="110038">
                <a:tc gridSpan="18">
                  <a:txBody>
                    <a:bodyPr/>
                    <a:lstStyle/>
                    <a:p>
                      <a:pPr algn="l" rtl="0" fontAlgn="ctr"/>
                      <a:r>
                        <a:rPr lang="en-US" sz="900" b="1" i="0" u="none" strike="noStrike">
                          <a:solidFill>
                            <a:srgbClr val="000000"/>
                          </a:solidFill>
                          <a:effectLst/>
                          <a:latin typeface="Arial" panose="020B0604020202020204" pitchFamily="34" charset="0"/>
                        </a:rPr>
                        <a:t>        9:00 AM - 11:00 AM Wednesday,March 9th,  2022 (UTC-04:00) Eastern Time, </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mpd="sng">
                      <a:noFill/>
                      <a:prstDash val="solid"/>
                    </a:lnL>
                    <a:lnT w="12700" cmpd="sng">
                      <a:noFill/>
                      <a:prstDash val="solid"/>
                    </a:lnT>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686719492"/>
                  </a:ext>
                </a:extLst>
              </a:tr>
              <a:tr h="128377">
                <a:tc gridSpan="20">
                  <a:txBody>
                    <a:bodyPr/>
                    <a:lstStyle/>
                    <a:p>
                      <a:pPr algn="l" rtl="0" fontAlgn="ctr"/>
                      <a:r>
                        <a:rPr lang="en-US" sz="900" b="1" i="0" u="none" strike="noStrike">
                          <a:solidFill>
                            <a:srgbClr val="000000"/>
                          </a:solidFill>
                          <a:effectLst/>
                          <a:latin typeface="Arial" panose="020B0604020202020204" pitchFamily="34" charset="0"/>
                        </a:rPr>
                        <a:t>      11:00 PM Wed March 9th- 01:00 AM Thu March 10</a:t>
                      </a:r>
                      <a:r>
                        <a:rPr lang="en-US" sz="900" b="1" i="0" u="none" strike="noStrike" baseline="30000">
                          <a:solidFill>
                            <a:srgbClr val="000000"/>
                          </a:solidFill>
                          <a:effectLst/>
                          <a:latin typeface="Arial" panose="020B0604020202020204" pitchFamily="34" charset="0"/>
                        </a:rPr>
                        <a:t>th, </a:t>
                      </a:r>
                      <a:r>
                        <a:rPr lang="en-US" sz="900" b="1" i="0" u="none" strike="noStrike">
                          <a:solidFill>
                            <a:srgbClr val="000000"/>
                          </a:solidFill>
                          <a:effectLst/>
                          <a:latin typeface="Arial" panose="020B0604020202020204" pitchFamily="34" charset="0"/>
                        </a:rPr>
                        <a:t> 2022 (UTC+9:00) Japan &amp; Korean Time</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mpd="sng">
                      <a:noFill/>
                      <a:prstDash val="soli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817282168"/>
                  </a:ext>
                </a:extLst>
              </a:tr>
              <a:tr h="106981">
                <a:tc gridSpan="19">
                  <a:txBody>
                    <a:bodyPr/>
                    <a:lstStyle/>
                    <a:p>
                      <a:pPr algn="l" rtl="0" fontAlgn="ctr"/>
                      <a:r>
                        <a:rPr lang="en-US" sz="900" b="0" i="0" u="sng" strike="noStrike">
                          <a:solidFill>
                            <a:srgbClr val="0000FF"/>
                          </a:solidFill>
                          <a:effectLst/>
                          <a:latin typeface="Arial" panose="020B0604020202020204" pitchFamily="34" charset="0"/>
                        </a:rPr>
                        <a:t>Meeting link: https://ieeesa.webex.com/ieeesa/j.php?MTID=md4f06fd011ccb38a5b158a99672fed00</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mpd="sng">
                      <a:noFill/>
                      <a:prstDash val="soli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3948776880"/>
                  </a:ext>
                </a:extLst>
              </a:tr>
              <a:tr h="190339">
                <a:tc gridSpan="6">
                  <a:txBody>
                    <a:bodyPr/>
                    <a:lstStyle/>
                    <a:p>
                      <a:pPr algn="l" rtl="0" fontAlgn="ctr"/>
                      <a:r>
                        <a:rPr lang="en-US" sz="900" b="1" i="0" u="none" strike="noStrike">
                          <a:solidFill>
                            <a:srgbClr val="000000"/>
                          </a:solidFill>
                          <a:effectLst/>
                          <a:latin typeface="Arial" panose="020B0604020202020204" pitchFamily="34" charset="0"/>
                        </a:rPr>
                        <a:t>Meeting number: 2346 045 3472</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l" rtl="0" fontAlgn="ctr"/>
                      <a:endParaRPr lang="en-US" sz="8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hMerge="1">
                  <a:txBody>
                    <a:bodyPr/>
                    <a:lstStyle/>
                    <a:p>
                      <a:pPr algn="l" rtl="0" fontAlgn="ctr"/>
                      <a:endParaRPr lang="en-US" sz="8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gridSpan="6">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B>
                      <a:noFill/>
                    </a:lnB>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endParaRPr kumimoji="1" lang="ja-JP" altLang="en-US"/>
                    </a:p>
                  </a:txBody>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rtl="0" fontAlgn="ctr"/>
                      <a:endParaRPr lang="ja-JP" altLang="en-US" sz="9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4126759541"/>
                  </a:ext>
                </a:extLst>
              </a:tr>
              <a:tr h="133165">
                <a:tc gridSpan="4">
                  <a:txBody>
                    <a:bodyPr/>
                    <a:lstStyle/>
                    <a:p>
                      <a:pPr algn="l" rtl="0" fontAlgn="ctr"/>
                      <a:r>
                        <a:rPr lang="en-US" sz="900" b="1" i="0" u="none" strike="noStrike" dirty="0">
                          <a:solidFill>
                            <a:srgbClr val="000000"/>
                          </a:solidFill>
                          <a:effectLst/>
                          <a:latin typeface="Arial" panose="020B0604020202020204" pitchFamily="34" charset="0"/>
                        </a:rPr>
                        <a:t>Password: 80215TG6a</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gridSpan="6">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endParaRPr kumimoji="1" lang="ja-JP" altLang="en-US"/>
                    </a:p>
                  </a:txBody>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rtl="0" fontAlgn="ctr"/>
                      <a:endParaRPr lang="ja-JP" altLang="en-US" sz="9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2340311753"/>
                  </a:ext>
                </a:extLst>
              </a:tr>
              <a:tr h="110038">
                <a:tc>
                  <a:txBody>
                    <a:bodyPr/>
                    <a:lstStyle/>
                    <a:p>
                      <a:pPr algn="l" rtl="0" fontAlgn="ctr"/>
                      <a:endParaRPr lang="ja-JP" altLang="en-US" sz="9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dirty="0">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800" b="0" i="0" u="none" strike="noStrike" dirty="0">
                        <a:effectLst/>
                        <a:latin typeface="Arial" panose="020B0604020202020204" pitchFamily="34" charset="0"/>
                      </a:endParaRPr>
                    </a:p>
                  </a:txBody>
                  <a:tcPr marL="3057" marR="3057" marT="3057" marB="0" anchor="b">
                    <a:lnL>
                      <a:noFill/>
                    </a:lnL>
                    <a:lnR>
                      <a:noFill/>
                    </a:lnR>
                    <a:lnT>
                      <a:noFill/>
                    </a:lnT>
                    <a:lnB>
                      <a:noFill/>
                    </a:lnB>
                  </a:tcPr>
                </a:tc>
                <a:tc gridSpan="6">
                  <a:txBody>
                    <a:bodyPr/>
                    <a:lstStyle/>
                    <a:p>
                      <a:pPr algn="l" fontAlgn="b"/>
                      <a:endParaRPr lang="ja-JP" altLang="en-US" sz="900" b="0" i="0" u="none" strike="noStrike" dirty="0">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800" b="0" i="0" u="none" strike="noStrike" dirty="0">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800" b="0" i="0" u="none" strike="noStrike" dirty="0">
                        <a:effectLst/>
                        <a:latin typeface="Arial" panose="020B0604020202020204" pitchFamily="34" charset="0"/>
                      </a:endParaRPr>
                    </a:p>
                  </a:txBody>
                  <a:tcPr marL="3057" marR="3057" marT="3057" marB="0" anchor="b">
                    <a:lnL>
                      <a:noFill/>
                    </a:lnL>
                    <a:lnR>
                      <a:noFill/>
                    </a:lnR>
                    <a:lnT>
                      <a:noFill/>
                    </a:lnT>
                    <a:lnB>
                      <a:noFill/>
                    </a:lnB>
                  </a:tcPr>
                </a:tc>
                <a:tc hMerge="1">
                  <a:txBody>
                    <a:bodyPr/>
                    <a:lstStyle/>
                    <a:p>
                      <a:endParaRPr kumimoji="1" lang="ja-JP" altLang="en-US"/>
                    </a:p>
                  </a:txBody>
                  <a:tcPr/>
                </a:tc>
                <a:tc hMerge="1">
                  <a:txBody>
                    <a:bodyPr/>
                    <a:lstStyle/>
                    <a:p>
                      <a:pPr algn="l" fontAlgn="b"/>
                      <a:endParaRPr lang="ja-JP" altLang="en-US" sz="800" b="0" i="0" u="none" strike="noStrike" dirty="0">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579546629"/>
                  </a:ext>
                </a:extLst>
              </a:tr>
              <a:tr h="208460">
                <a:tc gridSpan="12">
                  <a:txBody>
                    <a:bodyPr/>
                    <a:lstStyle/>
                    <a:p>
                      <a:pPr algn="l" rtl="0" fontAlgn="ctr"/>
                      <a:r>
                        <a:rPr lang="en-US" sz="900" b="1" i="0" u="none" strike="noStrike">
                          <a:solidFill>
                            <a:srgbClr val="000000"/>
                          </a:solidFill>
                          <a:effectLst/>
                          <a:latin typeface="Arial" panose="020B0604020202020204" pitchFamily="34" charset="0"/>
                        </a:rPr>
                        <a:t>2.  TG 15.6a</a:t>
                      </a:r>
                      <a:r>
                        <a:rPr lang="en-US" sz="900" b="1" i="0" u="none" strike="noStrike">
                          <a:solidFill>
                            <a:srgbClr val="000000"/>
                          </a:solidFill>
                          <a:effectLst/>
                          <a:latin typeface="ＭＳ ゴシック" panose="020B0609070205080204" pitchFamily="49" charset="-128"/>
                          <a:ea typeface="ＭＳ ゴシック" panose="020B0609070205080204" pitchFamily="49" charset="-128"/>
                        </a:rPr>
                        <a:t>　　</a:t>
                      </a:r>
                      <a:r>
                        <a:rPr lang="en-US" sz="900" b="1" i="0" u="none" strike="noStrike">
                          <a:solidFill>
                            <a:srgbClr val="000000"/>
                          </a:solidFill>
                          <a:effectLst/>
                          <a:latin typeface="Arial" panose="020B0604020202020204" pitchFamily="34" charset="0"/>
                        </a:rPr>
                        <a:t>Session2    Thu AM1</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l" rtl="0" fontAlgn="ctr"/>
                      <a:endParaRPr lang="en-US" sz="8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hMerge="1">
                  <a:txBody>
                    <a:bodyPr/>
                    <a:lstStyle/>
                    <a:p>
                      <a:pPr algn="l" rtl="0" fontAlgn="ctr"/>
                      <a:endParaRPr lang="en-US" sz="8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hMerge="1">
                  <a:txBody>
                    <a:bodyPr/>
                    <a:lstStyle/>
                    <a:p>
                      <a:pPr algn="l" rtl="0" fontAlgn="ctr"/>
                      <a:endParaRPr lang="en-US" sz="8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pPr algn="l" rtl="0" fontAlgn="ctr"/>
                      <a:endParaRPr lang="en-US" sz="8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dirty="0">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357200190"/>
                  </a:ext>
                </a:extLst>
              </a:tr>
              <a:tr h="110038">
                <a:tc gridSpan="17">
                  <a:txBody>
                    <a:bodyPr/>
                    <a:lstStyle/>
                    <a:p>
                      <a:pPr algn="l" rtl="0" fontAlgn="ctr"/>
                      <a:r>
                        <a:rPr lang="en-US" sz="900" b="1" i="0" u="none" strike="noStrike">
                          <a:solidFill>
                            <a:srgbClr val="000000"/>
                          </a:solidFill>
                          <a:effectLst/>
                          <a:latin typeface="Arial" panose="020B0604020202020204" pitchFamily="34" charset="0"/>
                        </a:rPr>
                        <a:t>        9:00 AM - 11:00 AM Thu, March 10th,  2022 (UTC-04:00) Eastern Time, </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mpd="sng">
                      <a:noFill/>
                      <a:prstDash val="solid"/>
                    </a:lnL>
                    <a:lnT w="12700" cmpd="sng">
                      <a:noFill/>
                      <a:prstDash val="solid"/>
                    </a:lnT>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409253629"/>
                  </a:ext>
                </a:extLst>
              </a:tr>
              <a:tr h="128377">
                <a:tc gridSpan="20">
                  <a:txBody>
                    <a:bodyPr/>
                    <a:lstStyle/>
                    <a:p>
                      <a:pPr algn="l" rtl="0" fontAlgn="ctr"/>
                      <a:r>
                        <a:rPr lang="en-US" sz="900" b="1" i="0" u="none" strike="noStrike">
                          <a:solidFill>
                            <a:srgbClr val="000000"/>
                          </a:solidFill>
                          <a:effectLst/>
                          <a:latin typeface="Arial" panose="020B0604020202020204" pitchFamily="34" charset="0"/>
                        </a:rPr>
                        <a:t>      11:00 PM Thu March 10th- 01:00 AM Fri March 11th</a:t>
                      </a:r>
                      <a:r>
                        <a:rPr lang="en-US" sz="900" b="1" i="0" u="none" strike="noStrike" baseline="30000">
                          <a:solidFill>
                            <a:srgbClr val="000000"/>
                          </a:solidFill>
                          <a:effectLst/>
                          <a:latin typeface="Arial" panose="020B0604020202020204" pitchFamily="34" charset="0"/>
                        </a:rPr>
                        <a:t>, </a:t>
                      </a:r>
                      <a:r>
                        <a:rPr lang="en-US" sz="900" b="1" i="0" u="none" strike="noStrike">
                          <a:solidFill>
                            <a:srgbClr val="000000"/>
                          </a:solidFill>
                          <a:effectLst/>
                          <a:latin typeface="Arial" panose="020B0604020202020204" pitchFamily="34" charset="0"/>
                        </a:rPr>
                        <a:t> 2022 (UTC+9:00) Japan &amp; Korean Time</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mpd="sng">
                      <a:noFill/>
                      <a:prstDash val="soli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286861244"/>
                  </a:ext>
                </a:extLst>
              </a:tr>
              <a:tr h="142615">
                <a:tc gridSpan="19">
                  <a:txBody>
                    <a:bodyPr/>
                    <a:lstStyle/>
                    <a:p>
                      <a:pPr algn="l" rtl="0" fontAlgn="ctr"/>
                      <a:r>
                        <a:rPr lang="en-US" sz="900" b="0" i="0" u="sng" strike="noStrike">
                          <a:solidFill>
                            <a:srgbClr val="0000FF"/>
                          </a:solidFill>
                          <a:effectLst/>
                          <a:latin typeface="Arial" panose="020B0604020202020204" pitchFamily="34" charset="0"/>
                        </a:rPr>
                        <a:t>Meeting link: https://ieeesa.webex.com/ieeesa/j.php?MTID=md4f06fd011ccb38a5b158a99672fed00</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mpd="sng">
                      <a:noFill/>
                      <a:prstDash val="soli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1604451678"/>
                  </a:ext>
                </a:extLst>
              </a:tr>
              <a:tr h="149484">
                <a:tc gridSpan="7">
                  <a:txBody>
                    <a:bodyPr/>
                    <a:lstStyle/>
                    <a:p>
                      <a:pPr algn="l" rtl="0" fontAlgn="ctr"/>
                      <a:r>
                        <a:rPr lang="en-US" sz="900" b="1" i="0" u="none" strike="noStrike" dirty="0">
                          <a:solidFill>
                            <a:srgbClr val="000000"/>
                          </a:solidFill>
                          <a:effectLst/>
                          <a:latin typeface="Arial" panose="020B0604020202020204" pitchFamily="34" charset="0"/>
                        </a:rPr>
                        <a:t>Meeting number: 2346 045 3472</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B>
                      <a:noFill/>
                    </a:lnB>
                  </a:tcPr>
                </a:tc>
                <a:tc gridSpan="4">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endParaRPr kumimoji="1" lang="ja-JP" altLang="en-US"/>
                    </a:p>
                  </a:txBody>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3694876848"/>
                  </a:ext>
                </a:extLst>
              </a:tr>
              <a:tr h="0">
                <a:tc gridSpan="5">
                  <a:txBody>
                    <a:bodyPr/>
                    <a:lstStyle/>
                    <a:p>
                      <a:pPr algn="l" rtl="0" fontAlgn="ctr"/>
                      <a:r>
                        <a:rPr lang="en-US" sz="900" b="1" i="0" u="none" strike="noStrike" dirty="0">
                          <a:solidFill>
                            <a:srgbClr val="000000"/>
                          </a:solidFill>
                          <a:effectLst/>
                          <a:latin typeface="Arial" panose="020B0604020202020204" pitchFamily="34" charset="0"/>
                        </a:rPr>
                        <a:t>Password: 80215TG6a</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endParaRPr kumimoji="1" lang="ja-JP" altLang="en-US"/>
                    </a:p>
                  </a:txBody>
                  <a:tcPr/>
                </a:tc>
                <a:tc gridSpan="2">
                  <a:txBody>
                    <a:bodyPr/>
                    <a:lstStyle/>
                    <a:p>
                      <a:endParaRPr kumimoji="1" lang="ja-JP" altLang="en-US" sz="2000"/>
                    </a:p>
                  </a:txBody>
                  <a:tcPr marL="3057" marR="3057" marT="3057" marB="0" anchor="b">
                    <a:lnL>
                      <a:noFill/>
                    </a:lnL>
                    <a:lnR>
                      <a:noFill/>
                    </a:lnR>
                    <a:lnT>
                      <a:noFill/>
                    </a:lnT>
                    <a:lnB>
                      <a:noFill/>
                    </a:lnB>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gridSpan="4">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endParaRPr kumimoji="1" lang="ja-JP" altLang="en-US"/>
                    </a:p>
                  </a:txBody>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3175494970"/>
                  </a:ext>
                </a:extLst>
              </a:tr>
              <a:tr h="110038">
                <a:tc gridSpan="16">
                  <a:txBody>
                    <a:bodyPr/>
                    <a:lstStyle/>
                    <a:p>
                      <a:pPr algn="l" rtl="0" fontAlgn="ctr"/>
                      <a:r>
                        <a:rPr lang="en-US" sz="900" b="1" i="0" u="none" strike="noStrike">
                          <a:solidFill>
                            <a:srgbClr val="000000"/>
                          </a:solidFill>
                          <a:effectLst/>
                          <a:latin typeface="Arial" panose="020B0604020202020204" pitchFamily="34" charset="0"/>
                        </a:rPr>
                        <a:t>3.    Joint Session among TG 15.6a, 4ab and TG15.14.    Fri AM1</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mpd="sng">
                      <a:noFill/>
                      <a:prstDash val="solid"/>
                    </a:lnL>
                    <a:lnT w="12700" cmpd="sng">
                      <a:noFill/>
                      <a:prstDash val="solid"/>
                    </a:lnT>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dirty="0">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442821949"/>
                  </a:ext>
                </a:extLst>
              </a:tr>
              <a:tr h="110038">
                <a:tc gridSpan="17">
                  <a:txBody>
                    <a:bodyPr/>
                    <a:lstStyle/>
                    <a:p>
                      <a:pPr algn="l" rtl="0" fontAlgn="ctr"/>
                      <a:r>
                        <a:rPr lang="en-US" sz="900" b="1" i="0" u="none" strike="noStrike">
                          <a:solidFill>
                            <a:srgbClr val="000000"/>
                          </a:solidFill>
                          <a:effectLst/>
                          <a:latin typeface="Arial" panose="020B0604020202020204" pitchFamily="34" charset="0"/>
                        </a:rPr>
                        <a:t>        9:00 AM - 11:00 AM Fri, March 11th,  2022 (UTC-04:00) Eastern Time, </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mpd="sng">
                      <a:noFill/>
                      <a:prstDash val="soli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2100421593"/>
                  </a:ext>
                </a:extLst>
              </a:tr>
              <a:tr h="128377">
                <a:tc gridSpan="20">
                  <a:txBody>
                    <a:bodyPr/>
                    <a:lstStyle/>
                    <a:p>
                      <a:pPr algn="l" rtl="0" fontAlgn="ctr"/>
                      <a:r>
                        <a:rPr lang="en-US" sz="900" b="1" i="0" u="none" strike="noStrike">
                          <a:solidFill>
                            <a:srgbClr val="000000"/>
                          </a:solidFill>
                          <a:effectLst/>
                          <a:latin typeface="Arial" panose="020B0604020202020204" pitchFamily="34" charset="0"/>
                        </a:rPr>
                        <a:t>      11:00 PM Fri March 11th- 01:00 AM Sat March 22</a:t>
                      </a:r>
                      <a:r>
                        <a:rPr lang="en-US" sz="900" b="1" i="0" u="none" strike="noStrike" baseline="30000">
                          <a:solidFill>
                            <a:srgbClr val="000000"/>
                          </a:solidFill>
                          <a:effectLst/>
                          <a:latin typeface="Arial" panose="020B0604020202020204" pitchFamily="34" charset="0"/>
                        </a:rPr>
                        <a:t>nd, </a:t>
                      </a:r>
                      <a:r>
                        <a:rPr lang="en-US" sz="900" b="1" i="0" u="none" strike="noStrike">
                          <a:solidFill>
                            <a:srgbClr val="000000"/>
                          </a:solidFill>
                          <a:effectLst/>
                          <a:latin typeface="Arial" panose="020B0604020202020204" pitchFamily="34" charset="0"/>
                        </a:rPr>
                        <a:t> 2022 (UTC+9:00) Japan &amp; Korean Time</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mpd="sng">
                      <a:noFill/>
                      <a:prstDash val="soli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25910085"/>
                  </a:ext>
                </a:extLst>
              </a:tr>
              <a:tr h="106981">
                <a:tc gridSpan="19">
                  <a:txBody>
                    <a:bodyPr/>
                    <a:lstStyle/>
                    <a:p>
                      <a:pPr algn="l" rtl="0" fontAlgn="ctr"/>
                      <a:r>
                        <a:rPr lang="en-US" sz="900" b="0" i="0" u="sng" strike="noStrike">
                          <a:solidFill>
                            <a:srgbClr val="0000FF"/>
                          </a:solidFill>
                          <a:effectLst/>
                          <a:latin typeface="Arial" panose="020B0604020202020204" pitchFamily="34" charset="0"/>
                        </a:rPr>
                        <a:t>Meeting link: https://ieeesa.webex.com/ieeesa/j.php?MTID=ma97cf1a99f2c4db508689ed5398908db</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mpd="sng">
                      <a:noFill/>
                      <a:prstDash val="soli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1883791059"/>
                  </a:ext>
                </a:extLst>
              </a:tr>
              <a:tr h="195859">
                <a:tc gridSpan="8">
                  <a:txBody>
                    <a:bodyPr/>
                    <a:lstStyle/>
                    <a:p>
                      <a:pPr algn="l" rtl="0" fontAlgn="ctr"/>
                      <a:r>
                        <a:rPr lang="en-US" sz="900" b="1" i="0" u="none" strike="noStrike" dirty="0">
                          <a:solidFill>
                            <a:srgbClr val="000000"/>
                          </a:solidFill>
                          <a:effectLst/>
                          <a:latin typeface="Arial" panose="020B0604020202020204" pitchFamily="34" charset="0"/>
                        </a:rPr>
                        <a:t>Meeting number: 2336 469 6959</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B>
                      <a:noFill/>
                    </a:lnB>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gridSpan="4">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endParaRPr kumimoji="1" lang="ja-JP" altLang="en-US"/>
                    </a:p>
                  </a:txBody>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2264098005"/>
                  </a:ext>
                </a:extLst>
              </a:tr>
              <a:tr h="182708">
                <a:tc gridSpan="8">
                  <a:txBody>
                    <a:bodyPr/>
                    <a:lstStyle/>
                    <a:p>
                      <a:pPr algn="l" rtl="0" fontAlgn="ctr"/>
                      <a:r>
                        <a:rPr lang="en-US" sz="900" b="1" i="0" u="none" strike="noStrike" dirty="0">
                          <a:solidFill>
                            <a:srgbClr val="000000"/>
                          </a:solidFill>
                          <a:effectLst/>
                          <a:latin typeface="Arial" panose="020B0604020202020204" pitchFamily="34" charset="0"/>
                        </a:rPr>
                        <a:t>Password: 80215JNT6a4ab14</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gridSpan="4">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endParaRPr kumimoji="1" lang="ja-JP" altLang="en-US"/>
                    </a:p>
                  </a:txBody>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1973360611"/>
                  </a:ext>
                </a:extLst>
              </a:tr>
              <a:tr h="0">
                <a:tc>
                  <a:txBody>
                    <a:bodyPr/>
                    <a:lstStyle/>
                    <a:p>
                      <a:pPr algn="l" rtl="0" fontAlgn="ctr"/>
                      <a:endParaRPr lang="ja-JP" altLang="en-US" sz="9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gridSpan="5">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gridSpan="4">
                  <a:txBody>
                    <a:bodyPr/>
                    <a:lstStyle/>
                    <a:p>
                      <a:pPr algn="l" fontAlgn="b"/>
                      <a:endParaRPr lang="ja-JP" altLang="en-US" sz="900" b="0" i="0" u="none" strike="noStrike" dirty="0">
                        <a:effectLst/>
                        <a:latin typeface="Arial" panose="020B0604020202020204" pitchFamily="34" charset="0"/>
                      </a:endParaRPr>
                    </a:p>
                  </a:txBody>
                  <a:tcPr marL="3057" marR="3057" marT="3057" marB="0" anchor="b">
                    <a:lnL>
                      <a:noFill/>
                    </a:lnL>
                    <a:lnR>
                      <a:noFill/>
                    </a:lnR>
                    <a:lnT>
                      <a:noFill/>
                    </a:lnT>
                    <a:lnB>
                      <a:noFill/>
                    </a:lnB>
                  </a:tcPr>
                </a:tc>
                <a:tc hMerge="1">
                  <a:txBody>
                    <a:bodyPr/>
                    <a:lstStyle/>
                    <a:p>
                      <a:endParaRPr kumimoji="1" lang="ja-JP" altLang="en-US"/>
                    </a:p>
                  </a:txBody>
                  <a:tcPr/>
                </a:tc>
                <a:tc hMerge="1">
                  <a:txBody>
                    <a:bodyPr/>
                    <a:lstStyle/>
                    <a:p>
                      <a:pPr algn="l" fontAlgn="b"/>
                      <a:endParaRPr lang="ja-JP" altLang="en-US" sz="800" b="0" i="0" u="none" strike="noStrike" dirty="0">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765217338"/>
                  </a:ext>
                </a:extLst>
              </a:tr>
              <a:tr h="208460">
                <a:tc gridSpan="12">
                  <a:txBody>
                    <a:bodyPr/>
                    <a:lstStyle/>
                    <a:p>
                      <a:pPr algn="l" rtl="0" fontAlgn="ctr"/>
                      <a:r>
                        <a:rPr lang="en-US" sz="900" b="1" i="0" u="none" strike="noStrike">
                          <a:solidFill>
                            <a:srgbClr val="000000"/>
                          </a:solidFill>
                          <a:effectLst/>
                          <a:latin typeface="Arial" panose="020B0604020202020204" pitchFamily="34" charset="0"/>
                        </a:rPr>
                        <a:t>4.    TG 15.6a</a:t>
                      </a:r>
                      <a:r>
                        <a:rPr lang="en-US" sz="900" b="1" i="0" u="none" strike="noStrike">
                          <a:solidFill>
                            <a:srgbClr val="000000"/>
                          </a:solidFill>
                          <a:effectLst/>
                          <a:latin typeface="ＭＳ ゴシック" panose="020B0609070205080204" pitchFamily="49" charset="-128"/>
                          <a:ea typeface="ＭＳ ゴシック" panose="020B0609070205080204" pitchFamily="49" charset="-128"/>
                        </a:rPr>
                        <a:t>　　</a:t>
                      </a:r>
                      <a:r>
                        <a:rPr lang="en-US" sz="900" b="1" i="0" u="none" strike="noStrike">
                          <a:solidFill>
                            <a:srgbClr val="000000"/>
                          </a:solidFill>
                          <a:effectLst/>
                          <a:latin typeface="Arial" panose="020B0604020202020204" pitchFamily="34" charset="0"/>
                        </a:rPr>
                        <a:t>Session3    Tue AM1</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l" rtl="0" fontAlgn="ctr"/>
                      <a:endParaRPr lang="en-US" sz="8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hMerge="1">
                  <a:txBody>
                    <a:bodyPr/>
                    <a:lstStyle/>
                    <a:p>
                      <a:pPr algn="l" rtl="0" fontAlgn="ctr"/>
                      <a:endParaRPr lang="en-US" sz="8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hMerge="1">
                  <a:txBody>
                    <a:bodyPr/>
                    <a:lstStyle/>
                    <a:p>
                      <a:pPr algn="l" rtl="0" fontAlgn="ctr"/>
                      <a:endParaRPr lang="en-US" sz="8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pPr algn="l" rtl="0" fontAlgn="ctr"/>
                      <a:endParaRPr lang="en-US" sz="8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dirty="0">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2804611662"/>
                  </a:ext>
                </a:extLst>
              </a:tr>
              <a:tr h="128377">
                <a:tc gridSpan="17">
                  <a:txBody>
                    <a:bodyPr/>
                    <a:lstStyle/>
                    <a:p>
                      <a:pPr algn="l" rtl="0" fontAlgn="ctr"/>
                      <a:r>
                        <a:rPr lang="en-US" sz="900" b="1" i="0" u="none" strike="noStrike">
                          <a:solidFill>
                            <a:srgbClr val="000000"/>
                          </a:solidFill>
                          <a:effectLst/>
                          <a:latin typeface="Arial" panose="020B0604020202020204" pitchFamily="34" charset="0"/>
                        </a:rPr>
                        <a:t>        9:00 AM - 11:00 AM Tue, March 15th,  2022 (UTC-04:00) Eastern Time, </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mpd="sng">
                      <a:noFill/>
                      <a:prstDash val="solid"/>
                    </a:lnL>
                    <a:lnT w="12700" cmpd="sng">
                      <a:noFill/>
                      <a:prstDash val="solid"/>
                    </a:lnT>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3456169001"/>
                  </a:ext>
                </a:extLst>
              </a:tr>
              <a:tr h="110038">
                <a:tc gridSpan="18">
                  <a:txBody>
                    <a:bodyPr/>
                    <a:lstStyle/>
                    <a:p>
                      <a:pPr algn="l" rtl="0" fontAlgn="ctr"/>
                      <a:r>
                        <a:rPr lang="en-US" sz="900" b="1" i="0" u="none" strike="noStrike">
                          <a:solidFill>
                            <a:srgbClr val="000000"/>
                          </a:solidFill>
                          <a:effectLst/>
                          <a:latin typeface="Arial" panose="020B0604020202020204" pitchFamily="34" charset="0"/>
                        </a:rPr>
                        <a:t>      10:00 PM - 12:00 PM Tue, March 15th,  2022 (UTC+9:00) Japan &amp; Korean Time</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mpd="sng">
                      <a:noFill/>
                      <a:prstDash val="soli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2231639643"/>
                  </a:ext>
                </a:extLst>
              </a:tr>
              <a:tr h="106981">
                <a:tc gridSpan="19">
                  <a:txBody>
                    <a:bodyPr/>
                    <a:lstStyle/>
                    <a:p>
                      <a:pPr algn="l" rtl="0" fontAlgn="ctr"/>
                      <a:r>
                        <a:rPr lang="en-US" sz="900" b="0" i="0" u="sng" strike="noStrike">
                          <a:solidFill>
                            <a:srgbClr val="0000FF"/>
                          </a:solidFill>
                          <a:effectLst/>
                          <a:latin typeface="Arial" panose="020B0604020202020204" pitchFamily="34" charset="0"/>
                        </a:rPr>
                        <a:t>Meeting link: https://ieeesa.webex.com/ieeesa/j.php?MTID=md4f06fd011ccb38a5b158a99672fed00</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mpd="sng">
                      <a:noFill/>
                      <a:prstDash val="soli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3073976046"/>
                  </a:ext>
                </a:extLst>
              </a:tr>
              <a:tr h="164371">
                <a:tc gridSpan="10">
                  <a:txBody>
                    <a:bodyPr/>
                    <a:lstStyle/>
                    <a:p>
                      <a:pPr algn="l" rtl="0" fontAlgn="ctr"/>
                      <a:r>
                        <a:rPr lang="en-US" sz="900" b="1" i="0" u="none" strike="noStrike">
                          <a:solidFill>
                            <a:srgbClr val="000000"/>
                          </a:solidFill>
                          <a:effectLst/>
                          <a:latin typeface="Arial" panose="020B0604020202020204" pitchFamily="34" charset="0"/>
                        </a:rPr>
                        <a:t>Meeting number: 2346 045 3472</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B>
                      <a:noFill/>
                    </a:lnB>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rtl="0" fontAlgn="ctr"/>
                      <a:endParaRPr lang="en-US" sz="8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3493282833"/>
                  </a:ext>
                </a:extLst>
              </a:tr>
              <a:tr h="208460">
                <a:tc gridSpan="9">
                  <a:txBody>
                    <a:bodyPr/>
                    <a:lstStyle/>
                    <a:p>
                      <a:pPr algn="l" fontAlgn="b"/>
                      <a:r>
                        <a:rPr lang="en-US" sz="900" b="0" i="0" u="none" strike="noStrike">
                          <a:effectLst/>
                          <a:latin typeface="Arial" panose="020B0604020202020204" pitchFamily="34" charset="0"/>
                        </a:rPr>
                        <a:t>Password: 80215TG6a</a:t>
                      </a:r>
                    </a:p>
                  </a:txBody>
                  <a:tcPr marL="3057" marR="3057" marT="3057"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dirty="0">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dirty="0">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gridSpan="2">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hMerge="1">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dirty="0">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4136198545"/>
                  </a:ext>
                </a:extLst>
              </a:tr>
            </a:tbl>
          </a:graphicData>
        </a:graphic>
      </p:graphicFrame>
    </p:spTree>
    <p:extLst>
      <p:ext uri="{BB962C8B-B14F-4D97-AF65-F5344CB8AC3E}">
        <p14:creationId xmlns:p14="http://schemas.microsoft.com/office/powerpoint/2010/main" val="21546046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125185" y="1468581"/>
            <a:ext cx="8969829" cy="5101487"/>
          </a:xfrm>
        </p:spPr>
        <p:txBody>
          <a:bodyPr/>
          <a:lstStyle/>
          <a:p>
            <a:pPr>
              <a:buFont typeface="Arial" panose="020B0604020202020204" pitchFamily="34" charset="0"/>
              <a:buChar char="•"/>
            </a:pPr>
            <a:r>
              <a:rPr lang="is-IS" altLang="ja-JP" sz="1400" dirty="0"/>
              <a:t>TG15.6a opening report for March 2022 meeting                                                       15-22-0106-02-06a</a:t>
            </a:r>
          </a:p>
          <a:p>
            <a:pPr>
              <a:buFont typeface="Arial" panose="020B0604020202020204" pitchFamily="34" charset="0"/>
              <a:buChar char="•"/>
            </a:pPr>
            <a:r>
              <a:rPr lang="is-IS" altLang="ja-JP" sz="1400" dirty="0"/>
              <a:t>TG15.6a Agenda of March Meeting in 2022                                                               15-22-0107-08-06a</a:t>
            </a:r>
          </a:p>
          <a:p>
            <a:pPr>
              <a:buFont typeface="Arial" panose="020B0604020202020204" pitchFamily="34" charset="0"/>
              <a:buChar char="•"/>
            </a:pPr>
            <a:r>
              <a:rPr lang="en-US" altLang="ja-JP" sz="1400" dirty="0"/>
              <a:t>Summary of Channel and Environment Model                                                           15-22-0091-01-06a</a:t>
            </a:r>
            <a:endParaRPr lang="is-IS" altLang="ja-JP" sz="1400" dirty="0"/>
          </a:p>
          <a:p>
            <a:pPr>
              <a:buFont typeface="Arial" panose="020B0604020202020204" pitchFamily="34" charset="0"/>
              <a:buChar char="•"/>
            </a:pPr>
            <a:r>
              <a:rPr lang="en-US" altLang="ja-JP" sz="1400" dirty="0"/>
              <a:t>MAC Bridging for Time-Sensitive Networking of                                                         </a:t>
            </a:r>
            <a:r>
              <a:rPr lang="is-IS" altLang="ja-JP" sz="1400" dirty="0"/>
              <a:t>15-22-0024-01-06a</a:t>
            </a:r>
          </a:p>
          <a:p>
            <a:pPr>
              <a:buFont typeface="Arial" panose="020B0604020202020204" pitchFamily="34" charset="0"/>
              <a:buChar char="•"/>
            </a:pPr>
            <a:r>
              <a:rPr lang="en-US" altLang="ja-JP" sz="1400" dirty="0"/>
              <a:t>Improving the Security of the IEEE 802.15.6 Standard for Medical BANs.                 15-22-0166-00-06a </a:t>
            </a:r>
          </a:p>
          <a:p>
            <a:pPr>
              <a:buFont typeface="Arial" panose="020B0604020202020204" pitchFamily="34" charset="0"/>
              <a:buChar char="•"/>
            </a:pPr>
            <a:r>
              <a:rPr lang="en-US" altLang="ja-JP" sz="1400" dirty="0"/>
              <a:t>Agenda of Joint Session  among 15.6a, 4ab and .14                                                  15-22-0130-01</a:t>
            </a:r>
          </a:p>
          <a:p>
            <a:pPr>
              <a:buFont typeface="Arial" panose="020B0604020202020204" pitchFamily="34" charset="0"/>
              <a:buChar char="•"/>
            </a:pPr>
            <a:r>
              <a:rPr lang="en-US" altLang="ja-JP" sz="1400" dirty="0"/>
              <a:t>Review of Joint Session of 802.1 and 802.15                                                              15-22-0171-01-06a</a:t>
            </a:r>
          </a:p>
          <a:p>
            <a:pPr>
              <a:buFont typeface="Arial" panose="020B0604020202020204" pitchFamily="34" charset="0"/>
              <a:buChar char="•"/>
            </a:pPr>
            <a:r>
              <a:rPr lang="en-US" altLang="ja-JP" sz="1400" dirty="0"/>
              <a:t>Review and answer for comments for the Revision from EC and other 802 WGs       15-22-0167-03-06a</a:t>
            </a:r>
          </a:p>
          <a:p>
            <a:pPr>
              <a:buFont typeface="Arial" panose="020B0604020202020204" pitchFamily="34" charset="0"/>
              <a:buChar char="•"/>
            </a:pPr>
            <a:r>
              <a:rPr lang="en-US" altLang="ja-JP" sz="1400" dirty="0"/>
              <a:t>PAR of the Revision draft                                                                                              15-22-0088-01-06a</a:t>
            </a:r>
          </a:p>
          <a:p>
            <a:pPr>
              <a:buFont typeface="Arial" panose="020B0604020202020204" pitchFamily="34" charset="0"/>
              <a:buChar char="•"/>
            </a:pPr>
            <a:r>
              <a:rPr lang="en-US" altLang="ja-JP" sz="1400" dirty="0"/>
              <a:t>CSD of the Revision draft                                                                                              15-22-0087-01-06a</a:t>
            </a:r>
          </a:p>
          <a:p>
            <a:pPr>
              <a:buFont typeface="Arial" panose="020B0604020202020204" pitchFamily="34" charset="0"/>
              <a:buChar char="•"/>
            </a:pPr>
            <a:r>
              <a:rPr lang="en-US" altLang="ja-JP" sz="1400" dirty="0"/>
              <a:t>TG Motion to approve responses to 802.1, .3, and .11 WGs to the PAR and CSD revision 15-22-0187-01</a:t>
            </a:r>
          </a:p>
          <a:p>
            <a:pPr>
              <a:buFont typeface="Arial" panose="020B0604020202020204" pitchFamily="34" charset="0"/>
              <a:buChar char="•"/>
            </a:pPr>
            <a:r>
              <a:rPr lang="en-US" altLang="ja-JP" sz="1400" dirty="0"/>
              <a:t>TG Motion to approve the updated PAR Revision and CSD according to resolutions to comments from 802.1, .3, and .11 WGs                                                                                                  15-22-0188-01-06a</a:t>
            </a:r>
          </a:p>
          <a:p>
            <a:pPr>
              <a:buFont typeface="Arial" panose="020B0604020202020204" pitchFamily="34" charset="0"/>
              <a:buChar char="•"/>
            </a:pPr>
            <a:r>
              <a:rPr lang="en-US" altLang="ja-JP" sz="1400" dirty="0"/>
              <a:t>TG15.6a Meeting Minutes for March 2022                                                                     15-22-0191-00-06a</a:t>
            </a:r>
          </a:p>
          <a:p>
            <a:pPr>
              <a:buFont typeface="Arial" panose="020B0604020202020204" pitchFamily="34" charset="0"/>
              <a:buChar char="•"/>
            </a:pPr>
            <a:r>
              <a:rPr lang="en-US" altLang="ja-JP" sz="1400" dirty="0"/>
              <a:t>TG15.6a Closing Report for March 2022                                                                        15-22-0190-00-06a </a:t>
            </a:r>
          </a:p>
          <a:p>
            <a:pPr>
              <a:buFont typeface="Arial" panose="020B0604020202020204" pitchFamily="34" charset="0"/>
              <a:buChar char="•"/>
            </a:pPr>
            <a:endParaRPr lang="fi-FI" altLang="ja-JP" sz="1400" dirty="0"/>
          </a:p>
          <a:p>
            <a:pPr>
              <a:buFont typeface="Arial" panose="020B0604020202020204" pitchFamily="34" charset="0"/>
              <a:buChar char="•"/>
            </a:pPr>
            <a:r>
              <a:rPr lang="fi-FI" altLang="ja-JP" sz="1200" dirty="0"/>
              <a:t>			           </a:t>
            </a:r>
            <a:endParaRPr kumimoji="1" lang="ja-JP" altLang="en-US" sz="1200" dirty="0"/>
          </a:p>
        </p:txBody>
      </p:sp>
      <p:sp>
        <p:nvSpPr>
          <p:cNvPr id="3" name="タイトル 2"/>
          <p:cNvSpPr>
            <a:spLocks noGrp="1"/>
          </p:cNvSpPr>
          <p:nvPr>
            <p:ph type="title"/>
          </p:nvPr>
        </p:nvSpPr>
        <p:spPr>
          <a:xfrm>
            <a:off x="611560" y="681766"/>
            <a:ext cx="7727370" cy="525765"/>
          </a:xfrm>
        </p:spPr>
        <p:txBody>
          <a:bodyPr/>
          <a:lstStyle/>
          <a:p>
            <a:r>
              <a:rPr lang="en-US" altLang="ja-JP" b="1" dirty="0">
                <a:latin typeface="+mn-lt"/>
              </a:rPr>
              <a:t>Contributions</a:t>
            </a:r>
            <a:endParaRPr kumimoji="1" lang="ja-JP" altLang="en-US" b="1" dirty="0">
              <a:latin typeface="+mn-lt"/>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12</a:t>
            </a:fld>
            <a:endParaRPr lang="en-US" altLang="ja-JP" dirty="0"/>
          </a:p>
        </p:txBody>
      </p:sp>
      <p:sp>
        <p:nvSpPr>
          <p:cNvPr id="6" name="日付プレースホルダー 1">
            <a:extLst>
              <a:ext uri="{FF2B5EF4-FFF2-40B4-BE49-F238E27FC236}">
                <a16:creationId xmlns:a16="http://schemas.microsoft.com/office/drawing/2014/main" id="{55DB1751-FA70-423D-ABF7-E7F07B5181F0}"/>
              </a:ext>
            </a:extLst>
          </p:cNvPr>
          <p:cNvSpPr>
            <a:spLocks noGrp="1"/>
          </p:cNvSpPr>
          <p:nvPr>
            <p:ph type="dt" sz="half" idx="2"/>
          </p:nvPr>
        </p:nvSpPr>
        <p:spPr>
          <a:xfrm>
            <a:off x="684483" y="394156"/>
            <a:ext cx="1600200" cy="215444"/>
          </a:xfrm>
        </p:spPr>
        <p:txBody>
          <a:bodyPr/>
          <a:lstStyle/>
          <a:p>
            <a:r>
              <a:rPr lang="en-US" altLang="ja-JP"/>
              <a:t>March 2022</a:t>
            </a:r>
            <a:endParaRPr lang="en-US" altLang="ja-JP" dirty="0"/>
          </a:p>
        </p:txBody>
      </p:sp>
    </p:spTree>
    <p:extLst>
      <p:ext uri="{BB962C8B-B14F-4D97-AF65-F5344CB8AC3E}">
        <p14:creationId xmlns:p14="http://schemas.microsoft.com/office/powerpoint/2010/main" val="20542669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14644388-B773-4455-BC5A-FA0192E089CB}"/>
              </a:ext>
            </a:extLst>
          </p:cNvPr>
          <p:cNvSpPr>
            <a:spLocks noGrp="1"/>
          </p:cNvSpPr>
          <p:nvPr>
            <p:ph idx="1"/>
          </p:nvPr>
        </p:nvSpPr>
        <p:spPr>
          <a:xfrm>
            <a:off x="685800" y="1648691"/>
            <a:ext cx="8030688" cy="4114800"/>
          </a:xfrm>
        </p:spPr>
        <p:txBody>
          <a:bodyPr/>
          <a:lstStyle/>
          <a:p>
            <a:pPr marL="0" indent="0">
              <a:buNone/>
            </a:pPr>
            <a:r>
              <a:rPr kumimoji="1" lang="en-US" altLang="ja-JP" sz="1800" dirty="0"/>
              <a:t>IEEE 802 ELECTRONIC PLENARY, May 8-13, 2022</a:t>
            </a:r>
          </a:p>
          <a:p>
            <a:pPr marL="0" indent="0">
              <a:buNone/>
            </a:pPr>
            <a:endParaRPr kumimoji="1" lang="en-US" altLang="ja-JP" sz="1800" dirty="0"/>
          </a:p>
          <a:p>
            <a:pPr marL="0" indent="0">
              <a:buNone/>
            </a:pPr>
            <a:r>
              <a:rPr kumimoji="1" lang="en-US" altLang="ja-JP" sz="1800" dirty="0"/>
              <a:t>Due to the ongoing COVID-19 pandemic, the March 2022 IEEE 802 Plenary will be held electronically.  </a:t>
            </a:r>
          </a:p>
          <a:p>
            <a:pPr marL="0" indent="0">
              <a:buNone/>
            </a:pPr>
            <a:endParaRPr kumimoji="1" lang="en-US" altLang="ja-JP" sz="1800" dirty="0"/>
          </a:p>
          <a:p>
            <a:pPr marL="0" indent="0">
              <a:buNone/>
            </a:pPr>
            <a:r>
              <a:rPr kumimoji="1" lang="en-US" altLang="ja-JP" sz="1800" dirty="0"/>
              <a:t>The dates and times of specific WG and TAG meetings will be provided by the Working Group Chairs.  Information is available at https://ieee802.org/802tele_calendar.html </a:t>
            </a:r>
          </a:p>
          <a:p>
            <a:pPr marL="0" indent="0">
              <a:buNone/>
            </a:pPr>
            <a:endParaRPr kumimoji="1" lang="en-US" altLang="ja-JP" sz="1800" dirty="0"/>
          </a:p>
          <a:p>
            <a:pPr marL="0" indent="0">
              <a:buNone/>
            </a:pPr>
            <a:r>
              <a:rPr kumimoji="1" lang="en-US" altLang="ja-JP" sz="1800" dirty="0"/>
              <a:t>Participating Working Groups: 802.11, 802.15, 802.18, 802.19, 802.24</a:t>
            </a:r>
          </a:p>
          <a:p>
            <a:pPr marL="0" indent="0">
              <a:buNone/>
            </a:pPr>
            <a:endParaRPr lang="en-US" altLang="ja-JP" sz="1800" dirty="0"/>
          </a:p>
          <a:p>
            <a:pPr marL="0" indent="0">
              <a:buNone/>
            </a:pPr>
            <a:r>
              <a:rPr lang="en-US" altLang="ja-JP" sz="2400" b="1" dirty="0"/>
              <a:t>T</a:t>
            </a:r>
            <a:r>
              <a:rPr kumimoji="1" lang="en-US" altLang="ja-JP" sz="2400" b="1" dirty="0"/>
              <a:t>G15.6a will hold three sessions in May meeting</a:t>
            </a:r>
            <a:r>
              <a:rPr lang="en-US" altLang="ja-JP" sz="2400" b="1" dirty="0"/>
              <a:t> while one or two joint sessions with 4ab and 14.</a:t>
            </a:r>
            <a:endParaRPr kumimoji="1" lang="en-US" altLang="ja-JP" sz="1800" b="1" dirty="0"/>
          </a:p>
          <a:p>
            <a:pPr marL="0" indent="0">
              <a:buNone/>
            </a:pPr>
            <a:endParaRPr lang="en-US" altLang="ja-JP" sz="1800" dirty="0"/>
          </a:p>
          <a:p>
            <a:pPr marL="0" indent="0">
              <a:buNone/>
            </a:pPr>
            <a:endParaRPr kumimoji="1" lang="ja-JP" altLang="en-US" sz="1800" dirty="0"/>
          </a:p>
        </p:txBody>
      </p:sp>
      <p:sp>
        <p:nvSpPr>
          <p:cNvPr id="3" name="タイトル 2">
            <a:extLst>
              <a:ext uri="{FF2B5EF4-FFF2-40B4-BE49-F238E27FC236}">
                <a16:creationId xmlns:a16="http://schemas.microsoft.com/office/drawing/2014/main" id="{8D0AD309-B256-49B1-A91E-93E0A1074372}"/>
              </a:ext>
            </a:extLst>
          </p:cNvPr>
          <p:cNvSpPr>
            <a:spLocks noGrp="1"/>
          </p:cNvSpPr>
          <p:nvPr>
            <p:ph type="title"/>
          </p:nvPr>
        </p:nvSpPr>
        <p:spPr/>
        <p:txBody>
          <a:bodyPr/>
          <a:lstStyle/>
          <a:p>
            <a:r>
              <a:rPr kumimoji="1" lang="en-US" altLang="ja-JP" i="1" dirty="0"/>
              <a:t>May Meeting</a:t>
            </a:r>
            <a:endParaRPr kumimoji="1" lang="ja-JP" altLang="en-US" i="1" dirty="0"/>
          </a:p>
        </p:txBody>
      </p:sp>
      <p:sp>
        <p:nvSpPr>
          <p:cNvPr id="4" name="スライド番号プレースホルダー 3">
            <a:extLst>
              <a:ext uri="{FF2B5EF4-FFF2-40B4-BE49-F238E27FC236}">
                <a16:creationId xmlns:a16="http://schemas.microsoft.com/office/drawing/2014/main" id="{F14DA6E5-12D1-4EAF-B535-3C722663806C}"/>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13</a:t>
            </a:fld>
            <a:endParaRPr lang="en-US" altLang="ja-JP" dirty="0"/>
          </a:p>
        </p:txBody>
      </p:sp>
      <p:sp>
        <p:nvSpPr>
          <p:cNvPr id="5" name="日付プレースホルダー 4">
            <a:extLst>
              <a:ext uri="{FF2B5EF4-FFF2-40B4-BE49-F238E27FC236}">
                <a16:creationId xmlns:a16="http://schemas.microsoft.com/office/drawing/2014/main" id="{3F1B1702-235D-45E9-A441-6A326694D876}"/>
              </a:ext>
            </a:extLst>
          </p:cNvPr>
          <p:cNvSpPr>
            <a:spLocks noGrp="1"/>
          </p:cNvSpPr>
          <p:nvPr>
            <p:ph type="dt" sz="half" idx="2"/>
          </p:nvPr>
        </p:nvSpPr>
        <p:spPr/>
        <p:txBody>
          <a:bodyPr/>
          <a:lstStyle/>
          <a:p>
            <a:r>
              <a:rPr lang="en-US" altLang="ja-JP"/>
              <a:t>March 2022</a:t>
            </a:r>
            <a:endParaRPr lang="en-US" altLang="ja-JP" dirty="0"/>
          </a:p>
        </p:txBody>
      </p:sp>
    </p:spTree>
    <p:extLst>
      <p:ext uri="{BB962C8B-B14F-4D97-AF65-F5344CB8AC3E}">
        <p14:creationId xmlns:p14="http://schemas.microsoft.com/office/powerpoint/2010/main" val="1985900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529389" y="1934678"/>
            <a:ext cx="8435100" cy="4389120"/>
          </a:xfrm>
        </p:spPr>
        <p:txBody>
          <a:bodyPr/>
          <a:lstStyle/>
          <a:p>
            <a:pPr marL="514350" indent="-514350">
              <a:buFont typeface="+mj-lt"/>
              <a:buAutoNum type="arabicPeriod"/>
            </a:pPr>
            <a:r>
              <a:rPr kumimoji="1" lang="en-US" altLang="ja-JP" sz="2400" dirty="0"/>
              <a:t>Chair;                      Ryuji Kohno, YNU/YRP-IAI</a:t>
            </a:r>
          </a:p>
          <a:p>
            <a:pPr marL="0" indent="0">
              <a:buNone/>
            </a:pPr>
            <a:r>
              <a:rPr lang="en-US" altLang="ja-JP" sz="2400" dirty="0"/>
              <a:t>      kohno@ynu.ac.jp, Kohno@yrp-iai.jp</a:t>
            </a:r>
            <a:endParaRPr kumimoji="1" lang="en-US" altLang="ja-JP" sz="2400" dirty="0"/>
          </a:p>
          <a:p>
            <a:pPr marL="514350" indent="-514350">
              <a:buAutoNum type="arabicPeriod" startAt="2"/>
            </a:pPr>
            <a:r>
              <a:rPr lang="en-US" altLang="ja-JP" sz="2400" dirty="0"/>
              <a:t>Vice-Chair;   Marco Hernandez, YRP-IAI</a:t>
            </a:r>
          </a:p>
          <a:p>
            <a:pPr marL="0" indent="0">
              <a:buNone/>
            </a:pPr>
            <a:r>
              <a:rPr lang="en-US" altLang="ja-JP" sz="2400" dirty="0"/>
              <a:t>      Marco.Hernandez@ieee.org</a:t>
            </a:r>
          </a:p>
          <a:p>
            <a:pPr marL="0" indent="0">
              <a:buNone/>
            </a:pPr>
            <a:r>
              <a:rPr lang="en-US" altLang="ja-JP" sz="2400" dirty="0"/>
              <a:t>3.   Secretary;      Takumi Kobayashi, YNU/TCU</a:t>
            </a:r>
          </a:p>
          <a:p>
            <a:pPr marL="0" indent="0">
              <a:buNone/>
            </a:pPr>
            <a:r>
              <a:rPr kumimoji="1" lang="en-US" altLang="ja-JP" sz="2400" dirty="0"/>
              <a:t> </a:t>
            </a:r>
            <a:r>
              <a:rPr lang="en-US" altLang="ja-JP" sz="2400" dirty="0"/>
              <a:t>     kobayashi-takumi-ch@ynu.ac.jp</a:t>
            </a:r>
          </a:p>
          <a:p>
            <a:pPr marL="514350" indent="-514350">
              <a:buAutoNum type="arabicPeriod" startAt="4"/>
            </a:pPr>
            <a:r>
              <a:rPr kumimoji="1" lang="en-US" altLang="ja-JP" sz="2400" dirty="0"/>
              <a:t>Technical Editor;  </a:t>
            </a:r>
            <a:r>
              <a:rPr lang="en-US" altLang="ja-JP" sz="2400" dirty="0"/>
              <a:t>   Minsoo Kim, YRP-IAI</a:t>
            </a:r>
          </a:p>
          <a:p>
            <a:pPr marL="0" indent="0">
              <a:buNone/>
            </a:pPr>
            <a:r>
              <a:rPr kumimoji="1" lang="en-US" altLang="ja-JP" sz="2400" dirty="0"/>
              <a:t>       minsoo@minsookim.com</a:t>
            </a:r>
          </a:p>
          <a:p>
            <a:pPr marL="0" marR="0" lvl="0" indent="0" algn="l" defTabSz="914400" rtl="0" eaLnBrk="1" fontAlgn="base" latinLnBrk="0" hangingPunct="1">
              <a:lnSpc>
                <a:spcPct val="100000"/>
              </a:lnSpc>
              <a:spcBef>
                <a:spcPct val="20000"/>
              </a:spcBef>
              <a:spcAft>
                <a:spcPct val="0"/>
              </a:spcAft>
              <a:buClrTx/>
              <a:buSzTx/>
              <a:buNone/>
              <a:tabLst/>
              <a:defRPr/>
            </a:pPr>
            <a:r>
              <a:rPr kumimoji="1" lang="en-US" altLang="ja-JP" sz="2400" b="0" i="0" u="none" strike="noStrike" kern="0" cap="none" spc="0" normalizeH="0" baseline="0" noProof="0" dirty="0">
                <a:ln>
                  <a:noFill/>
                </a:ln>
                <a:solidFill>
                  <a:srgbClr val="000000"/>
                </a:solidFill>
                <a:effectLst/>
                <a:uLnTx/>
                <a:uFillTx/>
                <a:latin typeface="Arial"/>
                <a:ea typeface="+mn-ea"/>
                <a:cs typeface="+mn-cs"/>
              </a:rPr>
              <a:t>                                       Marco Hernandez, YRP-IAI</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400" b="0" i="0" u="none" strike="noStrike" kern="0" cap="none" spc="0" normalizeH="0" baseline="0" noProof="0" dirty="0">
                <a:ln>
                  <a:noFill/>
                </a:ln>
                <a:solidFill>
                  <a:srgbClr val="000000"/>
                </a:solidFill>
                <a:effectLst/>
                <a:uLnTx/>
                <a:uFillTx/>
                <a:latin typeface="Arial"/>
                <a:ea typeface="+mn-ea"/>
                <a:cs typeface="+mn-cs"/>
              </a:rPr>
              <a:t>      Marco.Hernandez@ieee.org</a:t>
            </a:r>
          </a:p>
          <a:p>
            <a:pPr marL="0" indent="0">
              <a:buNone/>
            </a:pPr>
            <a:endParaRPr kumimoji="1" lang="ja-JP" altLang="en-US" sz="2400" dirty="0"/>
          </a:p>
        </p:txBody>
      </p:sp>
      <p:sp>
        <p:nvSpPr>
          <p:cNvPr id="3" name="タイトル 2"/>
          <p:cNvSpPr>
            <a:spLocks noGrp="1"/>
          </p:cNvSpPr>
          <p:nvPr>
            <p:ph type="title"/>
          </p:nvPr>
        </p:nvSpPr>
        <p:spPr>
          <a:xfrm>
            <a:off x="685800" y="849430"/>
            <a:ext cx="7772400" cy="595929"/>
          </a:xfrm>
        </p:spPr>
        <p:txBody>
          <a:bodyPr/>
          <a:lstStyle/>
          <a:p>
            <a:r>
              <a:rPr lang="en-US" altLang="ja-JP" b="1" dirty="0">
                <a:solidFill>
                  <a:schemeClr val="tx1"/>
                </a:solidFill>
              </a:rPr>
              <a:t>Contacts and Conference call</a:t>
            </a:r>
            <a:endParaRPr kumimoji="1" lang="ja-JP" altLang="en-US" b="1" dirty="0">
              <a:solidFill>
                <a:schemeClr val="tx1"/>
              </a:solidFill>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14</a:t>
            </a:fld>
            <a:endParaRPr lang="en-US" altLang="ja-JP" dirty="0"/>
          </a:p>
        </p:txBody>
      </p:sp>
      <p:sp>
        <p:nvSpPr>
          <p:cNvPr id="8" name="Rectangle 4">
            <a:extLst>
              <a:ext uri="{FF2B5EF4-FFF2-40B4-BE49-F238E27FC236}">
                <a16:creationId xmlns:a16="http://schemas.microsoft.com/office/drawing/2014/main" id="{2086157E-EBA1-4CFB-991F-945855B0B2E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2022</a:t>
            </a:r>
            <a:endParaRPr lang="en-US" altLang="ja-JP" dirty="0"/>
          </a:p>
        </p:txBody>
      </p:sp>
    </p:spTree>
    <p:extLst>
      <p:ext uri="{BB962C8B-B14F-4D97-AF65-F5344CB8AC3E}">
        <p14:creationId xmlns:p14="http://schemas.microsoft.com/office/powerpoint/2010/main" val="26318663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755650" y="2133600"/>
            <a:ext cx="7764463" cy="2878138"/>
          </a:xfrm>
        </p:spPr>
        <p:txBody>
          <a:bodyPr/>
          <a:lstStyle/>
          <a:p>
            <a:pPr algn="ctr"/>
            <a:r>
              <a:rPr lang="en-US" altLang="ja-JP" b="1" dirty="0">
                <a:solidFill>
                  <a:schemeClr val="tx2"/>
                </a:solidFill>
                <a:latin typeface="Times New Roman" pitchFamily="18" charset="0"/>
                <a:ea typeface="ＭＳ Ｐゴシック" charset="-128"/>
              </a:rPr>
              <a:t>Thank You !</a:t>
            </a:r>
          </a:p>
          <a:p>
            <a:pPr algn="ctr"/>
            <a:endParaRPr lang="en-US" altLang="ja-JP" b="1" dirty="0">
              <a:solidFill>
                <a:schemeClr val="tx2"/>
              </a:solidFill>
              <a:latin typeface="Times New Roman" pitchFamily="18" charset="0"/>
              <a:ea typeface="ＭＳ Ｐゴシック" charset="-128"/>
            </a:endParaRPr>
          </a:p>
          <a:p>
            <a:pPr algn="ctr"/>
            <a:r>
              <a:rPr lang="en-US" altLang="ja-JP" b="1" dirty="0">
                <a:solidFill>
                  <a:schemeClr val="tx2"/>
                </a:solidFill>
                <a:latin typeface="Times New Roman" pitchFamily="18" charset="0"/>
                <a:ea typeface="ＭＳ Ｐゴシック" charset="-128"/>
              </a:rPr>
              <a:t>Any Questions ?</a:t>
            </a:r>
          </a:p>
          <a:p>
            <a:endParaRPr lang="en-US" altLang="ja-JP" dirty="0">
              <a:ea typeface="ＭＳ Ｐゴシック" charset="-128"/>
            </a:endParaRPr>
          </a:p>
        </p:txBody>
      </p:sp>
      <p:sp>
        <p:nvSpPr>
          <p:cNvPr id="11267" name="Slide Number Placeholder 5"/>
          <p:cNvSpPr>
            <a:spLocks noGrp="1"/>
          </p:cNvSpPr>
          <p:nvPr>
            <p:ph type="sldNum" sz="quarter" idx="4294967295"/>
          </p:nvPr>
        </p:nvSpPr>
        <p:spPr>
          <a:xfrm>
            <a:off x="4267944" y="6453336"/>
            <a:ext cx="1600200" cy="2154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200" dirty="0">
                <a:latin typeface="Times New Roman" pitchFamily="18" charset="0"/>
              </a:rPr>
              <a:t>Slide </a:t>
            </a:r>
            <a:fld id="{E38E3EF7-C539-4772-B002-32A88B061C64}" type="slidenum">
              <a:rPr lang="en-US" altLang="ja-JP" sz="1200" smtClean="0">
                <a:latin typeface="Times New Roman" pitchFamily="18" charset="0"/>
              </a:rPr>
              <a:pPr eaLnBrk="1" hangingPunct="1">
                <a:spcBef>
                  <a:spcPct val="0"/>
                </a:spcBef>
              </a:pPr>
              <a:t>15</a:t>
            </a:fld>
            <a:endParaRPr lang="en-US" altLang="ja-JP" sz="1200" dirty="0">
              <a:latin typeface="Times New Roman" pitchFamily="18" charset="0"/>
            </a:endParaRPr>
          </a:p>
        </p:txBody>
      </p:sp>
      <p:sp>
        <p:nvSpPr>
          <p:cNvPr id="5" name="日付プレースホルダー 1">
            <a:extLst>
              <a:ext uri="{FF2B5EF4-FFF2-40B4-BE49-F238E27FC236}">
                <a16:creationId xmlns:a16="http://schemas.microsoft.com/office/drawing/2014/main" id="{6F6D7E6C-7629-457B-9A4C-EB18B7BE596D}"/>
              </a:ext>
            </a:extLst>
          </p:cNvPr>
          <p:cNvSpPr>
            <a:spLocks noGrp="1"/>
          </p:cNvSpPr>
          <p:nvPr>
            <p:ph type="dt" sz="half" idx="2"/>
          </p:nvPr>
        </p:nvSpPr>
        <p:spPr>
          <a:xfrm>
            <a:off x="684483" y="394156"/>
            <a:ext cx="1600200" cy="215444"/>
          </a:xfrm>
        </p:spPr>
        <p:txBody>
          <a:bodyPr/>
          <a:lstStyle/>
          <a:p>
            <a:r>
              <a:rPr lang="en-US" altLang="ja-JP"/>
              <a:t>March 2022</a:t>
            </a:r>
            <a:endParaRPr lang="en-US" altLang="ja-JP" dirty="0"/>
          </a:p>
        </p:txBody>
      </p:sp>
    </p:spTree>
    <p:extLst>
      <p:ext uri="{BB962C8B-B14F-4D97-AF65-F5344CB8AC3E}">
        <p14:creationId xmlns:p14="http://schemas.microsoft.com/office/powerpoint/2010/main" val="2427862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811221" y="1195610"/>
            <a:ext cx="7593294" cy="5039951"/>
          </a:xfrm>
        </p:spPr>
        <p:txBody>
          <a:bodyPr/>
          <a:lstStyle/>
          <a:p>
            <a:r>
              <a:rPr lang="en-US" altLang="ja-JP" b="1" dirty="0">
                <a:ea typeface="ＭＳ Ｐゴシック" pitchFamily="50" charset="-128"/>
              </a:rPr>
              <a:t>IEEE 802.15 TG6a </a:t>
            </a:r>
            <a:br>
              <a:rPr lang="en-US" altLang="ja-JP" b="1" dirty="0">
                <a:ea typeface="ＭＳ Ｐゴシック" pitchFamily="50" charset="-128"/>
              </a:rPr>
            </a:br>
            <a:br>
              <a:rPr lang="en-US" altLang="ja-JP" b="1" dirty="0">
                <a:ea typeface="ＭＳ Ｐゴシック" pitchFamily="50" charset="-128"/>
              </a:rPr>
            </a:br>
            <a:r>
              <a:rPr lang="en-US" altLang="ja-JP" sz="4400" dirty="0">
                <a:ea typeface="ＭＳ Ｐゴシック" pitchFamily="50" charset="-128"/>
              </a:rPr>
              <a:t>Closing Report</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Virtual Plenary Meeting</a:t>
            </a:r>
            <a:br>
              <a:rPr lang="en-US" altLang="ja-JP" dirty="0">
                <a:ea typeface="ＭＳ Ｐゴシック" pitchFamily="50" charset="-128"/>
              </a:rPr>
            </a:br>
            <a:r>
              <a:rPr lang="en-US" altLang="ja-JP" dirty="0">
                <a:ea typeface="ＭＳ Ｐゴシック" pitchFamily="50" charset="-128"/>
              </a:rPr>
              <a:t>March 16</a:t>
            </a:r>
            <a:r>
              <a:rPr lang="en-US" altLang="ja-JP" baseline="30000" dirty="0">
                <a:ea typeface="ＭＳ Ｐゴシック" pitchFamily="50" charset="-128"/>
              </a:rPr>
              <a:t>th</a:t>
            </a:r>
            <a:r>
              <a:rPr lang="en-US" altLang="ja-JP" dirty="0">
                <a:ea typeface="ＭＳ Ｐゴシック" pitchFamily="50" charset="-128"/>
              </a:rPr>
              <a:t>, 2022</a:t>
            </a:r>
            <a:br>
              <a:rPr lang="en-US" altLang="ja-JP" dirty="0">
                <a:ea typeface="ＭＳ Ｐゴシック" pitchFamily="50" charset="-128"/>
              </a:rPr>
            </a:br>
            <a:br>
              <a:rPr lang="en-US" altLang="ja-JP" dirty="0">
                <a:ea typeface="ＭＳ Ｐゴシック" pitchFamily="50" charset="-128"/>
              </a:rPr>
            </a:br>
            <a:r>
              <a:rPr lang="en-US" altLang="ja-JP" sz="2800" dirty="0">
                <a:ea typeface="ＭＳ Ｐゴシック" pitchFamily="50" charset="-128"/>
              </a:rPr>
              <a:t>Ryuji Kohno</a:t>
            </a:r>
            <a:br>
              <a:rPr lang="en-US" altLang="ja-JP" sz="2800" dirty="0">
                <a:ea typeface="ＭＳ Ｐゴシック" pitchFamily="50" charset="-128"/>
              </a:rPr>
            </a:br>
            <a:r>
              <a:rPr lang="en-US" altLang="ja-JP" sz="2000" dirty="0">
                <a:ea typeface="ＭＳ Ｐゴシック" pitchFamily="50" charset="-128"/>
              </a:rPr>
              <a:t>Yokohama National University(YNU),</a:t>
            </a:r>
            <a:br>
              <a:rPr lang="en-US" altLang="ja-JP" sz="2000" dirty="0">
                <a:ea typeface="ＭＳ Ｐゴシック" pitchFamily="50" charset="-128"/>
              </a:rPr>
            </a:br>
            <a:r>
              <a:rPr lang="en-US" altLang="ja-JP" sz="2000" dirty="0">
                <a:ea typeface="ＭＳ Ｐゴシック" pitchFamily="50" charset="-128"/>
              </a:rPr>
              <a:t>YRP International Alliance Institute(YRP-IAI)</a:t>
            </a:r>
            <a:br>
              <a:rPr lang="en-US" altLang="ja-JP" sz="2000" dirty="0">
                <a:ea typeface="ＭＳ Ｐゴシック" pitchFamily="50" charset="-128"/>
              </a:rPr>
            </a:br>
            <a:endParaRPr lang="ja-JP" altLang="ja-JP" dirty="0"/>
          </a:p>
        </p:txBody>
      </p:sp>
      <p:sp>
        <p:nvSpPr>
          <p:cNvPr id="5" name="日付プレースホルダー 1">
            <a:extLst>
              <a:ext uri="{FF2B5EF4-FFF2-40B4-BE49-F238E27FC236}">
                <a16:creationId xmlns:a16="http://schemas.microsoft.com/office/drawing/2014/main" id="{23F01D8F-AC3E-4333-AC38-81280346CF47}"/>
              </a:ext>
            </a:extLst>
          </p:cNvPr>
          <p:cNvSpPr>
            <a:spLocks noGrp="1"/>
          </p:cNvSpPr>
          <p:nvPr>
            <p:ph type="dt" sz="half" idx="2"/>
          </p:nvPr>
        </p:nvSpPr>
        <p:spPr>
          <a:xfrm>
            <a:off x="684483" y="394156"/>
            <a:ext cx="1600200" cy="215444"/>
          </a:xfrm>
        </p:spPr>
        <p:txBody>
          <a:bodyPr/>
          <a:lstStyle/>
          <a:p>
            <a:r>
              <a:rPr lang="en-US" altLang="ja-JP"/>
              <a:t>March 2022</a:t>
            </a:r>
            <a:endParaRPr lang="en-US" altLang="ja-JP" dirty="0"/>
          </a:p>
        </p:txBody>
      </p:sp>
    </p:spTree>
    <p:extLst>
      <p:ext uri="{BB962C8B-B14F-4D97-AF65-F5344CB8AC3E}">
        <p14:creationId xmlns:p14="http://schemas.microsoft.com/office/powerpoint/2010/main" val="1923193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8BA1793D-5BD3-4403-95C9-9E3B555A15E0}"/>
              </a:ext>
            </a:extLst>
          </p:cNvPr>
          <p:cNvSpPr>
            <a:spLocks noGrp="1"/>
          </p:cNvSpPr>
          <p:nvPr>
            <p:ph idx="1"/>
          </p:nvPr>
        </p:nvSpPr>
        <p:spPr>
          <a:xfrm>
            <a:off x="121675" y="1607472"/>
            <a:ext cx="9022325" cy="4765060"/>
          </a:xfrm>
        </p:spPr>
        <p:txBody>
          <a:bodyPr/>
          <a:lstStyle/>
          <a:p>
            <a:pPr marL="0" indent="0">
              <a:lnSpc>
                <a:spcPts val="2200"/>
              </a:lnSpc>
              <a:buNone/>
            </a:pPr>
            <a:r>
              <a:rPr lang="en-US" altLang="ja-JP" sz="2000" b="1" dirty="0"/>
              <a:t>Objective</a:t>
            </a:r>
            <a:r>
              <a:rPr lang="en-US" altLang="ja-JP" sz="2000" dirty="0"/>
              <a:t>: E</a:t>
            </a:r>
            <a:r>
              <a:rPr kumimoji="1" lang="en-US" altLang="ja-JP" sz="2000" dirty="0"/>
              <a:t>nhancements to the BAN Ultra Wideband (UWB) physical layer (PHY) and media access control (MAC) to support enhanced dependability to a human BAN (HBAN) and adds support for vehicle body area networks (VBAN), a coordinator in a vehicle with devices around the vehicular cabin.</a:t>
            </a:r>
          </a:p>
          <a:p>
            <a:pPr marL="0" indent="0">
              <a:lnSpc>
                <a:spcPts val="2200"/>
              </a:lnSpc>
              <a:buNone/>
            </a:pPr>
            <a:r>
              <a:rPr lang="en-US" altLang="ja-JP" sz="2000" b="1" dirty="0"/>
              <a:t>Action:  </a:t>
            </a:r>
          </a:p>
          <a:p>
            <a:pPr marL="342900" marR="0" lvl="0" indent="-342900" algn="l" defTabSz="914400" rtl="0" eaLnBrk="1" fontAlgn="base" latinLnBrk="0" hangingPunct="1">
              <a:lnSpc>
                <a:spcPts val="2200"/>
              </a:lnSpc>
              <a:spcBef>
                <a:spcPct val="20000"/>
              </a:spcBef>
              <a:spcAft>
                <a:spcPct val="0"/>
              </a:spcAft>
              <a:buClrTx/>
              <a:buSzTx/>
              <a:buFont typeface="Arial" panose="020B0604020202020204" pitchFamily="34" charset="0"/>
              <a:buChar char="•"/>
              <a:tabLst/>
              <a:defRPr/>
            </a:pPr>
            <a:r>
              <a:rPr kumimoji="1" lang="en-US" altLang="ja-JP" sz="2000" b="0" i="0" u="none" strike="noStrike" kern="0" cap="none" spc="0" normalizeH="0" baseline="0" noProof="0" dirty="0">
                <a:ln>
                  <a:noFill/>
                </a:ln>
                <a:solidFill>
                  <a:srgbClr val="FF0000"/>
                </a:solidFill>
                <a:effectLst/>
                <a:uLnTx/>
                <a:uFillTx/>
                <a:latin typeface="Arial"/>
                <a:ea typeface="+mn-ea"/>
                <a:cs typeface="+mn-cs"/>
              </a:rPr>
              <a:t>Answer for Comments from EC and other 802 WGs for Revision PAR &amp; CSD</a:t>
            </a:r>
          </a:p>
          <a:p>
            <a:pPr marL="342900" marR="0" lvl="0" indent="-342900" algn="l" defTabSz="914400" rtl="0" eaLnBrk="1" fontAlgn="base" latinLnBrk="0" hangingPunct="1">
              <a:lnSpc>
                <a:spcPts val="2200"/>
              </a:lnSpc>
              <a:spcBef>
                <a:spcPct val="20000"/>
              </a:spcBef>
              <a:spcAft>
                <a:spcPct val="0"/>
              </a:spcAft>
              <a:buClrTx/>
              <a:buSzTx/>
              <a:buFont typeface="Arial" panose="020B0604020202020204" pitchFamily="34" charset="0"/>
              <a:buChar char="•"/>
              <a:tabLst/>
              <a:defRPr/>
            </a:pPr>
            <a:r>
              <a:rPr kumimoji="1" lang="en-US" altLang="ja-JP" sz="2000" b="0" i="0" u="none" strike="noStrike" kern="0" cap="none" spc="0" normalizeH="0" baseline="0" noProof="0" dirty="0">
                <a:ln>
                  <a:noFill/>
                </a:ln>
                <a:solidFill>
                  <a:srgbClr val="FF0000"/>
                </a:solidFill>
                <a:effectLst/>
                <a:uLnTx/>
                <a:uFillTx/>
                <a:latin typeface="Arial"/>
                <a:ea typeface="+mn-ea"/>
                <a:cs typeface="+mn-cs"/>
              </a:rPr>
              <a:t>Update of CSD and TRD for the Revision 802.15.6ma</a:t>
            </a:r>
          </a:p>
          <a:p>
            <a:pPr marL="342900" marR="0" lvl="0" indent="-342900" algn="l" defTabSz="914400" rtl="0" eaLnBrk="1" fontAlgn="base" latinLnBrk="0" hangingPunct="1">
              <a:lnSpc>
                <a:spcPts val="2200"/>
              </a:lnSpc>
              <a:spcBef>
                <a:spcPct val="20000"/>
              </a:spcBef>
              <a:spcAft>
                <a:spcPct val="0"/>
              </a:spcAft>
              <a:buClrTx/>
              <a:buSzTx/>
              <a:buFont typeface="Arial" panose="020B0604020202020204" pitchFamily="34" charset="0"/>
              <a:buChar char="•"/>
              <a:tabLst/>
              <a:defRPr/>
            </a:pPr>
            <a:r>
              <a:rPr kumimoji="1" lang="en-US" altLang="ja-JP" sz="2000" b="0" i="0" u="none" strike="noStrike" kern="0" cap="none" spc="0" normalizeH="0" baseline="0" noProof="0" dirty="0">
                <a:ln>
                  <a:noFill/>
                </a:ln>
                <a:solidFill>
                  <a:srgbClr val="FF0000"/>
                </a:solidFill>
                <a:effectLst/>
                <a:uLnTx/>
                <a:uFillTx/>
                <a:latin typeface="Arial"/>
                <a:ea typeface="+mn-ea"/>
                <a:cs typeface="+mn-cs"/>
              </a:rPr>
              <a:t>Channel model,  PHY and MAC  documentation for revision</a:t>
            </a:r>
          </a:p>
          <a:p>
            <a:pPr marL="342900" marR="0" lvl="0" indent="-342900" algn="l" defTabSz="914400" rtl="0" eaLnBrk="1" fontAlgn="base" latinLnBrk="0" hangingPunct="1">
              <a:lnSpc>
                <a:spcPts val="2200"/>
              </a:lnSpc>
              <a:spcBef>
                <a:spcPct val="20000"/>
              </a:spcBef>
              <a:spcAft>
                <a:spcPct val="0"/>
              </a:spcAft>
              <a:buClrTx/>
              <a:buSzTx/>
              <a:buFont typeface="Arial" panose="020B0604020202020204" pitchFamily="34" charset="0"/>
              <a:buChar char="•"/>
              <a:tabLst/>
              <a:defRPr/>
            </a:pPr>
            <a:r>
              <a:rPr kumimoji="1" lang="en-US" altLang="ja-JP" sz="2000" b="0" i="0" u="none" strike="noStrike" kern="0" cap="none" spc="0" normalizeH="0" baseline="0" noProof="0" dirty="0">
                <a:ln>
                  <a:noFill/>
                </a:ln>
                <a:solidFill>
                  <a:srgbClr val="FF0000"/>
                </a:solidFill>
                <a:effectLst/>
                <a:uLnTx/>
                <a:uFillTx/>
                <a:latin typeface="Arial"/>
                <a:ea typeface="+mn-ea"/>
                <a:cs typeface="+mn-cs"/>
              </a:rPr>
              <a:t>Feasibility of TSN of 802.1 in MAC and interference mitigation in PHY and MAC</a:t>
            </a:r>
          </a:p>
          <a:p>
            <a:pPr marL="342900" marR="0" lvl="0" indent="-342900" algn="l" defTabSz="914400" rtl="0" eaLnBrk="1" fontAlgn="base" latinLnBrk="0" hangingPunct="1">
              <a:lnSpc>
                <a:spcPts val="2200"/>
              </a:lnSpc>
              <a:spcBef>
                <a:spcPct val="20000"/>
              </a:spcBef>
              <a:spcAft>
                <a:spcPct val="0"/>
              </a:spcAft>
              <a:buClrTx/>
              <a:buSzTx/>
              <a:buFont typeface="Arial" panose="020B0604020202020204" pitchFamily="34" charset="0"/>
              <a:buChar char="•"/>
              <a:tabLst/>
              <a:defRPr/>
            </a:pPr>
            <a:r>
              <a:rPr kumimoji="1" lang="en-US" altLang="ja-JP" sz="2000" b="0" i="0" u="none" strike="noStrike" kern="0" cap="none" spc="0" normalizeH="0" baseline="0" noProof="0" dirty="0">
                <a:ln>
                  <a:noFill/>
                </a:ln>
                <a:solidFill>
                  <a:srgbClr val="FF0000"/>
                </a:solidFill>
                <a:effectLst/>
                <a:uLnTx/>
                <a:uFillTx/>
                <a:latin typeface="Arial"/>
                <a:ea typeface="+mn-ea"/>
                <a:cs typeface="+mn-cs"/>
              </a:rPr>
              <a:t>Joint Meeting with other groups for harmonization to resolve common problems</a:t>
            </a:r>
          </a:p>
          <a:p>
            <a:pPr marL="342900" marR="0" lvl="0" indent="-342900" algn="l" defTabSz="914400" rtl="0" eaLnBrk="1" fontAlgn="base" latinLnBrk="0" hangingPunct="1">
              <a:lnSpc>
                <a:spcPts val="2200"/>
              </a:lnSpc>
              <a:spcBef>
                <a:spcPct val="20000"/>
              </a:spcBef>
              <a:spcAft>
                <a:spcPct val="0"/>
              </a:spcAft>
              <a:buClrTx/>
              <a:buSzTx/>
              <a:buFont typeface="Arial" panose="020B0604020202020204" pitchFamily="34" charset="0"/>
              <a:buChar char="•"/>
              <a:tabLst/>
              <a:defRPr/>
            </a:pPr>
            <a:r>
              <a:rPr kumimoji="1" lang="en-US" altLang="ja-JP" sz="2000" b="1" i="0" u="none" strike="noStrike" kern="0" cap="none" spc="0" normalizeH="0" baseline="0" noProof="0" dirty="0">
                <a:ln>
                  <a:noFill/>
                </a:ln>
                <a:solidFill>
                  <a:srgbClr val="000000"/>
                </a:solidFill>
                <a:effectLst/>
                <a:uLnTx/>
                <a:uFillTx/>
                <a:latin typeface="Arial"/>
                <a:ea typeface="+mn-ea"/>
                <a:cs typeface="+mn-cs"/>
              </a:rPr>
              <a:t>Next Things to Do</a:t>
            </a:r>
            <a:r>
              <a:rPr kumimoji="1" lang="ja-JP" altLang="en-US" sz="2000" b="1" i="0" u="none" strike="noStrike" kern="0" cap="none" spc="0" normalizeH="0" baseline="0" noProof="0" dirty="0">
                <a:ln>
                  <a:noFill/>
                </a:ln>
                <a:solidFill>
                  <a:srgbClr val="000000"/>
                </a:solidFill>
                <a:effectLst/>
                <a:uLnTx/>
                <a:uFillTx/>
                <a:latin typeface="Arial"/>
                <a:ea typeface="+mn-ea"/>
                <a:cs typeface="+mn-cs"/>
              </a:rPr>
              <a:t>：</a:t>
            </a:r>
            <a:endParaRPr kumimoji="1" lang="en-US" altLang="ja-JP" sz="2000" b="1" i="0" u="none" strike="noStrike" kern="0" cap="none" spc="0" normalizeH="0" baseline="0" noProof="0" dirty="0">
              <a:ln>
                <a:noFill/>
              </a:ln>
              <a:solidFill>
                <a:srgbClr val="000000"/>
              </a:solidFill>
              <a:effectLst/>
              <a:uLnTx/>
              <a:uFillTx/>
              <a:latin typeface="Arial"/>
              <a:ea typeface="+mn-ea"/>
              <a:cs typeface="+mn-cs"/>
            </a:endParaRPr>
          </a:p>
          <a:p>
            <a:pPr marL="0" marR="0" lvl="0" indent="0" algn="l" defTabSz="914400" rtl="0" eaLnBrk="1" fontAlgn="base" latinLnBrk="0" hangingPunct="1">
              <a:lnSpc>
                <a:spcPts val="22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FF0000"/>
                </a:solidFill>
                <a:effectLst/>
                <a:uLnTx/>
                <a:uFillTx/>
                <a:latin typeface="Arial"/>
                <a:ea typeface="+mn-ea"/>
                <a:cs typeface="+mn-cs"/>
              </a:rPr>
              <a:t>     Complete all documents for revision </a:t>
            </a:r>
          </a:p>
          <a:p>
            <a:pPr marL="0" indent="0">
              <a:lnSpc>
                <a:spcPts val="2200"/>
              </a:lnSpc>
              <a:buNone/>
            </a:pPr>
            <a:endParaRPr lang="en-US" altLang="ja-JP" sz="2000" dirty="0"/>
          </a:p>
          <a:p>
            <a:pPr marL="0" indent="0">
              <a:lnSpc>
                <a:spcPts val="2200"/>
              </a:lnSpc>
              <a:buNone/>
            </a:pPr>
            <a:endParaRPr kumimoji="1" lang="ja-JP" altLang="en-US" sz="2000" dirty="0"/>
          </a:p>
        </p:txBody>
      </p:sp>
      <p:sp>
        <p:nvSpPr>
          <p:cNvPr id="3" name="タイトル 2">
            <a:extLst>
              <a:ext uri="{FF2B5EF4-FFF2-40B4-BE49-F238E27FC236}">
                <a16:creationId xmlns:a16="http://schemas.microsoft.com/office/drawing/2014/main" id="{1BA2FB5A-48E5-4AD7-9ECE-FBB543BFA4A8}"/>
              </a:ext>
            </a:extLst>
          </p:cNvPr>
          <p:cNvSpPr>
            <a:spLocks noGrp="1"/>
          </p:cNvSpPr>
          <p:nvPr>
            <p:ph type="title"/>
          </p:nvPr>
        </p:nvSpPr>
        <p:spPr>
          <a:xfrm>
            <a:off x="197875" y="593725"/>
            <a:ext cx="8824450" cy="1013747"/>
          </a:xfrm>
        </p:spPr>
        <p:txBody>
          <a:bodyPr/>
          <a:lstStyle/>
          <a:p>
            <a:r>
              <a:rPr kumimoji="1" lang="en-US" altLang="ja-JP" sz="3200" b="1" dirty="0"/>
              <a:t>Objectives of TG15.6a – Enhanced Dependability Body Area Network (</a:t>
            </a:r>
            <a:r>
              <a:rPr kumimoji="1" lang="en-US" altLang="ja-JP" sz="3200" b="1" dirty="0">
                <a:solidFill>
                  <a:srgbClr val="FF0000"/>
                </a:solidFill>
              </a:rPr>
              <a:t>ED-BAN</a:t>
            </a:r>
            <a:r>
              <a:rPr kumimoji="1" lang="en-US" altLang="ja-JP" sz="3200" b="1" dirty="0"/>
              <a:t>)</a:t>
            </a:r>
            <a:endParaRPr kumimoji="1" lang="ja-JP" altLang="en-US" sz="3200" b="1" dirty="0"/>
          </a:p>
        </p:txBody>
      </p:sp>
      <p:sp>
        <p:nvSpPr>
          <p:cNvPr id="4" name="スライド番号プレースホルダー 3">
            <a:extLst>
              <a:ext uri="{FF2B5EF4-FFF2-40B4-BE49-F238E27FC236}">
                <a16:creationId xmlns:a16="http://schemas.microsoft.com/office/drawing/2014/main" id="{9311624E-D0E3-42BC-970C-737FCA18AA5B}"/>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3</a:t>
            </a:fld>
            <a:endParaRPr lang="en-US" altLang="ja-JP" dirty="0"/>
          </a:p>
        </p:txBody>
      </p:sp>
      <p:sp>
        <p:nvSpPr>
          <p:cNvPr id="5" name="日付プレースホルダー 4">
            <a:extLst>
              <a:ext uri="{FF2B5EF4-FFF2-40B4-BE49-F238E27FC236}">
                <a16:creationId xmlns:a16="http://schemas.microsoft.com/office/drawing/2014/main" id="{9F63DC78-98B1-408F-AB92-1A373B627C18}"/>
              </a:ext>
            </a:extLst>
          </p:cNvPr>
          <p:cNvSpPr>
            <a:spLocks noGrp="1"/>
          </p:cNvSpPr>
          <p:nvPr>
            <p:ph type="dt" sz="half" idx="2"/>
          </p:nvPr>
        </p:nvSpPr>
        <p:spPr/>
        <p:txBody>
          <a:bodyPr/>
          <a:lstStyle/>
          <a:p>
            <a:r>
              <a:rPr lang="en-US" altLang="ja-JP"/>
              <a:t>March 2022</a:t>
            </a:r>
            <a:endParaRPr lang="en-US" altLang="ja-JP" dirty="0"/>
          </a:p>
        </p:txBody>
      </p:sp>
    </p:spTree>
    <p:extLst>
      <p:ext uri="{BB962C8B-B14F-4D97-AF65-F5344CB8AC3E}">
        <p14:creationId xmlns:p14="http://schemas.microsoft.com/office/powerpoint/2010/main" val="30203022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BC46A-8350-4D61-9F18-0F8B8DE38508}"/>
              </a:ext>
            </a:extLst>
          </p:cNvPr>
          <p:cNvSpPr>
            <a:spLocks noGrp="1"/>
          </p:cNvSpPr>
          <p:nvPr>
            <p:ph type="title"/>
          </p:nvPr>
        </p:nvSpPr>
        <p:spPr>
          <a:xfrm>
            <a:off x="685800" y="1136782"/>
            <a:ext cx="7772400" cy="645850"/>
          </a:xfrm>
        </p:spPr>
        <p:txBody>
          <a:bodyPr/>
          <a:lstStyle/>
          <a:p>
            <a:r>
              <a:rPr lang="en-US" dirty="0"/>
              <a:t>Task Group Motion #1</a:t>
            </a:r>
            <a:br>
              <a:rPr lang="en-US" dirty="0"/>
            </a:br>
            <a:r>
              <a:rPr lang="en-US" sz="2800" dirty="0"/>
              <a:t>doc.#15-22-0187-01</a:t>
            </a:r>
            <a:br>
              <a:rPr lang="en-US" dirty="0"/>
            </a:br>
            <a:endParaRPr lang="en-US" dirty="0"/>
          </a:p>
        </p:txBody>
      </p:sp>
      <p:sp>
        <p:nvSpPr>
          <p:cNvPr id="3" name="Content Placeholder 2">
            <a:extLst>
              <a:ext uri="{FF2B5EF4-FFF2-40B4-BE49-F238E27FC236}">
                <a16:creationId xmlns:a16="http://schemas.microsoft.com/office/drawing/2014/main" id="{44C2D404-D617-46ED-9481-CBB5704AC743}"/>
              </a:ext>
            </a:extLst>
          </p:cNvPr>
          <p:cNvSpPr>
            <a:spLocks noGrp="1"/>
          </p:cNvSpPr>
          <p:nvPr>
            <p:ph idx="1"/>
          </p:nvPr>
        </p:nvSpPr>
        <p:spPr>
          <a:xfrm>
            <a:off x="801210" y="1782632"/>
            <a:ext cx="7772400" cy="4114800"/>
          </a:xfrm>
        </p:spPr>
        <p:txBody>
          <a:bodyPr/>
          <a:lstStyle/>
          <a:p>
            <a:r>
              <a:rPr lang="en-US" sz="2400" dirty="0"/>
              <a:t>Request that the responses contained in document 15-22-0167-03-006a  to comments from 802.1, 802.3 and 802.11 WGs to the P802.15.6 PAR Revision and CSD contained in documents 15-22-0088-00-006a and 15-22-00087-03-006a, respectively, be approved for submission to the WG for its approval. </a:t>
            </a:r>
          </a:p>
          <a:p>
            <a:r>
              <a:rPr lang="en-US" sz="2400" dirty="0"/>
              <a:t>The 802.15 working group chair and technical editor are authorized to make additional modifications to the responses as needed. </a:t>
            </a:r>
          </a:p>
          <a:p>
            <a:r>
              <a:rPr lang="en-US" sz="2400" dirty="0"/>
              <a:t>Move: Marco   Second: Minsoo Kim </a:t>
            </a:r>
          </a:p>
          <a:p>
            <a:r>
              <a:rPr lang="en-US" sz="2400" dirty="0"/>
              <a:t>Unanimous consent, motion carries. </a:t>
            </a:r>
          </a:p>
        </p:txBody>
      </p:sp>
      <p:sp>
        <p:nvSpPr>
          <p:cNvPr id="4" name="Date Placeholder 3">
            <a:extLst>
              <a:ext uri="{FF2B5EF4-FFF2-40B4-BE49-F238E27FC236}">
                <a16:creationId xmlns:a16="http://schemas.microsoft.com/office/drawing/2014/main" id="{AB81C6EE-83E6-46FC-9B39-0A1272554B23}"/>
              </a:ext>
            </a:extLst>
          </p:cNvPr>
          <p:cNvSpPr>
            <a:spLocks noGrp="1"/>
          </p:cNvSpPr>
          <p:nvPr>
            <p:ph type="dt" sz="half" idx="10"/>
          </p:nvPr>
        </p:nvSpPr>
        <p:spPr>
          <a:xfrm>
            <a:off x="685800" y="274637"/>
            <a:ext cx="2057400" cy="365125"/>
          </a:xfrm>
          <a:prstGeom prst="rect">
            <a:avLst/>
          </a:prstGeom>
        </p:spPr>
        <p:txBody>
          <a:bodyPr vert="horz" lIns="91440" tIns="45720" rIns="91440" bIns="45720" rtlCol="0" anchor="ctr"/>
          <a:lstStyle>
            <a:defPPr>
              <a:defRPr lang="en-US"/>
            </a:defPPr>
            <a:lvl1pPr marL="0" algn="l" defTabSz="4572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t>March 2022</a:t>
            </a:r>
          </a:p>
        </p:txBody>
      </p:sp>
      <p:sp>
        <p:nvSpPr>
          <p:cNvPr id="6" name="Slide Number Placeholder 5">
            <a:extLst>
              <a:ext uri="{FF2B5EF4-FFF2-40B4-BE49-F238E27FC236}">
                <a16:creationId xmlns:a16="http://schemas.microsoft.com/office/drawing/2014/main" id="{0EA25F17-683B-41A8-83A8-381F61E13A3B}"/>
              </a:ext>
            </a:extLst>
          </p:cNvPr>
          <p:cNvSpPr>
            <a:spLocks noGrp="1"/>
          </p:cNvSpPr>
          <p:nvPr>
            <p:ph type="sldNum" sz="quarter" idx="12"/>
          </p:nvPr>
        </p:nvSpPr>
        <p:spPr/>
        <p:txBody>
          <a:bodyPr/>
          <a:lstStyle/>
          <a:p>
            <a:pPr algn="ctr"/>
            <a:fld id="{3F538EBF-84DB-4BAE-BC6F-EFE8BCBF74B5}" type="slidenum">
              <a:rPr lang="en-US" smtClean="0"/>
              <a:pPr algn="ctr"/>
              <a:t>4</a:t>
            </a:fld>
            <a:endParaRPr lang="en-US" dirty="0"/>
          </a:p>
        </p:txBody>
      </p:sp>
    </p:spTree>
    <p:extLst>
      <p:ext uri="{BB962C8B-B14F-4D97-AF65-F5344CB8AC3E}">
        <p14:creationId xmlns:p14="http://schemas.microsoft.com/office/powerpoint/2010/main" val="22923111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BC46A-8350-4D61-9F18-0F8B8DE38508}"/>
              </a:ext>
            </a:extLst>
          </p:cNvPr>
          <p:cNvSpPr>
            <a:spLocks noGrp="1"/>
          </p:cNvSpPr>
          <p:nvPr>
            <p:ph type="title"/>
          </p:nvPr>
        </p:nvSpPr>
        <p:spPr>
          <a:xfrm>
            <a:off x="685800" y="1136782"/>
            <a:ext cx="7772400" cy="645850"/>
          </a:xfrm>
        </p:spPr>
        <p:txBody>
          <a:bodyPr/>
          <a:lstStyle/>
          <a:p>
            <a:r>
              <a:rPr lang="en-US" dirty="0"/>
              <a:t>Task Group Motion #2</a:t>
            </a:r>
            <a:br>
              <a:rPr lang="en-US" dirty="0"/>
            </a:br>
            <a:r>
              <a:rPr lang="en-US" sz="2800" dirty="0"/>
              <a:t>doc.#15-22-0188-01</a:t>
            </a:r>
            <a:br>
              <a:rPr lang="en-US" dirty="0"/>
            </a:br>
            <a:endParaRPr lang="en-US" dirty="0"/>
          </a:p>
        </p:txBody>
      </p:sp>
      <p:sp>
        <p:nvSpPr>
          <p:cNvPr id="3" name="Content Placeholder 2">
            <a:extLst>
              <a:ext uri="{FF2B5EF4-FFF2-40B4-BE49-F238E27FC236}">
                <a16:creationId xmlns:a16="http://schemas.microsoft.com/office/drawing/2014/main" id="{44C2D404-D617-46ED-9481-CBB5704AC743}"/>
              </a:ext>
            </a:extLst>
          </p:cNvPr>
          <p:cNvSpPr>
            <a:spLocks noGrp="1"/>
          </p:cNvSpPr>
          <p:nvPr>
            <p:ph idx="1"/>
          </p:nvPr>
        </p:nvSpPr>
        <p:spPr>
          <a:xfrm>
            <a:off x="801210" y="1875809"/>
            <a:ext cx="7772400" cy="4114800"/>
          </a:xfrm>
        </p:spPr>
        <p:txBody>
          <a:bodyPr/>
          <a:lstStyle/>
          <a:p>
            <a:r>
              <a:rPr lang="en-US" sz="2400" dirty="0"/>
              <a:t>Request that the PAR Revision and CSD contained in documents 15-22-0088-01-006a and 15-22-00087-03-006a, respectively, be approved for submission to the WG for its approval and that the EC be requested to forward the PAR to </a:t>
            </a:r>
            <a:r>
              <a:rPr lang="en-US" sz="2400" dirty="0" err="1"/>
              <a:t>NesCom</a:t>
            </a:r>
            <a:r>
              <a:rPr lang="en-US" sz="2400" dirty="0"/>
              <a:t>.</a:t>
            </a:r>
          </a:p>
          <a:p>
            <a:r>
              <a:rPr lang="en-US" sz="2400" dirty="0"/>
              <a:t>The 802.15 working group chair and technical editor are authorized to make additional modifications to the PAR and CSD as needed to reflect EC discussion at its closing meeting.</a:t>
            </a:r>
          </a:p>
          <a:p>
            <a:r>
              <a:rPr lang="en-US" sz="2400" dirty="0"/>
              <a:t>Move: Marco   Second: Minsoo Kim</a:t>
            </a:r>
          </a:p>
          <a:p>
            <a:r>
              <a:rPr lang="en-US" sz="2400" dirty="0"/>
              <a:t>Unanimous consent, motion carries. </a:t>
            </a:r>
          </a:p>
        </p:txBody>
      </p:sp>
      <p:sp>
        <p:nvSpPr>
          <p:cNvPr id="4" name="Date Placeholder 3">
            <a:extLst>
              <a:ext uri="{FF2B5EF4-FFF2-40B4-BE49-F238E27FC236}">
                <a16:creationId xmlns:a16="http://schemas.microsoft.com/office/drawing/2014/main" id="{AB81C6EE-83E6-46FC-9B39-0A1272554B23}"/>
              </a:ext>
            </a:extLst>
          </p:cNvPr>
          <p:cNvSpPr>
            <a:spLocks noGrp="1"/>
          </p:cNvSpPr>
          <p:nvPr>
            <p:ph type="dt" sz="half" idx="10"/>
          </p:nvPr>
        </p:nvSpPr>
        <p:spPr>
          <a:xfrm>
            <a:off x="685800" y="274637"/>
            <a:ext cx="2057400" cy="365125"/>
          </a:xfrm>
          <a:prstGeom prst="rect">
            <a:avLst/>
          </a:prstGeom>
        </p:spPr>
        <p:txBody>
          <a:bodyPr vert="horz" lIns="91440" tIns="45720" rIns="91440" bIns="45720" rtlCol="0" anchor="ctr"/>
          <a:lstStyle>
            <a:defPPr>
              <a:defRPr lang="en-US"/>
            </a:defPPr>
            <a:lvl1pPr marL="0" algn="l" defTabSz="4572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t>March 2022</a:t>
            </a:r>
          </a:p>
        </p:txBody>
      </p:sp>
      <p:sp>
        <p:nvSpPr>
          <p:cNvPr id="6" name="Slide Number Placeholder 5">
            <a:extLst>
              <a:ext uri="{FF2B5EF4-FFF2-40B4-BE49-F238E27FC236}">
                <a16:creationId xmlns:a16="http://schemas.microsoft.com/office/drawing/2014/main" id="{0EA25F17-683B-41A8-83A8-381F61E13A3B}"/>
              </a:ext>
            </a:extLst>
          </p:cNvPr>
          <p:cNvSpPr>
            <a:spLocks noGrp="1"/>
          </p:cNvSpPr>
          <p:nvPr>
            <p:ph type="sldNum" sz="quarter" idx="12"/>
          </p:nvPr>
        </p:nvSpPr>
        <p:spPr/>
        <p:txBody>
          <a:bodyPr/>
          <a:lstStyle/>
          <a:p>
            <a:pPr algn="ctr"/>
            <a:fld id="{3F538EBF-84DB-4BAE-BC6F-EFE8BCBF74B5}" type="slidenum">
              <a:rPr lang="en-US" smtClean="0"/>
              <a:pPr algn="ctr"/>
              <a:t>5</a:t>
            </a:fld>
            <a:endParaRPr lang="en-US" dirty="0"/>
          </a:p>
        </p:txBody>
      </p:sp>
    </p:spTree>
    <p:extLst>
      <p:ext uri="{BB962C8B-B14F-4D97-AF65-F5344CB8AC3E}">
        <p14:creationId xmlns:p14="http://schemas.microsoft.com/office/powerpoint/2010/main" val="15477213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BC46A-8350-4D61-9F18-0F8B8DE38508}"/>
              </a:ext>
            </a:extLst>
          </p:cNvPr>
          <p:cNvSpPr>
            <a:spLocks noGrp="1"/>
          </p:cNvSpPr>
          <p:nvPr>
            <p:ph type="title"/>
          </p:nvPr>
        </p:nvSpPr>
        <p:spPr>
          <a:xfrm>
            <a:off x="685800" y="719092"/>
            <a:ext cx="7772400" cy="611233"/>
          </a:xfrm>
        </p:spPr>
        <p:txBody>
          <a:bodyPr/>
          <a:lstStyle/>
          <a:p>
            <a:r>
              <a:rPr lang="en-US" dirty="0"/>
              <a:t>Working Group Motion #2</a:t>
            </a:r>
          </a:p>
        </p:txBody>
      </p:sp>
      <p:sp>
        <p:nvSpPr>
          <p:cNvPr id="3" name="Content Placeholder 2">
            <a:extLst>
              <a:ext uri="{FF2B5EF4-FFF2-40B4-BE49-F238E27FC236}">
                <a16:creationId xmlns:a16="http://schemas.microsoft.com/office/drawing/2014/main" id="{44C2D404-D617-46ED-9481-CBB5704AC743}"/>
              </a:ext>
            </a:extLst>
          </p:cNvPr>
          <p:cNvSpPr>
            <a:spLocks noGrp="1"/>
          </p:cNvSpPr>
          <p:nvPr>
            <p:ph idx="1"/>
          </p:nvPr>
        </p:nvSpPr>
        <p:spPr>
          <a:xfrm>
            <a:off x="810089" y="1371600"/>
            <a:ext cx="7772400" cy="4114800"/>
          </a:xfrm>
        </p:spPr>
        <p:txBody>
          <a:bodyPr/>
          <a:lstStyle/>
          <a:p>
            <a:r>
              <a:rPr lang="en-US" sz="2400" dirty="0"/>
              <a:t>Move that the PAR Withdraw contained in document [15-22-0067-00], be approved by the IEEE 802.15 WG and that the EC be requested to forward the PAR Withdraw to </a:t>
            </a:r>
            <a:r>
              <a:rPr lang="en-US" sz="2400" dirty="0" err="1"/>
              <a:t>NesCom</a:t>
            </a:r>
            <a:r>
              <a:rPr lang="en-US" sz="2400" dirty="0"/>
              <a:t>. </a:t>
            </a:r>
          </a:p>
          <a:p>
            <a:r>
              <a:rPr lang="en-US" sz="2400" dirty="0"/>
              <a:t>The 802.15 working group chair and technical editor are authorized to make additional modifications to the PAR Withdraw as needed to reflect EC discussion at its closing meeting.</a:t>
            </a:r>
          </a:p>
          <a:p>
            <a:pPr marL="457200" marR="0" lvl="0" indent="-431800" algn="l" defTabSz="914400" rtl="0" eaLnBrk="1" fontAlgn="base" latinLnBrk="0" hangingPunct="1">
              <a:lnSpc>
                <a:spcPct val="100000"/>
              </a:lnSpc>
              <a:spcBef>
                <a:spcPts val="640"/>
              </a:spcBef>
              <a:spcAft>
                <a:spcPts val="0"/>
              </a:spcAft>
              <a:buClr>
                <a:srgbClr val="000000"/>
              </a:buClr>
              <a:buSzPts val="3200"/>
              <a:buFont typeface="Arial"/>
              <a:buChar char="•"/>
              <a:tabLst/>
              <a:defRPr/>
            </a:pPr>
            <a:r>
              <a:rPr kumimoji="1" lang="en-US" altLang="ja-JP" sz="2400" b="0" i="0" u="none" strike="noStrike" kern="0" cap="none" spc="0" normalizeH="0" baseline="0" noProof="0" dirty="0">
                <a:ln>
                  <a:noFill/>
                </a:ln>
                <a:solidFill>
                  <a:srgbClr val="000000"/>
                </a:solidFill>
                <a:effectLst/>
                <a:uLnTx/>
                <a:uFillTx/>
                <a:latin typeface="Arial"/>
                <a:cs typeface="Arial"/>
                <a:sym typeface="Arial"/>
              </a:rPr>
              <a:t>Moved by Ryuji Kohno</a:t>
            </a:r>
          </a:p>
          <a:p>
            <a:pPr marL="457200" marR="0" lvl="0" indent="-431800" algn="l" defTabSz="914400" rtl="0" eaLnBrk="1" fontAlgn="base" latinLnBrk="0" hangingPunct="1">
              <a:lnSpc>
                <a:spcPct val="100000"/>
              </a:lnSpc>
              <a:spcBef>
                <a:spcPts val="640"/>
              </a:spcBef>
              <a:spcAft>
                <a:spcPts val="0"/>
              </a:spcAft>
              <a:buClr>
                <a:srgbClr val="000000"/>
              </a:buClr>
              <a:buSzPts val="3200"/>
              <a:buFont typeface="Arial"/>
              <a:buChar char="•"/>
              <a:tabLst/>
              <a:defRPr/>
            </a:pPr>
            <a:r>
              <a:rPr kumimoji="1" lang="en-US" altLang="ja-JP" sz="2400" b="0" i="0" u="none" strike="noStrike" kern="0" cap="none" spc="0" normalizeH="0" baseline="0" noProof="0" dirty="0">
                <a:ln>
                  <a:noFill/>
                </a:ln>
                <a:solidFill>
                  <a:srgbClr val="000000"/>
                </a:solidFill>
                <a:effectLst/>
                <a:uLnTx/>
                <a:uFillTx/>
                <a:latin typeface="Arial"/>
                <a:cs typeface="Arial"/>
                <a:sym typeface="Arial"/>
              </a:rPr>
              <a:t>Seconded by Phil Beecher</a:t>
            </a:r>
          </a:p>
          <a:p>
            <a:pPr marL="457200" marR="0" lvl="0" indent="-431800" algn="l" defTabSz="914400" rtl="0" eaLnBrk="1" fontAlgn="base" latinLnBrk="0" hangingPunct="1">
              <a:lnSpc>
                <a:spcPct val="100000"/>
              </a:lnSpc>
              <a:spcBef>
                <a:spcPts val="640"/>
              </a:spcBef>
              <a:spcAft>
                <a:spcPts val="0"/>
              </a:spcAft>
              <a:buClr>
                <a:srgbClr val="000000"/>
              </a:buClr>
              <a:buSzPts val="3200"/>
              <a:buFont typeface="Arial"/>
              <a:buChar char="•"/>
              <a:tabLst/>
              <a:defRPr/>
            </a:pPr>
            <a:r>
              <a:rPr kumimoji="1" lang="en-US" altLang="ja-JP" sz="2400" b="0" i="0" u="none" strike="noStrike" kern="0" cap="none" spc="0" normalizeH="0" baseline="0" noProof="0" dirty="0">
                <a:ln>
                  <a:noFill/>
                </a:ln>
                <a:solidFill>
                  <a:srgbClr val="000000"/>
                </a:solidFill>
                <a:effectLst/>
                <a:uLnTx/>
                <a:uFillTx/>
                <a:latin typeface="Arial"/>
                <a:cs typeface="Arial"/>
                <a:sym typeface="Arial"/>
              </a:rPr>
              <a:t> </a:t>
            </a:r>
            <a:r>
              <a:rPr kumimoji="1" lang="en-US" altLang="ja-JP" sz="2000" b="0" i="0" u="none" strike="noStrike" kern="0" cap="none" spc="0" normalizeH="0" baseline="0" noProof="0" dirty="0">
                <a:ln>
                  <a:noFill/>
                </a:ln>
                <a:solidFill>
                  <a:srgbClr val="000000"/>
                </a:solidFill>
                <a:effectLst/>
                <a:uLnTx/>
                <a:uFillTx/>
                <a:latin typeface="Arial"/>
                <a:cs typeface="Arial"/>
                <a:sym typeface="Arial"/>
              </a:rPr>
              <a:t>Approve:     Disapprove:     Abstain:  </a:t>
            </a:r>
          </a:p>
        </p:txBody>
      </p:sp>
      <p:sp>
        <p:nvSpPr>
          <p:cNvPr id="4" name="Date Placeholder 3">
            <a:extLst>
              <a:ext uri="{FF2B5EF4-FFF2-40B4-BE49-F238E27FC236}">
                <a16:creationId xmlns:a16="http://schemas.microsoft.com/office/drawing/2014/main" id="{AB81C6EE-83E6-46FC-9B39-0A1272554B23}"/>
              </a:ext>
            </a:extLst>
          </p:cNvPr>
          <p:cNvSpPr>
            <a:spLocks noGrp="1"/>
          </p:cNvSpPr>
          <p:nvPr>
            <p:ph type="dt" sz="half" idx="10"/>
          </p:nvPr>
        </p:nvSpPr>
        <p:spPr>
          <a:xfrm>
            <a:off x="685800" y="274637"/>
            <a:ext cx="2057400" cy="365125"/>
          </a:xfrm>
          <a:prstGeom prst="rect">
            <a:avLst/>
          </a:prstGeom>
        </p:spPr>
        <p:txBody>
          <a:bodyPr vert="horz" lIns="91440" tIns="45720" rIns="91440" bIns="45720" rtlCol="0" anchor="ctr"/>
          <a:lstStyle>
            <a:defPPr>
              <a:defRPr lang="en-US"/>
            </a:defPPr>
            <a:lvl1pPr marL="0" algn="l" defTabSz="4572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000000">
                    <a:tint val="75000"/>
                  </a:srgbClr>
                </a:solidFill>
                <a:effectLst/>
                <a:uLnTx/>
                <a:uFillTx/>
                <a:latin typeface="Times New Roman" panose="02020603050405020304" pitchFamily="18" charset="0"/>
                <a:ea typeface="+mn-ea"/>
                <a:cs typeface="Times New Roman" panose="02020603050405020304" pitchFamily="18" charset="0"/>
              </a:rPr>
              <a:t>March 2022</a:t>
            </a:r>
          </a:p>
        </p:txBody>
      </p:sp>
      <p:sp>
        <p:nvSpPr>
          <p:cNvPr id="6" name="Slide Number Placeholder 5">
            <a:extLst>
              <a:ext uri="{FF2B5EF4-FFF2-40B4-BE49-F238E27FC236}">
                <a16:creationId xmlns:a16="http://schemas.microsoft.com/office/drawing/2014/main" id="{0EA25F17-683B-41A8-83A8-381F61E13A3B}"/>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3F538EBF-84DB-4BAE-BC6F-EFE8BCBF74B5}" type="slidenum">
              <a:rPr kumimoji="0" lang="en-US" sz="1400" b="0" i="0" u="none" strike="noStrike" kern="1200" cap="none" spc="0" normalizeH="0" baseline="0" noProof="0" smtClean="0">
                <a:ln>
                  <a:noFill/>
                </a:ln>
                <a:solidFill>
                  <a:srgbClr val="000000"/>
                </a:solidFill>
                <a:effectLst/>
                <a:uLnTx/>
                <a:uFillTx/>
                <a:latin typeface="Arial"/>
                <a:ea typeface="ＭＳ Ｐゴシック"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6</a:t>
            </a:fld>
            <a:endParaRPr kumimoji="0" lang="en-US" sz="1400" b="0"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Tree>
    <p:extLst>
      <p:ext uri="{BB962C8B-B14F-4D97-AF65-F5344CB8AC3E}">
        <p14:creationId xmlns:p14="http://schemas.microsoft.com/office/powerpoint/2010/main" val="14971849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BC46A-8350-4D61-9F18-0F8B8DE38508}"/>
              </a:ext>
            </a:extLst>
          </p:cNvPr>
          <p:cNvSpPr>
            <a:spLocks noGrp="1"/>
          </p:cNvSpPr>
          <p:nvPr>
            <p:ph type="title"/>
          </p:nvPr>
        </p:nvSpPr>
        <p:spPr>
          <a:xfrm>
            <a:off x="685800" y="719092"/>
            <a:ext cx="7772400" cy="611233"/>
          </a:xfrm>
        </p:spPr>
        <p:txBody>
          <a:bodyPr/>
          <a:lstStyle/>
          <a:p>
            <a:r>
              <a:rPr lang="en-US" dirty="0"/>
              <a:t>Working Group Motion #3</a:t>
            </a:r>
          </a:p>
        </p:txBody>
      </p:sp>
      <p:sp>
        <p:nvSpPr>
          <p:cNvPr id="3" name="Content Placeholder 2">
            <a:extLst>
              <a:ext uri="{FF2B5EF4-FFF2-40B4-BE49-F238E27FC236}">
                <a16:creationId xmlns:a16="http://schemas.microsoft.com/office/drawing/2014/main" id="{44C2D404-D617-46ED-9481-CBB5704AC743}"/>
              </a:ext>
            </a:extLst>
          </p:cNvPr>
          <p:cNvSpPr>
            <a:spLocks noGrp="1"/>
          </p:cNvSpPr>
          <p:nvPr>
            <p:ph idx="1"/>
          </p:nvPr>
        </p:nvSpPr>
        <p:spPr>
          <a:xfrm>
            <a:off x="810089" y="1371600"/>
            <a:ext cx="7772400" cy="4114800"/>
          </a:xfrm>
        </p:spPr>
        <p:txBody>
          <a:bodyPr/>
          <a:lstStyle/>
          <a:p>
            <a:r>
              <a:rPr lang="en-US" sz="2400" dirty="0"/>
              <a:t>Request that the responses contained in document 15-22-0167-03-006a to comments from 802.1, 802.3 and 802.11 WGs concerning the P802.15.6 PAR Revision and CSD contained in documents 15-22-0088-00-006a and 15-22-00087-03-006a, respectively, be approved by the WG.  </a:t>
            </a:r>
          </a:p>
          <a:p>
            <a:r>
              <a:rPr lang="en-US" sz="2400" dirty="0"/>
              <a:t>The 802.15 working group chair and technical editor are authorized to make additional modifications to the responses as needed.</a:t>
            </a:r>
          </a:p>
          <a:p>
            <a:pPr marL="457200" marR="0" lvl="0" indent="-431800" algn="l" defTabSz="914400" rtl="0" eaLnBrk="1" fontAlgn="base" latinLnBrk="0" hangingPunct="1">
              <a:lnSpc>
                <a:spcPct val="100000"/>
              </a:lnSpc>
              <a:spcBef>
                <a:spcPts val="640"/>
              </a:spcBef>
              <a:spcAft>
                <a:spcPts val="0"/>
              </a:spcAft>
              <a:buClr>
                <a:srgbClr val="000000"/>
              </a:buClr>
              <a:buSzPts val="3200"/>
              <a:buFont typeface="Arial"/>
              <a:buChar char="•"/>
              <a:tabLst/>
              <a:defRPr/>
            </a:pPr>
            <a:r>
              <a:rPr kumimoji="1" lang="en-US" altLang="ja-JP" sz="2400" b="0" i="0" u="none" strike="noStrike" kern="0" cap="none" spc="0" normalizeH="0" baseline="0" noProof="0" dirty="0">
                <a:ln>
                  <a:noFill/>
                </a:ln>
                <a:solidFill>
                  <a:srgbClr val="000000"/>
                </a:solidFill>
                <a:effectLst/>
                <a:uLnTx/>
                <a:uFillTx/>
                <a:latin typeface="Arial"/>
                <a:cs typeface="Arial"/>
                <a:sym typeface="Arial"/>
              </a:rPr>
              <a:t>Moved by Ryuji Kohno</a:t>
            </a:r>
          </a:p>
          <a:p>
            <a:pPr marL="457200" marR="0" lvl="0" indent="-431800" algn="l" defTabSz="914400" rtl="0" eaLnBrk="1" fontAlgn="base" latinLnBrk="0" hangingPunct="1">
              <a:lnSpc>
                <a:spcPct val="100000"/>
              </a:lnSpc>
              <a:spcBef>
                <a:spcPts val="640"/>
              </a:spcBef>
              <a:spcAft>
                <a:spcPts val="0"/>
              </a:spcAft>
              <a:buClr>
                <a:srgbClr val="000000"/>
              </a:buClr>
              <a:buSzPts val="3200"/>
              <a:buFont typeface="Arial"/>
              <a:buChar char="•"/>
              <a:tabLst/>
              <a:defRPr/>
            </a:pPr>
            <a:r>
              <a:rPr kumimoji="1" lang="en-US" altLang="ja-JP" sz="2400" b="0" i="0" u="none" strike="noStrike" kern="0" cap="none" spc="0" normalizeH="0" baseline="0" noProof="0" dirty="0">
                <a:ln>
                  <a:noFill/>
                </a:ln>
                <a:solidFill>
                  <a:srgbClr val="000000"/>
                </a:solidFill>
                <a:effectLst/>
                <a:uLnTx/>
                <a:uFillTx/>
                <a:latin typeface="Arial"/>
                <a:cs typeface="Arial"/>
                <a:sym typeface="Arial"/>
              </a:rPr>
              <a:t>Seconded by Phil Beecher</a:t>
            </a:r>
          </a:p>
          <a:p>
            <a:pPr marL="457200" marR="0" lvl="0" indent="-431800" algn="l" defTabSz="914400" rtl="0" eaLnBrk="1" fontAlgn="base" latinLnBrk="0" hangingPunct="1">
              <a:lnSpc>
                <a:spcPct val="100000"/>
              </a:lnSpc>
              <a:spcBef>
                <a:spcPts val="640"/>
              </a:spcBef>
              <a:spcAft>
                <a:spcPts val="0"/>
              </a:spcAft>
              <a:buClr>
                <a:srgbClr val="000000"/>
              </a:buClr>
              <a:buSzPts val="3200"/>
              <a:buFont typeface="Arial"/>
              <a:buChar char="•"/>
              <a:tabLst/>
              <a:defRPr/>
            </a:pPr>
            <a:r>
              <a:rPr kumimoji="1" lang="en-US" altLang="ja-JP" sz="2400" b="0" i="0" u="none" strike="noStrike" kern="0" cap="none" spc="0" normalizeH="0" baseline="0" noProof="0" dirty="0">
                <a:ln>
                  <a:noFill/>
                </a:ln>
                <a:solidFill>
                  <a:srgbClr val="000000"/>
                </a:solidFill>
                <a:effectLst/>
                <a:uLnTx/>
                <a:uFillTx/>
                <a:latin typeface="Arial"/>
                <a:cs typeface="Arial"/>
                <a:sym typeface="Arial"/>
              </a:rPr>
              <a:t> </a:t>
            </a:r>
            <a:r>
              <a:rPr kumimoji="1" lang="en-US" altLang="ja-JP" sz="2000" b="0" i="0" u="none" strike="noStrike" kern="0" cap="none" spc="0" normalizeH="0" baseline="0" noProof="0" dirty="0">
                <a:ln>
                  <a:noFill/>
                </a:ln>
                <a:solidFill>
                  <a:srgbClr val="000000"/>
                </a:solidFill>
                <a:effectLst/>
                <a:uLnTx/>
                <a:uFillTx/>
                <a:latin typeface="Arial"/>
                <a:cs typeface="Arial"/>
                <a:sym typeface="Arial"/>
              </a:rPr>
              <a:t>Approve:     Disapprove:     Abstain:  </a:t>
            </a:r>
          </a:p>
        </p:txBody>
      </p:sp>
      <p:sp>
        <p:nvSpPr>
          <p:cNvPr id="4" name="Date Placeholder 3">
            <a:extLst>
              <a:ext uri="{FF2B5EF4-FFF2-40B4-BE49-F238E27FC236}">
                <a16:creationId xmlns:a16="http://schemas.microsoft.com/office/drawing/2014/main" id="{AB81C6EE-83E6-46FC-9B39-0A1272554B23}"/>
              </a:ext>
            </a:extLst>
          </p:cNvPr>
          <p:cNvSpPr>
            <a:spLocks noGrp="1"/>
          </p:cNvSpPr>
          <p:nvPr>
            <p:ph type="dt" sz="half" idx="10"/>
          </p:nvPr>
        </p:nvSpPr>
        <p:spPr>
          <a:xfrm>
            <a:off x="685800" y="274637"/>
            <a:ext cx="2057400" cy="365125"/>
          </a:xfrm>
          <a:prstGeom prst="rect">
            <a:avLst/>
          </a:prstGeom>
        </p:spPr>
        <p:txBody>
          <a:bodyPr vert="horz" lIns="91440" tIns="45720" rIns="91440" bIns="45720" rtlCol="0" anchor="ctr"/>
          <a:lstStyle>
            <a:defPPr>
              <a:defRPr lang="en-US"/>
            </a:defPPr>
            <a:lvl1pPr marL="0" algn="l" defTabSz="4572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000000">
                    <a:tint val="75000"/>
                  </a:srgbClr>
                </a:solidFill>
                <a:effectLst/>
                <a:uLnTx/>
                <a:uFillTx/>
                <a:latin typeface="Times New Roman" panose="02020603050405020304" pitchFamily="18" charset="0"/>
                <a:ea typeface="+mn-ea"/>
                <a:cs typeface="Times New Roman" panose="02020603050405020304" pitchFamily="18" charset="0"/>
              </a:rPr>
              <a:t>March 2022</a:t>
            </a:r>
          </a:p>
        </p:txBody>
      </p:sp>
      <p:sp>
        <p:nvSpPr>
          <p:cNvPr id="6" name="Slide Number Placeholder 5">
            <a:extLst>
              <a:ext uri="{FF2B5EF4-FFF2-40B4-BE49-F238E27FC236}">
                <a16:creationId xmlns:a16="http://schemas.microsoft.com/office/drawing/2014/main" id="{0EA25F17-683B-41A8-83A8-381F61E13A3B}"/>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3F538EBF-84DB-4BAE-BC6F-EFE8BCBF74B5}" type="slidenum">
              <a:rPr kumimoji="0" lang="en-US" sz="1400" b="0" i="0" u="none" strike="noStrike" kern="1200" cap="none" spc="0" normalizeH="0" baseline="0" noProof="0" smtClean="0">
                <a:ln>
                  <a:noFill/>
                </a:ln>
                <a:solidFill>
                  <a:srgbClr val="000000"/>
                </a:solidFill>
                <a:effectLst/>
                <a:uLnTx/>
                <a:uFillTx/>
                <a:latin typeface="Arial"/>
                <a:ea typeface="ＭＳ Ｐゴシック"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7</a:t>
            </a:fld>
            <a:endParaRPr kumimoji="0" lang="en-US" sz="1400" b="0"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Tree>
    <p:extLst>
      <p:ext uri="{BB962C8B-B14F-4D97-AF65-F5344CB8AC3E}">
        <p14:creationId xmlns:p14="http://schemas.microsoft.com/office/powerpoint/2010/main" val="4198334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BC46A-8350-4D61-9F18-0F8B8DE38508}"/>
              </a:ext>
            </a:extLst>
          </p:cNvPr>
          <p:cNvSpPr>
            <a:spLocks noGrp="1"/>
          </p:cNvSpPr>
          <p:nvPr>
            <p:ph type="title"/>
          </p:nvPr>
        </p:nvSpPr>
        <p:spPr>
          <a:xfrm>
            <a:off x="685800" y="648982"/>
            <a:ext cx="7772400" cy="645850"/>
          </a:xfrm>
        </p:spPr>
        <p:txBody>
          <a:bodyPr/>
          <a:lstStyle/>
          <a:p>
            <a:r>
              <a:rPr lang="en-US" dirty="0"/>
              <a:t>Working Group Motion #4</a:t>
            </a:r>
          </a:p>
        </p:txBody>
      </p:sp>
      <p:sp>
        <p:nvSpPr>
          <p:cNvPr id="3" name="Content Placeholder 2">
            <a:extLst>
              <a:ext uri="{FF2B5EF4-FFF2-40B4-BE49-F238E27FC236}">
                <a16:creationId xmlns:a16="http://schemas.microsoft.com/office/drawing/2014/main" id="{44C2D404-D617-46ED-9481-CBB5704AC743}"/>
              </a:ext>
            </a:extLst>
          </p:cNvPr>
          <p:cNvSpPr>
            <a:spLocks noGrp="1"/>
          </p:cNvSpPr>
          <p:nvPr>
            <p:ph idx="1"/>
          </p:nvPr>
        </p:nvSpPr>
        <p:spPr>
          <a:xfrm>
            <a:off x="836720" y="1294831"/>
            <a:ext cx="7772400" cy="5070109"/>
          </a:xfrm>
        </p:spPr>
        <p:txBody>
          <a:bodyPr/>
          <a:lstStyle/>
          <a:p>
            <a:r>
              <a:rPr lang="en-US" sz="2400" dirty="0"/>
              <a:t>Request that the PAR Revision and CSD contained in documents 15-22-0088-01-006a and 15-22-00087-03-006a, respectively, be approved by the IEEE 802.15 WG and that the EC be requested to forward the PAR to </a:t>
            </a:r>
            <a:r>
              <a:rPr lang="en-US" sz="2400" dirty="0" err="1"/>
              <a:t>NesCom</a:t>
            </a:r>
            <a:r>
              <a:rPr lang="en-US" sz="2400" dirty="0"/>
              <a:t>. </a:t>
            </a:r>
          </a:p>
          <a:p>
            <a:r>
              <a:rPr lang="en-US" sz="2400" dirty="0"/>
              <a:t>The 802.15 working group chair and technical editor are authorized to make additional modifications to the PAR and CSD as needed to reflect EC discussion at its closing meeting.</a:t>
            </a:r>
          </a:p>
          <a:p>
            <a:pPr marL="457200" marR="0" lvl="0" indent="-431800" algn="l" defTabSz="914400" rtl="0" eaLnBrk="1" fontAlgn="base" latinLnBrk="0" hangingPunct="1">
              <a:lnSpc>
                <a:spcPct val="100000"/>
              </a:lnSpc>
              <a:spcBef>
                <a:spcPts val="640"/>
              </a:spcBef>
              <a:spcAft>
                <a:spcPts val="0"/>
              </a:spcAft>
              <a:buClr>
                <a:srgbClr val="000000"/>
              </a:buClr>
              <a:buSzPts val="3200"/>
              <a:buFont typeface="Arial"/>
              <a:buChar char="•"/>
              <a:tabLst/>
              <a:defRPr/>
            </a:pPr>
            <a:r>
              <a:rPr kumimoji="1" lang="en-US" altLang="ja-JP" sz="2400" b="0" i="0" u="none" strike="noStrike" kern="0" cap="none" spc="0" normalizeH="0" baseline="0" noProof="0" dirty="0">
                <a:ln>
                  <a:noFill/>
                </a:ln>
                <a:solidFill>
                  <a:srgbClr val="000000"/>
                </a:solidFill>
                <a:effectLst/>
                <a:uLnTx/>
                <a:uFillTx/>
                <a:latin typeface="Arial"/>
                <a:ea typeface="+mn-ea"/>
                <a:cs typeface="Arial"/>
                <a:sym typeface="Arial"/>
              </a:rPr>
              <a:t>Moved by Ryuji Kohno</a:t>
            </a:r>
          </a:p>
          <a:p>
            <a:pPr marL="457200" marR="0" lvl="0" indent="-431800" algn="l" defTabSz="914400" rtl="0" eaLnBrk="1" fontAlgn="base" latinLnBrk="0" hangingPunct="1">
              <a:lnSpc>
                <a:spcPct val="100000"/>
              </a:lnSpc>
              <a:spcBef>
                <a:spcPts val="640"/>
              </a:spcBef>
              <a:spcAft>
                <a:spcPts val="0"/>
              </a:spcAft>
              <a:buClr>
                <a:srgbClr val="000000"/>
              </a:buClr>
              <a:buSzPts val="3200"/>
              <a:buFont typeface="Arial"/>
              <a:buChar char="•"/>
              <a:tabLst/>
              <a:defRPr/>
            </a:pPr>
            <a:r>
              <a:rPr kumimoji="1" lang="en-US" altLang="ja-JP" sz="2400" b="0" i="0" u="none" strike="noStrike" kern="0" cap="none" spc="0" normalizeH="0" baseline="0" noProof="0" dirty="0">
                <a:ln>
                  <a:noFill/>
                </a:ln>
                <a:solidFill>
                  <a:srgbClr val="000000"/>
                </a:solidFill>
                <a:effectLst/>
                <a:uLnTx/>
                <a:uFillTx/>
                <a:latin typeface="Arial"/>
                <a:ea typeface="+mn-ea"/>
                <a:cs typeface="Arial"/>
                <a:sym typeface="Arial"/>
              </a:rPr>
              <a:t>Seconded by Phil Beecher</a:t>
            </a:r>
          </a:p>
          <a:p>
            <a:pPr marL="457200" marR="0" lvl="0" indent="-431800" algn="l" defTabSz="914400" rtl="0" eaLnBrk="1" fontAlgn="base" latinLnBrk="0" hangingPunct="1">
              <a:lnSpc>
                <a:spcPct val="100000"/>
              </a:lnSpc>
              <a:spcBef>
                <a:spcPts val="640"/>
              </a:spcBef>
              <a:spcAft>
                <a:spcPts val="0"/>
              </a:spcAft>
              <a:buClr>
                <a:srgbClr val="000000"/>
              </a:buClr>
              <a:buSzPts val="3200"/>
              <a:buFont typeface="Arial"/>
              <a:buChar char="•"/>
              <a:tabLst/>
              <a:defRPr/>
            </a:pPr>
            <a:r>
              <a:rPr kumimoji="1" lang="en-US" altLang="ja-JP" sz="2400" b="0" i="0" u="none" strike="noStrike" kern="0" cap="none" spc="0" normalizeH="0" baseline="0" noProof="0" dirty="0">
                <a:ln>
                  <a:noFill/>
                </a:ln>
                <a:solidFill>
                  <a:srgbClr val="000000"/>
                </a:solidFill>
                <a:effectLst/>
                <a:uLnTx/>
                <a:uFillTx/>
                <a:latin typeface="Arial"/>
                <a:ea typeface="+mn-ea"/>
                <a:cs typeface="Arial"/>
                <a:sym typeface="Arial"/>
              </a:rPr>
              <a:t> </a:t>
            </a:r>
            <a:r>
              <a:rPr kumimoji="1" lang="en-US" altLang="ja-JP" sz="2000" b="0" i="0" u="none" strike="noStrike" kern="0" cap="none" spc="0" normalizeH="0" baseline="0" noProof="0" dirty="0">
                <a:ln>
                  <a:noFill/>
                </a:ln>
                <a:solidFill>
                  <a:srgbClr val="000000"/>
                </a:solidFill>
                <a:effectLst/>
                <a:uLnTx/>
                <a:uFillTx/>
                <a:latin typeface="Arial"/>
                <a:ea typeface="+mn-ea"/>
                <a:cs typeface="Arial"/>
                <a:sym typeface="Arial"/>
              </a:rPr>
              <a:t>Approve:     Disapprove:     Abstain:  </a:t>
            </a:r>
          </a:p>
        </p:txBody>
      </p:sp>
      <p:sp>
        <p:nvSpPr>
          <p:cNvPr id="4" name="Date Placeholder 3">
            <a:extLst>
              <a:ext uri="{FF2B5EF4-FFF2-40B4-BE49-F238E27FC236}">
                <a16:creationId xmlns:a16="http://schemas.microsoft.com/office/drawing/2014/main" id="{AB81C6EE-83E6-46FC-9B39-0A1272554B23}"/>
              </a:ext>
            </a:extLst>
          </p:cNvPr>
          <p:cNvSpPr>
            <a:spLocks noGrp="1"/>
          </p:cNvSpPr>
          <p:nvPr>
            <p:ph type="dt" sz="half" idx="10"/>
          </p:nvPr>
        </p:nvSpPr>
        <p:spPr>
          <a:xfrm>
            <a:off x="685800" y="274637"/>
            <a:ext cx="2057400" cy="365125"/>
          </a:xfrm>
          <a:prstGeom prst="rect">
            <a:avLst/>
          </a:prstGeom>
        </p:spPr>
        <p:txBody>
          <a:bodyPr vert="horz" lIns="91440" tIns="45720" rIns="91440" bIns="45720" rtlCol="0" anchor="ctr"/>
          <a:lstStyle>
            <a:defPPr>
              <a:defRPr lang="en-US"/>
            </a:defPPr>
            <a:lvl1pPr marL="0" algn="l" defTabSz="4572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000000">
                    <a:tint val="75000"/>
                  </a:srgbClr>
                </a:solidFill>
                <a:effectLst/>
                <a:uLnTx/>
                <a:uFillTx/>
                <a:latin typeface="Times New Roman" panose="02020603050405020304" pitchFamily="18" charset="0"/>
                <a:ea typeface="+mn-ea"/>
                <a:cs typeface="Times New Roman" panose="02020603050405020304" pitchFamily="18" charset="0"/>
              </a:rPr>
              <a:t>March 2022</a:t>
            </a:r>
          </a:p>
        </p:txBody>
      </p:sp>
      <p:sp>
        <p:nvSpPr>
          <p:cNvPr id="6" name="Slide Number Placeholder 5">
            <a:extLst>
              <a:ext uri="{FF2B5EF4-FFF2-40B4-BE49-F238E27FC236}">
                <a16:creationId xmlns:a16="http://schemas.microsoft.com/office/drawing/2014/main" id="{0EA25F17-683B-41A8-83A8-381F61E13A3B}"/>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3F538EBF-84DB-4BAE-BC6F-EFE8BCBF74B5}" type="slidenum">
              <a:rPr kumimoji="0" lang="en-US" sz="1400" b="0" i="0" u="none" strike="noStrike" kern="1200" cap="none" spc="0" normalizeH="0" baseline="0" noProof="0" smtClean="0">
                <a:ln>
                  <a:noFill/>
                </a:ln>
                <a:solidFill>
                  <a:srgbClr val="000000"/>
                </a:solidFill>
                <a:effectLst/>
                <a:uLnTx/>
                <a:uFillTx/>
                <a:latin typeface="Arial"/>
                <a:ea typeface="ＭＳ Ｐゴシック"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8</a:t>
            </a:fld>
            <a:endParaRPr kumimoji="0" lang="en-US" sz="1400" b="0"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Tree>
    <p:extLst>
      <p:ext uri="{BB962C8B-B14F-4D97-AF65-F5344CB8AC3E}">
        <p14:creationId xmlns:p14="http://schemas.microsoft.com/office/powerpoint/2010/main" val="33707261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4483" y="607276"/>
            <a:ext cx="7772400" cy="429655"/>
          </a:xfrm>
          <a:ln/>
        </p:spPr>
        <p:txBody>
          <a:bodyPr/>
          <a:lstStyle/>
          <a:p>
            <a:r>
              <a:rPr lang="en-US" altLang="ja-JP" sz="3200" b="1" dirty="0"/>
              <a:t>Meeting Accomplishments</a:t>
            </a:r>
            <a:endParaRPr lang="ja-JP" altLang="ja-JP" sz="3200"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9</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2022</a:t>
            </a:r>
            <a:endParaRPr lang="en-US" altLang="ja-JP" dirty="0"/>
          </a:p>
        </p:txBody>
      </p:sp>
      <p:sp>
        <p:nvSpPr>
          <p:cNvPr id="8" name="Rectangle 3">
            <a:extLst>
              <a:ext uri="{FF2B5EF4-FFF2-40B4-BE49-F238E27FC236}">
                <a16:creationId xmlns:a16="http://schemas.microsoft.com/office/drawing/2014/main" id="{B2ADB72D-A742-4664-AC50-A823F434344F}"/>
              </a:ext>
            </a:extLst>
          </p:cNvPr>
          <p:cNvSpPr>
            <a:spLocks noGrp="1" noChangeArrowheads="1"/>
          </p:cNvSpPr>
          <p:nvPr>
            <p:ph idx="1"/>
          </p:nvPr>
        </p:nvSpPr>
        <p:spPr>
          <a:xfrm>
            <a:off x="215008" y="983864"/>
            <a:ext cx="8928992" cy="5544616"/>
          </a:xfrm>
          <a:ln/>
        </p:spPr>
        <p:txBody>
          <a:bodyPr>
            <a:noAutofit/>
          </a:bodyPr>
          <a:lstStyle/>
          <a:p>
            <a:pPr marL="342900" marR="0" lvl="0" indent="-342900" algn="l" defTabSz="914400" rtl="0" eaLnBrk="1" fontAlgn="base" latinLnBrk="0" hangingPunct="1">
              <a:lnSpc>
                <a:spcPts val="1100"/>
              </a:lnSpc>
              <a:spcBef>
                <a:spcPct val="20000"/>
              </a:spcBef>
              <a:spcAft>
                <a:spcPct val="0"/>
              </a:spcAft>
              <a:buClrTx/>
              <a:buSzTx/>
              <a:buFontTx/>
              <a:buChar char="•"/>
              <a:tabLst/>
              <a:defRPr/>
            </a:pPr>
            <a:r>
              <a:rPr kumimoji="1" lang="en-US" altLang="ja-JP" sz="1300" b="0" i="0" u="none" strike="noStrike" kern="0" cap="none" spc="0" normalizeH="0" baseline="0" noProof="0" dirty="0">
                <a:ln>
                  <a:noFill/>
                </a:ln>
                <a:solidFill>
                  <a:srgbClr val="000000"/>
                </a:solidFill>
                <a:effectLst/>
                <a:uLnTx/>
                <a:uFillTx/>
                <a:latin typeface="Arial"/>
                <a:ea typeface="+mn-ea"/>
                <a:cs typeface="+mn-cs"/>
              </a:rPr>
              <a:t>TG15.6a meeting call to order</a:t>
            </a:r>
          </a:p>
          <a:p>
            <a:pPr marL="342900" marR="0" lvl="0" indent="-342900" algn="l" defTabSz="914400" rtl="0" eaLnBrk="1" fontAlgn="base" latinLnBrk="0" hangingPunct="1">
              <a:lnSpc>
                <a:spcPts val="1100"/>
              </a:lnSpc>
              <a:spcBef>
                <a:spcPct val="20000"/>
              </a:spcBef>
              <a:spcAft>
                <a:spcPct val="0"/>
              </a:spcAft>
              <a:buClrTx/>
              <a:buSzTx/>
              <a:buFontTx/>
              <a:buChar char="•"/>
              <a:tabLst/>
              <a:defRPr/>
            </a:pPr>
            <a:r>
              <a:rPr kumimoji="1" lang="en-US" altLang="ja-JP" sz="1300" b="0" i="0" u="none" strike="noStrike" kern="0" cap="none" spc="0" normalizeH="0" baseline="0" noProof="0" dirty="0">
                <a:ln>
                  <a:noFill/>
                </a:ln>
                <a:solidFill>
                  <a:srgbClr val="000000"/>
                </a:solidFill>
                <a:effectLst/>
                <a:uLnTx/>
                <a:uFillTx/>
                <a:latin typeface="Arial"/>
                <a:ea typeface="+mn-ea"/>
                <a:cs typeface="+mn-cs"/>
              </a:rPr>
              <a:t>Call for essential patents and policies &amp; procedures reminder </a:t>
            </a:r>
          </a:p>
          <a:p>
            <a:pPr marL="342900" marR="0" lvl="0" indent="-342900" algn="l" defTabSz="914400" rtl="0" eaLnBrk="1" fontAlgn="base" latinLnBrk="0" hangingPunct="1">
              <a:lnSpc>
                <a:spcPts val="1100"/>
              </a:lnSpc>
              <a:spcBef>
                <a:spcPct val="20000"/>
              </a:spcBef>
              <a:spcAft>
                <a:spcPct val="0"/>
              </a:spcAft>
              <a:buClrTx/>
              <a:buSzTx/>
              <a:buFontTx/>
              <a:buChar char="•"/>
              <a:tabLst/>
              <a:defRPr/>
            </a:pPr>
            <a:r>
              <a:rPr kumimoji="1" lang="en-US" altLang="ja-JP" sz="1300" b="0" i="0" u="none" strike="noStrike" kern="0" cap="none" spc="0" normalizeH="0" baseline="0" noProof="0" dirty="0">
                <a:ln>
                  <a:noFill/>
                </a:ln>
                <a:solidFill>
                  <a:srgbClr val="000000"/>
                </a:solidFill>
                <a:effectLst/>
                <a:uLnTx/>
                <a:uFillTx/>
                <a:latin typeface="Arial"/>
                <a:ea typeface="+mn-ea"/>
                <a:cs typeface="+mn-cs"/>
              </a:rPr>
              <a:t>Approve last meeting minutes: TG 15.6a Meeting Minutes for January 2022                    doc.#15-22-0093-01-06a</a:t>
            </a:r>
          </a:p>
          <a:p>
            <a:pPr marL="342900" marR="0" lvl="0" indent="-342900" algn="l" defTabSz="914400" rtl="0" eaLnBrk="1" fontAlgn="base" latinLnBrk="0" hangingPunct="1">
              <a:lnSpc>
                <a:spcPts val="1100"/>
              </a:lnSpc>
              <a:spcBef>
                <a:spcPct val="20000"/>
              </a:spcBef>
              <a:spcAft>
                <a:spcPct val="0"/>
              </a:spcAft>
              <a:buClrTx/>
              <a:buSzTx/>
              <a:buFontTx/>
              <a:buChar char="•"/>
              <a:tabLst/>
              <a:defRPr/>
            </a:pPr>
            <a:r>
              <a:rPr kumimoji="1" lang="en-US" altLang="ja-JP" sz="1300" b="0" i="0" u="none" strike="noStrike" kern="0" cap="none" spc="0" normalizeH="0" baseline="0" noProof="0" dirty="0">
                <a:ln>
                  <a:noFill/>
                </a:ln>
                <a:solidFill>
                  <a:srgbClr val="000000"/>
                </a:solidFill>
                <a:effectLst/>
                <a:uLnTx/>
                <a:uFillTx/>
                <a:latin typeface="Arial"/>
                <a:ea typeface="+mn-ea"/>
                <a:cs typeface="+mn-cs"/>
              </a:rPr>
              <a:t>Agenda of TG15.6a  March Meeting                                                                                   doc.#15-22-0107-08-06a   </a:t>
            </a:r>
          </a:p>
          <a:p>
            <a:pPr marL="342900" marR="0" lvl="0" indent="-342900" algn="l" defTabSz="914400" rtl="0" eaLnBrk="1" fontAlgn="base" latinLnBrk="0" hangingPunct="1">
              <a:lnSpc>
                <a:spcPts val="1100"/>
              </a:lnSpc>
              <a:spcBef>
                <a:spcPct val="20000"/>
              </a:spcBef>
              <a:spcAft>
                <a:spcPct val="0"/>
              </a:spcAft>
              <a:buClrTx/>
              <a:buSzTx/>
              <a:buFontTx/>
              <a:buChar char="•"/>
              <a:tabLst/>
              <a:defRPr/>
            </a:pPr>
            <a:r>
              <a:rPr kumimoji="1" lang="en-US" altLang="ja-JP" sz="1300" b="0" i="0" u="none" strike="noStrike" kern="0" cap="none" spc="0" normalizeH="0" baseline="0" noProof="0" dirty="0">
                <a:ln>
                  <a:noFill/>
                </a:ln>
                <a:solidFill>
                  <a:srgbClr val="000000"/>
                </a:solidFill>
                <a:effectLst/>
                <a:uLnTx/>
                <a:uFillTx/>
                <a:latin typeface="Arial"/>
                <a:ea typeface="+mn-ea"/>
                <a:cs typeface="+mn-cs"/>
              </a:rPr>
              <a:t>Review</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Revision PAR for IEEE802.15.6ma                                                                                    doc.#15-22-0063-00-06a </a:t>
            </a:r>
          </a:p>
          <a:p>
            <a:pPr marL="514350" marR="0" lvl="1" indent="0" algn="l" defTabSz="914400" rtl="0" eaLnBrk="1" fontAlgn="base" latinLnBrk="0" hangingPunct="1">
              <a:lnSpc>
                <a:spcPts val="1500"/>
              </a:lnSpc>
              <a:spcBef>
                <a:spcPts val="0"/>
              </a:spcBef>
              <a:spcAft>
                <a:spcPts val="0"/>
              </a:spcAft>
              <a:buClrTx/>
              <a:buSzTx/>
              <a:buFontTx/>
              <a:buNone/>
              <a:tabLst/>
              <a:defRPr/>
            </a:pPr>
            <a:r>
              <a:rPr lang="en-US" altLang="ja-JP" sz="1200" dirty="0">
                <a:solidFill>
                  <a:srgbClr val="000000"/>
                </a:solidFill>
                <a:latin typeface="Arial"/>
                <a:cs typeface="Times New Roman" pitchFamily="18" charset="0"/>
              </a:rPr>
              <a:t>2.</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a:t>
            </a:r>
            <a:r>
              <a:rPr kumimoji="1" lang="en-US" altLang="ja-JP" sz="1200" b="0" i="0" u="none" strike="noStrike" kern="0" cap="none" spc="0" normalizeH="0" baseline="0" noProof="0" dirty="0">
                <a:ln>
                  <a:noFill/>
                </a:ln>
                <a:solidFill>
                  <a:srgbClr val="000000"/>
                </a:solidFill>
                <a:effectLst/>
                <a:uLnTx/>
                <a:uFillTx/>
                <a:latin typeface="Arial"/>
                <a:ea typeface="+mn-ea"/>
                <a:cs typeface="Times New Roman" pitchFamily="18" charset="0"/>
              </a:rPr>
              <a:t>Revision CSD for IEEE802.15.6ma</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doc.#15-22-0064-00-06a</a:t>
            </a:r>
          </a:p>
          <a:p>
            <a:pPr marL="514350" marR="0" lvl="1" indent="0" algn="l" defTabSz="914400" rtl="0" eaLnBrk="1" fontAlgn="base" latinLnBrk="0" hangingPunct="1">
              <a:lnSpc>
                <a:spcPts val="1500"/>
              </a:lnSpc>
              <a:spcBef>
                <a:spcPts val="0"/>
              </a:spcBef>
              <a:spcAft>
                <a:spcPts val="0"/>
              </a:spcAft>
              <a:buClrTx/>
              <a:buSzTx/>
              <a:buFontTx/>
              <a:buNone/>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3.   Summary of Channel and Environment Model                                                                     doc.#15-22-0091-01-06a </a:t>
            </a:r>
          </a:p>
          <a:p>
            <a:pPr marL="742950" marR="0" lvl="1" indent="-228600" algn="l" defTabSz="914400" rtl="0" eaLnBrk="1" fontAlgn="base" latinLnBrk="0" hangingPunct="1">
              <a:lnSpc>
                <a:spcPts val="1500"/>
              </a:lnSpc>
              <a:spcBef>
                <a:spcPts val="0"/>
              </a:spcBef>
              <a:spcAft>
                <a:spcPts val="0"/>
              </a:spcAft>
              <a:buClrTx/>
              <a:buSzTx/>
              <a:buFontTx/>
              <a:buAutoNum type="arabicPeriod" startAt="4"/>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MAC Bridging for Time-Sensitive Networking of 802.15.6a                                                  doc.#15-22-0024-01-06a  </a:t>
            </a:r>
          </a:p>
          <a:p>
            <a:pPr marL="742950" marR="0" lvl="1" indent="-228600" algn="l" defTabSz="914400" rtl="0" eaLnBrk="1" fontAlgn="base" latinLnBrk="0" hangingPunct="1">
              <a:lnSpc>
                <a:spcPts val="1500"/>
              </a:lnSpc>
              <a:spcBef>
                <a:spcPts val="0"/>
              </a:spcBef>
              <a:spcAft>
                <a:spcPts val="0"/>
              </a:spcAft>
              <a:buClrTx/>
              <a:buSzTx/>
              <a:buFontTx/>
              <a:buAutoNum type="arabicPeriod" startAt="4"/>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Interference modeling in the Technical Requirements Document                                         doc.#15-22-0052-00-06a</a:t>
            </a:r>
          </a:p>
          <a:p>
            <a:pPr marL="742950" marR="0" lvl="1" indent="-228600" algn="l" defTabSz="914400" rtl="0" eaLnBrk="1" fontAlgn="base" latinLnBrk="0" hangingPunct="1">
              <a:lnSpc>
                <a:spcPts val="1500"/>
              </a:lnSpc>
              <a:spcBef>
                <a:spcPts val="0"/>
              </a:spcBef>
              <a:spcAft>
                <a:spcPts val="0"/>
              </a:spcAft>
              <a:buClrTx/>
              <a:buSzTx/>
              <a:buFontTx/>
              <a:buAutoNum type="arabicPeriod" startAt="4"/>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Coordinator-to-coordinator communication for Body Area Networks                                     doc.#15-21-0582-02-06a               </a:t>
            </a:r>
          </a:p>
          <a:p>
            <a:pPr marL="171450" marR="0" lvl="1" indent="-171450" algn="l" defTabSz="914400" rtl="0" eaLnBrk="1" fontAlgn="base" latinLnBrk="0" hangingPunct="1">
              <a:lnSpc>
                <a:spcPts val="1500"/>
              </a:lnSpc>
              <a:spcBef>
                <a:spcPts val="0"/>
              </a:spcBef>
              <a:spcAft>
                <a:spcPts val="0"/>
              </a:spcAft>
              <a:buClrTx/>
              <a:buSzTx/>
              <a:buFont typeface="Arial" panose="020B0604020202020204" pitchFamily="34" charset="0"/>
              <a:buChar char="•"/>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Presentation</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Improving the Security of the IEEE 802.15.6 Standard for Medical BANs.                           doc.#15-22-0166-00-06a </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MAC Bridging for Time-Sensitive Networking of 802.15.6a                                                  doc.#15-22-0024-00-06a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Pseudo-Cyclic Dynamic Channel Model of UWB-BAN                                                         doc.#15-22-0032-00-06a</a:t>
            </a:r>
          </a:p>
          <a:p>
            <a:pPr marL="514350" marR="0" lvl="1" indent="0" algn="l" defTabSz="914400" rtl="0" eaLnBrk="1" fontAlgn="base" latinLnBrk="0" hangingPunct="1">
              <a:lnSpc>
                <a:spcPts val="1500"/>
              </a:lnSpc>
              <a:spcBef>
                <a:spcPts val="0"/>
              </a:spcBef>
              <a:spcAft>
                <a:spcPts val="0"/>
              </a:spcAft>
              <a:buClrTx/>
              <a:buSzTx/>
              <a:buFontTx/>
              <a:buNone/>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5.    Harmonization among  TG 15.6a, TG 15.4ab, and TG15.14 using UWB PHY                     doc:#15-21-0497-02-06a</a:t>
            </a:r>
          </a:p>
          <a:p>
            <a:pPr marL="514350" marR="0" lvl="1" indent="0" algn="l" defTabSz="914400" rtl="0" eaLnBrk="1" fontAlgn="base" latinLnBrk="0" hangingPunct="1">
              <a:lnSpc>
                <a:spcPts val="1500"/>
              </a:lnSpc>
              <a:spcBef>
                <a:spcPts val="0"/>
              </a:spcBef>
              <a:spcAft>
                <a:spcPts val="0"/>
              </a:spcAft>
              <a:buClrTx/>
              <a:buSzTx/>
              <a:buFontTx/>
              <a:buNone/>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6.    MAC Solution for Coexisting BANs and Other Networks with MAC-Bridge and Integrated Terminal    21-0245-02-06a</a:t>
            </a:r>
          </a:p>
          <a:p>
            <a:pPr marL="342900" marR="0" lvl="0" indent="-342900" algn="l" defTabSz="914400" rtl="0" eaLnBrk="1" fontAlgn="base" latinLnBrk="0" hangingPunct="1">
              <a:lnSpc>
                <a:spcPts val="1100"/>
              </a:lnSpc>
              <a:spcBef>
                <a:spcPct val="20000"/>
              </a:spcBef>
              <a:spcAft>
                <a:spcPct val="0"/>
              </a:spcAft>
              <a:buClrTx/>
              <a:buSzTx/>
              <a:buFontTx/>
              <a:buChar char="•"/>
              <a:tabLst/>
              <a:defRPr/>
            </a:pPr>
            <a:r>
              <a:rPr kumimoji="1" lang="en-US" altLang="ja-JP" sz="1300" b="0" i="0" u="none" strike="noStrike" kern="0" cap="none" spc="0" normalizeH="0" baseline="0" noProof="0" dirty="0">
                <a:ln>
                  <a:noFill/>
                </a:ln>
                <a:solidFill>
                  <a:srgbClr val="000000"/>
                </a:solidFill>
                <a:effectLst/>
                <a:uLnTx/>
                <a:uFillTx/>
                <a:latin typeface="Arial"/>
                <a:ea typeface="+mn-ea"/>
                <a:cs typeface="+mn-cs"/>
              </a:rPr>
              <a:t>Discussion</a:t>
            </a:r>
          </a:p>
          <a:p>
            <a:pPr marL="0" marR="0" lvl="0" indent="0" algn="l" defTabSz="914400" rtl="0" eaLnBrk="1" fontAlgn="base" latinLnBrk="0" hangingPunct="1">
              <a:lnSpc>
                <a:spcPts val="1100"/>
              </a:lnSpc>
              <a:spcBef>
                <a:spcPct val="20000"/>
              </a:spcBef>
              <a:spcAft>
                <a:spcPct val="0"/>
              </a:spcAft>
              <a:buClrTx/>
              <a:buSzTx/>
              <a:buFontTx/>
              <a:buNone/>
              <a:tabLst/>
              <a:defRPr/>
            </a:pPr>
            <a:r>
              <a:rPr kumimoji="1" lang="en-US" altLang="ja-JP" sz="1300" b="0" i="0" u="none" strike="noStrike" kern="0" cap="none" spc="0" normalizeH="0" baseline="0" noProof="0" dirty="0">
                <a:ln>
                  <a:noFill/>
                </a:ln>
                <a:solidFill>
                  <a:srgbClr val="000000"/>
                </a:solidFill>
                <a:effectLst/>
                <a:uLnTx/>
                <a:uFillTx/>
                <a:latin typeface="Arial"/>
                <a:ea typeface="+mn-ea"/>
                <a:cs typeface="+mn-cs"/>
              </a:rPr>
              <a:t>           1.    Agenda of Joint Session  among 15.6a, 4ab and .14                                                 doc.#15-22-0130-01</a:t>
            </a:r>
          </a:p>
          <a:p>
            <a:pPr marL="0" marR="0" lvl="0" indent="0" algn="l" defTabSz="914400" rtl="0" eaLnBrk="1" fontAlgn="base" latinLnBrk="0" hangingPunct="1">
              <a:lnSpc>
                <a:spcPts val="1100"/>
              </a:lnSpc>
              <a:spcBef>
                <a:spcPct val="20000"/>
              </a:spcBef>
              <a:spcAft>
                <a:spcPct val="0"/>
              </a:spcAft>
              <a:buClrTx/>
              <a:buSzTx/>
              <a:buFontTx/>
              <a:buNone/>
              <a:tabLst/>
              <a:defRPr/>
            </a:pPr>
            <a:r>
              <a:rPr lang="en-US" altLang="ja-JP" sz="1300" dirty="0">
                <a:solidFill>
                  <a:srgbClr val="000000"/>
                </a:solidFill>
                <a:latin typeface="Arial"/>
              </a:rPr>
              <a:t>           2.    Review of Joint Session of 802.1 and 802.15                                                             doc.#15-22-0171-01</a:t>
            </a:r>
          </a:p>
          <a:p>
            <a:pPr marL="0" marR="0" lvl="0" indent="0" algn="l" defTabSz="914400" rtl="0" eaLnBrk="1" fontAlgn="base" latinLnBrk="0" hangingPunct="1">
              <a:lnSpc>
                <a:spcPts val="1100"/>
              </a:lnSpc>
              <a:spcBef>
                <a:spcPct val="20000"/>
              </a:spcBef>
              <a:spcAft>
                <a:spcPct val="0"/>
              </a:spcAft>
              <a:buClrTx/>
              <a:buSzTx/>
              <a:buFontTx/>
              <a:buNone/>
              <a:tabLst/>
              <a:defRPr/>
            </a:pPr>
            <a:r>
              <a:rPr kumimoji="1" lang="en-US" altLang="ja-JP" sz="1300" b="0" i="0" u="none" strike="noStrike" kern="0" cap="none" spc="0" normalizeH="0" baseline="0" noProof="0" dirty="0">
                <a:ln>
                  <a:noFill/>
                </a:ln>
                <a:solidFill>
                  <a:srgbClr val="000000"/>
                </a:solidFill>
                <a:effectLst/>
                <a:uLnTx/>
                <a:uFillTx/>
                <a:latin typeface="Arial"/>
                <a:ea typeface="+mn-ea"/>
                <a:cs typeface="+mn-cs"/>
              </a:rPr>
              <a:t>           3.    Review and answer for comments for the Revision from EC and other 802 WGs      doc.#15-22-0167-03</a:t>
            </a:r>
          </a:p>
          <a:p>
            <a:pPr marL="0" marR="0" lvl="0" indent="0" algn="l" defTabSz="914400" rtl="0" eaLnBrk="1" fontAlgn="base" latinLnBrk="0" hangingPunct="1">
              <a:lnSpc>
                <a:spcPts val="1100"/>
              </a:lnSpc>
              <a:spcBef>
                <a:spcPct val="20000"/>
              </a:spcBef>
              <a:spcAft>
                <a:spcPct val="0"/>
              </a:spcAft>
              <a:buClrTx/>
              <a:buSzTx/>
              <a:buFontTx/>
              <a:buNone/>
              <a:tabLst/>
              <a:defRPr/>
            </a:pPr>
            <a:r>
              <a:rPr lang="en-US" altLang="ja-JP" sz="1300" dirty="0">
                <a:solidFill>
                  <a:srgbClr val="000000"/>
                </a:solidFill>
                <a:latin typeface="Arial"/>
              </a:rPr>
              <a:t>           4.    PAR of the Revision draft                                                                                            doc.#15-22-0088-01</a:t>
            </a:r>
          </a:p>
          <a:p>
            <a:pPr marL="0" marR="0" lvl="0" indent="0" algn="l" defTabSz="914400" rtl="0" eaLnBrk="1" fontAlgn="base" latinLnBrk="0" hangingPunct="1">
              <a:lnSpc>
                <a:spcPts val="1100"/>
              </a:lnSpc>
              <a:spcBef>
                <a:spcPct val="20000"/>
              </a:spcBef>
              <a:spcAft>
                <a:spcPct val="0"/>
              </a:spcAft>
              <a:buClrTx/>
              <a:buSzTx/>
              <a:buFontTx/>
              <a:buNone/>
              <a:tabLst/>
              <a:defRPr/>
            </a:pPr>
            <a:r>
              <a:rPr kumimoji="1" lang="en-US" altLang="ja-JP" sz="1300" b="0" i="0" u="none" strike="noStrike" kern="0" cap="none" spc="0" normalizeH="0" baseline="0" noProof="0" dirty="0">
                <a:ln>
                  <a:noFill/>
                </a:ln>
                <a:solidFill>
                  <a:srgbClr val="000000"/>
                </a:solidFill>
                <a:effectLst/>
                <a:uLnTx/>
                <a:uFillTx/>
                <a:latin typeface="Arial"/>
                <a:ea typeface="+mn-ea"/>
                <a:cs typeface="+mn-cs"/>
              </a:rPr>
              <a:t>           5.    CSD of the Revision draft                                                                                            doc.#15-22-0087-01</a:t>
            </a:r>
          </a:p>
          <a:p>
            <a:pPr>
              <a:lnSpc>
                <a:spcPts val="1100"/>
              </a:lnSpc>
            </a:pPr>
            <a:r>
              <a:rPr lang="en-US" altLang="ja-JP" sz="1300" dirty="0"/>
              <a:t>Motion</a:t>
            </a:r>
          </a:p>
          <a:p>
            <a:pPr marL="0" indent="0">
              <a:lnSpc>
                <a:spcPts val="1100"/>
              </a:lnSpc>
              <a:buNone/>
            </a:pPr>
            <a:r>
              <a:rPr lang="en-US" altLang="ja-JP" sz="1300" dirty="0"/>
              <a:t>           1. TG Motion to approve responses to 802.1, .3, and .11 WGs to the PAR and CSD revision .#15-22-0187-01</a:t>
            </a:r>
          </a:p>
          <a:p>
            <a:pPr marL="0" indent="0">
              <a:lnSpc>
                <a:spcPts val="1100"/>
              </a:lnSpc>
              <a:buNone/>
            </a:pPr>
            <a:r>
              <a:rPr lang="en-US" altLang="ja-JP" sz="1300" dirty="0"/>
              <a:t>           2  TG Motion to approve the updated PAR Revision and CSD according to resolutions to comments from 802.1, .3, and .11 WGs                                                                                                                  doc.#15-22-0188-01</a:t>
            </a:r>
          </a:p>
          <a:p>
            <a:pPr marL="0" marR="0" lvl="0" indent="0" algn="l" defTabSz="914400" rtl="0" eaLnBrk="1" fontAlgn="base" latinLnBrk="0" hangingPunct="1">
              <a:lnSpc>
                <a:spcPts val="1100"/>
              </a:lnSpc>
              <a:spcBef>
                <a:spcPct val="20000"/>
              </a:spcBef>
              <a:spcAft>
                <a:spcPct val="0"/>
              </a:spcAft>
              <a:buClrTx/>
              <a:buSzTx/>
              <a:buFontTx/>
              <a:buNone/>
              <a:tabLst/>
              <a:defRPr/>
            </a:pPr>
            <a:r>
              <a:rPr kumimoji="1" lang="en-US" altLang="ja-JP" sz="1300" b="0" i="0" u="none" strike="noStrike" kern="0" cap="none" spc="0" normalizeH="0" baseline="0" noProof="0" dirty="0">
                <a:ln>
                  <a:noFill/>
                </a:ln>
                <a:solidFill>
                  <a:srgbClr val="000000"/>
                </a:solidFill>
                <a:effectLst/>
                <a:uLnTx/>
                <a:uFillTx/>
                <a:latin typeface="Arial"/>
                <a:ea typeface="+mn-ea"/>
                <a:cs typeface="+mn-cs"/>
              </a:rPr>
              <a:t>           3. WG Motion to approve responses to 802.1, .3, and .11 WGs to the PAR and CSD revision .#15-22-0190-01</a:t>
            </a:r>
          </a:p>
          <a:p>
            <a:pPr marL="0" marR="0" lvl="0" indent="0" algn="l" defTabSz="914400" rtl="0" eaLnBrk="1" fontAlgn="base" latinLnBrk="0" hangingPunct="1">
              <a:lnSpc>
                <a:spcPts val="1100"/>
              </a:lnSpc>
              <a:spcBef>
                <a:spcPct val="20000"/>
              </a:spcBef>
              <a:spcAft>
                <a:spcPct val="0"/>
              </a:spcAft>
              <a:buClrTx/>
              <a:buSzTx/>
              <a:buFontTx/>
              <a:buNone/>
              <a:tabLst/>
              <a:defRPr/>
            </a:pPr>
            <a:r>
              <a:rPr kumimoji="1" lang="en-US" altLang="ja-JP" sz="1300" b="0" i="0" u="none" strike="noStrike" kern="0" cap="none" spc="0" normalizeH="0" baseline="0" noProof="0" dirty="0">
                <a:ln>
                  <a:noFill/>
                </a:ln>
                <a:solidFill>
                  <a:srgbClr val="000000"/>
                </a:solidFill>
                <a:effectLst/>
                <a:uLnTx/>
                <a:uFillTx/>
                <a:latin typeface="Arial"/>
                <a:ea typeface="+mn-ea"/>
                <a:cs typeface="+mn-cs"/>
              </a:rPr>
              <a:t>           4. </a:t>
            </a:r>
            <a:r>
              <a:rPr lang="en-US" altLang="ja-JP" sz="1300" dirty="0">
                <a:solidFill>
                  <a:srgbClr val="000000"/>
                </a:solidFill>
                <a:latin typeface="Arial"/>
              </a:rPr>
              <a:t>W</a:t>
            </a:r>
            <a:r>
              <a:rPr kumimoji="1" lang="en-US" altLang="ja-JP" sz="1300" b="0" i="0" u="none" strike="noStrike" kern="0" cap="none" spc="0" normalizeH="0" baseline="0" noProof="0" dirty="0">
                <a:ln>
                  <a:noFill/>
                </a:ln>
                <a:solidFill>
                  <a:srgbClr val="000000"/>
                </a:solidFill>
                <a:effectLst/>
                <a:uLnTx/>
                <a:uFillTx/>
                <a:latin typeface="Arial"/>
                <a:ea typeface="+mn-ea"/>
                <a:cs typeface="+mn-cs"/>
              </a:rPr>
              <a:t>G Motion to approve the updated PAR Revision and CSD according to resolutions to comments from 802.1, .3, and .11 WGs                                                                                                                    doc.#15-22-0190-01</a:t>
            </a:r>
            <a:endParaRPr lang="en-US" altLang="ja-JP" sz="1300" dirty="0"/>
          </a:p>
        </p:txBody>
      </p:sp>
    </p:spTree>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17036</TotalTime>
  <Words>2149</Words>
  <Application>Microsoft Office PowerPoint</Application>
  <PresentationFormat>画面に合わせる (4:3)</PresentationFormat>
  <Paragraphs>226</Paragraphs>
  <Slides>15</Slides>
  <Notes>6</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15</vt:i4>
      </vt:variant>
    </vt:vector>
  </HeadingPairs>
  <TitlesOfParts>
    <vt:vector size="23" baseType="lpstr">
      <vt:lpstr>ＭＳ Ｐゴシック</vt:lpstr>
      <vt:lpstr>ＭＳ ゴシック</vt:lpstr>
      <vt:lpstr>游ゴシック</vt:lpstr>
      <vt:lpstr>Arial</vt:lpstr>
      <vt:lpstr>Calibri</vt:lpstr>
      <vt:lpstr>Times New Roman</vt:lpstr>
      <vt:lpstr>IEEE-P802_15</vt:lpstr>
      <vt:lpstr>1_IEEE-P802_15</vt:lpstr>
      <vt:lpstr>PowerPoint プレゼンテーション</vt:lpstr>
      <vt:lpstr>IEEE 802.15 TG6a   Closing Report  Virtual Plenary Meeting March 16th, 2022  Ryuji Kohno Yokohama National University(YNU), YRP International Alliance Institute(YRP-IAI) </vt:lpstr>
      <vt:lpstr>Objectives of TG15.6a – Enhanced Dependability Body Area Network (ED-BAN)</vt:lpstr>
      <vt:lpstr>Task Group Motion #1 doc.#15-22-0187-01 </vt:lpstr>
      <vt:lpstr>Task Group Motion #2 doc.#15-22-0188-01 </vt:lpstr>
      <vt:lpstr>Working Group Motion #2</vt:lpstr>
      <vt:lpstr>Working Group Motion #3</vt:lpstr>
      <vt:lpstr>Working Group Motion #4</vt:lpstr>
      <vt:lpstr>Meeting Accomplishments</vt:lpstr>
      <vt:lpstr>TG15.6a  Session Schedule for 8-16, March 2022</vt:lpstr>
      <vt:lpstr>TG15.6a  Session Schedule for 8-15, March  2022</vt:lpstr>
      <vt:lpstr>Contributions</vt:lpstr>
      <vt:lpstr>May Meeting</vt:lpstr>
      <vt:lpstr>Contacts and Conference call</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IEEE802.15 IG-DEP Presentation</dc:title>
  <dc:creator>kohno@ynu.ac.jp</dc:creator>
  <cp:lastModifiedBy>Kohno Ryuji</cp:lastModifiedBy>
  <cp:revision>180</cp:revision>
  <dcterms:created xsi:type="dcterms:W3CDTF">2018-03-06T17:15:04Z</dcterms:created>
  <dcterms:modified xsi:type="dcterms:W3CDTF">2022-03-16T10:02:19Z</dcterms:modified>
</cp:coreProperties>
</file>