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9"/>
  </p:notesMasterIdLst>
  <p:sldIdLst>
    <p:sldId id="272" r:id="rId2"/>
    <p:sldId id="273" r:id="rId3"/>
    <p:sldId id="274" r:id="rId4"/>
    <p:sldId id="283" r:id="rId5"/>
    <p:sldId id="276" r:id="rId6"/>
    <p:sldId id="294" r:id="rId7"/>
    <p:sldId id="271" r:id="rId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5268" autoAdjust="0"/>
  </p:normalViewPr>
  <p:slideViewPr>
    <p:cSldViewPr snapToGrid="0">
      <p:cViewPr varScale="1">
        <p:scale>
          <a:sx n="83" d="100"/>
          <a:sy n="83" d="100"/>
        </p:scale>
        <p:origin x="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March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400" b="0" i="0" u="none" strike="noStrike" cap="none">
                <a:solidFill>
                  <a:schemeClr val="dk1"/>
                </a:solidFill>
                <a:latin typeface="+mn-lt"/>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mn-lt"/>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400" b="0" i="0" u="none" strike="noStrike" cap="none">
                <a:solidFill>
                  <a:schemeClr val="dk1"/>
                </a:solidFill>
                <a:latin typeface="+mn-lt"/>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400" b="0" i="0" u="none" strike="noStrike" cap="none">
                <a:solidFill>
                  <a:schemeClr val="dk1"/>
                </a:solidFill>
                <a:latin typeface="+mn-lt"/>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mn-lt"/>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400" b="0" i="0" u="none" strike="noStrike" cap="none">
                <a:solidFill>
                  <a:schemeClr val="dk1"/>
                </a:solidFill>
                <a:latin typeface="+mn-lt"/>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a:extLst>
              <a:ext uri="{FF2B5EF4-FFF2-40B4-BE49-F238E27FC236}">
                <a16:creationId xmlns:a16="http://schemas.microsoft.com/office/drawing/2014/main" id="{70D5A087-5E8E-4AA4-8FDD-A6AD77D04DE2}"/>
              </a:ext>
            </a:extLst>
          </p:cNvPr>
          <p:cNvSpPr>
            <a:spLocks noGrp="1"/>
          </p:cNvSpPr>
          <p:nvPr>
            <p:ph type="dt" idx="10"/>
          </p:nvPr>
        </p:nvSpPr>
        <p:spPr/>
        <p:txBody>
          <a:bodyPr/>
          <a:lstStyle/>
          <a:p>
            <a:r>
              <a:rPr lang="en-US" altLang="ja-JP" dirty="0"/>
              <a:t>March 2022</a:t>
            </a:r>
            <a:endParaRPr lang="en-US" dirty="0"/>
          </a:p>
        </p:txBody>
      </p:sp>
      <p:sp>
        <p:nvSpPr>
          <p:cNvPr id="3" name="Footer Placeholder 2">
            <a:extLst>
              <a:ext uri="{FF2B5EF4-FFF2-40B4-BE49-F238E27FC236}">
                <a16:creationId xmlns:a16="http://schemas.microsoft.com/office/drawing/2014/main" id="{1AF8F077-F34B-4FA8-AA56-58A043402BB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66E09ED1-0D3A-4BD6-BC12-C5616DCD16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March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2022</a:t>
            </a:r>
            <a:endParaRPr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P802.15-22-0186-00-6a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52" r:id="rId2"/>
    <p:sldLayoutId id="2147483648"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March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Considerations for MAC protocol in </a:t>
            </a:r>
            <a:r>
              <a:rPr lang="en-US" sz="1600" dirty="0">
                <a:solidFill>
                  <a:schemeClr val="dk2"/>
                </a:solidFill>
                <a:latin typeface="Times New Roman"/>
                <a:ea typeface="Times New Roman"/>
                <a:cs typeface="Times New Roman"/>
                <a:sym typeface="Times New Roman"/>
              </a:rPr>
              <a:t>IEEE 802.15.6 BAN with Enhanced Dependability</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a:solidFill>
                  <a:schemeClr val="dk2"/>
                </a:solidFill>
                <a:latin typeface="Times New Roman"/>
                <a:ea typeface="Times New Roman"/>
                <a:cs typeface="Times New Roman"/>
                <a:sym typeface="Times New Roman"/>
              </a:rPr>
              <a:t>March </a:t>
            </a:r>
            <a:r>
              <a:rPr lang="en-US" sz="1600">
                <a:solidFill>
                  <a:schemeClr val="dk2"/>
                </a:solidFill>
                <a:latin typeface="Times New Roman"/>
                <a:ea typeface="Times New Roman"/>
                <a:cs typeface="Times New Roman"/>
                <a:sym typeface="Times New Roman"/>
              </a:rPr>
              <a:t>15th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844675"/>
            <a:ext cx="7920681" cy="4459872"/>
          </a:xfrm>
          <a:prstGeom prst="rect">
            <a:avLst/>
          </a:prstGeom>
        </p:spPr>
        <p:txBody>
          <a:bodyPr/>
          <a:lstStyle/>
          <a:p>
            <a:r>
              <a:rPr lang="en-US" dirty="0"/>
              <a:t>Unlike when the original standard was first published 10 years ago, personal wireless systems such as Bluetooth and Wi-Fi are already prevalent today. </a:t>
            </a:r>
          </a:p>
          <a:p>
            <a:r>
              <a:rPr lang="en-US" dirty="0"/>
              <a:t>Therefore, BANs should focus on applications that require higher reliability that cannot be achieved with other wireless systems. Such applications include medical devices and automotive systems.</a:t>
            </a:r>
            <a:endParaRPr lang="en-US" altLang="ko-KR" dirty="0"/>
          </a:p>
          <a:p>
            <a:r>
              <a:rPr lang="en-US" dirty="0"/>
              <a:t>To make the standard concise and implementable, it may be required to remove some parts of the original standard that do not meet the goal of high reliability. </a:t>
            </a:r>
          </a:p>
        </p:txBody>
      </p:sp>
    </p:spTree>
    <p:extLst>
      <p:ext uri="{BB962C8B-B14F-4D97-AF65-F5344CB8AC3E}">
        <p14:creationId xmlns:p14="http://schemas.microsoft.com/office/powerpoint/2010/main" val="521322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E8C8-2A33-4D65-87BD-B53B1551C8E9}"/>
              </a:ext>
            </a:extLst>
          </p:cNvPr>
          <p:cNvSpPr>
            <a:spLocks noGrp="1"/>
          </p:cNvSpPr>
          <p:nvPr>
            <p:ph type="title"/>
          </p:nvPr>
        </p:nvSpPr>
        <p:spPr/>
        <p:txBody>
          <a:bodyPr/>
          <a:lstStyle/>
          <a:p>
            <a:r>
              <a:rPr lang="en-US" dirty="0"/>
              <a:t>PHY and MAC access modes</a:t>
            </a:r>
          </a:p>
        </p:txBody>
      </p:sp>
      <p:sp>
        <p:nvSpPr>
          <p:cNvPr id="3" name="Date Placeholder 2">
            <a:extLst>
              <a:ext uri="{FF2B5EF4-FFF2-40B4-BE49-F238E27FC236}">
                <a16:creationId xmlns:a16="http://schemas.microsoft.com/office/drawing/2014/main" id="{69064CCD-DDA9-4504-B60F-E4474332E812}"/>
              </a:ext>
            </a:extLst>
          </p:cNvPr>
          <p:cNvSpPr>
            <a:spLocks noGrp="1"/>
          </p:cNvSpPr>
          <p:nvPr>
            <p:ph type="dt" idx="10"/>
          </p:nvPr>
        </p:nvSpPr>
        <p:spPr/>
        <p:txBody>
          <a:bodyPr/>
          <a:lstStyle/>
          <a:p>
            <a:r>
              <a:rPr lang="en-US" altLang="ja-JP" dirty="0"/>
              <a:t>March 2022</a:t>
            </a:r>
            <a:endParaRPr lang="en-US" dirty="0"/>
          </a:p>
        </p:txBody>
      </p:sp>
      <p:sp>
        <p:nvSpPr>
          <p:cNvPr id="4" name="Footer Placeholder 3">
            <a:extLst>
              <a:ext uri="{FF2B5EF4-FFF2-40B4-BE49-F238E27FC236}">
                <a16:creationId xmlns:a16="http://schemas.microsoft.com/office/drawing/2014/main" id="{8F35AC98-B2B9-4453-BB24-1868BFABF737}"/>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8B44014C-2D13-4A09-BEB1-D982C8923B3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Text Placeholder 5">
            <a:extLst>
              <a:ext uri="{FF2B5EF4-FFF2-40B4-BE49-F238E27FC236}">
                <a16:creationId xmlns:a16="http://schemas.microsoft.com/office/drawing/2014/main" id="{6E7133C1-8D6E-45A1-B32E-77D0F5BF9514}"/>
              </a:ext>
            </a:extLst>
          </p:cNvPr>
          <p:cNvSpPr>
            <a:spLocks noGrp="1"/>
          </p:cNvSpPr>
          <p:nvPr>
            <p:ph type="body" sz="quarter" idx="13"/>
          </p:nvPr>
        </p:nvSpPr>
        <p:spPr/>
        <p:txBody>
          <a:bodyPr/>
          <a:lstStyle/>
          <a:p>
            <a:r>
              <a:rPr lang="en-US" sz="1800" dirty="0"/>
              <a:t>Physical (</a:t>
            </a:r>
            <a:r>
              <a:rPr lang="en-US" sz="1800" dirty="0">
                <a:solidFill>
                  <a:schemeClr val="tx1"/>
                </a:solidFill>
              </a:rPr>
              <a:t>PHY) layer</a:t>
            </a:r>
          </a:p>
          <a:p>
            <a:pPr lvl="1"/>
            <a:r>
              <a:rPr lang="en-US" sz="1800" dirty="0">
                <a:solidFill>
                  <a:schemeClr val="tx1"/>
                </a:solidFill>
              </a:rPr>
              <a:t>Narrowband</a:t>
            </a:r>
          </a:p>
          <a:p>
            <a:pPr lvl="1"/>
            <a:r>
              <a:rPr lang="en-US" sz="1800" b="1" dirty="0">
                <a:solidFill>
                  <a:schemeClr val="tx1"/>
                </a:solidFill>
              </a:rPr>
              <a:t>Ultra-wideband</a:t>
            </a:r>
          </a:p>
          <a:p>
            <a:pPr lvl="1"/>
            <a:r>
              <a:rPr lang="en-US" sz="1800" dirty="0">
                <a:solidFill>
                  <a:schemeClr val="tx1"/>
                </a:solidFill>
              </a:rPr>
              <a:t>Human Body Communication</a:t>
            </a:r>
          </a:p>
          <a:p>
            <a:r>
              <a:rPr lang="en-US" sz="1800" dirty="0">
                <a:solidFill>
                  <a:schemeClr val="tx1"/>
                </a:solidFill>
              </a:rPr>
              <a:t>Medium access </a:t>
            </a:r>
            <a:r>
              <a:rPr lang="en-US" sz="1800" dirty="0"/>
              <a:t>control (MAC) sublayer</a:t>
            </a:r>
          </a:p>
          <a:p>
            <a:pPr lvl="1"/>
            <a:r>
              <a:rPr lang="en-US" sz="1800" b="1" dirty="0"/>
              <a:t>Beacon mode with </a:t>
            </a:r>
            <a:r>
              <a:rPr lang="en-US" sz="1800" b="1" dirty="0" err="1"/>
              <a:t>superframes</a:t>
            </a:r>
            <a:endParaRPr lang="en-US" sz="1800" b="1" dirty="0"/>
          </a:p>
          <a:p>
            <a:pPr lvl="1"/>
            <a:r>
              <a:rPr lang="en-US" sz="1800" dirty="0"/>
              <a:t>Non-beacon mode with </a:t>
            </a:r>
            <a:r>
              <a:rPr lang="en-US" sz="1800" dirty="0" err="1"/>
              <a:t>superframes</a:t>
            </a:r>
            <a:endParaRPr lang="en-US" sz="1800" dirty="0"/>
          </a:p>
          <a:p>
            <a:pPr lvl="1"/>
            <a:r>
              <a:rPr lang="en-US" sz="1800" dirty="0"/>
              <a:t>Non-beacon mode without </a:t>
            </a:r>
            <a:r>
              <a:rPr lang="en-US" sz="1800" dirty="0" err="1"/>
              <a:t>superframes</a:t>
            </a:r>
            <a:endParaRPr lang="en-US" sz="1800" dirty="0"/>
          </a:p>
          <a:p>
            <a:endParaRPr lang="en-US" sz="1800" dirty="0"/>
          </a:p>
          <a:p>
            <a:r>
              <a:rPr lang="en-US" sz="1800" dirty="0"/>
              <a:t>It would be reasonable to focus only on ultra-wideband and beacon mode, as they are beneficial to achieving high dependability.</a:t>
            </a:r>
          </a:p>
          <a:p>
            <a:r>
              <a:rPr lang="en-US" sz="1800" dirty="0"/>
              <a:t>Other PHYs or MACs, such as narrowband or non-beacon mode, may be left as optional for backward compatibility. </a:t>
            </a:r>
          </a:p>
        </p:txBody>
      </p:sp>
    </p:spTree>
    <p:extLst>
      <p:ext uri="{BB962C8B-B14F-4D97-AF65-F5344CB8AC3E}">
        <p14:creationId xmlns:p14="http://schemas.microsoft.com/office/powerpoint/2010/main" val="149480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B6A7B6F-07C6-4230-9117-1B59D139E9D9}"/>
              </a:ext>
            </a:extLst>
          </p:cNvPr>
          <p:cNvSpPr>
            <a:spLocks noGrp="1"/>
          </p:cNvSpPr>
          <p:nvPr>
            <p:ph type="dt" idx="10"/>
          </p:nvPr>
        </p:nvSpPr>
        <p:spPr/>
        <p:txBody>
          <a:bodyPr/>
          <a:lstStyle/>
          <a:p>
            <a:r>
              <a:rPr lang="en-US" altLang="ja-JP" dirty="0"/>
              <a:t>March 2022</a:t>
            </a:r>
            <a:endParaRPr lang="en-US" dirty="0"/>
          </a:p>
        </p:txBody>
      </p:sp>
      <p:sp>
        <p:nvSpPr>
          <p:cNvPr id="4" name="Footer Placeholder 3">
            <a:extLst>
              <a:ext uri="{FF2B5EF4-FFF2-40B4-BE49-F238E27FC236}">
                <a16:creationId xmlns:a16="http://schemas.microsoft.com/office/drawing/2014/main" id="{41C34603-FFC8-4313-A052-07A89513573B}"/>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33C3B68-7B33-4C4E-BBDD-AE87EA63AD1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Text Placeholder 5">
            <a:extLst>
              <a:ext uri="{FF2B5EF4-FFF2-40B4-BE49-F238E27FC236}">
                <a16:creationId xmlns:a16="http://schemas.microsoft.com/office/drawing/2014/main" id="{D7ADFE00-0D08-4719-8719-BB7317C532A6}"/>
              </a:ext>
            </a:extLst>
          </p:cNvPr>
          <p:cNvSpPr>
            <a:spLocks noGrp="1"/>
          </p:cNvSpPr>
          <p:nvPr>
            <p:ph type="body" sz="quarter" idx="13"/>
          </p:nvPr>
        </p:nvSpPr>
        <p:spPr>
          <a:xfrm>
            <a:off x="685800" y="3429000"/>
            <a:ext cx="7772400" cy="2875547"/>
          </a:xfrm>
        </p:spPr>
        <p:txBody>
          <a:bodyPr/>
          <a:lstStyle/>
          <a:p>
            <a:r>
              <a:rPr lang="en-US" sz="1800" dirty="0"/>
              <a:t>We intend to simplify the </a:t>
            </a:r>
            <a:r>
              <a:rPr lang="en-US" sz="1800" dirty="0" err="1"/>
              <a:t>superframe</a:t>
            </a:r>
            <a:r>
              <a:rPr lang="en-US" sz="1800" dirty="0"/>
              <a:t> structure, while maintaining backward compatibility.</a:t>
            </a:r>
          </a:p>
          <a:p>
            <a:pPr lvl="1"/>
            <a:r>
              <a:rPr lang="en-US" sz="1800" dirty="0"/>
              <a:t>Simplified </a:t>
            </a:r>
            <a:r>
              <a:rPr lang="en-US" sz="1800" dirty="0" err="1"/>
              <a:t>superframe</a:t>
            </a:r>
            <a:r>
              <a:rPr lang="en-US" sz="1800" dirty="0"/>
              <a:t> (mandatory)</a:t>
            </a:r>
          </a:p>
          <a:p>
            <a:pPr lvl="1"/>
            <a:r>
              <a:rPr lang="en-US" sz="1800" dirty="0"/>
              <a:t>802.15.6-2012 </a:t>
            </a:r>
            <a:r>
              <a:rPr lang="en-US" sz="1800" dirty="0" err="1"/>
              <a:t>superframe</a:t>
            </a:r>
            <a:r>
              <a:rPr lang="en-US" sz="1800" dirty="0"/>
              <a:t> (optional, for backward compatibility)</a:t>
            </a:r>
          </a:p>
          <a:p>
            <a:r>
              <a:rPr lang="en-US" sz="1800" dirty="0"/>
              <a:t>The new </a:t>
            </a:r>
            <a:r>
              <a:rPr lang="en-US" sz="1800" dirty="0" err="1"/>
              <a:t>superframe</a:t>
            </a:r>
            <a:r>
              <a:rPr lang="en-US" sz="1800" dirty="0"/>
              <a:t> structure may contain time slots for coordinator-to-coordinator (C2C) link and/or Time-Sensitive Networking (TSN) support.</a:t>
            </a:r>
          </a:p>
        </p:txBody>
      </p:sp>
      <p:pic>
        <p:nvPicPr>
          <p:cNvPr id="9" name="Picture 8" descr="A screenshot of a computer&#10;&#10;Description automatically generated with medium confidence">
            <a:extLst>
              <a:ext uri="{FF2B5EF4-FFF2-40B4-BE49-F238E27FC236}">
                <a16:creationId xmlns:a16="http://schemas.microsoft.com/office/drawing/2014/main" id="{E2324AB5-E819-4714-AB11-EB62976E1EAE}"/>
              </a:ext>
            </a:extLst>
          </p:cNvPr>
          <p:cNvPicPr>
            <a:picLocks noChangeAspect="1"/>
          </p:cNvPicPr>
          <p:nvPr/>
        </p:nvPicPr>
        <p:blipFill>
          <a:blip r:embed="rId2"/>
          <a:stretch>
            <a:fillRect/>
          </a:stretch>
        </p:blipFill>
        <p:spPr>
          <a:xfrm>
            <a:off x="1240405" y="1934038"/>
            <a:ext cx="6663190" cy="1021094"/>
          </a:xfrm>
          <a:prstGeom prst="rect">
            <a:avLst/>
          </a:prstGeom>
        </p:spPr>
      </p:pic>
      <p:sp>
        <p:nvSpPr>
          <p:cNvPr id="15" name="Title 14">
            <a:extLst>
              <a:ext uri="{FF2B5EF4-FFF2-40B4-BE49-F238E27FC236}">
                <a16:creationId xmlns:a16="http://schemas.microsoft.com/office/drawing/2014/main" id="{55CD3095-CA97-4911-9707-F25F1FB10DE3}"/>
              </a:ext>
            </a:extLst>
          </p:cNvPr>
          <p:cNvSpPr>
            <a:spLocks noGrp="1"/>
          </p:cNvSpPr>
          <p:nvPr>
            <p:ph type="title"/>
          </p:nvPr>
        </p:nvSpPr>
        <p:spPr>
          <a:xfrm>
            <a:off x="469783" y="685800"/>
            <a:ext cx="8204434" cy="1066800"/>
          </a:xfrm>
        </p:spPr>
        <p:txBody>
          <a:bodyPr/>
          <a:lstStyle/>
          <a:p>
            <a:r>
              <a:rPr lang="en-US" dirty="0"/>
              <a:t>Access phases</a:t>
            </a:r>
          </a:p>
        </p:txBody>
      </p:sp>
    </p:spTree>
    <p:extLst>
      <p:ext uri="{BB962C8B-B14F-4D97-AF65-F5344CB8AC3E}">
        <p14:creationId xmlns:p14="http://schemas.microsoft.com/office/powerpoint/2010/main" val="345570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21561-2F55-461C-985A-E633777D00FC}"/>
              </a:ext>
            </a:extLst>
          </p:cNvPr>
          <p:cNvSpPr>
            <a:spLocks noGrp="1"/>
          </p:cNvSpPr>
          <p:nvPr>
            <p:ph type="title"/>
          </p:nvPr>
        </p:nvSpPr>
        <p:spPr/>
        <p:txBody>
          <a:bodyPr/>
          <a:lstStyle/>
          <a:p>
            <a:r>
              <a:rPr lang="en-US" dirty="0"/>
              <a:t>Priority mapping</a:t>
            </a:r>
          </a:p>
        </p:txBody>
      </p:sp>
      <p:sp>
        <p:nvSpPr>
          <p:cNvPr id="3" name="Date Placeholder 2">
            <a:extLst>
              <a:ext uri="{FF2B5EF4-FFF2-40B4-BE49-F238E27FC236}">
                <a16:creationId xmlns:a16="http://schemas.microsoft.com/office/drawing/2014/main" id="{936326E7-CB25-4358-88B7-97891B40F442}"/>
              </a:ext>
            </a:extLst>
          </p:cNvPr>
          <p:cNvSpPr>
            <a:spLocks noGrp="1"/>
          </p:cNvSpPr>
          <p:nvPr>
            <p:ph type="dt" idx="10"/>
          </p:nvPr>
        </p:nvSpPr>
        <p:spPr/>
        <p:txBody>
          <a:bodyPr/>
          <a:lstStyle/>
          <a:p>
            <a:r>
              <a:rPr lang="en-US" altLang="ja-JP" dirty="0"/>
              <a:t>March 2022</a:t>
            </a:r>
            <a:endParaRPr lang="en-US" dirty="0"/>
          </a:p>
        </p:txBody>
      </p:sp>
      <p:sp>
        <p:nvSpPr>
          <p:cNvPr id="4" name="Footer Placeholder 3">
            <a:extLst>
              <a:ext uri="{FF2B5EF4-FFF2-40B4-BE49-F238E27FC236}">
                <a16:creationId xmlns:a16="http://schemas.microsoft.com/office/drawing/2014/main" id="{3825B07F-E99B-437E-9872-199A4FE8FCF4}"/>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9CD1971-3CE0-44C9-AD88-34F88A074E4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graphicFrame>
        <p:nvGraphicFramePr>
          <p:cNvPr id="9" name="Table 4">
            <a:extLst>
              <a:ext uri="{FF2B5EF4-FFF2-40B4-BE49-F238E27FC236}">
                <a16:creationId xmlns:a16="http://schemas.microsoft.com/office/drawing/2014/main" id="{16DEB0C5-F07C-4234-BD0F-8D006BE49A20}"/>
              </a:ext>
            </a:extLst>
          </p:cNvPr>
          <p:cNvGraphicFramePr>
            <a:graphicFrameLocks/>
          </p:cNvGraphicFramePr>
          <p:nvPr>
            <p:extLst>
              <p:ext uri="{D42A27DB-BD31-4B8C-83A1-F6EECF244321}">
                <p14:modId xmlns:p14="http://schemas.microsoft.com/office/powerpoint/2010/main" val="1784713423"/>
              </p:ext>
            </p:extLst>
          </p:nvPr>
        </p:nvGraphicFramePr>
        <p:xfrm>
          <a:off x="608553" y="1630368"/>
          <a:ext cx="8003094" cy="3474720"/>
        </p:xfrm>
        <a:graphic>
          <a:graphicData uri="http://schemas.openxmlformats.org/drawingml/2006/table">
            <a:tbl>
              <a:tblPr firstRow="1" bandRow="1">
                <a:tableStyleId>{5940675A-B579-460E-94D1-54222C63F5DA}</a:tableStyleId>
              </a:tblPr>
              <a:tblGrid>
                <a:gridCol w="918926">
                  <a:extLst>
                    <a:ext uri="{9D8B030D-6E8A-4147-A177-3AD203B41FA5}">
                      <a16:colId xmlns:a16="http://schemas.microsoft.com/office/drawing/2014/main" val="2412108845"/>
                    </a:ext>
                  </a:extLst>
                </a:gridCol>
                <a:gridCol w="1506766">
                  <a:extLst>
                    <a:ext uri="{9D8B030D-6E8A-4147-A177-3AD203B41FA5}">
                      <a16:colId xmlns:a16="http://schemas.microsoft.com/office/drawing/2014/main" val="3371578910"/>
                    </a:ext>
                  </a:extLst>
                </a:gridCol>
                <a:gridCol w="3376420">
                  <a:extLst>
                    <a:ext uri="{9D8B030D-6E8A-4147-A177-3AD203B41FA5}">
                      <a16:colId xmlns:a16="http://schemas.microsoft.com/office/drawing/2014/main" val="3567388557"/>
                    </a:ext>
                  </a:extLst>
                </a:gridCol>
                <a:gridCol w="2200982">
                  <a:extLst>
                    <a:ext uri="{9D8B030D-6E8A-4147-A177-3AD203B41FA5}">
                      <a16:colId xmlns:a16="http://schemas.microsoft.com/office/drawing/2014/main" val="2149374673"/>
                    </a:ext>
                  </a:extLst>
                </a:gridCol>
              </a:tblGrid>
              <a:tr h="137160">
                <a:tc rowSpan="2">
                  <a:txBody>
                    <a:bodyPr/>
                    <a:lstStyle/>
                    <a:p>
                      <a:pPr algn="ctr"/>
                      <a:r>
                        <a:rPr lang="en-US" sz="1200">
                          <a:solidFill>
                            <a:schemeClr val="tx1"/>
                          </a:solidFill>
                        </a:rPr>
                        <a:t>Priority</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u="sng">
                          <a:solidFill>
                            <a:schemeClr val="tx1"/>
                          </a:solidFill>
                        </a:rPr>
                        <a:t>User priority</a:t>
                      </a:r>
                      <a:endParaRPr lang="en-US" sz="1200" u="sng" dirty="0">
                        <a:solidFill>
                          <a:schemeClr val="tx1"/>
                        </a:solidFill>
                      </a:endParaRPr>
                    </a:p>
                  </a:txBody>
                  <a:tcPr>
                    <a:lnL w="12700" cap="flat" cmpd="sng" algn="ctr">
                      <a:solidFill>
                        <a:schemeClr val="tx1"/>
                      </a:solidFill>
                      <a:prstDash val="solid"/>
                      <a:round/>
                      <a:headEnd type="none" w="med" len="med"/>
                      <a:tailEnd type="none" w="med" len="med"/>
                    </a:lnL>
                  </a:tcPr>
                </a:tc>
                <a:tc gridSpan="2">
                  <a:txBody>
                    <a:bodyPr/>
                    <a:lstStyle/>
                    <a:p>
                      <a:pPr algn="ctr"/>
                      <a:r>
                        <a:rPr lang="en-US" sz="1200">
                          <a:solidFill>
                            <a:schemeClr val="tx1"/>
                          </a:solidFill>
                        </a:rPr>
                        <a:t>Traffic designation</a:t>
                      </a:r>
                      <a:endParaRPr lang="en-US" sz="1200" dirty="0">
                        <a:solidFill>
                          <a:schemeClr val="tx1"/>
                        </a:solidFill>
                      </a:endParaRPr>
                    </a:p>
                  </a:txBody>
                  <a:tcPr/>
                </a:tc>
                <a:tc hMerge="1">
                  <a:txBody>
                    <a:bodyPr/>
                    <a:lstStyle/>
                    <a:p>
                      <a:endParaRPr lang="en-US"/>
                    </a:p>
                  </a:txBody>
                  <a:tcPr/>
                </a:tc>
                <a:extLst>
                  <a:ext uri="{0D108BD9-81ED-4DB2-BD59-A6C34878D82A}">
                    <a16:rowId xmlns:a16="http://schemas.microsoft.com/office/drawing/2014/main" val="1480426562"/>
                  </a:ext>
                </a:extLst>
              </a:tr>
              <a:tr h="137160">
                <a:tc vMerge="1">
                  <a:txBody>
                    <a:bodyPr/>
                    <a:lstStyle/>
                    <a:p>
                      <a:endParaRPr lang="en-US"/>
                    </a:p>
                  </a:txBody>
                  <a:tcPr/>
                </a:tc>
                <a:tc vMerge="1">
                  <a:txBody>
                    <a:bodyPr/>
                    <a:lstStyle/>
                    <a:p>
                      <a:endParaRPr lang="en-US"/>
                    </a:p>
                  </a:txBody>
                  <a:tcPr/>
                </a:tc>
                <a:tc>
                  <a:txBody>
                    <a:bodyPr/>
                    <a:lstStyle/>
                    <a:p>
                      <a:pPr algn="ctr"/>
                      <a:r>
                        <a:rPr lang="en-US" sz="1200">
                          <a:solidFill>
                            <a:schemeClr val="tx1"/>
                          </a:solidFill>
                        </a:rPr>
                        <a:t>Human BAN</a:t>
                      </a:r>
                      <a:endParaRPr lang="en-US" sz="1200" dirty="0">
                        <a:solidFill>
                          <a:schemeClr val="tx1"/>
                        </a:solidFill>
                      </a:endParaRPr>
                    </a:p>
                  </a:txBody>
                  <a:tcPr/>
                </a:tc>
                <a:tc>
                  <a:txBody>
                    <a:bodyPr/>
                    <a:lstStyle/>
                    <a:p>
                      <a:pPr algn="ctr"/>
                      <a:r>
                        <a:rPr lang="en-US" sz="1200" b="1">
                          <a:solidFill>
                            <a:srgbClr val="C00000"/>
                          </a:solidFill>
                        </a:rPr>
                        <a:t>Vehicle BAN</a:t>
                      </a:r>
                      <a:endParaRPr lang="en-US" sz="1200" b="1" dirty="0">
                        <a:solidFill>
                          <a:srgbClr val="C00000"/>
                        </a:solidFill>
                      </a:endParaRPr>
                    </a:p>
                  </a:txBody>
                  <a:tcPr/>
                </a:tc>
                <a:extLst>
                  <a:ext uri="{0D108BD9-81ED-4DB2-BD59-A6C34878D82A}">
                    <a16:rowId xmlns:a16="http://schemas.microsoft.com/office/drawing/2014/main" val="766041128"/>
                  </a:ext>
                </a:extLst>
              </a:tr>
              <a:tr h="0">
                <a:tc>
                  <a:txBody>
                    <a:bodyPr/>
                    <a:lstStyle/>
                    <a:p>
                      <a:pPr algn="ctr"/>
                      <a:r>
                        <a:rPr lang="en-US" sz="1200">
                          <a:solidFill>
                            <a:schemeClr val="tx1"/>
                          </a:solidFill>
                        </a:rPr>
                        <a:t>Lowest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1</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Background (BK)</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1598939595"/>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2</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Best effort (BE)</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1283332567"/>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2</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Excellent effort (EE)</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3342141872"/>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3</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Video (VI)</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3975108372"/>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4</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Voice (VO)</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2182969723"/>
                  </a:ext>
                </a:extLst>
              </a:tr>
              <a:tr h="386412">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5</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Medical data or network control</a:t>
                      </a:r>
                    </a:p>
                    <a:p>
                      <a:r>
                        <a:rPr lang="en-US" sz="1200" b="0" u="none">
                          <a:solidFill>
                            <a:schemeClr val="tx1"/>
                          </a:solidFill>
                        </a:rPr>
                        <a:t>  (e.g., body temperature)</a:t>
                      </a:r>
                      <a:endParaRPr lang="en-US" sz="1200" b="0" u="none" dirty="0">
                        <a:solidFill>
                          <a:schemeClr val="tx1"/>
                        </a:solidFill>
                      </a:endParaRPr>
                    </a:p>
                  </a:txBody>
                  <a:tcPr/>
                </a:tc>
                <a:tc>
                  <a:txBody>
                    <a:bodyPr/>
                    <a:lstStyle/>
                    <a:p>
                      <a:r>
                        <a:rPr lang="en-US" sz="1200" b="1">
                          <a:solidFill>
                            <a:srgbClr val="C00000"/>
                          </a:solidFill>
                        </a:rPr>
                        <a:t>Passenger vital information observed by the vehicle</a:t>
                      </a:r>
                      <a:endParaRPr lang="en-US" sz="1200" dirty="0">
                        <a:solidFill>
                          <a:srgbClr val="C00000"/>
                        </a:solidFill>
                      </a:endParaRPr>
                    </a:p>
                  </a:txBody>
                  <a:tcPr/>
                </a:tc>
                <a:extLst>
                  <a:ext uri="{0D108BD9-81ED-4DB2-BD59-A6C34878D82A}">
                    <a16:rowId xmlns:a16="http://schemas.microsoft.com/office/drawing/2014/main" val="987279397"/>
                  </a:ext>
                </a:extLst>
              </a:tr>
              <a:tr h="418689">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6</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High-priority medical data or network control</a:t>
                      </a:r>
                    </a:p>
                    <a:p>
                      <a:r>
                        <a:rPr lang="en-US" sz="1200" b="0">
                          <a:solidFill>
                            <a:schemeClr val="tx1"/>
                          </a:solidFill>
                        </a:rPr>
                        <a:t>  (e.g., electrocardiogram (ECG), </a:t>
                      </a:r>
                      <a:r>
                        <a:rPr lang="en-US" sz="1200" b="0"/>
                        <a:t>oxygen saturation (SpO2))</a:t>
                      </a:r>
                      <a:endParaRPr lang="en-US" sz="1200" b="0" dirty="0">
                        <a:solidFill>
                          <a:schemeClr val="tx1"/>
                        </a:solidFill>
                      </a:endParaRPr>
                    </a:p>
                  </a:txBody>
                  <a:tcPr/>
                </a:tc>
                <a:tc>
                  <a:txBody>
                    <a:bodyPr/>
                    <a:lstStyle/>
                    <a:p>
                      <a:endParaRPr lang="en-US" sz="1200" b="1" dirty="0">
                        <a:solidFill>
                          <a:srgbClr val="C00000"/>
                        </a:solidFill>
                      </a:endParaRPr>
                    </a:p>
                  </a:txBody>
                  <a:tcPr/>
                </a:tc>
                <a:extLst>
                  <a:ext uri="{0D108BD9-81ED-4DB2-BD59-A6C34878D82A}">
                    <a16:rowId xmlns:a16="http://schemas.microsoft.com/office/drawing/2014/main" val="3913136548"/>
                  </a:ext>
                </a:extLst>
              </a:tr>
              <a:tr h="386412">
                <a:tc>
                  <a:txBody>
                    <a:bodyPr/>
                    <a:lstStyle/>
                    <a:p>
                      <a:pPr algn="ctr"/>
                      <a:r>
                        <a:rPr lang="en-US" sz="1200">
                          <a:solidFill>
                            <a:schemeClr val="tx1"/>
                          </a:solidFill>
                        </a:rPr>
                        <a:t>Highest</a:t>
                      </a:r>
                      <a:endParaRPr lang="en-US" sz="1200"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a:solidFill>
                            <a:schemeClr val="tx1"/>
                          </a:solidFill>
                        </a:rPr>
                        <a:t>7</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Emergency or medical implant event report</a:t>
                      </a:r>
                      <a:endParaRPr lang="en-US" sz="1200" b="0" i="0">
                        <a:solidFill>
                          <a:schemeClr val="tx1"/>
                        </a:solidFill>
                      </a:endParaRPr>
                    </a:p>
                    <a:p>
                      <a:r>
                        <a:rPr lang="en-US" sz="1200" b="0" i="0">
                          <a:solidFill>
                            <a:schemeClr val="tx1"/>
                          </a:solidFill>
                        </a:rPr>
                        <a:t>  (e.g., heart attack, respiratory failure)</a:t>
                      </a:r>
                      <a:endParaRPr lang="en-US" sz="1200" b="0" i="0" dirty="0">
                        <a:solidFill>
                          <a:schemeClr val="tx1"/>
                        </a:solidFill>
                      </a:endParaRPr>
                    </a:p>
                  </a:txBody>
                  <a:tcPr/>
                </a:tc>
                <a:tc>
                  <a:txBody>
                    <a:bodyPr/>
                    <a:lstStyle/>
                    <a:p>
                      <a:r>
                        <a:rPr lang="en-US" sz="1200" b="1" i="0" dirty="0">
                          <a:solidFill>
                            <a:srgbClr val="C00000"/>
                          </a:solidFill>
                        </a:rPr>
                        <a:t>Proximity alert</a:t>
                      </a:r>
                    </a:p>
                  </a:txBody>
                  <a:tcPr/>
                </a:tc>
                <a:extLst>
                  <a:ext uri="{0D108BD9-81ED-4DB2-BD59-A6C34878D82A}">
                    <a16:rowId xmlns:a16="http://schemas.microsoft.com/office/drawing/2014/main" val="1707535306"/>
                  </a:ext>
                </a:extLst>
              </a:tr>
            </a:tbl>
          </a:graphicData>
        </a:graphic>
      </p:graphicFrame>
      <p:sp>
        <p:nvSpPr>
          <p:cNvPr id="8" name="Text Placeholder 5">
            <a:extLst>
              <a:ext uri="{FF2B5EF4-FFF2-40B4-BE49-F238E27FC236}">
                <a16:creationId xmlns:a16="http://schemas.microsoft.com/office/drawing/2014/main" id="{CC613A72-DD1D-430E-85D8-D99E9E70CB53}"/>
              </a:ext>
            </a:extLst>
          </p:cNvPr>
          <p:cNvSpPr>
            <a:spLocks noGrp="1"/>
          </p:cNvSpPr>
          <p:nvPr>
            <p:ph type="body" sz="quarter" idx="13"/>
          </p:nvPr>
        </p:nvSpPr>
        <p:spPr>
          <a:xfrm>
            <a:off x="685800" y="5227632"/>
            <a:ext cx="7849647" cy="1231004"/>
          </a:xfrm>
        </p:spPr>
        <p:txBody>
          <a:bodyPr/>
          <a:lstStyle/>
          <a:p>
            <a:r>
              <a:rPr lang="en-US" sz="1800" dirty="0"/>
              <a:t>Vehicle BAN traffic priorities should be mapped.</a:t>
            </a:r>
          </a:p>
          <a:p>
            <a:r>
              <a:rPr lang="en-US" sz="1800" dirty="0"/>
              <a:t>Traffic types may be simplified.</a:t>
            </a:r>
          </a:p>
        </p:txBody>
      </p:sp>
    </p:spTree>
    <p:extLst>
      <p:ext uri="{BB962C8B-B14F-4D97-AF65-F5344CB8AC3E}">
        <p14:creationId xmlns:p14="http://schemas.microsoft.com/office/powerpoint/2010/main" val="625349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F4414-5112-49CC-8B03-F7680E016784}"/>
              </a:ext>
            </a:extLst>
          </p:cNvPr>
          <p:cNvSpPr>
            <a:spLocks noGrp="1"/>
          </p:cNvSpPr>
          <p:nvPr>
            <p:ph type="title"/>
          </p:nvPr>
        </p:nvSpPr>
        <p:spPr/>
        <p:txBody>
          <a:bodyPr/>
          <a:lstStyle/>
          <a:p>
            <a:r>
              <a:rPr lang="en-US" dirty="0"/>
              <a:t>Priority mapping (cont.)</a:t>
            </a:r>
          </a:p>
        </p:txBody>
      </p:sp>
      <p:sp>
        <p:nvSpPr>
          <p:cNvPr id="3" name="Date Placeholder 2">
            <a:extLst>
              <a:ext uri="{FF2B5EF4-FFF2-40B4-BE49-F238E27FC236}">
                <a16:creationId xmlns:a16="http://schemas.microsoft.com/office/drawing/2014/main" id="{9E2BD997-3BBE-4E4D-BD1C-C6199B6A5E1B}"/>
              </a:ext>
            </a:extLst>
          </p:cNvPr>
          <p:cNvSpPr>
            <a:spLocks noGrp="1"/>
          </p:cNvSpPr>
          <p:nvPr>
            <p:ph type="dt" idx="10"/>
          </p:nvPr>
        </p:nvSpPr>
        <p:spPr/>
        <p:txBody>
          <a:bodyPr/>
          <a:lstStyle/>
          <a:p>
            <a:r>
              <a:rPr lang="en-US" altLang="ja-JP"/>
              <a:t>March 2022</a:t>
            </a:r>
            <a:endParaRPr lang="en-US" dirty="0"/>
          </a:p>
        </p:txBody>
      </p:sp>
      <p:sp>
        <p:nvSpPr>
          <p:cNvPr id="4" name="Footer Placeholder 3">
            <a:extLst>
              <a:ext uri="{FF2B5EF4-FFF2-40B4-BE49-F238E27FC236}">
                <a16:creationId xmlns:a16="http://schemas.microsoft.com/office/drawing/2014/main" id="{FF5AD447-9F19-4740-812E-DCEE6365C312}"/>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1939C623-2546-450A-B58E-E3E99A9B9DC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Text Placeholder 5">
            <a:extLst>
              <a:ext uri="{FF2B5EF4-FFF2-40B4-BE49-F238E27FC236}">
                <a16:creationId xmlns:a16="http://schemas.microsoft.com/office/drawing/2014/main" id="{86763182-DE95-4B92-AE73-C1F03E5C6B5F}"/>
              </a:ext>
            </a:extLst>
          </p:cNvPr>
          <p:cNvSpPr>
            <a:spLocks noGrp="1"/>
          </p:cNvSpPr>
          <p:nvPr>
            <p:ph type="body" sz="quarter" idx="13"/>
          </p:nvPr>
        </p:nvSpPr>
        <p:spPr/>
        <p:txBody>
          <a:bodyPr/>
          <a:lstStyle/>
          <a:p>
            <a:r>
              <a:rPr lang="en-US" sz="2000" dirty="0"/>
              <a:t>A list of application would be useful for prioritizing each application.</a:t>
            </a:r>
          </a:p>
          <a:p>
            <a:r>
              <a:rPr lang="en-US" sz="2000" dirty="0"/>
              <a:t>We may consider introducing criteria to determine priorities for future applications.</a:t>
            </a:r>
          </a:p>
          <a:p>
            <a:r>
              <a:rPr lang="en-US" sz="2000" dirty="0"/>
              <a:t>High priority is usually interpreted as requiring low latency, but can also mean low error rates or high data rates.</a:t>
            </a:r>
          </a:p>
          <a:p>
            <a:r>
              <a:rPr lang="en-US" sz="2000" dirty="0"/>
              <a:t>Priority-related parameters can be categorized into (a) requirements such as packet error rate, data rate, latency, and (b) implementations to achieve these requirements, such as contention window. </a:t>
            </a:r>
          </a:p>
        </p:txBody>
      </p:sp>
    </p:spTree>
    <p:extLst>
      <p:ext uri="{BB962C8B-B14F-4D97-AF65-F5344CB8AC3E}">
        <p14:creationId xmlns:p14="http://schemas.microsoft.com/office/powerpoint/2010/main" val="256041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05D6-ED80-4538-88EE-5BBDF4846FC1}"/>
              </a:ext>
            </a:extLst>
          </p:cNvPr>
          <p:cNvSpPr>
            <a:spLocks noGrp="1"/>
          </p:cNvSpPr>
          <p:nvPr>
            <p:ph type="title"/>
          </p:nvPr>
        </p:nvSpPr>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BDA58830-BC15-4207-8531-12E74BDB9017}"/>
              </a:ext>
            </a:extLst>
          </p:cNvPr>
          <p:cNvSpPr>
            <a:spLocks noGrp="1"/>
          </p:cNvSpPr>
          <p:nvPr>
            <p:ph type="body" idx="1"/>
          </p:nvPr>
        </p:nvSpPr>
        <p:spPr>
          <a:xfrm>
            <a:off x="685800" y="1981200"/>
            <a:ext cx="7924800" cy="4114800"/>
          </a:xfrm>
        </p:spPr>
        <p:txBody>
          <a:bodyPr/>
          <a:lstStyle/>
          <a:p>
            <a:r>
              <a:rPr lang="en-US" sz="2000" dirty="0"/>
              <a:t>Some parts of the original standard that do not meet the goal of high reliability may be removed</a:t>
            </a:r>
            <a:r>
              <a:rPr lang="en-US" altLang="ko-KR" sz="2000" dirty="0"/>
              <a:t>,</a:t>
            </a:r>
            <a:r>
              <a:rPr lang="ko-KR" altLang="en-US" sz="2000" dirty="0"/>
              <a:t> </a:t>
            </a:r>
            <a:r>
              <a:rPr lang="en-US" altLang="ko-KR" sz="2000" dirty="0"/>
              <a:t>in the sense of focusing on ultra-wideband and beacon mode with </a:t>
            </a:r>
            <a:r>
              <a:rPr lang="en-US" altLang="ko-KR" sz="2000" dirty="0" err="1"/>
              <a:t>superframes</a:t>
            </a:r>
            <a:r>
              <a:rPr lang="en-US" altLang="ko-KR" sz="2000" dirty="0"/>
              <a:t>, which are advantageous for achieving high dependability.</a:t>
            </a:r>
          </a:p>
          <a:p>
            <a:r>
              <a:rPr lang="en-US" sz="2000" dirty="0"/>
              <a:t>The </a:t>
            </a:r>
            <a:r>
              <a:rPr lang="en-US" sz="2000" dirty="0" err="1"/>
              <a:t>superframe</a:t>
            </a:r>
            <a:r>
              <a:rPr lang="en-US" sz="2000" dirty="0"/>
              <a:t> structure may also be simplified by reducing the types of access phases. Meanwhile, time slots for C2C and TSN may be included.</a:t>
            </a:r>
          </a:p>
          <a:p>
            <a:r>
              <a:rPr lang="en-US" sz="2000" dirty="0"/>
              <a:t>Priority mapping for vehicle BAN traffics is required. Priorities of Human BAN traffics can also be reconsidered.</a:t>
            </a:r>
          </a:p>
        </p:txBody>
      </p:sp>
      <p:sp>
        <p:nvSpPr>
          <p:cNvPr id="5" name="Date Placeholder 4">
            <a:extLst>
              <a:ext uri="{FF2B5EF4-FFF2-40B4-BE49-F238E27FC236}">
                <a16:creationId xmlns:a16="http://schemas.microsoft.com/office/drawing/2014/main" id="{90550EF7-C136-45C6-96FF-0736C841546D}"/>
              </a:ext>
            </a:extLst>
          </p:cNvPr>
          <p:cNvSpPr>
            <a:spLocks noGrp="1"/>
          </p:cNvSpPr>
          <p:nvPr>
            <p:ph type="dt" idx="10"/>
          </p:nvPr>
        </p:nvSpPr>
        <p:spPr>
          <a:xfrm>
            <a:off x="685800" y="377825"/>
            <a:ext cx="1600200" cy="215900"/>
          </a:xfrm>
        </p:spPr>
        <p:txBody>
          <a:bodyPr/>
          <a:lstStyle/>
          <a:p>
            <a:r>
              <a:rPr lang="en-US" altLang="ja-JP" dirty="0"/>
              <a:t>March 2022</a:t>
            </a:r>
            <a:endParaRPr lang="en-US" dirty="0"/>
          </a:p>
        </p:txBody>
      </p:sp>
      <p:sp>
        <p:nvSpPr>
          <p:cNvPr id="6" name="Footer Placeholder 5">
            <a:extLst>
              <a:ext uri="{FF2B5EF4-FFF2-40B4-BE49-F238E27FC236}">
                <a16:creationId xmlns:a16="http://schemas.microsoft.com/office/drawing/2014/main" id="{F1A635E5-8DAE-4058-9D01-10C24FE4443C}"/>
              </a:ext>
            </a:extLst>
          </p:cNvPr>
          <p:cNvSpPr>
            <a:spLocks noGrp="1"/>
          </p:cNvSpPr>
          <p:nvPr>
            <p:ph type="ftr" idx="11"/>
          </p:nvPr>
        </p:nvSpPr>
        <p:spPr>
          <a:xfrm>
            <a:off x="4878388" y="6475413"/>
            <a:ext cx="4039340" cy="102940"/>
          </a:xfrm>
        </p:spPr>
        <p:txBody>
          <a:bodyPr/>
          <a:lstStyle/>
          <a:p>
            <a:r>
              <a:rPr lang="en-US"/>
              <a:t>M.Kim, T.Kobayashi, M.Hernandez, R.Kohno(YNU/YRP-IAI)</a:t>
            </a:r>
            <a:endParaRPr lang="en-US" dirty="0"/>
          </a:p>
        </p:txBody>
      </p:sp>
      <p:sp>
        <p:nvSpPr>
          <p:cNvPr id="7" name="Slide Number Placeholder 6">
            <a:extLst>
              <a:ext uri="{FF2B5EF4-FFF2-40B4-BE49-F238E27FC236}">
                <a16:creationId xmlns:a16="http://schemas.microsoft.com/office/drawing/2014/main" id="{DB5304F2-ADB7-40C1-83E6-EB346BDB7FFA}"/>
              </a:ext>
            </a:extLst>
          </p:cNvPr>
          <p:cNvSpPr>
            <a:spLocks noGrp="1"/>
          </p:cNvSpPr>
          <p:nvPr>
            <p:ph type="sldNum" idx="12"/>
          </p:nvPr>
        </p:nvSpPr>
        <p:spPr>
          <a:xfrm>
            <a:off x="4341813" y="6475413"/>
            <a:ext cx="536575" cy="184150"/>
          </a:xfrm>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5933163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5140</TotalTime>
  <Words>922</Words>
  <Application>Microsoft Office PowerPoint</Application>
  <PresentationFormat>On-screen Show (4:3)</PresentationFormat>
  <Paragraphs>96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Introduction</vt:lpstr>
      <vt:lpstr>PHY and MAC access modes</vt:lpstr>
      <vt:lpstr>Access phases</vt:lpstr>
      <vt:lpstr>Priority mapping</vt:lpstr>
      <vt:lpstr>Priority mapping (cont.)</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192</cp:revision>
  <dcterms:modified xsi:type="dcterms:W3CDTF">2022-03-15T13:20:34Z</dcterms:modified>
</cp:coreProperties>
</file>