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69" r:id="rId2"/>
    <p:sldId id="424" r:id="rId3"/>
    <p:sldId id="754" r:id="rId4"/>
    <p:sldId id="856" r:id="rId5"/>
    <p:sldId id="857" r:id="rId6"/>
    <p:sldId id="828" r:id="rId7"/>
    <p:sldId id="860" r:id="rId8"/>
    <p:sldId id="85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555" autoAdjust="0"/>
    <p:restoredTop sz="95409" autoAdjust="0"/>
  </p:normalViewPr>
  <p:slideViewPr>
    <p:cSldViewPr>
      <p:cViewPr varScale="1">
        <p:scale>
          <a:sx n="77" d="100"/>
          <a:sy n="77" d="100"/>
        </p:scale>
        <p:origin x="842" y="2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3</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15-22</a:t>
            </a:r>
            <a:r>
              <a:rPr lang="en-US" sz="1800" b="1" dirty="0" smtClean="0"/>
              <a:t>-0185-00-0013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March 2022</a:t>
            </a:r>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March 2022 Closing Report</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2022-03-15</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713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a:t>
            </a:r>
            <a:r>
              <a:rPr lang="en-US" altLang="en-US" dirty="0" smtClean="0"/>
              <a:t>Wireless Communication Closing Report for </a:t>
            </a:r>
            <a:r>
              <a:rPr lang="en-US" altLang="en-US" dirty="0"/>
              <a:t>the </a:t>
            </a:r>
            <a:r>
              <a:rPr lang="en-US" altLang="en-US" dirty="0" smtClean="0"/>
              <a:t>March 2022 virtual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57188" indent="-357188"/>
            <a:r>
              <a:rPr lang="de-DE" sz="2000" dirty="0" err="1" smtClean="0"/>
              <a:t>Monday</a:t>
            </a:r>
            <a:r>
              <a:rPr lang="de-DE" sz="2000" dirty="0" smtClean="0"/>
              <a:t> 14 Jan. </a:t>
            </a:r>
            <a:r>
              <a:rPr lang="en-GB" sz="2000" dirty="0" smtClean="0"/>
              <a:t>AM0 </a:t>
            </a:r>
            <a:r>
              <a:rPr lang="en-GB" sz="2000" dirty="0"/>
              <a:t>(7-9 </a:t>
            </a:r>
            <a:r>
              <a:rPr lang="en-GB" sz="2000" dirty="0" smtClean="0"/>
              <a:t>a.m</a:t>
            </a:r>
            <a:r>
              <a:rPr lang="en-GB" sz="2000" dirty="0"/>
              <a:t>. EST, 13-15 CET)</a:t>
            </a:r>
            <a:endParaRPr lang="de-DE" sz="2000" dirty="0"/>
          </a:p>
          <a:p>
            <a:pPr marL="1028700" lvl="1"/>
            <a:r>
              <a:rPr lang="en-GB" sz="1800" dirty="0"/>
              <a:t>Reconfirm </a:t>
            </a:r>
            <a:r>
              <a:rPr lang="en-GB" sz="1800" dirty="0" smtClean="0"/>
              <a:t>CRG</a:t>
            </a:r>
          </a:p>
          <a:p>
            <a:pPr marL="1028700" lvl="1"/>
            <a:r>
              <a:rPr lang="en-GB" sz="1800" dirty="0" smtClean="0"/>
              <a:t>Announce teleconferences</a:t>
            </a:r>
          </a:p>
          <a:p>
            <a:pPr marL="1028700" lvl="1"/>
            <a:r>
              <a:rPr lang="en-GB" sz="1800" dirty="0" smtClean="0"/>
              <a:t>Status </a:t>
            </a:r>
            <a:r>
              <a:rPr lang="en-GB" sz="1800" dirty="0"/>
              <a:t>of SA </a:t>
            </a:r>
            <a:r>
              <a:rPr lang="en-GB" sz="1800" dirty="0" smtClean="0"/>
              <a:t>ballot</a:t>
            </a:r>
          </a:p>
          <a:p>
            <a:pPr marL="1028700" lvl="1"/>
            <a:r>
              <a:rPr lang="en-GB" sz="1800" dirty="0" smtClean="0"/>
              <a:t>Review </a:t>
            </a:r>
            <a:r>
              <a:rPr lang="en-GB" sz="1800" dirty="0"/>
              <a:t>residual comments</a:t>
            </a:r>
            <a:endParaRPr lang="de-DE" sz="1800" dirty="0"/>
          </a:p>
          <a:p>
            <a:pPr marL="1028700" lvl="1"/>
            <a:r>
              <a:rPr lang="en-GB" sz="1800" dirty="0" smtClean="0"/>
              <a:t>Continue </a:t>
            </a:r>
            <a:r>
              <a:rPr lang="en-GB" sz="1800" dirty="0"/>
              <a:t>comment </a:t>
            </a:r>
            <a:r>
              <a:rPr lang="en-GB" sz="1800" dirty="0" smtClean="0"/>
              <a:t>resolution</a:t>
            </a:r>
          </a:p>
          <a:p>
            <a:pPr lvl="1" indent="0">
              <a:buNone/>
            </a:pPr>
            <a:endParaRPr lang="en-GB" sz="1800" dirty="0"/>
          </a:p>
          <a:p>
            <a:pPr marL="357188" indent="-357188"/>
            <a:r>
              <a:rPr lang="de-DE" sz="2000" dirty="0" err="1" smtClean="0"/>
              <a:t>Tuesday</a:t>
            </a:r>
            <a:r>
              <a:rPr lang="de-DE" sz="2000" dirty="0" smtClean="0"/>
              <a:t> 15 March </a:t>
            </a:r>
            <a:r>
              <a:rPr lang="en-GB" sz="2000" dirty="0" smtClean="0"/>
              <a:t>AM0 </a:t>
            </a:r>
            <a:r>
              <a:rPr lang="en-GB" sz="2000" dirty="0"/>
              <a:t>(7-9 </a:t>
            </a:r>
            <a:r>
              <a:rPr lang="en-GB" sz="2000" dirty="0" smtClean="0"/>
              <a:t>a.m</a:t>
            </a:r>
            <a:r>
              <a:rPr lang="en-GB" sz="2000" dirty="0"/>
              <a:t>. EST, 13-15 </a:t>
            </a:r>
            <a:r>
              <a:rPr lang="en-GB" sz="2000" dirty="0" smtClean="0"/>
              <a:t>CET)</a:t>
            </a:r>
            <a:endParaRPr lang="de-DE" sz="2000" dirty="0" smtClean="0"/>
          </a:p>
          <a:p>
            <a:pPr marL="989013" lvl="1" indent="-269875"/>
            <a:r>
              <a:rPr lang="en-GB" sz="1800" dirty="0"/>
              <a:t>Approve January meeting and teleconference minutes</a:t>
            </a:r>
          </a:p>
          <a:p>
            <a:pPr marL="989013" lvl="1" indent="-269875"/>
            <a:r>
              <a:rPr lang="en-GB" sz="1800" dirty="0" smtClean="0"/>
              <a:t>Continue comment resolution</a:t>
            </a:r>
          </a:p>
          <a:p>
            <a:pPr marL="989013" lvl="1" indent="-269875"/>
            <a:r>
              <a:rPr lang="en-GB" sz="1800" dirty="0" smtClean="0"/>
              <a:t>Discuss TG13 timeline</a:t>
            </a:r>
            <a:endParaRPr lang="de-DE" sz="1800" dirty="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3</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t>
            </a:r>
            <a:r>
              <a:rPr lang="en-US" altLang="en-US" sz="3200" dirty="0" smtClean="0">
                <a:solidFill>
                  <a:schemeClr val="tx2"/>
                </a:solidFill>
              </a:rPr>
              <a:t>meetings this </a:t>
            </a:r>
            <a:r>
              <a:rPr lang="en-US" altLang="en-US" sz="3200" dirty="0">
                <a:solidFill>
                  <a:schemeClr val="tx2"/>
                </a:solidFill>
              </a:rPr>
              <a:t>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SA </a:t>
            </a:r>
            <a:r>
              <a:rPr lang="de-DE" dirty="0" err="1" smtClean="0"/>
              <a:t>ballot</a:t>
            </a:r>
            <a:r>
              <a:rPr lang="de-DE" dirty="0" smtClean="0"/>
              <a:t> </a:t>
            </a:r>
            <a:r>
              <a:rPr lang="de-DE" dirty="0" err="1" smtClean="0"/>
              <a:t>status</a:t>
            </a:r>
            <a:endParaRPr lang="de-DE" dirty="0"/>
          </a:p>
        </p:txBody>
      </p:sp>
      <p:sp>
        <p:nvSpPr>
          <p:cNvPr id="3" name="Inhaltsplatzhalter 2"/>
          <p:cNvSpPr>
            <a:spLocks noGrp="1"/>
          </p:cNvSpPr>
          <p:nvPr>
            <p:ph idx="1"/>
          </p:nvPr>
        </p:nvSpPr>
        <p:spPr>
          <a:xfrm>
            <a:off x="381000" y="1600200"/>
            <a:ext cx="8534400" cy="2286000"/>
          </a:xfrm>
        </p:spPr>
        <p:txBody>
          <a:bodyPr/>
          <a:lstStyle/>
          <a:p>
            <a:r>
              <a:rPr lang="en-US" sz="2000" b="0" dirty="0" smtClean="0"/>
              <a:t>Initial SA letter ballot</a:t>
            </a:r>
          </a:p>
          <a:p>
            <a:pPr lvl="1"/>
            <a:r>
              <a:rPr lang="en-US" sz="1800" dirty="0" smtClean="0"/>
              <a:t>82% </a:t>
            </a:r>
            <a:r>
              <a:rPr lang="en-US" sz="1800" dirty="0"/>
              <a:t>return rate, </a:t>
            </a:r>
            <a:r>
              <a:rPr lang="en-US" sz="1800" dirty="0" smtClean="0"/>
              <a:t>95% </a:t>
            </a:r>
            <a:r>
              <a:rPr lang="en-US" sz="1800" dirty="0"/>
              <a:t>approval rate </a:t>
            </a:r>
          </a:p>
          <a:p>
            <a:pPr lvl="1"/>
            <a:r>
              <a:rPr lang="en-US" sz="1800" b="0" dirty="0" smtClean="0"/>
              <a:t>3 NO votes with 21 MBS comments</a:t>
            </a:r>
          </a:p>
          <a:p>
            <a:pPr lvl="1"/>
            <a:r>
              <a:rPr lang="en-US" sz="1800" b="0" dirty="0" smtClean="0"/>
              <a:t>314 comments were </a:t>
            </a:r>
            <a:r>
              <a:rPr lang="en-US" sz="1800" dirty="0"/>
              <a:t>received (9 </a:t>
            </a:r>
            <a:r>
              <a:rPr lang="en-US" sz="1800" dirty="0" smtClean="0"/>
              <a:t>general, 112 </a:t>
            </a:r>
            <a:r>
              <a:rPr lang="en-US" sz="1800" dirty="0"/>
              <a:t>technical, 193 </a:t>
            </a:r>
            <a:r>
              <a:rPr lang="en-US" sz="1800" dirty="0" smtClean="0"/>
              <a:t>editorial)</a:t>
            </a:r>
            <a:endParaRPr lang="en-US" sz="1800" b="0" dirty="0" smtClean="0"/>
          </a:p>
          <a:p>
            <a:r>
              <a:rPr lang="en-US" sz="2000" b="0" dirty="0" smtClean="0"/>
              <a:t>1</a:t>
            </a:r>
            <a:r>
              <a:rPr lang="en-US" sz="2000" b="0" baseline="30000" dirty="0" smtClean="0"/>
              <a:t>st</a:t>
            </a:r>
            <a:r>
              <a:rPr lang="en-US" sz="2000" b="0" dirty="0" smtClean="0"/>
              <a:t> Recirculation</a:t>
            </a:r>
          </a:p>
          <a:p>
            <a:pPr lvl="1"/>
            <a:r>
              <a:rPr lang="en-US" sz="1800" dirty="0" smtClean="0"/>
              <a:t>83% </a:t>
            </a:r>
            <a:r>
              <a:rPr lang="en-US" sz="1800" dirty="0"/>
              <a:t>return rate, </a:t>
            </a:r>
            <a:r>
              <a:rPr lang="en-US" sz="1800" dirty="0" smtClean="0"/>
              <a:t>98% </a:t>
            </a:r>
            <a:r>
              <a:rPr lang="en-US" sz="1800" dirty="0"/>
              <a:t>approval rate </a:t>
            </a:r>
          </a:p>
          <a:p>
            <a:pPr lvl="1"/>
            <a:r>
              <a:rPr lang="en-US" sz="1800" b="0" dirty="0" smtClean="0"/>
              <a:t>1 NO vote with 10 MBS comments</a:t>
            </a:r>
          </a:p>
          <a:p>
            <a:pPr lvl="1"/>
            <a:r>
              <a:rPr lang="en-US" sz="1800" b="0" dirty="0" smtClean="0"/>
              <a:t>158 comments were received (1 general, 96 technical, 61 editorial)</a:t>
            </a:r>
          </a:p>
          <a:p>
            <a:pPr marL="361950" indent="-361950"/>
            <a:r>
              <a:rPr lang="en-GB" sz="2000" b="0" dirty="0" smtClean="0"/>
              <a:t>2</a:t>
            </a:r>
            <a:r>
              <a:rPr lang="en-GB" sz="2000" b="0" baseline="30000" dirty="0" smtClean="0"/>
              <a:t>nd</a:t>
            </a:r>
            <a:r>
              <a:rPr lang="en-GB" sz="2000" b="0" dirty="0" smtClean="0"/>
              <a:t> Recirculation</a:t>
            </a:r>
            <a:endParaRPr lang="en-GB" sz="2000" b="0" dirty="0"/>
          </a:p>
          <a:p>
            <a:pPr lvl="1"/>
            <a:r>
              <a:rPr lang="en-US" sz="1800" dirty="0" smtClean="0"/>
              <a:t>84</a:t>
            </a:r>
            <a:r>
              <a:rPr lang="en-US" sz="1800" dirty="0"/>
              <a:t>% return </a:t>
            </a:r>
            <a:r>
              <a:rPr lang="en-US" sz="1800" dirty="0" smtClean="0"/>
              <a:t>rate, </a:t>
            </a:r>
            <a:r>
              <a:rPr lang="en-US" sz="1800" dirty="0"/>
              <a:t>97% approval </a:t>
            </a:r>
            <a:r>
              <a:rPr lang="en-US" sz="1800" dirty="0" smtClean="0"/>
              <a:t>rate </a:t>
            </a:r>
            <a:endParaRPr lang="en-US" sz="1800" dirty="0"/>
          </a:p>
          <a:p>
            <a:pPr lvl="1"/>
            <a:r>
              <a:rPr lang="en-US" sz="1800" dirty="0" smtClean="0"/>
              <a:t>2 </a:t>
            </a:r>
            <a:r>
              <a:rPr lang="en-US" sz="1800" dirty="0"/>
              <a:t>NO votes with </a:t>
            </a:r>
            <a:r>
              <a:rPr lang="en-US" sz="1800" dirty="0" smtClean="0"/>
              <a:t>6 MBS comments</a:t>
            </a:r>
          </a:p>
          <a:p>
            <a:pPr lvl="1"/>
            <a:r>
              <a:rPr lang="en-US" sz="1800" dirty="0"/>
              <a:t>94 comments were received (0 general, 45 technical, 49 editorial)</a:t>
            </a:r>
          </a:p>
          <a:p>
            <a:r>
              <a:rPr lang="en-US" sz="2000" b="0" dirty="0" smtClean="0"/>
              <a:t>All comments were addressed</a:t>
            </a:r>
          </a:p>
          <a:p>
            <a:pPr lvl="1"/>
            <a:r>
              <a:rPr lang="en-US" sz="1800" dirty="0" smtClean="0"/>
              <a:t>11 </a:t>
            </a:r>
            <a:r>
              <a:rPr lang="en-US" sz="1800" dirty="0"/>
              <a:t>comments need further </a:t>
            </a:r>
            <a:r>
              <a:rPr lang="en-US" sz="1800" dirty="0" smtClean="0"/>
              <a:t>homework, work is finalized in CRG meetings</a:t>
            </a:r>
          </a:p>
          <a:p>
            <a:pPr lvl="1"/>
            <a:endParaRPr lang="en-US" sz="1800" dirty="0"/>
          </a:p>
          <a:p>
            <a:pPr lvl="1"/>
            <a:endParaRPr lang="en-US" sz="1800" dirty="0" smtClean="0"/>
          </a:p>
          <a:p>
            <a:pPr lvl="1"/>
            <a:endParaRPr lang="en-US" sz="1800"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4</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691280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TG13 CRG </a:t>
            </a:r>
            <a:r>
              <a:rPr lang="de-DE" dirty="0" err="1" smtClean="0"/>
              <a:t>Telcos</a:t>
            </a:r>
            <a:r>
              <a:rPr lang="de-DE" dirty="0" smtClean="0"/>
              <a:t>/</a:t>
            </a:r>
            <a:r>
              <a:rPr lang="de-DE" dirty="0" err="1" smtClean="0"/>
              <a:t>Telco</a:t>
            </a:r>
            <a:r>
              <a:rPr lang="de-DE" dirty="0" smtClean="0"/>
              <a:t> </a:t>
            </a:r>
            <a:r>
              <a:rPr lang="de-DE" dirty="0" err="1" smtClean="0"/>
              <a:t>with</a:t>
            </a:r>
            <a:r>
              <a:rPr lang="de-DE" dirty="0" smtClean="0"/>
              <a:t> 802.1</a:t>
            </a:r>
            <a:endParaRPr lang="de-DE" dirty="0"/>
          </a:p>
        </p:txBody>
      </p:sp>
      <p:sp>
        <p:nvSpPr>
          <p:cNvPr id="3" name="Inhaltsplatzhalter 2"/>
          <p:cNvSpPr>
            <a:spLocks noGrp="1"/>
          </p:cNvSpPr>
          <p:nvPr>
            <p:ph idx="1"/>
          </p:nvPr>
        </p:nvSpPr>
        <p:spPr>
          <a:xfrm>
            <a:off x="381000" y="1981200"/>
            <a:ext cx="8534400" cy="2286000"/>
          </a:xfrm>
        </p:spPr>
        <p:txBody>
          <a:bodyPr/>
          <a:lstStyle/>
          <a:p>
            <a:pPr marL="400050"/>
            <a:r>
              <a:rPr lang="de-DE" dirty="0" smtClean="0"/>
              <a:t>TG13 CRG Telco </a:t>
            </a:r>
            <a:r>
              <a:rPr lang="de-DE" dirty="0" err="1" smtClean="0"/>
              <a:t>dates</a:t>
            </a:r>
            <a:endParaRPr lang="de-DE" dirty="0" smtClean="0"/>
          </a:p>
          <a:p>
            <a:pPr marL="800100" lvl="1"/>
            <a:r>
              <a:rPr lang="de-DE" dirty="0" smtClean="0"/>
              <a:t>28 </a:t>
            </a:r>
            <a:r>
              <a:rPr lang="de-DE" dirty="0"/>
              <a:t>March 2022, </a:t>
            </a:r>
            <a:r>
              <a:rPr lang="de-DE" dirty="0" smtClean="0"/>
              <a:t>11:00-12.30 </a:t>
            </a:r>
            <a:r>
              <a:rPr lang="de-DE" dirty="0"/>
              <a:t>CET </a:t>
            </a:r>
            <a:r>
              <a:rPr lang="de-DE" dirty="0" smtClean="0"/>
              <a:t>(5:00-6:30 </a:t>
            </a:r>
            <a:r>
              <a:rPr lang="de-DE" dirty="0"/>
              <a:t>ET, </a:t>
            </a:r>
            <a:r>
              <a:rPr lang="de-DE" dirty="0" smtClean="0"/>
              <a:t>18:00-19:30 </a:t>
            </a:r>
            <a:r>
              <a:rPr lang="de-DE" dirty="0"/>
              <a:t>KT)</a:t>
            </a:r>
          </a:p>
          <a:p>
            <a:pPr marL="800100" lvl="1"/>
            <a:r>
              <a:rPr lang="de-DE" dirty="0" smtClean="0"/>
              <a:t>  4 April </a:t>
            </a:r>
            <a:r>
              <a:rPr lang="de-DE" dirty="0"/>
              <a:t>2022, 11:00-12.30 CET (5:00-6:30 ET, 18:00-19:30 KT)</a:t>
            </a:r>
          </a:p>
          <a:p>
            <a:pPr marL="800100" lvl="1"/>
            <a:r>
              <a:rPr lang="de-DE" dirty="0" smtClean="0"/>
              <a:t>11 April </a:t>
            </a:r>
            <a:r>
              <a:rPr lang="de-DE" dirty="0"/>
              <a:t>2022, 11:00-12.30 CET (5:00-6:30 ET, 18:00-19:30 KT)</a:t>
            </a:r>
          </a:p>
          <a:p>
            <a:pPr marL="800100" lvl="1"/>
            <a:r>
              <a:rPr lang="de-DE" dirty="0" smtClean="0"/>
              <a:t>2 May 2022</a:t>
            </a:r>
            <a:r>
              <a:rPr lang="de-DE" dirty="0"/>
              <a:t>, 11:00-12.30 CET (5:00-6:30 ET, 18:00-19:30 KT)</a:t>
            </a:r>
          </a:p>
          <a:p>
            <a:pPr marL="800100" lvl="1"/>
            <a:endParaRPr lang="de-DE" sz="2400" dirty="0" smtClean="0"/>
          </a:p>
          <a:p>
            <a:pPr marL="400050"/>
            <a:r>
              <a:rPr lang="de-DE" dirty="0"/>
              <a:t>TG13 </a:t>
            </a:r>
            <a:r>
              <a:rPr lang="de-DE" dirty="0" err="1" smtClean="0"/>
              <a:t>Telco</a:t>
            </a:r>
            <a:r>
              <a:rPr lang="de-DE" dirty="0" smtClean="0"/>
              <a:t> </a:t>
            </a:r>
            <a:r>
              <a:rPr lang="de-DE" dirty="0" err="1" smtClean="0"/>
              <a:t>with</a:t>
            </a:r>
            <a:r>
              <a:rPr lang="de-DE" dirty="0" smtClean="0"/>
              <a:t> 802.1 (tentative)</a:t>
            </a:r>
            <a:endParaRPr lang="de-DE" dirty="0"/>
          </a:p>
          <a:p>
            <a:pPr marL="800100" lvl="1"/>
            <a:r>
              <a:rPr lang="de-DE" dirty="0" smtClean="0"/>
              <a:t>11 April </a:t>
            </a:r>
            <a:r>
              <a:rPr lang="de-DE" dirty="0"/>
              <a:t>2022, </a:t>
            </a:r>
            <a:r>
              <a:rPr lang="de-DE" dirty="0" smtClean="0"/>
              <a:t>15:30-17.00 </a:t>
            </a:r>
            <a:r>
              <a:rPr lang="de-DE" dirty="0"/>
              <a:t>CET </a:t>
            </a:r>
            <a:r>
              <a:rPr lang="de-DE" dirty="0" smtClean="0"/>
              <a:t>(9:30-11:00 ET, 22:30-24:00 KT)</a:t>
            </a:r>
            <a:endParaRPr lang="de-DE" dirty="0"/>
          </a:p>
          <a:p>
            <a:pPr marL="800100" lvl="1"/>
            <a:endParaRPr lang="de-DE" dirty="0" smtClean="0"/>
          </a:p>
          <a:p>
            <a:pPr marL="800100" lvl="1"/>
            <a:endParaRPr lang="de-DE" b="0"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5</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1723587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to request </a:t>
            </a:r>
            <a:r>
              <a:rPr lang="en-US" sz="1800" b="0" i="1" dirty="0"/>
              <a:t>that 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Kai Lennert Bober	</a:t>
            </a:r>
          </a:p>
          <a:p>
            <a:pPr marL="457200" lvl="1" indent="0">
              <a:buNone/>
            </a:pPr>
            <a:r>
              <a:rPr lang="en-US" sz="1800" b="1" dirty="0" smtClean="0"/>
              <a:t>Second:	Sang-</a:t>
            </a:r>
            <a:r>
              <a:rPr lang="en-US" sz="1800" b="1" dirty="0" err="1" smtClean="0"/>
              <a:t>Kyu</a:t>
            </a:r>
            <a:r>
              <a:rPr lang="en-US" sz="1800" b="1" dirty="0" smtClean="0"/>
              <a:t> Lim</a:t>
            </a:r>
            <a:endParaRPr lang="de-DE" sz="1800" b="1" dirty="0" smtClean="0"/>
          </a:p>
          <a:p>
            <a:pPr marL="457200" lvl="1" indent="0">
              <a:buNone/>
            </a:pPr>
            <a:endParaRPr lang="en-US" sz="1800" dirty="0" smtClean="0"/>
          </a:p>
          <a:p>
            <a:pPr marL="457200" lvl="1" indent="0">
              <a:buNone/>
            </a:pPr>
            <a:r>
              <a:rPr lang="en-US" sz="1800" dirty="0" smtClean="0"/>
              <a:t>Result</a:t>
            </a:r>
            <a:r>
              <a:rPr lang="en-US" sz="1800" dirty="0"/>
              <a:t>: </a:t>
            </a:r>
            <a:r>
              <a:rPr lang="en-US" sz="1800" dirty="0" smtClean="0"/>
              <a:t>Motion passed unanimously.</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6</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WG Motion </a:t>
            </a:r>
            <a:r>
              <a:rPr lang="de-DE" dirty="0" err="1" smtClean="0"/>
              <a:t>to</a:t>
            </a:r>
            <a:r>
              <a:rPr lang="de-DE" dirty="0" smtClean="0"/>
              <a:t> </a:t>
            </a:r>
            <a:r>
              <a:rPr lang="de-DE" dirty="0" err="1" smtClean="0"/>
              <a:t>reconfirm</a:t>
            </a:r>
            <a:r>
              <a:rPr lang="de-DE" dirty="0" smtClean="0"/>
              <a:t> CRG</a:t>
            </a:r>
            <a:endParaRPr lang="de-DE" dirty="0"/>
          </a:p>
        </p:txBody>
      </p:sp>
      <p:sp>
        <p:nvSpPr>
          <p:cNvPr id="3" name="Inhaltsplatzhalter 2"/>
          <p:cNvSpPr>
            <a:spLocks noGrp="1"/>
          </p:cNvSpPr>
          <p:nvPr>
            <p:ph idx="1"/>
          </p:nvPr>
        </p:nvSpPr>
        <p:spPr>
          <a:xfrm>
            <a:off x="381000" y="1981200"/>
            <a:ext cx="8534400" cy="2286000"/>
          </a:xfrm>
        </p:spPr>
        <p:txBody>
          <a:bodyPr/>
          <a:lstStyle/>
          <a:p>
            <a:pPr marL="0" lvl="0" indent="0">
              <a:buNone/>
            </a:pPr>
            <a:r>
              <a:rPr lang="en-US" sz="1800" b="0" i="1" dirty="0" smtClean="0"/>
              <a:t>Move that </a:t>
            </a:r>
            <a:r>
              <a:rPr lang="en-US" sz="1800" b="0" i="1" dirty="0"/>
              <a:t>802.15 WG approves the formation of a Comment Resolution Group (CRG) for the Standards Association balloting of the </a:t>
            </a:r>
            <a:r>
              <a:rPr lang="en-US" sz="1800" b="0" i="1" dirty="0" smtClean="0"/>
              <a:t>P802.15.13_D7 </a:t>
            </a:r>
            <a:r>
              <a:rPr lang="en-US" sz="1800" b="0" i="1" dirty="0"/>
              <a:t>with the following membership: Volker Jungnickel as Chair, </a:t>
            </a:r>
            <a:r>
              <a:rPr lang="en-US" sz="1800" b="0" i="1" dirty="0" err="1" smtClean="0"/>
              <a:t>Tuncer</a:t>
            </a:r>
            <a:r>
              <a:rPr lang="en-US" sz="1800" b="0" i="1" dirty="0" smtClean="0"/>
              <a:t> </a:t>
            </a:r>
            <a:r>
              <a:rPr lang="en-US" sz="1800" b="0" i="1" dirty="0"/>
              <a:t>Baykas, Sang-Kyu Lim, </a:t>
            </a:r>
            <a:r>
              <a:rPr lang="en-US" sz="1800" b="0" i="1" dirty="0" smtClean="0"/>
              <a:t>Tero </a:t>
            </a:r>
            <a:r>
              <a:rPr lang="en-US" sz="1800" b="0" i="1" dirty="0"/>
              <a:t>Kivinen. The 802.15.13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r>
              <a:rPr lang="en-US" sz="1800" b="0" i="1" dirty="0" smtClean="0"/>
              <a:t>.</a:t>
            </a:r>
          </a:p>
          <a:p>
            <a:pPr lvl="0"/>
            <a:endParaRPr lang="de-DE" sz="2000" dirty="0"/>
          </a:p>
          <a:p>
            <a:pPr marL="457200" lvl="1" indent="0">
              <a:buNone/>
            </a:pPr>
            <a:r>
              <a:rPr lang="en-US" sz="1800" b="1" dirty="0"/>
              <a:t>Moved</a:t>
            </a:r>
            <a:r>
              <a:rPr lang="en-US" sz="1800" b="1" dirty="0" smtClean="0"/>
              <a:t>:	Volker Jungnickel	</a:t>
            </a:r>
          </a:p>
          <a:p>
            <a:pPr marL="457200" lvl="1" indent="0">
              <a:buNone/>
            </a:pPr>
            <a:r>
              <a:rPr lang="en-US" sz="1800" b="1" dirty="0" smtClean="0"/>
              <a:t>Second:	</a:t>
            </a:r>
            <a:endParaRPr lang="de-DE" sz="1800" b="1" dirty="0" smtClean="0"/>
          </a:p>
          <a:p>
            <a:pPr marL="457200" lvl="1" indent="0">
              <a:buNone/>
            </a:pPr>
            <a:endParaRPr lang="en-US" sz="1800" dirty="0" smtClean="0"/>
          </a:p>
          <a:p>
            <a:pPr marL="457200" lvl="1" indent="0">
              <a:buNone/>
            </a:pPr>
            <a:r>
              <a:rPr lang="en-US" sz="1800" dirty="0" smtClean="0"/>
              <a:t>Result:</a:t>
            </a:r>
            <a:endParaRPr lang="de-DE" sz="1800" dirty="0">
              <a:effectLst/>
            </a:endParaRPr>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7</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70611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752600"/>
            <a:ext cx="8534400" cy="2286000"/>
          </a:xfrm>
        </p:spPr>
        <p:txBody>
          <a:bodyPr/>
          <a:lstStyle/>
          <a:p>
            <a:pPr marL="400050"/>
            <a:r>
              <a:rPr lang="de-DE" dirty="0" smtClean="0"/>
              <a:t>D7 </a:t>
            </a:r>
            <a:r>
              <a:rPr lang="de-DE" dirty="0" err="1" smtClean="0"/>
              <a:t>goes</a:t>
            </a:r>
            <a:r>
              <a:rPr lang="de-DE" dirty="0" smtClean="0"/>
              <a:t> </a:t>
            </a:r>
            <a:r>
              <a:rPr lang="de-DE" dirty="0" err="1" smtClean="0"/>
              <a:t>to</a:t>
            </a:r>
            <a:r>
              <a:rPr lang="de-DE" dirty="0" smtClean="0"/>
              <a:t> 3</a:t>
            </a:r>
            <a:r>
              <a:rPr lang="de-DE" baseline="30000" dirty="0" smtClean="0"/>
              <a:t>rd</a:t>
            </a:r>
            <a:r>
              <a:rPr lang="de-DE" dirty="0" smtClean="0"/>
              <a:t> </a:t>
            </a:r>
            <a:r>
              <a:rPr lang="de-DE" dirty="0" err="1" smtClean="0"/>
              <a:t>recirculation</a:t>
            </a:r>
            <a:r>
              <a:rPr lang="de-DE" dirty="0" smtClean="0"/>
              <a:t> </a:t>
            </a:r>
            <a:r>
              <a:rPr lang="de-DE" dirty="0" err="1" smtClean="0"/>
              <a:t>before</a:t>
            </a:r>
            <a:r>
              <a:rPr lang="de-DE" dirty="0" smtClean="0"/>
              <a:t> May</a:t>
            </a:r>
            <a:endParaRPr lang="de-DE" dirty="0"/>
          </a:p>
          <a:p>
            <a:pPr marL="1143000" lvl="2"/>
            <a:r>
              <a:rPr lang="de-DE" dirty="0" err="1" smtClean="0"/>
              <a:t>Should</a:t>
            </a:r>
            <a:r>
              <a:rPr lang="de-DE" dirty="0" smtClean="0"/>
              <a:t> </a:t>
            </a:r>
            <a:r>
              <a:rPr lang="de-DE" dirty="0" err="1" smtClean="0"/>
              <a:t>need</a:t>
            </a:r>
            <a:r>
              <a:rPr lang="de-DE" dirty="0" smtClean="0"/>
              <a:t> </a:t>
            </a:r>
            <a:r>
              <a:rPr lang="de-DE" dirty="0" err="1" smtClean="0"/>
              <a:t>no</a:t>
            </a:r>
            <a:r>
              <a:rPr lang="de-DE" dirty="0" smtClean="0"/>
              <a:t> </a:t>
            </a:r>
            <a:r>
              <a:rPr lang="de-DE" dirty="0" err="1" smtClean="0"/>
              <a:t>further</a:t>
            </a:r>
            <a:r>
              <a:rPr lang="de-DE" dirty="0" smtClean="0"/>
              <a:t> </a:t>
            </a:r>
            <a:r>
              <a:rPr lang="de-DE" dirty="0" err="1" smtClean="0"/>
              <a:t>technical</a:t>
            </a:r>
            <a:r>
              <a:rPr lang="de-DE" dirty="0" smtClean="0"/>
              <a:t> </a:t>
            </a:r>
            <a:r>
              <a:rPr lang="de-DE" dirty="0" err="1" smtClean="0"/>
              <a:t>changes</a:t>
            </a:r>
            <a:endParaRPr lang="de-DE" dirty="0" smtClean="0"/>
          </a:p>
          <a:p>
            <a:pPr marL="1143000" lvl="2"/>
            <a:r>
              <a:rPr lang="de-DE" dirty="0" smtClean="0"/>
              <a:t>After May: final </a:t>
            </a:r>
            <a:r>
              <a:rPr lang="de-DE" dirty="0" err="1" smtClean="0"/>
              <a:t>recirculation</a:t>
            </a:r>
            <a:r>
              <a:rPr lang="de-DE" dirty="0" smtClean="0"/>
              <a:t> </a:t>
            </a:r>
          </a:p>
          <a:p>
            <a:pPr marL="1143000" lvl="2"/>
            <a:r>
              <a:rPr lang="de-DE" b="1" dirty="0" smtClean="0"/>
              <a:t>Plan ist </a:t>
            </a:r>
            <a:r>
              <a:rPr lang="de-DE" b="1" dirty="0" err="1" smtClean="0"/>
              <a:t>to</a:t>
            </a:r>
            <a:r>
              <a:rPr lang="de-DE" b="1" dirty="0" smtClean="0"/>
              <a:t> </a:t>
            </a:r>
            <a:r>
              <a:rPr lang="de-DE" b="1" dirty="0" err="1" smtClean="0"/>
              <a:t>submit</a:t>
            </a:r>
            <a:r>
              <a:rPr lang="de-DE" b="1" dirty="0" smtClean="0"/>
              <a:t> </a:t>
            </a:r>
            <a:r>
              <a:rPr lang="de-DE" b="1" dirty="0" err="1"/>
              <a:t>to</a:t>
            </a:r>
            <a:r>
              <a:rPr lang="de-DE" b="1" dirty="0"/>
              <a:t> </a:t>
            </a:r>
            <a:r>
              <a:rPr lang="de-DE" b="1" dirty="0" err="1"/>
              <a:t>RevCom</a:t>
            </a:r>
            <a:r>
              <a:rPr lang="de-DE" b="1" dirty="0"/>
              <a:t> </a:t>
            </a:r>
            <a:r>
              <a:rPr lang="de-DE" b="1" dirty="0" smtClean="0"/>
              <a:t>in </a:t>
            </a:r>
            <a:r>
              <a:rPr lang="de-DE" b="1" dirty="0" err="1" smtClean="0"/>
              <a:t>July</a:t>
            </a:r>
            <a:endParaRPr lang="de-DE" b="1" dirty="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8</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2192969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693</Words>
  <Application>Microsoft Office PowerPoint</Application>
  <PresentationFormat>Bildschirmpräsentation (4:3)</PresentationFormat>
  <Paragraphs>92</Paragraphs>
  <Slides>8</Slides>
  <Notes>3</Notes>
  <HiddenSlides>0</HiddenSlides>
  <MMClips>0</MMClips>
  <ScaleCrop>false</ScaleCrop>
  <HeadingPairs>
    <vt:vector size="8" baseType="variant">
      <vt:variant>
        <vt:lpstr>Verwendete Schriftarten</vt:lpstr>
      </vt:variant>
      <vt:variant>
        <vt:i4>3</vt:i4>
      </vt:variant>
      <vt:variant>
        <vt:lpstr>Design</vt:lpstr>
      </vt:variant>
      <vt:variant>
        <vt:i4>1</vt:i4>
      </vt:variant>
      <vt:variant>
        <vt:lpstr>Eingebettete OLE-Server</vt:lpstr>
      </vt:variant>
      <vt:variant>
        <vt:i4>1</vt:i4>
      </vt:variant>
      <vt:variant>
        <vt:lpstr>Folientitel</vt:lpstr>
      </vt:variant>
      <vt:variant>
        <vt:i4>8</vt:i4>
      </vt:variant>
    </vt:vector>
  </HeadingPairs>
  <TitlesOfParts>
    <vt:vector size="13" baseType="lpstr">
      <vt:lpstr>ＭＳ Ｐゴシック</vt:lpstr>
      <vt:lpstr>ＭＳ Ｐゴシック</vt:lpstr>
      <vt:lpstr>Times New Roman</vt:lpstr>
      <vt:lpstr>802-11-Submission</vt:lpstr>
      <vt:lpstr>Document</vt:lpstr>
      <vt:lpstr>IEEE 802.15 TG13  Multi-Gbit/s Optical Wireless Communication  March 2022 Closing Report</vt:lpstr>
      <vt:lpstr>PowerPoint-Präsentation</vt:lpstr>
      <vt:lpstr>PowerPoint-Präsentation</vt:lpstr>
      <vt:lpstr>TG13 SA ballot status</vt:lpstr>
      <vt:lpstr>TG13 CRG Telcos/Telco with 802.1</vt:lpstr>
      <vt:lpstr>TG Motion to reconfirm CRG</vt:lpstr>
      <vt:lpstr>WG Motion to reconfirm CRG</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15-21/0462r0</dc:title>
  <dc:subject>Task Group AY November 2015 Meeting Agenda</dc:subject>
  <dc:creator>Jungnickel, Volker</dc:creator>
  <cp:keywords>September 2021</cp:keywords>
  <cp:lastModifiedBy>Jungnickel, Volker</cp:lastModifiedBy>
  <cp:revision>5861</cp:revision>
  <cp:lastPrinted>2014-11-04T15:04:57Z</cp:lastPrinted>
  <dcterms:created xsi:type="dcterms:W3CDTF">2007-04-17T18:10:23Z</dcterms:created>
  <dcterms:modified xsi:type="dcterms:W3CDTF">2022-03-16T14:07:12Z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