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69" r:id="rId2"/>
    <p:sldId id="424" r:id="rId3"/>
    <p:sldId id="754" r:id="rId4"/>
    <p:sldId id="828" r:id="rId5"/>
    <p:sldId id="860" r:id="rId6"/>
    <p:sldId id="856" r:id="rId7"/>
    <p:sldId id="857" r:id="rId8"/>
    <p:sldId id="853" r:id="rId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ngnickel, Volker" initials="JV" lastIdx="1" clrIdx="0">
    <p:extLst>
      <p:ext uri="{19B8F6BF-5375-455C-9EA6-DF929625EA0E}">
        <p15:presenceInfo xmlns:p15="http://schemas.microsoft.com/office/powerpoint/2012/main" userId="S-1-5-21-229799756-4240444915-3125021034-145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555" autoAdjust="0"/>
    <p:restoredTop sz="95409" autoAdjust="0"/>
  </p:normalViewPr>
  <p:slideViewPr>
    <p:cSldViewPr>
      <p:cViewPr varScale="1">
        <p:scale>
          <a:sx n="85" d="100"/>
          <a:sy n="85" d="100"/>
        </p:scale>
        <p:origin x="596" y="68"/>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100" d="100"/>
          <a:sy n="100" d="100"/>
        </p:scale>
        <p:origin x="-955" y="-5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a:t>Page </a:t>
            </a:r>
            <a:fld id="{F6236B3F-AAE8-4343-8D17-1CD4A2A314CB}" type="slidenum">
              <a:rPr lang="en-US" altLang="en-US"/>
              <a:pPr>
                <a:defRPr/>
              </a:pPr>
              <a:t>‹Nr.›</a:t>
            </a:fld>
            <a:endParaRPr lang="en-US" altLang="en-US"/>
          </a:p>
        </p:txBody>
      </p:sp>
      <p:sp>
        <p:nvSpPr>
          <p:cNvPr id="14341"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4343"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a:t>Page </a:t>
            </a:r>
            <a:fld id="{E281DCD4-2343-4947-8B75-755531593318}" type="slidenum">
              <a:rPr lang="en-US" altLang="en-US"/>
              <a:pPr>
                <a:defRPr/>
              </a:pPr>
              <a:t>‹Nr.›</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5FB7E5E-1D6C-444E-B0CF-852BD311553D}" type="slidenum">
              <a:rPr lang="en-US" altLang="en-US" smtClean="0"/>
              <a:pPr>
                <a:spcBef>
                  <a:spcPct val="0"/>
                </a:spcBef>
              </a:pPr>
              <a:t>1</a:t>
            </a:fld>
            <a:endParaRPr lang="en-US" altLang="en-US" smtClean="0"/>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18437"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E2326AAA-479D-4C15-B355-9FA1B1CC0AD0}" type="slidenum">
              <a:rPr lang="en-US" altLang="en-US" smtClean="0"/>
              <a:pPr>
                <a:spcBef>
                  <a:spcPct val="0"/>
                </a:spcBef>
              </a:pPr>
              <a:t>2</a:t>
            </a:fld>
            <a:endParaRPr lang="en-US" altLang="en-US" smtClean="0"/>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4113" y="701675"/>
            <a:ext cx="4625975" cy="3468688"/>
          </a:xfrm>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a:t>doc.: IEEE 802.11-15/0496r1</a:t>
            </a:r>
          </a:p>
        </p:txBody>
      </p:sp>
      <p:sp>
        <p:nvSpPr>
          <p:cNvPr id="5" name="Date Placeholder 4"/>
          <p:cNvSpPr>
            <a:spLocks noGrp="1"/>
          </p:cNvSpPr>
          <p:nvPr>
            <p:ph type="dt" sz="quarter" idx="1"/>
          </p:nvPr>
        </p:nvSpPr>
        <p:spPr/>
        <p:txBody>
          <a:bodyPr/>
          <a:lstStyle/>
          <a:p>
            <a:pPr>
              <a:defRPr/>
            </a:pPr>
            <a:r>
              <a:rPr lang="en-US"/>
              <a:t>May 2015</a:t>
            </a:r>
          </a:p>
        </p:txBody>
      </p:sp>
      <p:sp>
        <p:nvSpPr>
          <p:cNvPr id="6" name="Footer Placeholder 5"/>
          <p:cNvSpPr>
            <a:spLocks noGrp="1"/>
          </p:cNvSpPr>
          <p:nvPr>
            <p:ph type="ftr" sz="quarter" idx="4"/>
          </p:nvPr>
        </p:nvSpPr>
        <p:spPr/>
        <p:txBody>
          <a:bodyPr/>
          <a:lstStyle/>
          <a:p>
            <a:pPr lvl="4">
              <a:defRPr/>
            </a:pPr>
            <a:r>
              <a:rPr lang="en-US"/>
              <a:t>Edward Au (Marvell Semiconductor)</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E91D925-7433-475C-A61E-55A7B7F5E438}" type="slidenum">
              <a:rPr lang="en-US" altLang="en-US" smtClean="0"/>
              <a:pPr>
                <a:spcBef>
                  <a:spcPct val="0"/>
                </a:spcBef>
              </a:pPr>
              <a:t>3</a:t>
            </a:fld>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6"/>
          <p:cNvSpPr>
            <a:spLocks noGrp="1" noChangeArrowheads="1"/>
          </p:cNvSpPr>
          <p:nvPr>
            <p:ph type="sldNum" sz="quarter" idx="10"/>
          </p:nvPr>
        </p:nvSpPr>
        <p:spPr/>
        <p:txBody>
          <a:bodyPr/>
          <a:lstStyle>
            <a:lvl1pPr>
              <a:defRPr/>
            </a:lvl1pPr>
          </a:lstStyle>
          <a:p>
            <a:pPr>
              <a:defRPr/>
            </a:pPr>
            <a:r>
              <a:rPr lang="en-US" altLang="en-US"/>
              <a:t>Slide </a:t>
            </a:r>
            <a:fld id="{4772A242-A53C-48B8-8B0E-E06670022792}"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1417759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2614C591-0250-4FD0-86F5-39871E39B3E2}"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370596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04DDFCC2-0985-4E8F-BA09-607C30FEBF5B}"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5246946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a:xfrm>
            <a:off x="4341813" y="6475413"/>
            <a:ext cx="536575" cy="184150"/>
          </a:xfrm>
        </p:spPr>
        <p:txBody>
          <a:bodyPr/>
          <a:lstStyle>
            <a:lvl1pPr>
              <a:defRPr/>
            </a:lvl1pPr>
          </a:lstStyle>
          <a:p>
            <a:pPr>
              <a:defRPr/>
            </a:pPr>
            <a:r>
              <a:rPr lang="en-US" altLang="en-US"/>
              <a:t>Slide </a:t>
            </a:r>
            <a:fld id="{474469FC-C9DB-4CF7-B72B-A1003E4A38C5}"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6448234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2FA98F26-E5B1-4163-85A5-8AEAB51889DD}" type="slidenum">
              <a:rPr lang="en-US" altLang="en-US"/>
              <a:pPr>
                <a:defRPr/>
              </a:pPr>
              <a:t>‹Nr.›</a:t>
            </a:fld>
            <a:endParaRPr lang="en-US" altLang="en-US"/>
          </a:p>
        </p:txBody>
      </p:sp>
    </p:spTree>
    <p:extLst>
      <p:ext uri="{BB962C8B-B14F-4D97-AF65-F5344CB8AC3E}">
        <p14:creationId xmlns:p14="http://schemas.microsoft.com/office/powerpoint/2010/main" val="261500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50F7A2E7-433A-43CF-A125-B9366AA0D2AC}"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619384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11"/>
          <p:cNvSpPr>
            <a:spLocks noGrp="1"/>
          </p:cNvSpPr>
          <p:nvPr>
            <p:ph type="sldNum" sz="quarter" idx="10"/>
          </p:nvPr>
        </p:nvSpPr>
        <p:spPr/>
        <p:txBody>
          <a:bodyPr/>
          <a:lstStyle>
            <a:lvl1pPr>
              <a:defRPr/>
            </a:lvl1pPr>
          </a:lstStyle>
          <a:p>
            <a:pPr>
              <a:defRPr/>
            </a:pPr>
            <a:r>
              <a:rPr lang="en-US" altLang="en-US"/>
              <a:t>Slide </a:t>
            </a:r>
            <a:fld id="{825B325D-5BFA-4A21-B14F-52BA7B3163AB}" type="slidenum">
              <a:rPr lang="en-US" altLang="en-US"/>
              <a:pPr>
                <a:defRPr/>
              </a:pPr>
              <a:t>‹Nr.›</a:t>
            </a:fld>
            <a:endParaRPr lang="en-US" altLang="en-US"/>
          </a:p>
        </p:txBody>
      </p:sp>
      <p:sp>
        <p:nvSpPr>
          <p:cNvPr id="8"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55446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7"/>
          <p:cNvSpPr>
            <a:spLocks noGrp="1"/>
          </p:cNvSpPr>
          <p:nvPr>
            <p:ph type="sldNum" sz="quarter" idx="10"/>
          </p:nvPr>
        </p:nvSpPr>
        <p:spPr/>
        <p:txBody>
          <a:bodyPr/>
          <a:lstStyle>
            <a:lvl1pPr>
              <a:defRPr/>
            </a:lvl1pPr>
          </a:lstStyle>
          <a:p>
            <a:pPr>
              <a:defRPr/>
            </a:pPr>
            <a:r>
              <a:rPr lang="en-US" altLang="en-US"/>
              <a:t>Slide </a:t>
            </a:r>
            <a:fld id="{6EBDB450-E4F5-4079-A7A5-BC8B3FCD71E5}" type="slidenum">
              <a:rPr lang="en-US" altLang="en-US"/>
              <a:pPr>
                <a:defRPr/>
              </a:pPr>
              <a:t>‹Nr.›</a:t>
            </a:fld>
            <a:endParaRPr lang="en-US" altLang="en-US"/>
          </a:p>
        </p:txBody>
      </p:sp>
      <p:sp>
        <p:nvSpPr>
          <p:cNvPr id="4"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0496849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6"/>
          <p:cNvSpPr>
            <a:spLocks noGrp="1"/>
          </p:cNvSpPr>
          <p:nvPr>
            <p:ph type="sldNum" sz="quarter" idx="10"/>
          </p:nvPr>
        </p:nvSpPr>
        <p:spPr/>
        <p:txBody>
          <a:bodyPr/>
          <a:lstStyle>
            <a:lvl1pPr>
              <a:defRPr/>
            </a:lvl1pPr>
          </a:lstStyle>
          <a:p>
            <a:pPr>
              <a:defRPr/>
            </a:pPr>
            <a:r>
              <a:rPr lang="en-US" altLang="en-US"/>
              <a:t>Slide </a:t>
            </a:r>
            <a:fld id="{A8B6B97E-A131-4E70-B751-6AA28B12AF03}" type="slidenum">
              <a:rPr lang="en-US" altLang="en-US"/>
              <a:pPr>
                <a:defRPr/>
              </a:pPr>
              <a:t>‹Nr.›</a:t>
            </a:fld>
            <a:endParaRPr lang="en-US" altLang="en-US"/>
          </a:p>
        </p:txBody>
      </p:sp>
      <p:sp>
        <p:nvSpPr>
          <p:cNvPr id="3"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4317731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C992F502-A117-425F-8C36-321CA96D7F4F}"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1764800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2F92CC3B-7091-4A21-AE18-AF061F98F997}"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24976948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ltLang="en-US"/>
              <a:t>Slide </a:t>
            </a:r>
            <a:fld id="{805136A3-916A-4787-9964-0B5266AD54D8}" type="slidenum">
              <a:rPr lang="en-US" altLang="en-US"/>
              <a:pPr>
                <a:defRPr/>
              </a:pPr>
              <a:t>‹Nr.›</a:t>
            </a:fld>
            <a:endParaRPr lang="en-US" altLang="en-US"/>
          </a:p>
        </p:txBody>
      </p:sp>
      <p:sp>
        <p:nvSpPr>
          <p:cNvPr id="1031" name="Rectangle 7"/>
          <p:cNvSpPr>
            <a:spLocks noChangeArrowheads="1"/>
          </p:cNvSpPr>
          <p:nvPr userDrawn="1"/>
        </p:nvSpPr>
        <p:spPr bwMode="auto">
          <a:xfrm>
            <a:off x="5458122" y="304026"/>
            <a:ext cx="292387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a:t>
            </a:r>
            <a:r>
              <a:rPr lang="en-US" altLang="en-US" sz="1800" b="1" dirty="0" smtClean="0"/>
              <a:t>15-22</a:t>
            </a:r>
            <a:r>
              <a:rPr lang="en-US" sz="1800" b="1" dirty="0" smtClean="0"/>
              <a:t>-0185-00-0013</a:t>
            </a:r>
            <a:endParaRPr lang="en-US" altLang="en-US" sz="1800" b="1" dirty="0"/>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2" name="Footer Placeholder 4"/>
          <p:cNvSpPr>
            <a:spLocks noGrp="1"/>
          </p:cNvSpPr>
          <p:nvPr>
            <p:ph type="ftr" sz="quarter" idx="3"/>
          </p:nvPr>
        </p:nvSpPr>
        <p:spPr>
          <a:xfrm>
            <a:off x="5943600" y="6475413"/>
            <a:ext cx="2600325" cy="2301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
        <p:nvSpPr>
          <p:cNvPr id="13" name="Date Placeholder 3"/>
          <p:cNvSpPr txBox="1">
            <a:spLocks/>
          </p:cNvSpPr>
          <p:nvPr userDrawn="1"/>
        </p:nvSpPr>
        <p:spPr bwMode="auto">
          <a:xfrm>
            <a:off x="6096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March 2022</a:t>
            </a:r>
          </a:p>
        </p:txBody>
      </p:sp>
    </p:spTree>
  </p:cSld>
  <p:clrMap bg1="lt1" tx1="dk1" bg2="lt2" tx2="dk2" accent1="accent1" accent2="accent2" accent3="accent3" accent4="accent4" accent5="accent5" accent6="accent6" hlink="hlink" folHlink="folHlink"/>
  <p:sldLayoutIdLst>
    <p:sldLayoutId id="2147491220" r:id="rId1"/>
    <p:sldLayoutId id="2147491221" r:id="rId2"/>
    <p:sldLayoutId id="2147491222" r:id="rId3"/>
    <p:sldLayoutId id="2147491223" r:id="rId4"/>
    <p:sldLayoutId id="2147491224" r:id="rId5"/>
    <p:sldLayoutId id="2147491225" r:id="rId6"/>
    <p:sldLayoutId id="2147491226" r:id="rId7"/>
    <p:sldLayoutId id="2147491227" r:id="rId8"/>
    <p:sldLayoutId id="2147491228" r:id="rId9"/>
    <p:sldLayoutId id="2147491229" r:id="rId10"/>
    <p:sldLayoutId id="2147491230"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ＭＳ Ｐゴシック"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ＭＳ Ｐゴシック"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04D58A0-EF71-4C14-B6CC-C21D1250F7FE}" type="slidenum">
              <a:rPr lang="en-US" altLang="en-US" sz="1200" b="0" smtClean="0"/>
              <a:pPr>
                <a:spcBef>
                  <a:spcPct val="0"/>
                </a:spcBef>
                <a:buFontTx/>
                <a:buNone/>
              </a:pPr>
              <a:t>1</a:t>
            </a:fld>
            <a:endParaRPr lang="en-US" altLang="en-US" sz="1200" b="0" smtClean="0"/>
          </a:p>
        </p:txBody>
      </p:sp>
      <p:sp>
        <p:nvSpPr>
          <p:cNvPr id="15364" name="Rectangle 2"/>
          <p:cNvSpPr>
            <a:spLocks noGrp="1" noChangeArrowheads="1"/>
          </p:cNvSpPr>
          <p:nvPr>
            <p:ph type="title"/>
          </p:nvPr>
        </p:nvSpPr>
        <p:spPr>
          <a:xfrm>
            <a:off x="533400" y="1735138"/>
            <a:ext cx="8077200" cy="1066800"/>
          </a:xfrm>
        </p:spPr>
        <p:txBody>
          <a:bodyPr/>
          <a:lstStyle/>
          <a:p>
            <a:r>
              <a:rPr lang="en-US" altLang="en-US" sz="3000" dirty="0" smtClean="0"/>
              <a:t>IEEE 802.15 TG13 </a:t>
            </a:r>
            <a:br>
              <a:rPr lang="en-US" altLang="en-US" sz="3000" dirty="0" smtClean="0"/>
            </a:br>
            <a:r>
              <a:rPr lang="en-US" altLang="en-US" sz="3000" dirty="0" smtClean="0"/>
              <a:t>Multi-</a:t>
            </a:r>
            <a:r>
              <a:rPr lang="en-US" altLang="en-US" sz="3000" dirty="0" err="1" smtClean="0"/>
              <a:t>Gbit</a:t>
            </a:r>
            <a:r>
              <a:rPr lang="en-US" altLang="en-US" sz="3000" dirty="0" smtClean="0"/>
              <a:t>/s Optical Wireless Communication </a:t>
            </a:r>
            <a:br>
              <a:rPr lang="en-US" altLang="en-US" sz="3000" dirty="0" smtClean="0"/>
            </a:br>
            <a:r>
              <a:rPr lang="en-US" altLang="en-US" sz="3000" dirty="0" smtClean="0"/>
              <a:t>March 2022 </a:t>
            </a:r>
            <a:r>
              <a:rPr lang="en-US" altLang="en-US" sz="3000" dirty="0" smtClean="0"/>
              <a:t>Closing Report</a:t>
            </a:r>
            <a:endParaRPr lang="en-US" altLang="en-US" sz="3000" dirty="0" smtClean="0"/>
          </a:p>
        </p:txBody>
      </p:sp>
      <p:sp>
        <p:nvSpPr>
          <p:cNvPr id="15365" name="Rectangle 6"/>
          <p:cNvSpPr>
            <a:spLocks noGrp="1" noChangeArrowheads="1"/>
          </p:cNvSpPr>
          <p:nvPr>
            <p:ph type="body" idx="1"/>
          </p:nvPr>
        </p:nvSpPr>
        <p:spPr>
          <a:xfrm>
            <a:off x="685800" y="3259138"/>
            <a:ext cx="7772400" cy="381000"/>
          </a:xfrm>
        </p:spPr>
        <p:txBody>
          <a:bodyPr/>
          <a:lstStyle/>
          <a:p>
            <a:pPr algn="ctr">
              <a:buFontTx/>
              <a:buNone/>
            </a:pPr>
            <a:r>
              <a:rPr lang="en-US" altLang="en-US" sz="2000" dirty="0" smtClean="0"/>
              <a:t>Date:</a:t>
            </a:r>
            <a:r>
              <a:rPr lang="en-US" altLang="en-US" sz="2000" b="0" dirty="0" smtClean="0"/>
              <a:t> </a:t>
            </a:r>
            <a:r>
              <a:rPr lang="en-US" altLang="en-US" sz="2000" b="0" dirty="0" smtClean="0"/>
              <a:t>2022-03-15</a:t>
            </a:r>
            <a:endParaRPr lang="en-US" altLang="en-US" sz="2000" b="0" dirty="0" smtClean="0"/>
          </a:p>
        </p:txBody>
      </p:sp>
      <p:graphicFrame>
        <p:nvGraphicFramePr>
          <p:cNvPr id="15366" name="Object 11"/>
          <p:cNvGraphicFramePr>
            <a:graphicFrameLocks noChangeAspect="1"/>
          </p:cNvGraphicFramePr>
          <p:nvPr/>
        </p:nvGraphicFramePr>
        <p:xfrm>
          <a:off x="666750" y="4324350"/>
          <a:ext cx="9026525" cy="1162050"/>
        </p:xfrm>
        <a:graphic>
          <a:graphicData uri="http://schemas.openxmlformats.org/presentationml/2006/ole">
            <mc:AlternateContent xmlns:mc="http://schemas.openxmlformats.org/markup-compatibility/2006">
              <mc:Choice xmlns:v="urn:schemas-microsoft-com:vml" Requires="v">
                <p:oleObj spid="_x0000_s17134" name="Document" r:id="rId4" imgW="8239301" imgH="1079612" progId="Word.Document.8">
                  <p:embed/>
                </p:oleObj>
              </mc:Choice>
              <mc:Fallback>
                <p:oleObj name="Document" r:id="rId4" imgW="8239301" imgH="1079612" progId="Word.Document.8">
                  <p:embed/>
                  <p:pic>
                    <p:nvPicPr>
                      <p:cNvPr id="0" name="Object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6750" y="4324350"/>
                        <a:ext cx="9026525" cy="1162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5367" name="Rectangle 12"/>
          <p:cNvSpPr>
            <a:spLocks noChangeArrowheads="1"/>
          </p:cNvSpPr>
          <p:nvPr/>
        </p:nvSpPr>
        <p:spPr bwMode="auto">
          <a:xfrm>
            <a:off x="685800" y="3792538"/>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buFontTx/>
              <a:buNone/>
            </a:pPr>
            <a:r>
              <a:rPr lang="en-US" altLang="en-US" sz="2000"/>
              <a:t> Author:</a:t>
            </a:r>
            <a:endParaRPr lang="en-US" altLang="en-US" sz="2000" b="0"/>
          </a:p>
        </p:txBody>
      </p:sp>
      <p:sp>
        <p:nvSpPr>
          <p:cNvPr id="15368"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dirty="0" smtClean="0"/>
              <a:t>Volker Jungnickel (</a:t>
            </a:r>
            <a:r>
              <a:rPr lang="en-US" altLang="en-US" sz="1200" b="0" dirty="0" err="1" smtClean="0"/>
              <a:t>Fraunhofer</a:t>
            </a:r>
            <a:r>
              <a:rPr lang="en-US" altLang="en-US" sz="1200" b="0" dirty="0" smtClean="0"/>
              <a:t> HHI)</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F83107E0-218B-4453-B106-91E1881773EB}" type="slidenum">
              <a:rPr lang="en-US" altLang="en-US" sz="1200" b="0" smtClean="0"/>
              <a:pPr>
                <a:spcBef>
                  <a:spcPct val="0"/>
                </a:spcBef>
                <a:buFontTx/>
                <a:buNone/>
              </a:pPr>
              <a:t>2</a:t>
            </a:fld>
            <a:endParaRPr lang="en-US" altLang="en-US" sz="1200" b="0" smtClean="0"/>
          </a:p>
        </p:txBody>
      </p:sp>
      <p:sp>
        <p:nvSpPr>
          <p:cNvPr id="17411"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dirty="0"/>
              <a:t>This presentation contains the IEEE 802.15 TG13 Multi- </a:t>
            </a:r>
            <a:r>
              <a:rPr lang="en-US" altLang="en-US" dirty="0" err="1"/>
              <a:t>Gbit</a:t>
            </a:r>
            <a:r>
              <a:rPr lang="en-US" altLang="en-US" dirty="0"/>
              <a:t>/s Optical </a:t>
            </a:r>
            <a:r>
              <a:rPr lang="en-US" altLang="en-US" dirty="0" smtClean="0"/>
              <a:t>Wireless Communication </a:t>
            </a:r>
            <a:r>
              <a:rPr lang="en-US" altLang="en-US" dirty="0" smtClean="0"/>
              <a:t>Closing Report for </a:t>
            </a:r>
            <a:r>
              <a:rPr lang="en-US" altLang="en-US" dirty="0"/>
              <a:t>the </a:t>
            </a:r>
            <a:r>
              <a:rPr lang="en-US" altLang="en-US" dirty="0" smtClean="0"/>
              <a:t>March 2022 virtual meeting.</a:t>
            </a:r>
            <a:endParaRPr lang="en-US" altLang="en-US" dirty="0"/>
          </a:p>
          <a:p>
            <a:pPr algn="just">
              <a:buFontTx/>
              <a:buNone/>
            </a:pPr>
            <a:endParaRPr lang="en-US" altLang="en-US" dirty="0"/>
          </a:p>
          <a:p>
            <a:pPr algn="just">
              <a:buFontTx/>
              <a:buNone/>
            </a:pPr>
            <a:endParaRPr lang="de-DE" altLang="en-US" dirty="0"/>
          </a:p>
          <a:p>
            <a:pPr algn="just">
              <a:buFontTx/>
              <a:buNone/>
            </a:pPr>
            <a:endParaRPr lang="en-US" altLang="en-US" dirty="0"/>
          </a:p>
          <a:p>
            <a:pPr lvl="1"/>
            <a:endParaRPr lang="en-US" altLang="en-US" dirty="0"/>
          </a:p>
          <a:p>
            <a:pPr lvl="1"/>
            <a:endParaRPr lang="en-US" altLang="en-US" dirty="0"/>
          </a:p>
        </p:txBody>
      </p:sp>
      <p:sp>
        <p:nvSpPr>
          <p:cNvPr id="1741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Abstract</a:t>
            </a:r>
          </a:p>
        </p:txBody>
      </p:sp>
      <p:sp>
        <p:nvSpPr>
          <p:cNvPr id="17413"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txBox="1">
            <a:spLocks noChangeArrowheads="1"/>
          </p:cNvSpPr>
          <p:nvPr/>
        </p:nvSpPr>
        <p:spPr bwMode="auto">
          <a:xfrm>
            <a:off x="685800" y="1600200"/>
            <a:ext cx="8153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marL="357188" indent="-357188"/>
            <a:r>
              <a:rPr lang="de-DE" sz="2000" dirty="0" err="1" smtClean="0"/>
              <a:t>Monday</a:t>
            </a:r>
            <a:r>
              <a:rPr lang="de-DE" sz="2000" dirty="0" smtClean="0"/>
              <a:t> </a:t>
            </a:r>
            <a:r>
              <a:rPr lang="de-DE" sz="2000" dirty="0" smtClean="0"/>
              <a:t>14 Jan. </a:t>
            </a:r>
            <a:r>
              <a:rPr lang="en-GB" sz="2000" dirty="0" smtClean="0"/>
              <a:t>AM0 </a:t>
            </a:r>
            <a:r>
              <a:rPr lang="en-GB" sz="2000" dirty="0"/>
              <a:t>(7-9 </a:t>
            </a:r>
            <a:r>
              <a:rPr lang="en-GB" sz="2000" dirty="0" smtClean="0"/>
              <a:t>a.m</a:t>
            </a:r>
            <a:r>
              <a:rPr lang="en-GB" sz="2000" dirty="0"/>
              <a:t>. EST, 13-15 CET)</a:t>
            </a:r>
            <a:endParaRPr lang="de-DE" sz="2000" dirty="0"/>
          </a:p>
          <a:p>
            <a:pPr marL="1028700" lvl="1"/>
            <a:r>
              <a:rPr lang="en-GB" sz="1800" dirty="0"/>
              <a:t>Reconfirm </a:t>
            </a:r>
            <a:r>
              <a:rPr lang="en-GB" sz="1800" dirty="0" smtClean="0"/>
              <a:t>CRG</a:t>
            </a:r>
          </a:p>
          <a:p>
            <a:pPr marL="1028700" lvl="1"/>
            <a:r>
              <a:rPr lang="en-GB" sz="1800" dirty="0" smtClean="0"/>
              <a:t>Announce </a:t>
            </a:r>
            <a:r>
              <a:rPr lang="en-GB" sz="1800" dirty="0" smtClean="0"/>
              <a:t>teleconferences</a:t>
            </a:r>
          </a:p>
          <a:p>
            <a:pPr marL="1028700" lvl="1"/>
            <a:r>
              <a:rPr lang="en-GB" sz="1800" dirty="0" smtClean="0"/>
              <a:t>Status </a:t>
            </a:r>
            <a:r>
              <a:rPr lang="en-GB" sz="1800" dirty="0"/>
              <a:t>of SA </a:t>
            </a:r>
            <a:r>
              <a:rPr lang="en-GB" sz="1800" dirty="0" smtClean="0"/>
              <a:t>ballot</a:t>
            </a:r>
          </a:p>
          <a:p>
            <a:pPr marL="1028700" lvl="1"/>
            <a:r>
              <a:rPr lang="en-GB" sz="1800" dirty="0" smtClean="0"/>
              <a:t>Review </a:t>
            </a:r>
            <a:r>
              <a:rPr lang="en-GB" sz="1800" dirty="0"/>
              <a:t>residual comments</a:t>
            </a:r>
            <a:endParaRPr lang="de-DE" sz="1800" dirty="0"/>
          </a:p>
          <a:p>
            <a:pPr marL="1028700" lvl="1"/>
            <a:r>
              <a:rPr lang="en-GB" sz="1800" dirty="0" smtClean="0"/>
              <a:t>Continue </a:t>
            </a:r>
            <a:r>
              <a:rPr lang="en-GB" sz="1800" dirty="0"/>
              <a:t>comment </a:t>
            </a:r>
            <a:r>
              <a:rPr lang="en-GB" sz="1800" dirty="0" smtClean="0"/>
              <a:t>resolution</a:t>
            </a:r>
          </a:p>
          <a:p>
            <a:pPr lvl="1" indent="0">
              <a:buNone/>
            </a:pPr>
            <a:endParaRPr lang="en-GB" sz="1800" dirty="0"/>
          </a:p>
          <a:p>
            <a:pPr marL="357188" indent="-357188"/>
            <a:r>
              <a:rPr lang="de-DE" sz="2000" dirty="0" err="1" smtClean="0"/>
              <a:t>Tuesday</a:t>
            </a:r>
            <a:r>
              <a:rPr lang="de-DE" sz="2000" dirty="0" smtClean="0"/>
              <a:t> 15 March </a:t>
            </a:r>
            <a:r>
              <a:rPr lang="en-GB" sz="2000" dirty="0" smtClean="0"/>
              <a:t>AM0 </a:t>
            </a:r>
            <a:r>
              <a:rPr lang="en-GB" sz="2000" dirty="0"/>
              <a:t>(7-9 </a:t>
            </a:r>
            <a:r>
              <a:rPr lang="en-GB" sz="2000" dirty="0" smtClean="0"/>
              <a:t>a.m</a:t>
            </a:r>
            <a:r>
              <a:rPr lang="en-GB" sz="2000" dirty="0"/>
              <a:t>. EST, 13-15 </a:t>
            </a:r>
            <a:r>
              <a:rPr lang="en-GB" sz="2000" dirty="0" smtClean="0"/>
              <a:t>CET)</a:t>
            </a:r>
            <a:endParaRPr lang="de-DE" sz="2000" dirty="0" smtClean="0"/>
          </a:p>
          <a:p>
            <a:pPr marL="989013" lvl="1" indent="-269875"/>
            <a:r>
              <a:rPr lang="en-GB" sz="1800" dirty="0"/>
              <a:t>Approve January meeting and teleconference minutes</a:t>
            </a:r>
          </a:p>
          <a:p>
            <a:pPr marL="989013" lvl="1" indent="-269875"/>
            <a:r>
              <a:rPr lang="en-GB" sz="1800" dirty="0" smtClean="0"/>
              <a:t>Continue </a:t>
            </a:r>
            <a:r>
              <a:rPr lang="en-GB" sz="1800" dirty="0" smtClean="0"/>
              <a:t>comment resolution</a:t>
            </a:r>
          </a:p>
          <a:p>
            <a:pPr marL="989013" lvl="1" indent="-269875"/>
            <a:r>
              <a:rPr lang="en-GB" sz="1800" dirty="0" smtClean="0"/>
              <a:t>Discuss </a:t>
            </a:r>
            <a:r>
              <a:rPr lang="en-GB" sz="1800" dirty="0" smtClean="0"/>
              <a:t>TG13 timeline</a:t>
            </a:r>
            <a:endParaRPr lang="de-DE" sz="1800" dirty="0"/>
          </a:p>
        </p:txBody>
      </p:sp>
      <p:sp>
        <p:nvSpPr>
          <p:cNvPr id="2969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CE92B1CF-42C3-4957-B9D9-3C50DCFDE095}" type="slidenum">
              <a:rPr lang="en-US" altLang="en-US" sz="1200" b="0" smtClean="0"/>
              <a:pPr>
                <a:spcBef>
                  <a:spcPct val="0"/>
                </a:spcBef>
                <a:buFontTx/>
                <a:buNone/>
              </a:pPr>
              <a:t>3</a:t>
            </a:fld>
            <a:endParaRPr lang="en-US" altLang="en-US" sz="1200" b="0" smtClean="0"/>
          </a:p>
        </p:txBody>
      </p:sp>
      <p:sp>
        <p:nvSpPr>
          <p:cNvPr id="29699" name="Rectangle 2"/>
          <p:cNvSpPr txBox="1">
            <a:spLocks noChangeArrowheads="1"/>
          </p:cNvSpPr>
          <p:nvPr/>
        </p:nvSpPr>
        <p:spPr bwMode="auto">
          <a:xfrm>
            <a:off x="685800" y="6096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dirty="0">
                <a:solidFill>
                  <a:schemeClr val="tx2"/>
                </a:solidFill>
              </a:rPr>
              <a:t>TG13 </a:t>
            </a:r>
            <a:r>
              <a:rPr lang="en-US" altLang="en-US" sz="3200" dirty="0" smtClean="0">
                <a:solidFill>
                  <a:schemeClr val="tx2"/>
                </a:solidFill>
              </a:rPr>
              <a:t>meetings this </a:t>
            </a:r>
            <a:r>
              <a:rPr lang="en-US" altLang="en-US" sz="3200" dirty="0">
                <a:solidFill>
                  <a:schemeClr val="tx2"/>
                </a:solidFill>
              </a:rPr>
              <a:t>week</a:t>
            </a:r>
          </a:p>
        </p:txBody>
      </p:sp>
      <p:sp>
        <p:nvSpPr>
          <p:cNvPr id="29700"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TG Motion </a:t>
            </a:r>
            <a:r>
              <a:rPr lang="de-DE" dirty="0" err="1" smtClean="0"/>
              <a:t>to</a:t>
            </a:r>
            <a:r>
              <a:rPr lang="de-DE" dirty="0" smtClean="0"/>
              <a:t> </a:t>
            </a:r>
            <a:r>
              <a:rPr lang="de-DE" dirty="0" err="1" smtClean="0"/>
              <a:t>reconfirm</a:t>
            </a:r>
            <a:r>
              <a:rPr lang="de-DE" dirty="0" smtClean="0"/>
              <a:t> CRG</a:t>
            </a:r>
            <a:endParaRPr lang="de-DE" dirty="0"/>
          </a:p>
        </p:txBody>
      </p:sp>
      <p:sp>
        <p:nvSpPr>
          <p:cNvPr id="3" name="Inhaltsplatzhalter 2"/>
          <p:cNvSpPr>
            <a:spLocks noGrp="1"/>
          </p:cNvSpPr>
          <p:nvPr>
            <p:ph idx="1"/>
          </p:nvPr>
        </p:nvSpPr>
        <p:spPr>
          <a:xfrm>
            <a:off x="381000" y="1981200"/>
            <a:ext cx="8534400" cy="2286000"/>
          </a:xfrm>
        </p:spPr>
        <p:txBody>
          <a:bodyPr/>
          <a:lstStyle/>
          <a:p>
            <a:pPr marL="0" lvl="0" indent="0">
              <a:buNone/>
            </a:pPr>
            <a:r>
              <a:rPr lang="en-US" sz="1800" b="0" i="1" dirty="0" smtClean="0"/>
              <a:t>Move to request </a:t>
            </a:r>
            <a:r>
              <a:rPr lang="en-US" sz="1800" b="0" i="1" dirty="0"/>
              <a:t>that 802.15 WG approves the formation of a Comment Resolution Group (CRG) for the Standards Association balloting of the </a:t>
            </a:r>
            <a:r>
              <a:rPr lang="en-US" sz="1800" b="0" i="1" dirty="0" smtClean="0"/>
              <a:t>P802.15.13_D7 </a:t>
            </a:r>
            <a:r>
              <a:rPr lang="en-US" sz="1800" b="0" i="1" dirty="0"/>
              <a:t>with the following membership: Volker Jungnickel as Chair, </a:t>
            </a:r>
            <a:r>
              <a:rPr lang="en-US" sz="1800" b="0" i="1" dirty="0" err="1" smtClean="0"/>
              <a:t>Tuncer</a:t>
            </a:r>
            <a:r>
              <a:rPr lang="en-US" sz="1800" b="0" i="1" dirty="0" smtClean="0"/>
              <a:t> </a:t>
            </a:r>
            <a:r>
              <a:rPr lang="en-US" sz="1800" b="0" i="1" dirty="0"/>
              <a:t>Baykas, Sang-Kyu Lim, </a:t>
            </a:r>
            <a:r>
              <a:rPr lang="en-US" sz="1800" b="0" i="1" dirty="0" smtClean="0"/>
              <a:t>Tero </a:t>
            </a:r>
            <a:r>
              <a:rPr lang="en-US" sz="1800" b="0" i="1" dirty="0"/>
              <a:t>Kivinen. The 802.15.13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r>
              <a:rPr lang="en-US" sz="1800" b="0" i="1" dirty="0" smtClean="0"/>
              <a:t>.</a:t>
            </a:r>
          </a:p>
          <a:p>
            <a:pPr lvl="0"/>
            <a:endParaRPr lang="de-DE" sz="2000" dirty="0"/>
          </a:p>
          <a:p>
            <a:pPr marL="457200" lvl="1" indent="0">
              <a:buNone/>
            </a:pPr>
            <a:r>
              <a:rPr lang="en-US" sz="1800" b="1" dirty="0"/>
              <a:t>Moved</a:t>
            </a:r>
            <a:r>
              <a:rPr lang="en-US" sz="1800" b="1" dirty="0" smtClean="0"/>
              <a:t>:	</a:t>
            </a:r>
            <a:r>
              <a:rPr lang="en-US" sz="1800" b="1" dirty="0" smtClean="0"/>
              <a:t>Kai Lennert Bober</a:t>
            </a:r>
            <a:r>
              <a:rPr lang="en-US" sz="1800" b="1" dirty="0" smtClean="0"/>
              <a:t>	</a:t>
            </a:r>
          </a:p>
          <a:p>
            <a:pPr marL="457200" lvl="1" indent="0">
              <a:buNone/>
            </a:pPr>
            <a:r>
              <a:rPr lang="en-US" sz="1800" b="1" dirty="0" smtClean="0"/>
              <a:t>Second:	</a:t>
            </a:r>
            <a:r>
              <a:rPr lang="en-US" sz="1800" b="1" dirty="0" smtClean="0"/>
              <a:t>Sang-</a:t>
            </a:r>
            <a:r>
              <a:rPr lang="en-US" sz="1800" b="1" dirty="0" err="1" smtClean="0"/>
              <a:t>Kyu</a:t>
            </a:r>
            <a:r>
              <a:rPr lang="en-US" sz="1800" b="1" dirty="0" smtClean="0"/>
              <a:t> Lim</a:t>
            </a:r>
            <a:endParaRPr lang="de-DE" sz="1800" b="1" dirty="0" smtClean="0"/>
          </a:p>
          <a:p>
            <a:pPr marL="457200" lvl="1" indent="0">
              <a:buNone/>
            </a:pPr>
            <a:endParaRPr lang="en-US" sz="1800" dirty="0" smtClean="0"/>
          </a:p>
          <a:p>
            <a:pPr marL="457200" lvl="1" indent="0">
              <a:buNone/>
            </a:pPr>
            <a:r>
              <a:rPr lang="en-US" sz="1800" dirty="0" smtClean="0"/>
              <a:t>Result</a:t>
            </a:r>
            <a:r>
              <a:rPr lang="en-US" sz="1800" dirty="0"/>
              <a:t>: </a:t>
            </a:r>
            <a:r>
              <a:rPr lang="en-US" sz="1800" dirty="0" smtClean="0"/>
              <a:t>Motion passed unanimously.</a:t>
            </a:r>
            <a:endParaRPr lang="de-DE" sz="1800" dirty="0">
              <a:effectLst/>
            </a:endParaRPr>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4</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7992049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WG </a:t>
            </a:r>
            <a:r>
              <a:rPr lang="de-DE" dirty="0" smtClean="0"/>
              <a:t>Motion </a:t>
            </a:r>
            <a:r>
              <a:rPr lang="de-DE" dirty="0" err="1" smtClean="0"/>
              <a:t>to</a:t>
            </a:r>
            <a:r>
              <a:rPr lang="de-DE" dirty="0" smtClean="0"/>
              <a:t> </a:t>
            </a:r>
            <a:r>
              <a:rPr lang="de-DE" dirty="0" err="1" smtClean="0"/>
              <a:t>reconfirm</a:t>
            </a:r>
            <a:r>
              <a:rPr lang="de-DE" dirty="0" smtClean="0"/>
              <a:t> CRG</a:t>
            </a:r>
            <a:endParaRPr lang="de-DE" dirty="0"/>
          </a:p>
        </p:txBody>
      </p:sp>
      <p:sp>
        <p:nvSpPr>
          <p:cNvPr id="3" name="Inhaltsplatzhalter 2"/>
          <p:cNvSpPr>
            <a:spLocks noGrp="1"/>
          </p:cNvSpPr>
          <p:nvPr>
            <p:ph idx="1"/>
          </p:nvPr>
        </p:nvSpPr>
        <p:spPr>
          <a:xfrm>
            <a:off x="381000" y="1981200"/>
            <a:ext cx="8534400" cy="2286000"/>
          </a:xfrm>
        </p:spPr>
        <p:txBody>
          <a:bodyPr/>
          <a:lstStyle/>
          <a:p>
            <a:pPr marL="0" lvl="0" indent="0">
              <a:buNone/>
            </a:pPr>
            <a:r>
              <a:rPr lang="en-US" sz="1800" b="0" i="1" dirty="0" smtClean="0"/>
              <a:t>Move </a:t>
            </a:r>
            <a:r>
              <a:rPr lang="en-US" sz="1800" b="0" i="1" dirty="0" smtClean="0"/>
              <a:t>that </a:t>
            </a:r>
            <a:r>
              <a:rPr lang="en-US" sz="1800" b="0" i="1" dirty="0"/>
              <a:t>802.15 WG approves the formation of a Comment Resolution Group (CRG) for the Standards Association balloting of the </a:t>
            </a:r>
            <a:r>
              <a:rPr lang="en-US" sz="1800" b="0" i="1" dirty="0" smtClean="0"/>
              <a:t>P802.15.13_D7 </a:t>
            </a:r>
            <a:r>
              <a:rPr lang="en-US" sz="1800" b="0" i="1" dirty="0"/>
              <a:t>with the following membership: Volker Jungnickel as Chair, </a:t>
            </a:r>
            <a:r>
              <a:rPr lang="en-US" sz="1800" b="0" i="1" dirty="0" err="1" smtClean="0"/>
              <a:t>Tuncer</a:t>
            </a:r>
            <a:r>
              <a:rPr lang="en-US" sz="1800" b="0" i="1" dirty="0" smtClean="0"/>
              <a:t> </a:t>
            </a:r>
            <a:r>
              <a:rPr lang="en-US" sz="1800" b="0" i="1" dirty="0"/>
              <a:t>Baykas, Sang-Kyu Lim, </a:t>
            </a:r>
            <a:r>
              <a:rPr lang="en-US" sz="1800" b="0" i="1" dirty="0" smtClean="0"/>
              <a:t>Tero </a:t>
            </a:r>
            <a:r>
              <a:rPr lang="en-US" sz="1800" b="0" i="1" dirty="0"/>
              <a:t>Kivinen. The 802.15.13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r>
              <a:rPr lang="en-US" sz="1800" b="0" i="1" dirty="0" smtClean="0"/>
              <a:t>.</a:t>
            </a:r>
          </a:p>
          <a:p>
            <a:pPr lvl="0"/>
            <a:endParaRPr lang="de-DE" sz="2000" dirty="0"/>
          </a:p>
          <a:p>
            <a:pPr marL="457200" lvl="1" indent="0">
              <a:buNone/>
            </a:pPr>
            <a:r>
              <a:rPr lang="en-US" sz="1800" b="1" dirty="0"/>
              <a:t>Moved</a:t>
            </a:r>
            <a:r>
              <a:rPr lang="en-US" sz="1800" b="1" dirty="0" smtClean="0"/>
              <a:t>:	</a:t>
            </a:r>
            <a:r>
              <a:rPr lang="en-US" sz="1800" b="1" dirty="0" smtClean="0"/>
              <a:t>Volker Jungnickel</a:t>
            </a:r>
            <a:r>
              <a:rPr lang="en-US" sz="1800" b="1" dirty="0" smtClean="0"/>
              <a:t>	</a:t>
            </a:r>
          </a:p>
          <a:p>
            <a:pPr marL="457200" lvl="1" indent="0">
              <a:buNone/>
            </a:pPr>
            <a:r>
              <a:rPr lang="en-US" sz="1800" b="1" dirty="0" smtClean="0"/>
              <a:t>Second:	</a:t>
            </a:r>
            <a:endParaRPr lang="de-DE" sz="1800" b="1" dirty="0" smtClean="0"/>
          </a:p>
          <a:p>
            <a:pPr marL="457200" lvl="1" indent="0">
              <a:buNone/>
            </a:pPr>
            <a:endParaRPr lang="en-US" sz="1800" dirty="0" smtClean="0"/>
          </a:p>
          <a:p>
            <a:pPr marL="457200" lvl="1" indent="0">
              <a:buNone/>
            </a:pPr>
            <a:r>
              <a:rPr lang="en-US" sz="1800" dirty="0" smtClean="0"/>
              <a:t>Result</a:t>
            </a:r>
            <a:r>
              <a:rPr lang="en-US" sz="1800" dirty="0" smtClean="0"/>
              <a:t>:</a:t>
            </a:r>
            <a:endParaRPr lang="de-DE" sz="1800" dirty="0">
              <a:effectLst/>
            </a:endParaRPr>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5</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27061142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TG13 SA </a:t>
            </a:r>
            <a:r>
              <a:rPr lang="de-DE" dirty="0" err="1" smtClean="0"/>
              <a:t>ballot</a:t>
            </a:r>
            <a:r>
              <a:rPr lang="de-DE" dirty="0" smtClean="0"/>
              <a:t> </a:t>
            </a:r>
            <a:r>
              <a:rPr lang="de-DE" dirty="0" err="1" smtClean="0"/>
              <a:t>status</a:t>
            </a:r>
            <a:endParaRPr lang="de-DE" dirty="0"/>
          </a:p>
        </p:txBody>
      </p:sp>
      <p:sp>
        <p:nvSpPr>
          <p:cNvPr id="3" name="Inhaltsplatzhalter 2"/>
          <p:cNvSpPr>
            <a:spLocks noGrp="1"/>
          </p:cNvSpPr>
          <p:nvPr>
            <p:ph idx="1"/>
          </p:nvPr>
        </p:nvSpPr>
        <p:spPr>
          <a:xfrm>
            <a:off x="381000" y="1600200"/>
            <a:ext cx="8534400" cy="2286000"/>
          </a:xfrm>
        </p:spPr>
        <p:txBody>
          <a:bodyPr/>
          <a:lstStyle/>
          <a:p>
            <a:r>
              <a:rPr lang="en-US" sz="2000" b="0" dirty="0" smtClean="0"/>
              <a:t>Initial SA letter ballot</a:t>
            </a:r>
          </a:p>
          <a:p>
            <a:pPr lvl="1"/>
            <a:r>
              <a:rPr lang="en-US" sz="1800" dirty="0" smtClean="0"/>
              <a:t>82% </a:t>
            </a:r>
            <a:r>
              <a:rPr lang="en-US" sz="1800" dirty="0"/>
              <a:t>return rate, </a:t>
            </a:r>
            <a:r>
              <a:rPr lang="en-US" sz="1800" dirty="0" smtClean="0"/>
              <a:t>95% </a:t>
            </a:r>
            <a:r>
              <a:rPr lang="en-US" sz="1800" dirty="0"/>
              <a:t>approval rate </a:t>
            </a:r>
          </a:p>
          <a:p>
            <a:pPr lvl="1"/>
            <a:r>
              <a:rPr lang="en-US" sz="1800" b="0" dirty="0" smtClean="0"/>
              <a:t>3 NO votes with 21 MBS comments</a:t>
            </a:r>
          </a:p>
          <a:p>
            <a:pPr lvl="1"/>
            <a:r>
              <a:rPr lang="en-US" sz="1800" b="0" dirty="0" smtClean="0"/>
              <a:t>314 comments were </a:t>
            </a:r>
            <a:r>
              <a:rPr lang="en-US" sz="1800" dirty="0"/>
              <a:t>received (9 </a:t>
            </a:r>
            <a:r>
              <a:rPr lang="en-US" sz="1800" dirty="0" smtClean="0"/>
              <a:t>general, 112 </a:t>
            </a:r>
            <a:r>
              <a:rPr lang="en-US" sz="1800" dirty="0"/>
              <a:t>technical, 193 </a:t>
            </a:r>
            <a:r>
              <a:rPr lang="en-US" sz="1800" dirty="0" smtClean="0"/>
              <a:t>editorial)</a:t>
            </a:r>
            <a:endParaRPr lang="en-US" sz="1800" b="0" dirty="0" smtClean="0"/>
          </a:p>
          <a:p>
            <a:r>
              <a:rPr lang="en-US" sz="2000" b="0" dirty="0" smtClean="0"/>
              <a:t>1</a:t>
            </a:r>
            <a:r>
              <a:rPr lang="en-US" sz="2000" b="0" baseline="30000" dirty="0" smtClean="0"/>
              <a:t>st</a:t>
            </a:r>
            <a:r>
              <a:rPr lang="en-US" sz="2000" b="0" dirty="0" smtClean="0"/>
              <a:t> Recirculation</a:t>
            </a:r>
          </a:p>
          <a:p>
            <a:pPr lvl="1"/>
            <a:r>
              <a:rPr lang="en-US" sz="1800" dirty="0" smtClean="0"/>
              <a:t>83% </a:t>
            </a:r>
            <a:r>
              <a:rPr lang="en-US" sz="1800" dirty="0"/>
              <a:t>return rate, </a:t>
            </a:r>
            <a:r>
              <a:rPr lang="en-US" sz="1800" dirty="0" smtClean="0"/>
              <a:t>98% </a:t>
            </a:r>
            <a:r>
              <a:rPr lang="en-US" sz="1800" dirty="0"/>
              <a:t>approval rate </a:t>
            </a:r>
          </a:p>
          <a:p>
            <a:pPr lvl="1"/>
            <a:r>
              <a:rPr lang="en-US" sz="1800" b="0" dirty="0" smtClean="0"/>
              <a:t>1 NO vote with 10 MBS comments</a:t>
            </a:r>
          </a:p>
          <a:p>
            <a:pPr lvl="1"/>
            <a:r>
              <a:rPr lang="en-US" sz="1800" b="0" dirty="0" smtClean="0"/>
              <a:t>158 comments were received (1 general, 96 technical, 61 editorial)</a:t>
            </a:r>
          </a:p>
          <a:p>
            <a:pPr marL="361950" indent="-361950"/>
            <a:r>
              <a:rPr lang="en-GB" sz="2000" b="0" dirty="0" smtClean="0"/>
              <a:t>2</a:t>
            </a:r>
            <a:r>
              <a:rPr lang="en-GB" sz="2000" b="0" baseline="30000" dirty="0" smtClean="0"/>
              <a:t>nd</a:t>
            </a:r>
            <a:r>
              <a:rPr lang="en-GB" sz="2000" b="0" dirty="0" smtClean="0"/>
              <a:t> Recirculation</a:t>
            </a:r>
            <a:endParaRPr lang="en-GB" sz="2000" b="0" dirty="0"/>
          </a:p>
          <a:p>
            <a:pPr lvl="1"/>
            <a:r>
              <a:rPr lang="en-US" sz="1800" dirty="0" smtClean="0"/>
              <a:t>84</a:t>
            </a:r>
            <a:r>
              <a:rPr lang="en-US" sz="1800" dirty="0"/>
              <a:t>% return </a:t>
            </a:r>
            <a:r>
              <a:rPr lang="en-US" sz="1800" dirty="0" smtClean="0"/>
              <a:t>rate, </a:t>
            </a:r>
            <a:r>
              <a:rPr lang="en-US" sz="1800" dirty="0"/>
              <a:t>97% approval </a:t>
            </a:r>
            <a:r>
              <a:rPr lang="en-US" sz="1800" dirty="0" smtClean="0"/>
              <a:t>rate </a:t>
            </a:r>
            <a:endParaRPr lang="en-US" sz="1800" dirty="0"/>
          </a:p>
          <a:p>
            <a:pPr lvl="1"/>
            <a:r>
              <a:rPr lang="en-US" sz="1800" dirty="0" smtClean="0"/>
              <a:t>2 </a:t>
            </a:r>
            <a:r>
              <a:rPr lang="en-US" sz="1800" dirty="0"/>
              <a:t>NO votes with </a:t>
            </a:r>
            <a:r>
              <a:rPr lang="en-US" sz="1800" dirty="0" smtClean="0"/>
              <a:t>6 MBS comments</a:t>
            </a:r>
          </a:p>
          <a:p>
            <a:pPr lvl="1"/>
            <a:r>
              <a:rPr lang="en-US" sz="1800" dirty="0"/>
              <a:t>94 comments were received (0 general, 45 technical, 49 editorial)</a:t>
            </a:r>
          </a:p>
          <a:p>
            <a:r>
              <a:rPr lang="en-US" sz="2000" b="0" dirty="0" smtClean="0"/>
              <a:t>All comments </a:t>
            </a:r>
            <a:r>
              <a:rPr lang="en-US" sz="2000" b="0" dirty="0" smtClean="0"/>
              <a:t>were </a:t>
            </a:r>
            <a:r>
              <a:rPr lang="en-US" sz="2000" b="0" dirty="0" smtClean="0"/>
              <a:t>addressed</a:t>
            </a:r>
          </a:p>
          <a:p>
            <a:pPr lvl="1"/>
            <a:r>
              <a:rPr lang="en-US" sz="1800" dirty="0" smtClean="0"/>
              <a:t>11 </a:t>
            </a:r>
            <a:r>
              <a:rPr lang="en-US" sz="1800" dirty="0"/>
              <a:t>comments need further </a:t>
            </a:r>
            <a:r>
              <a:rPr lang="en-US" sz="1800" dirty="0" smtClean="0"/>
              <a:t>homework, work is finalized in CRG meetings</a:t>
            </a:r>
            <a:endParaRPr lang="en-US" sz="1800" dirty="0" smtClean="0"/>
          </a:p>
          <a:p>
            <a:pPr lvl="1"/>
            <a:endParaRPr lang="en-US" sz="1800" dirty="0"/>
          </a:p>
          <a:p>
            <a:pPr lvl="1"/>
            <a:endParaRPr lang="en-US" sz="1800" dirty="0" smtClean="0"/>
          </a:p>
          <a:p>
            <a:pPr lvl="1"/>
            <a:endParaRPr lang="en-US" sz="1800" b="0" dirty="0" smtClean="0"/>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6</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16912800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TG13 CRG </a:t>
            </a:r>
            <a:r>
              <a:rPr lang="de-DE" dirty="0" err="1" smtClean="0"/>
              <a:t>Telcos</a:t>
            </a:r>
            <a:r>
              <a:rPr lang="de-DE" dirty="0" smtClean="0"/>
              <a:t>/</a:t>
            </a:r>
            <a:r>
              <a:rPr lang="de-DE" dirty="0" err="1" smtClean="0"/>
              <a:t>Telco</a:t>
            </a:r>
            <a:r>
              <a:rPr lang="de-DE" dirty="0" smtClean="0"/>
              <a:t> </a:t>
            </a:r>
            <a:r>
              <a:rPr lang="de-DE" dirty="0" err="1" smtClean="0"/>
              <a:t>with</a:t>
            </a:r>
            <a:r>
              <a:rPr lang="de-DE" dirty="0" smtClean="0"/>
              <a:t> 802.1</a:t>
            </a:r>
            <a:endParaRPr lang="de-DE" dirty="0"/>
          </a:p>
        </p:txBody>
      </p:sp>
      <p:sp>
        <p:nvSpPr>
          <p:cNvPr id="3" name="Inhaltsplatzhalter 2"/>
          <p:cNvSpPr>
            <a:spLocks noGrp="1"/>
          </p:cNvSpPr>
          <p:nvPr>
            <p:ph idx="1"/>
          </p:nvPr>
        </p:nvSpPr>
        <p:spPr>
          <a:xfrm>
            <a:off x="381000" y="1981200"/>
            <a:ext cx="8534400" cy="2286000"/>
          </a:xfrm>
        </p:spPr>
        <p:txBody>
          <a:bodyPr/>
          <a:lstStyle/>
          <a:p>
            <a:pPr marL="400050"/>
            <a:r>
              <a:rPr lang="de-DE" dirty="0" smtClean="0"/>
              <a:t>TG13 CRG Telco </a:t>
            </a:r>
            <a:r>
              <a:rPr lang="de-DE" dirty="0" err="1" smtClean="0"/>
              <a:t>dates</a:t>
            </a:r>
            <a:endParaRPr lang="de-DE" dirty="0" smtClean="0"/>
          </a:p>
          <a:p>
            <a:pPr marL="800100" lvl="1"/>
            <a:r>
              <a:rPr lang="de-DE" dirty="0" smtClean="0"/>
              <a:t>28 </a:t>
            </a:r>
            <a:r>
              <a:rPr lang="de-DE" dirty="0"/>
              <a:t>March 2022, </a:t>
            </a:r>
            <a:r>
              <a:rPr lang="de-DE" dirty="0" smtClean="0"/>
              <a:t>11:00-12.30 </a:t>
            </a:r>
            <a:r>
              <a:rPr lang="de-DE" dirty="0"/>
              <a:t>CET </a:t>
            </a:r>
            <a:r>
              <a:rPr lang="de-DE" dirty="0" smtClean="0"/>
              <a:t>(5:00-6:30 </a:t>
            </a:r>
            <a:r>
              <a:rPr lang="de-DE" dirty="0"/>
              <a:t>ET, </a:t>
            </a:r>
            <a:r>
              <a:rPr lang="de-DE" dirty="0" smtClean="0"/>
              <a:t>18:00-19:30 </a:t>
            </a:r>
            <a:r>
              <a:rPr lang="de-DE" dirty="0"/>
              <a:t>KT)</a:t>
            </a:r>
          </a:p>
          <a:p>
            <a:pPr marL="800100" lvl="1"/>
            <a:r>
              <a:rPr lang="de-DE" dirty="0" smtClean="0"/>
              <a:t>  4 April </a:t>
            </a:r>
            <a:r>
              <a:rPr lang="de-DE" dirty="0"/>
              <a:t>2022, </a:t>
            </a:r>
            <a:r>
              <a:rPr lang="de-DE" dirty="0"/>
              <a:t>11:00-12.30 CET (5:00-6:30 ET, 18:00-19:30 KT)</a:t>
            </a:r>
          </a:p>
          <a:p>
            <a:pPr marL="800100" lvl="1"/>
            <a:r>
              <a:rPr lang="de-DE" dirty="0" smtClean="0"/>
              <a:t>11 </a:t>
            </a:r>
            <a:r>
              <a:rPr lang="de-DE" dirty="0" smtClean="0"/>
              <a:t>April </a:t>
            </a:r>
            <a:r>
              <a:rPr lang="de-DE" dirty="0"/>
              <a:t>2022, </a:t>
            </a:r>
            <a:r>
              <a:rPr lang="de-DE" dirty="0"/>
              <a:t>11:00-12.30 CET (5:00-6:30 ET, 18:00-19:30 KT)</a:t>
            </a:r>
          </a:p>
          <a:p>
            <a:pPr marL="800100" lvl="1"/>
            <a:r>
              <a:rPr lang="de-DE" dirty="0" smtClean="0"/>
              <a:t>2 May 2022</a:t>
            </a:r>
            <a:r>
              <a:rPr lang="de-DE" dirty="0"/>
              <a:t>, 11:00-12.30 CET (5:00-6:30 ET, 18:00-19:30 KT)</a:t>
            </a:r>
          </a:p>
          <a:p>
            <a:pPr marL="800100" lvl="1"/>
            <a:endParaRPr lang="de-DE" sz="2400" dirty="0" smtClean="0"/>
          </a:p>
          <a:p>
            <a:pPr marL="400050"/>
            <a:r>
              <a:rPr lang="de-DE" dirty="0"/>
              <a:t>TG13 </a:t>
            </a:r>
            <a:r>
              <a:rPr lang="de-DE" dirty="0" err="1" smtClean="0"/>
              <a:t>Telco</a:t>
            </a:r>
            <a:r>
              <a:rPr lang="de-DE" dirty="0" smtClean="0"/>
              <a:t> </a:t>
            </a:r>
            <a:r>
              <a:rPr lang="de-DE" dirty="0" err="1" smtClean="0"/>
              <a:t>with</a:t>
            </a:r>
            <a:r>
              <a:rPr lang="de-DE" dirty="0" smtClean="0"/>
              <a:t> 802.1 (tentative)</a:t>
            </a:r>
            <a:endParaRPr lang="de-DE" dirty="0"/>
          </a:p>
          <a:p>
            <a:pPr marL="800100" lvl="1"/>
            <a:r>
              <a:rPr lang="de-DE" dirty="0" smtClean="0"/>
              <a:t>11 April </a:t>
            </a:r>
            <a:r>
              <a:rPr lang="de-DE" dirty="0"/>
              <a:t>2022, </a:t>
            </a:r>
            <a:r>
              <a:rPr lang="de-DE" dirty="0" smtClean="0"/>
              <a:t>15:30-17.00 </a:t>
            </a:r>
            <a:r>
              <a:rPr lang="de-DE" dirty="0"/>
              <a:t>CET </a:t>
            </a:r>
            <a:r>
              <a:rPr lang="de-DE" dirty="0" smtClean="0"/>
              <a:t>(9:30-11:00 ET, 22:30-24:00 KT)</a:t>
            </a:r>
            <a:endParaRPr lang="de-DE" dirty="0"/>
          </a:p>
          <a:p>
            <a:pPr marL="800100" lvl="1"/>
            <a:endParaRPr lang="de-DE" dirty="0" smtClean="0"/>
          </a:p>
          <a:p>
            <a:pPr marL="800100" lvl="1"/>
            <a:endParaRPr lang="de-DE" b="0" dirty="0"/>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7</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1723587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Plan </a:t>
            </a:r>
            <a:r>
              <a:rPr lang="de-DE" dirty="0" err="1" smtClean="0"/>
              <a:t>for</a:t>
            </a:r>
            <a:r>
              <a:rPr lang="de-DE" dirty="0" smtClean="0"/>
              <a:t> </a:t>
            </a:r>
            <a:r>
              <a:rPr lang="de-DE" dirty="0" err="1" smtClean="0"/>
              <a:t>finalization</a:t>
            </a:r>
            <a:r>
              <a:rPr lang="de-DE" dirty="0" smtClean="0"/>
              <a:t> </a:t>
            </a:r>
            <a:r>
              <a:rPr lang="de-DE" dirty="0" err="1" smtClean="0"/>
              <a:t>of</a:t>
            </a:r>
            <a:r>
              <a:rPr lang="de-DE" dirty="0" smtClean="0"/>
              <a:t> TG13 </a:t>
            </a:r>
            <a:r>
              <a:rPr lang="de-DE" dirty="0" err="1" smtClean="0"/>
              <a:t>Spec</a:t>
            </a:r>
            <a:endParaRPr lang="de-DE" dirty="0"/>
          </a:p>
        </p:txBody>
      </p:sp>
      <p:sp>
        <p:nvSpPr>
          <p:cNvPr id="3" name="Inhaltsplatzhalter 2"/>
          <p:cNvSpPr>
            <a:spLocks noGrp="1"/>
          </p:cNvSpPr>
          <p:nvPr>
            <p:ph idx="1"/>
          </p:nvPr>
        </p:nvSpPr>
        <p:spPr>
          <a:xfrm>
            <a:off x="381000" y="1752600"/>
            <a:ext cx="8534400" cy="2286000"/>
          </a:xfrm>
        </p:spPr>
        <p:txBody>
          <a:bodyPr/>
          <a:lstStyle/>
          <a:p>
            <a:pPr marL="400050"/>
            <a:r>
              <a:rPr lang="de-DE" dirty="0" smtClean="0"/>
              <a:t>D7 </a:t>
            </a:r>
            <a:r>
              <a:rPr lang="de-DE" dirty="0" err="1" smtClean="0"/>
              <a:t>goes</a:t>
            </a:r>
            <a:r>
              <a:rPr lang="de-DE" dirty="0" smtClean="0"/>
              <a:t> </a:t>
            </a:r>
            <a:r>
              <a:rPr lang="de-DE" dirty="0" err="1" smtClean="0"/>
              <a:t>to</a:t>
            </a:r>
            <a:r>
              <a:rPr lang="de-DE" dirty="0" smtClean="0"/>
              <a:t> 3</a:t>
            </a:r>
            <a:r>
              <a:rPr lang="de-DE" baseline="30000" dirty="0" smtClean="0"/>
              <a:t>rd</a:t>
            </a:r>
            <a:r>
              <a:rPr lang="de-DE" dirty="0" smtClean="0"/>
              <a:t> </a:t>
            </a:r>
            <a:r>
              <a:rPr lang="de-DE" dirty="0" err="1" smtClean="0"/>
              <a:t>recirculation</a:t>
            </a:r>
            <a:r>
              <a:rPr lang="de-DE" dirty="0" smtClean="0"/>
              <a:t> </a:t>
            </a:r>
            <a:r>
              <a:rPr lang="de-DE" dirty="0" err="1" smtClean="0"/>
              <a:t>before</a:t>
            </a:r>
            <a:r>
              <a:rPr lang="de-DE" dirty="0" smtClean="0"/>
              <a:t> May</a:t>
            </a:r>
            <a:endParaRPr lang="de-DE" dirty="0"/>
          </a:p>
          <a:p>
            <a:pPr marL="1143000" lvl="2"/>
            <a:r>
              <a:rPr lang="de-DE" dirty="0" err="1" smtClean="0"/>
              <a:t>Should</a:t>
            </a:r>
            <a:r>
              <a:rPr lang="de-DE" dirty="0" smtClean="0"/>
              <a:t> </a:t>
            </a:r>
            <a:r>
              <a:rPr lang="de-DE" dirty="0" err="1" smtClean="0"/>
              <a:t>need</a:t>
            </a:r>
            <a:r>
              <a:rPr lang="de-DE" dirty="0" smtClean="0"/>
              <a:t> </a:t>
            </a:r>
            <a:r>
              <a:rPr lang="de-DE" dirty="0" err="1" smtClean="0"/>
              <a:t>no</a:t>
            </a:r>
            <a:r>
              <a:rPr lang="de-DE" dirty="0" smtClean="0"/>
              <a:t> </a:t>
            </a:r>
            <a:r>
              <a:rPr lang="de-DE" dirty="0" err="1" smtClean="0"/>
              <a:t>further</a:t>
            </a:r>
            <a:r>
              <a:rPr lang="de-DE" dirty="0" smtClean="0"/>
              <a:t> </a:t>
            </a:r>
            <a:r>
              <a:rPr lang="de-DE" dirty="0" err="1" smtClean="0"/>
              <a:t>technical</a:t>
            </a:r>
            <a:r>
              <a:rPr lang="de-DE" dirty="0" smtClean="0"/>
              <a:t> </a:t>
            </a:r>
            <a:r>
              <a:rPr lang="de-DE" dirty="0" err="1" smtClean="0"/>
              <a:t>changes</a:t>
            </a:r>
            <a:endParaRPr lang="de-DE" dirty="0" smtClean="0"/>
          </a:p>
          <a:p>
            <a:pPr marL="1143000" lvl="2"/>
            <a:r>
              <a:rPr lang="de-DE" dirty="0" smtClean="0"/>
              <a:t>After May: final </a:t>
            </a:r>
            <a:r>
              <a:rPr lang="de-DE" dirty="0" err="1" smtClean="0"/>
              <a:t>recirculation</a:t>
            </a:r>
            <a:r>
              <a:rPr lang="de-DE" dirty="0" smtClean="0"/>
              <a:t> </a:t>
            </a:r>
            <a:endParaRPr lang="de-DE" dirty="0" smtClean="0"/>
          </a:p>
          <a:p>
            <a:pPr marL="1143000" lvl="2"/>
            <a:r>
              <a:rPr lang="de-DE" b="1" dirty="0" smtClean="0"/>
              <a:t>Plan </a:t>
            </a:r>
            <a:r>
              <a:rPr lang="de-DE" b="1" dirty="0" smtClean="0"/>
              <a:t>ist </a:t>
            </a:r>
            <a:r>
              <a:rPr lang="de-DE" b="1" dirty="0" err="1" smtClean="0"/>
              <a:t>to</a:t>
            </a:r>
            <a:r>
              <a:rPr lang="de-DE" b="1" dirty="0" smtClean="0"/>
              <a:t> </a:t>
            </a:r>
            <a:r>
              <a:rPr lang="de-DE" b="1" dirty="0" err="1" smtClean="0"/>
              <a:t>submit</a:t>
            </a:r>
            <a:r>
              <a:rPr lang="de-DE" b="1" dirty="0" smtClean="0"/>
              <a:t> </a:t>
            </a:r>
            <a:r>
              <a:rPr lang="de-DE" b="1" dirty="0" err="1"/>
              <a:t>to</a:t>
            </a:r>
            <a:r>
              <a:rPr lang="de-DE" b="1" dirty="0"/>
              <a:t> </a:t>
            </a:r>
            <a:r>
              <a:rPr lang="de-DE" b="1" dirty="0" err="1"/>
              <a:t>RevCom</a:t>
            </a:r>
            <a:r>
              <a:rPr lang="de-DE" b="1" dirty="0"/>
              <a:t> </a:t>
            </a:r>
            <a:r>
              <a:rPr lang="de-DE" b="1" dirty="0" smtClean="0"/>
              <a:t>in </a:t>
            </a:r>
            <a:r>
              <a:rPr lang="de-DE" b="1" dirty="0" err="1" smtClean="0"/>
              <a:t>July</a:t>
            </a:r>
            <a:endParaRPr lang="de-DE" b="1" dirty="0"/>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8</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2192969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0</TotalTime>
  <Words>693</Words>
  <Application>Microsoft Office PowerPoint</Application>
  <PresentationFormat>Bildschirmpräsentation (4:3)</PresentationFormat>
  <Paragraphs>92</Paragraphs>
  <Slides>8</Slides>
  <Notes>3</Notes>
  <HiddenSlides>0</HiddenSlides>
  <MMClips>0</MMClips>
  <ScaleCrop>false</ScaleCrop>
  <HeadingPairs>
    <vt:vector size="8" baseType="variant">
      <vt:variant>
        <vt:lpstr>Verwendete Schriftarten</vt:lpstr>
      </vt:variant>
      <vt:variant>
        <vt:i4>3</vt:i4>
      </vt:variant>
      <vt:variant>
        <vt:lpstr>Design</vt:lpstr>
      </vt:variant>
      <vt:variant>
        <vt:i4>1</vt:i4>
      </vt:variant>
      <vt:variant>
        <vt:lpstr>Eingebettete OLE-Server</vt:lpstr>
      </vt:variant>
      <vt:variant>
        <vt:i4>1</vt:i4>
      </vt:variant>
      <vt:variant>
        <vt:lpstr>Folientitel</vt:lpstr>
      </vt:variant>
      <vt:variant>
        <vt:i4>8</vt:i4>
      </vt:variant>
    </vt:vector>
  </HeadingPairs>
  <TitlesOfParts>
    <vt:vector size="13" baseType="lpstr">
      <vt:lpstr>MS PGothic</vt:lpstr>
      <vt:lpstr>MS PGothic</vt:lpstr>
      <vt:lpstr>Times New Roman</vt:lpstr>
      <vt:lpstr>802-11-Submission</vt:lpstr>
      <vt:lpstr>Document</vt:lpstr>
      <vt:lpstr>IEEE 802.15 TG13  Multi-Gbit/s Optical Wireless Communication  March 2022 Closing Report</vt:lpstr>
      <vt:lpstr>PowerPoint-Präsentation</vt:lpstr>
      <vt:lpstr>PowerPoint-Präsentation</vt:lpstr>
      <vt:lpstr>TG Motion to reconfirm CRG</vt:lpstr>
      <vt:lpstr>WG Motion to reconfirm CRG</vt:lpstr>
      <vt:lpstr>TG13 SA ballot status</vt:lpstr>
      <vt:lpstr>TG13 CRG Telcos/Telco with 802.1</vt:lpstr>
      <vt:lpstr>Plan for finalization of TG13 Spec</vt:lpstr>
    </vt:vector>
  </TitlesOfParts>
  <Company>Marvell Semiconductor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15-21/0462r0</dc:title>
  <dc:subject>Task Group AY November 2015 Meeting Agenda</dc:subject>
  <dc:creator>Jungnickel, Volker</dc:creator>
  <cp:keywords>September 2021</cp:keywords>
  <cp:lastModifiedBy>Jungnickel, Volker</cp:lastModifiedBy>
  <cp:revision>5860</cp:revision>
  <cp:lastPrinted>2014-11-04T15:04:57Z</cp:lastPrinted>
  <dcterms:created xsi:type="dcterms:W3CDTF">2007-04-17T18:10:23Z</dcterms:created>
  <dcterms:modified xsi:type="dcterms:W3CDTF">2022-03-15T13:15:35Z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ies>
</file>