
<file path=[Content_Types].xml><?xml version="1.0" encoding="utf-8"?>
<Types xmlns="http://schemas.openxmlformats.org/package/2006/content-types">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3"/>
  </p:sldMasterIdLst>
  <p:notesMasterIdLst>
    <p:notesMasterId r:id="rId22"/>
  </p:notesMasterIdLst>
  <p:handoutMasterIdLst>
    <p:handoutMasterId r:id="rId23"/>
  </p:handoutMasterIdLst>
  <p:sldIdLst>
    <p:sldId id="363" r:id="rId4"/>
    <p:sldId id="364" r:id="rId5"/>
    <p:sldId id="365" r:id="rId6"/>
    <p:sldId id="378" r:id="rId7"/>
    <p:sldId id="382" r:id="rId8"/>
    <p:sldId id="376" r:id="rId9"/>
    <p:sldId id="379" r:id="rId10"/>
    <p:sldId id="375" r:id="rId11"/>
    <p:sldId id="369" r:id="rId12"/>
    <p:sldId id="385" r:id="rId13"/>
    <p:sldId id="386" r:id="rId14"/>
    <p:sldId id="373" r:id="rId15"/>
    <p:sldId id="370" r:id="rId16"/>
    <p:sldId id="371" r:id="rId17"/>
    <p:sldId id="367" r:id="rId18"/>
    <p:sldId id="368" r:id="rId19"/>
    <p:sldId id="383" r:id="rId20"/>
    <p:sldId id="372" r:id="rId21"/>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82978F-60E1-4D7C-930A-0507CBAD9F0F}" v="2" dt="2022-03-23T13:47:41.8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108" y="1254"/>
      </p:cViewPr>
      <p:guideLst>
        <p:guide orient="horz" pos="2160"/>
        <p:guide pos="2880"/>
      </p:guideLst>
    </p:cSldViewPr>
  </p:slideViewPr>
  <p:notesTextViewPr>
    <p:cViewPr>
      <p:scale>
        <a:sx n="1" d="1"/>
        <a:sy n="1" d="1"/>
      </p:scale>
      <p:origin x="0" y="0"/>
    </p:cViewPr>
  </p:notesTextViewPr>
  <p:notesViewPr>
    <p:cSldViewPr snapToGrid="0">
      <p:cViewPr varScale="1">
        <p:scale>
          <a:sx n="126" d="100"/>
          <a:sy n="126" d="100"/>
        </p:scale>
        <p:origin x="1086" y="12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0FF8045-4D21-4369-A095-7519958A7CAC}"/>
              </a:ext>
            </a:extLst>
          </p:cNvPr>
          <p:cNvSpPr>
            <a:spLocks noGrp="1"/>
          </p:cNvSpPr>
          <p:nvPr>
            <p:ph type="hdr" sz="quarter"/>
          </p:nvPr>
        </p:nvSpPr>
        <p:spPr>
          <a:xfrm>
            <a:off x="0" y="0"/>
            <a:ext cx="6858000" cy="463550"/>
          </a:xfrm>
          <a:prstGeom prst="rect">
            <a:avLst/>
          </a:prstGeom>
        </p:spPr>
        <p:txBody>
          <a:bodyPr vert="horz" lIns="91440" tIns="45720" rIns="91440" bIns="45720" rtlCol="0"/>
          <a:lstStyle>
            <a:lvl1pPr algn="l">
              <a:defRPr sz="1200"/>
            </a:lvl1pPr>
          </a:lstStyle>
          <a:p>
            <a:pPr algn="r"/>
            <a:endParaRPr lang="en-US"/>
          </a:p>
        </p:txBody>
      </p:sp>
      <p:sp>
        <p:nvSpPr>
          <p:cNvPr id="3" name="Date Placeholder 2">
            <a:extLst>
              <a:ext uri="{FF2B5EF4-FFF2-40B4-BE49-F238E27FC236}">
                <a16:creationId xmlns:a16="http://schemas.microsoft.com/office/drawing/2014/main" id="{083015EF-2609-4A88-A302-9111A6ED29E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64A8954B-09EE-4C84-9C81-7EA6A417A7B1}" type="datetimeFigureOut">
              <a:rPr lang="en-US" smtClean="0"/>
              <a:t>3/23/2022</a:t>
            </a:fld>
            <a:endParaRPr lang="en-US"/>
          </a:p>
        </p:txBody>
      </p:sp>
      <p:sp>
        <p:nvSpPr>
          <p:cNvPr id="4" name="Footer Placeholder 3">
            <a:extLst>
              <a:ext uri="{FF2B5EF4-FFF2-40B4-BE49-F238E27FC236}">
                <a16:creationId xmlns:a16="http://schemas.microsoft.com/office/drawing/2014/main" id="{8941396E-6AA2-417F-8215-3A090F20FD3F}"/>
              </a:ext>
            </a:extLst>
          </p:cNvPr>
          <p:cNvSpPr>
            <a:spLocks noGrp="1"/>
          </p:cNvSpPr>
          <p:nvPr>
            <p:ph type="ftr" sz="quarter" idx="2"/>
          </p:nvPr>
        </p:nvSpPr>
        <p:spPr>
          <a:xfrm>
            <a:off x="0" y="8774113"/>
            <a:ext cx="6858000" cy="463550"/>
          </a:xfrm>
          <a:prstGeom prst="rect">
            <a:avLst/>
          </a:prstGeom>
        </p:spPr>
        <p:txBody>
          <a:bodyPr vert="horz" lIns="91440" tIns="45720" rIns="91440" bIns="45720" rtlCol="0" anchor="b"/>
          <a:lstStyle>
            <a:lvl1pPr algn="l">
              <a:defRPr sz="1200"/>
            </a:lvl1pPr>
          </a:lstStyle>
          <a:p>
            <a:pPr algn="ctr"/>
            <a:endParaRPr lang="en-US"/>
          </a:p>
        </p:txBody>
      </p:sp>
      <p:sp>
        <p:nvSpPr>
          <p:cNvPr id="5" name="Slide Number Placeholder 4">
            <a:extLst>
              <a:ext uri="{FF2B5EF4-FFF2-40B4-BE49-F238E27FC236}">
                <a16:creationId xmlns:a16="http://schemas.microsoft.com/office/drawing/2014/main" id="{F3911D16-5407-4F3D-80B4-659F9212243A}"/>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360CC0BC-0C5A-4472-A0EA-1B2C3BD10A46}" type="slidenum">
              <a:rPr lang="en-US" smtClean="0"/>
              <a:t>‹#›</a:t>
            </a:fld>
            <a:endParaRPr lang="en-US"/>
          </a:p>
        </p:txBody>
      </p:sp>
    </p:spTree>
    <p:extLst>
      <p:ext uri="{BB962C8B-B14F-4D97-AF65-F5344CB8AC3E}">
        <p14:creationId xmlns:p14="http://schemas.microsoft.com/office/powerpoint/2010/main" val="2260181605"/>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10</a:t>
            </a:fld>
            <a:endParaRPr lang="en-US" altLang="en-US"/>
          </a:p>
        </p:txBody>
      </p:sp>
    </p:spTree>
    <p:extLst>
      <p:ext uri="{BB962C8B-B14F-4D97-AF65-F5344CB8AC3E}">
        <p14:creationId xmlns:p14="http://schemas.microsoft.com/office/powerpoint/2010/main" val="39561575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11</a:t>
            </a:fld>
            <a:endParaRPr lang="en-US" altLang="en-US"/>
          </a:p>
        </p:txBody>
      </p:sp>
    </p:spTree>
    <p:extLst>
      <p:ext uri="{BB962C8B-B14F-4D97-AF65-F5344CB8AC3E}">
        <p14:creationId xmlns:p14="http://schemas.microsoft.com/office/powerpoint/2010/main" val="24360481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12</a:t>
            </a:fld>
            <a:endParaRPr lang="en-US" altLang="en-US"/>
          </a:p>
        </p:txBody>
      </p:sp>
    </p:spTree>
    <p:extLst>
      <p:ext uri="{BB962C8B-B14F-4D97-AF65-F5344CB8AC3E}">
        <p14:creationId xmlns:p14="http://schemas.microsoft.com/office/powerpoint/2010/main" val="18920317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13</a:t>
            </a:fld>
            <a:endParaRPr lang="en-US" altLang="en-US"/>
          </a:p>
        </p:txBody>
      </p:sp>
    </p:spTree>
    <p:extLst>
      <p:ext uri="{BB962C8B-B14F-4D97-AF65-F5344CB8AC3E}">
        <p14:creationId xmlns:p14="http://schemas.microsoft.com/office/powerpoint/2010/main" val="42450581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14</a:t>
            </a:fld>
            <a:endParaRPr lang="en-US" altLang="en-US"/>
          </a:p>
        </p:txBody>
      </p:sp>
    </p:spTree>
    <p:extLst>
      <p:ext uri="{BB962C8B-B14F-4D97-AF65-F5344CB8AC3E}">
        <p14:creationId xmlns:p14="http://schemas.microsoft.com/office/powerpoint/2010/main" val="31352612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15</a:t>
            </a:fld>
            <a:endParaRPr lang="en-US" altLang="en-US"/>
          </a:p>
        </p:txBody>
      </p:sp>
    </p:spTree>
    <p:extLst>
      <p:ext uri="{BB962C8B-B14F-4D97-AF65-F5344CB8AC3E}">
        <p14:creationId xmlns:p14="http://schemas.microsoft.com/office/powerpoint/2010/main" val="41198569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16</a:t>
            </a:fld>
            <a:endParaRPr lang="en-US" altLang="en-US"/>
          </a:p>
        </p:txBody>
      </p:sp>
    </p:spTree>
    <p:extLst>
      <p:ext uri="{BB962C8B-B14F-4D97-AF65-F5344CB8AC3E}">
        <p14:creationId xmlns:p14="http://schemas.microsoft.com/office/powerpoint/2010/main" val="2231157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17</a:t>
            </a:fld>
            <a:endParaRPr lang="en-US" altLang="en-US"/>
          </a:p>
        </p:txBody>
      </p:sp>
    </p:spTree>
    <p:extLst>
      <p:ext uri="{BB962C8B-B14F-4D97-AF65-F5344CB8AC3E}">
        <p14:creationId xmlns:p14="http://schemas.microsoft.com/office/powerpoint/2010/main" val="24900325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18</a:t>
            </a:fld>
            <a:endParaRPr lang="en-US" altLang="en-US"/>
          </a:p>
        </p:txBody>
      </p:sp>
    </p:spTree>
    <p:extLst>
      <p:ext uri="{BB962C8B-B14F-4D97-AF65-F5344CB8AC3E}">
        <p14:creationId xmlns:p14="http://schemas.microsoft.com/office/powerpoint/2010/main" val="2166231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a:t>
            </a:fld>
            <a:endParaRPr lang="en-US" altLang="en-US"/>
          </a:p>
        </p:txBody>
      </p:sp>
    </p:spTree>
    <p:extLst>
      <p:ext uri="{BB962C8B-B14F-4D97-AF65-F5344CB8AC3E}">
        <p14:creationId xmlns:p14="http://schemas.microsoft.com/office/powerpoint/2010/main" val="4266129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3</a:t>
            </a:fld>
            <a:endParaRPr lang="en-US" altLang="en-US"/>
          </a:p>
        </p:txBody>
      </p:sp>
    </p:spTree>
    <p:extLst>
      <p:ext uri="{BB962C8B-B14F-4D97-AF65-F5344CB8AC3E}">
        <p14:creationId xmlns:p14="http://schemas.microsoft.com/office/powerpoint/2010/main" val="34916877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4</a:t>
            </a:fld>
            <a:endParaRPr lang="en-US" altLang="en-US"/>
          </a:p>
        </p:txBody>
      </p:sp>
    </p:spTree>
    <p:extLst>
      <p:ext uri="{BB962C8B-B14F-4D97-AF65-F5344CB8AC3E}">
        <p14:creationId xmlns:p14="http://schemas.microsoft.com/office/powerpoint/2010/main" val="1352120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5</a:t>
            </a:fld>
            <a:endParaRPr lang="en-US" altLang="en-US"/>
          </a:p>
        </p:txBody>
      </p:sp>
    </p:spTree>
    <p:extLst>
      <p:ext uri="{BB962C8B-B14F-4D97-AF65-F5344CB8AC3E}">
        <p14:creationId xmlns:p14="http://schemas.microsoft.com/office/powerpoint/2010/main" val="14734722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6</a:t>
            </a:fld>
            <a:endParaRPr lang="en-US" altLang="en-US"/>
          </a:p>
        </p:txBody>
      </p:sp>
    </p:spTree>
    <p:extLst>
      <p:ext uri="{BB962C8B-B14F-4D97-AF65-F5344CB8AC3E}">
        <p14:creationId xmlns:p14="http://schemas.microsoft.com/office/powerpoint/2010/main" val="795245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7</a:t>
            </a:fld>
            <a:endParaRPr lang="en-US" altLang="en-US"/>
          </a:p>
        </p:txBody>
      </p:sp>
    </p:spTree>
    <p:extLst>
      <p:ext uri="{BB962C8B-B14F-4D97-AF65-F5344CB8AC3E}">
        <p14:creationId xmlns:p14="http://schemas.microsoft.com/office/powerpoint/2010/main" val="2018498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8</a:t>
            </a:fld>
            <a:endParaRPr lang="en-US" altLang="en-US"/>
          </a:p>
        </p:txBody>
      </p:sp>
    </p:spTree>
    <p:extLst>
      <p:ext uri="{BB962C8B-B14F-4D97-AF65-F5344CB8AC3E}">
        <p14:creationId xmlns:p14="http://schemas.microsoft.com/office/powerpoint/2010/main" val="597401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9</a:t>
            </a:fld>
            <a:endParaRPr lang="en-US" altLang="en-US"/>
          </a:p>
        </p:txBody>
      </p:sp>
    </p:spTree>
    <p:extLst>
      <p:ext uri="{BB962C8B-B14F-4D97-AF65-F5344CB8AC3E}">
        <p14:creationId xmlns:p14="http://schemas.microsoft.com/office/powerpoint/2010/main" val="1429884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
        <p:nvSpPr>
          <p:cNvPr id="5" name="Title 4">
            <a:extLst>
              <a:ext uri="{FF2B5EF4-FFF2-40B4-BE49-F238E27FC236}">
                <a16:creationId xmlns:a16="http://schemas.microsoft.com/office/drawing/2014/main" id="{D919A01D-3B38-423B-B21B-1E834A78BB63}"/>
              </a:ext>
            </a:extLst>
          </p:cNvPr>
          <p:cNvSpPr>
            <a:spLocks noGrp="1"/>
          </p:cNvSpPr>
          <p:nvPr>
            <p:ph type="title"/>
          </p:nvPr>
        </p:nvSpPr>
        <p:spPr/>
        <p:txBody>
          <a:bodyPr/>
          <a:lstStyle/>
          <a:p>
            <a:r>
              <a:rPr lang="en-US"/>
              <a:t>Click to edit Master title style</a:t>
            </a:r>
            <a:endParaRPr lang="en-IE"/>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xfrm>
            <a:off x="4211638" y="6554788"/>
            <a:ext cx="792410" cy="239712"/>
          </a:xfrm>
          <a:prstGeom prst="rect">
            <a:avLst/>
          </a:prstGeom>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xfrm>
            <a:off x="4211638" y="6554788"/>
            <a:ext cx="792410" cy="239712"/>
          </a:xfrm>
          <a:prstGeom prst="rect">
            <a:avLst/>
          </a:prstGeom>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192463" y="6525344"/>
            <a:ext cx="759073" cy="382587"/>
          </a:xfrm>
          <a:prstGeom prst="rect">
            <a:avLst/>
          </a:prstGeom>
        </p:spPr>
        <p:txBody>
          <a:bodyPr/>
          <a:lstStyle>
            <a:lvl1pPr>
              <a:defRPr/>
            </a:lvl1pPr>
          </a:lstStyle>
          <a:p>
            <a:pPr>
              <a:defRPr/>
            </a:pPr>
            <a:r>
              <a:rPr lang="en-US" altLang="en-US"/>
              <a:t>Slide</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xfrm>
            <a:off x="4175956" y="6525344"/>
            <a:ext cx="792088" cy="239712"/>
          </a:xfrm>
          <a:prstGeom prst="rect">
            <a:avLst/>
          </a:prstGeom>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xfrm>
            <a:off x="4175795" y="6525344"/>
            <a:ext cx="792410" cy="239712"/>
          </a:xfrm>
          <a:prstGeom prst="rect">
            <a:avLst/>
          </a:prstGeom>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15-22-0181-01-04ab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a:t>March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Carl Murray et al (Qorvo)</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4" name="Title Placeholder 3">
            <a:extLst>
              <a:ext uri="{FF2B5EF4-FFF2-40B4-BE49-F238E27FC236}">
                <a16:creationId xmlns:a16="http://schemas.microsoft.com/office/drawing/2014/main" id="{77AE1909-1965-4FAB-BBFF-F040D83C6551}"/>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5" name="Slide Number Placeholder 4">
            <a:extLst>
              <a:ext uri="{FF2B5EF4-FFF2-40B4-BE49-F238E27FC236}">
                <a16:creationId xmlns:a16="http://schemas.microsoft.com/office/drawing/2014/main" id="{A55F39DC-74CE-4C60-B9CF-854975AF3F8F}"/>
              </a:ext>
            </a:extLst>
          </p:cNvPr>
          <p:cNvSpPr>
            <a:spLocks noGrp="1"/>
          </p:cNvSpPr>
          <p:nvPr>
            <p:ph type="sldNum" sz="quarter" idx="4"/>
          </p:nvPr>
        </p:nvSpPr>
        <p:spPr>
          <a:xfrm>
            <a:off x="2817621" y="6465419"/>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0.emf"/><Relationship Id="rId4" Type="http://schemas.openxmlformats.org/officeDocument/2006/relationships/image" Target="../media/image9.e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16:creationId xmlns:a16="http://schemas.microsoft.com/office/drawing/2014/main" id="{770E94DC-E76A-4A13-9024-1B69A48B9478}"/>
              </a:ext>
            </a:extLst>
          </p:cNvPr>
          <p:cNvSpPr>
            <a:spLocks noChangeArrowheads="1"/>
          </p:cNvSpPr>
          <p:nvPr/>
        </p:nvSpPr>
        <p:spPr bwMode="auto">
          <a:xfrm>
            <a:off x="251520" y="762000"/>
            <a:ext cx="8640960" cy="4967643"/>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a:t>
            </a:r>
            <a:r>
              <a:rPr lang="en-US" altLang="en-US" sz="1600" dirty="0">
                <a:latin typeface="Times New Roman" panose="02020603050405020304" pitchFamily="18" charset="0"/>
              </a:rPr>
              <a:t>New Data Rates</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March 15, 2022</a:t>
            </a:r>
          </a:p>
          <a:p>
            <a:r>
              <a:rPr lang="en-US" altLang="en-US" sz="1600" b="1" dirty="0">
                <a:latin typeface="Times New Roman" panose="02020603050405020304" pitchFamily="18" charset="0"/>
              </a:rPr>
              <a:t>Source:</a:t>
            </a:r>
            <a:r>
              <a:rPr lang="en-US" altLang="en-US" sz="1600" dirty="0">
                <a:latin typeface="Times New Roman" panose="02020603050405020304" pitchFamily="18" charset="0"/>
              </a:rPr>
              <a:t> 	</a:t>
            </a:r>
            <a:r>
              <a:rPr lang="pl-PL" sz="1600" dirty="0">
                <a:latin typeface="Times New Roman" panose="02020603050405020304" pitchFamily="18" charset="0"/>
              </a:rPr>
              <a:t>C.Murray</a:t>
            </a:r>
            <a:r>
              <a:rPr lang="en-IE" sz="1600" dirty="0">
                <a:latin typeface="Times New Roman" panose="02020603050405020304" pitchFamily="18" charset="0"/>
              </a:rPr>
              <a:t> </a:t>
            </a:r>
            <a:r>
              <a:rPr lang="pl-PL" sz="1600" dirty="0">
                <a:latin typeface="Times New Roman" panose="02020603050405020304" pitchFamily="18" charset="0"/>
              </a:rPr>
              <a:t>(Qorvo)</a:t>
            </a:r>
            <a:r>
              <a:rPr lang="en-US" sz="1600" dirty="0">
                <a:latin typeface="Times New Roman" panose="02020603050405020304" pitchFamily="18" charset="0"/>
              </a:rPr>
              <a:t>​, J.</a:t>
            </a:r>
            <a:r>
              <a:rPr lang="pl-PL" sz="1600" dirty="0">
                <a:latin typeface="Times New Roman" panose="02020603050405020304" pitchFamily="18" charset="0"/>
              </a:rPr>
              <a:t>Niewczas</a:t>
            </a:r>
            <a:r>
              <a:rPr lang="en-US" sz="1600" dirty="0">
                <a:latin typeface="Times New Roman" panose="02020603050405020304" pitchFamily="18" charset="0"/>
              </a:rPr>
              <a:t> (</a:t>
            </a:r>
            <a:r>
              <a:rPr lang="pl-PL" sz="1600" dirty="0">
                <a:latin typeface="Times New Roman" panose="02020603050405020304" pitchFamily="18" charset="0"/>
              </a:rPr>
              <a:t>Qorvo</a:t>
            </a:r>
            <a:r>
              <a:rPr lang="en-US" sz="1600" dirty="0">
                <a:latin typeface="Times New Roman" panose="02020603050405020304" pitchFamily="18" charset="0"/>
              </a:rPr>
              <a:t>)</a:t>
            </a:r>
            <a:r>
              <a:rPr lang="pl-PL" sz="1600" dirty="0">
                <a:latin typeface="Times New Roman" panose="02020603050405020304" pitchFamily="18" charset="0"/>
              </a:rPr>
              <a:t>, I.Dotlic</a:t>
            </a:r>
            <a:r>
              <a:rPr lang="en-IE" sz="1600" dirty="0">
                <a:latin typeface="Times New Roman" panose="02020603050405020304" pitchFamily="18" charset="0"/>
              </a:rPr>
              <a:t> </a:t>
            </a:r>
            <a:r>
              <a:rPr lang="pl-PL" sz="1600" dirty="0">
                <a:latin typeface="Times New Roman" panose="02020603050405020304" pitchFamily="18" charset="0"/>
              </a:rPr>
              <a:t>(Qorvo), M.McLaughlin (Qorvo), B.Verso (Qorvo)</a:t>
            </a:r>
            <a:endParaRPr lang="en-US" sz="1050" b="0" i="0" dirty="0">
              <a:solidFill>
                <a:srgbClr val="000000"/>
              </a:solidFill>
              <a:effectLst/>
              <a:latin typeface="Segoe UI" panose="020B0502040204020203" pitchFamily="34" charset="0"/>
            </a:endParaRPr>
          </a:p>
          <a:p>
            <a:pPr eaLnBrk="1" hangingPunct="1">
              <a:spcBef>
                <a:spcPct val="0"/>
              </a:spcBef>
              <a:buClrTx/>
              <a:buFontTx/>
              <a:buNone/>
              <a:defRPr/>
            </a:pPr>
            <a:endParaRPr lang="en-US" altLang="en-US" sz="1600" b="1"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Abstract: </a:t>
            </a:r>
            <a:r>
              <a:rPr lang="en-US" sz="1600" dirty="0">
                <a:latin typeface="Times New Roman" panose="02020603050405020304" pitchFamily="18" charset="0"/>
              </a:rPr>
              <a:t>Discusses proposals for new data rates in UWB.​</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To agree on approach to specifying </a:t>
            </a:r>
            <a:r>
              <a:rPr lang="en-US" sz="1600" dirty="0">
                <a:latin typeface="Times New Roman" panose="02020603050405020304" pitchFamily="18" charset="0"/>
              </a:rPr>
              <a:t>new data rates in UWB.</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657224" y="942702"/>
            <a:ext cx="7764463" cy="754063"/>
          </a:xfrm>
        </p:spPr>
        <p:txBody>
          <a:bodyPr>
            <a:normAutofit fontScale="90000"/>
          </a:bodyPr>
          <a:lstStyle/>
          <a:p>
            <a:r>
              <a:rPr lang="en-IE" sz="2700"/>
              <a:t>Optimized Tx Power can offset majority of the Link Budget loss due to data rate doubling </a:t>
            </a:r>
            <a:br>
              <a:rPr lang="en-IE" sz="2700"/>
            </a:br>
            <a:r>
              <a:rPr lang="en-IE" sz="2700"/>
              <a:t>(1 packet </a:t>
            </a:r>
            <a:r>
              <a:rPr lang="en-IE" sz="2700" i="1"/>
              <a:t>any</a:t>
            </a:r>
            <a:r>
              <a:rPr lang="en-IE" sz="2700"/>
              <a:t> millisecond)</a:t>
            </a:r>
            <a:endParaRPr lang="en-IE" sz="1800"/>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
        <p:nvSpPr>
          <p:cNvPr id="7" name="TextBox 6">
            <a:extLst>
              <a:ext uri="{FF2B5EF4-FFF2-40B4-BE49-F238E27FC236}">
                <a16:creationId xmlns:a16="http://schemas.microsoft.com/office/drawing/2014/main" id="{E78D0C91-76D9-4A2E-B931-93DACFFBE324}"/>
              </a:ext>
            </a:extLst>
          </p:cNvPr>
          <p:cNvSpPr txBox="1"/>
          <p:nvPr/>
        </p:nvSpPr>
        <p:spPr>
          <a:xfrm>
            <a:off x="2017771" y="5676308"/>
            <a:ext cx="5043368" cy="338554"/>
          </a:xfrm>
          <a:prstGeom prst="rect">
            <a:avLst/>
          </a:prstGeom>
          <a:noFill/>
        </p:spPr>
        <p:txBody>
          <a:bodyPr wrap="none" rtlCol="0">
            <a:spAutoFit/>
          </a:bodyPr>
          <a:lstStyle/>
          <a:p>
            <a:r>
              <a:rPr lang="en-IE" sz="1600">
                <a:solidFill>
                  <a:schemeClr val="tx1"/>
                </a:solidFill>
                <a:latin typeface="+mn-lt"/>
              </a:rPr>
              <a:t>Assumes 3dB sensitivity loss per data rate doubling</a:t>
            </a:r>
          </a:p>
        </p:txBody>
      </p:sp>
      <p:pic>
        <p:nvPicPr>
          <p:cNvPr id="10" name="Picture 9">
            <a:extLst>
              <a:ext uri="{FF2B5EF4-FFF2-40B4-BE49-F238E27FC236}">
                <a16:creationId xmlns:a16="http://schemas.microsoft.com/office/drawing/2014/main" id="{40385529-B109-4001-B22C-B4CF3477E112}"/>
              </a:ext>
            </a:extLst>
          </p:cNvPr>
          <p:cNvPicPr>
            <a:picLocks noChangeAspect="1"/>
          </p:cNvPicPr>
          <p:nvPr/>
        </p:nvPicPr>
        <p:blipFill>
          <a:blip r:embed="rId3"/>
          <a:stretch>
            <a:fillRect/>
          </a:stretch>
        </p:blipFill>
        <p:spPr>
          <a:xfrm>
            <a:off x="4441606" y="1986324"/>
            <a:ext cx="4533900" cy="3400425"/>
          </a:xfrm>
          <a:prstGeom prst="rect">
            <a:avLst/>
          </a:prstGeom>
        </p:spPr>
      </p:pic>
      <p:pic>
        <p:nvPicPr>
          <p:cNvPr id="9" name="Picture 8">
            <a:extLst>
              <a:ext uri="{FF2B5EF4-FFF2-40B4-BE49-F238E27FC236}">
                <a16:creationId xmlns:a16="http://schemas.microsoft.com/office/drawing/2014/main" id="{6AD27C14-8CD2-44D1-A292-BC7A5F78E726}"/>
              </a:ext>
            </a:extLst>
          </p:cNvPr>
          <p:cNvPicPr>
            <a:picLocks noChangeAspect="1"/>
          </p:cNvPicPr>
          <p:nvPr/>
        </p:nvPicPr>
        <p:blipFill>
          <a:blip r:embed="rId4"/>
          <a:stretch>
            <a:fillRect/>
          </a:stretch>
        </p:blipFill>
        <p:spPr>
          <a:xfrm>
            <a:off x="73943" y="1920204"/>
            <a:ext cx="4533900" cy="3400425"/>
          </a:xfrm>
          <a:prstGeom prst="rect">
            <a:avLst/>
          </a:prstGeom>
        </p:spPr>
      </p:pic>
    </p:spTree>
    <p:extLst>
      <p:ext uri="{BB962C8B-B14F-4D97-AF65-F5344CB8AC3E}">
        <p14:creationId xmlns:p14="http://schemas.microsoft.com/office/powerpoint/2010/main" val="3478916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657224" y="942702"/>
            <a:ext cx="7764463" cy="754063"/>
          </a:xfrm>
        </p:spPr>
        <p:txBody>
          <a:bodyPr>
            <a:normAutofit fontScale="90000"/>
          </a:bodyPr>
          <a:lstStyle/>
          <a:p>
            <a:r>
              <a:rPr lang="en-IE" sz="2700"/>
              <a:t>Further improvement possible when SYNC Tx power</a:t>
            </a:r>
            <a:br>
              <a:rPr lang="en-IE" sz="2700"/>
            </a:br>
            <a:r>
              <a:rPr lang="en-IE" sz="2700"/>
              <a:t>reduced by 3 dB every data rate doubling</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pic>
        <p:nvPicPr>
          <p:cNvPr id="8" name="Picture 7">
            <a:extLst>
              <a:ext uri="{FF2B5EF4-FFF2-40B4-BE49-F238E27FC236}">
                <a16:creationId xmlns:a16="http://schemas.microsoft.com/office/drawing/2014/main" id="{E037A5E1-3BEC-42FC-B5A7-6620BE7C01FD}"/>
              </a:ext>
            </a:extLst>
          </p:cNvPr>
          <p:cNvPicPr>
            <a:picLocks noChangeAspect="1"/>
          </p:cNvPicPr>
          <p:nvPr/>
        </p:nvPicPr>
        <p:blipFill>
          <a:blip r:embed="rId3"/>
          <a:stretch>
            <a:fillRect/>
          </a:stretch>
        </p:blipFill>
        <p:spPr>
          <a:xfrm>
            <a:off x="183309" y="1983704"/>
            <a:ext cx="4533900" cy="3400425"/>
          </a:xfrm>
          <a:prstGeom prst="rect">
            <a:avLst/>
          </a:prstGeom>
        </p:spPr>
      </p:pic>
      <p:pic>
        <p:nvPicPr>
          <p:cNvPr id="12" name="Picture 11">
            <a:extLst>
              <a:ext uri="{FF2B5EF4-FFF2-40B4-BE49-F238E27FC236}">
                <a16:creationId xmlns:a16="http://schemas.microsoft.com/office/drawing/2014/main" id="{8F999E5B-379C-4694-8E69-F462045D76E9}"/>
              </a:ext>
            </a:extLst>
          </p:cNvPr>
          <p:cNvPicPr>
            <a:picLocks noChangeAspect="1"/>
          </p:cNvPicPr>
          <p:nvPr/>
        </p:nvPicPr>
        <p:blipFill>
          <a:blip r:embed="rId4"/>
          <a:stretch>
            <a:fillRect/>
          </a:stretch>
        </p:blipFill>
        <p:spPr>
          <a:xfrm>
            <a:off x="4426791" y="1972522"/>
            <a:ext cx="4533900" cy="3400425"/>
          </a:xfrm>
          <a:prstGeom prst="rect">
            <a:avLst/>
          </a:prstGeom>
        </p:spPr>
      </p:pic>
    </p:spTree>
    <p:extLst>
      <p:ext uri="{BB962C8B-B14F-4D97-AF65-F5344CB8AC3E}">
        <p14:creationId xmlns:p14="http://schemas.microsoft.com/office/powerpoint/2010/main" val="1952931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p:txBody>
          <a:bodyPr>
            <a:normAutofit fontScale="90000"/>
          </a:bodyPr>
          <a:lstStyle/>
          <a:p>
            <a:r>
              <a:rPr lang="en-IE" sz="4000"/>
              <a:t>Advantages/Disadvantages of QPSK</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sp>
        <p:nvSpPr>
          <p:cNvPr id="6" name="Content Placeholder 2">
            <a:extLst>
              <a:ext uri="{FF2B5EF4-FFF2-40B4-BE49-F238E27FC236}">
                <a16:creationId xmlns:a16="http://schemas.microsoft.com/office/drawing/2014/main" id="{13FEDC0C-026D-4D13-8877-348E56A7FF02}"/>
              </a:ext>
            </a:extLst>
          </p:cNvPr>
          <p:cNvSpPr>
            <a:spLocks noGrp="1"/>
          </p:cNvSpPr>
          <p:nvPr>
            <p:ph idx="1"/>
          </p:nvPr>
        </p:nvSpPr>
        <p:spPr>
          <a:xfrm>
            <a:off x="766923" y="1684613"/>
            <a:ext cx="7681839" cy="4737100"/>
          </a:xfrm>
        </p:spPr>
        <p:txBody>
          <a:bodyPr>
            <a:noAutofit/>
          </a:bodyPr>
          <a:lstStyle/>
          <a:p>
            <a:r>
              <a:rPr lang="en-IE" sz="2000" dirty="0"/>
              <a:t>Advantages</a:t>
            </a:r>
          </a:p>
          <a:p>
            <a:pPr lvl="1">
              <a:buFont typeface="Arial" panose="020B0604020202020204" pitchFamily="34" charset="0"/>
              <a:buChar char="•"/>
            </a:pPr>
            <a:r>
              <a:rPr lang="en-IE" sz="1800" dirty="0"/>
              <a:t>Natural candidate for data rates above 124.8 Mbps</a:t>
            </a:r>
          </a:p>
          <a:p>
            <a:pPr lvl="2">
              <a:buFont typeface="Arial" panose="020B0604020202020204" pitchFamily="34" charset="0"/>
              <a:buChar char="•"/>
            </a:pPr>
            <a:r>
              <a:rPr lang="en-GB" sz="1800" dirty="0">
                <a:solidFill>
                  <a:prstClr val="black"/>
                </a:solidFill>
                <a:latin typeface="Calibri" panose="020F0502020204030204" pitchFamily="34" charset="0"/>
              </a:rPr>
              <a:t>F</a:t>
            </a:r>
            <a:r>
              <a:rPr lang="en-GB" sz="1800" b="0" u="none" strike="noStrike" baseline="0" dirty="0">
                <a:solidFill>
                  <a:prstClr val="black"/>
                </a:solidFill>
                <a:latin typeface="Calibri" panose="020F0502020204030204" pitchFamily="34" charset="0"/>
              </a:rPr>
              <a:t>or the same BER, the same noise level, and a 3dB increase in transmit power QPSK provides twice the bit rate of BPSK</a:t>
            </a:r>
            <a:endParaRPr lang="en-US" sz="1800" b="0" u="none" strike="noStrike" baseline="0" dirty="0">
              <a:solidFill>
                <a:prstClr val="black"/>
              </a:solidFill>
              <a:latin typeface="Calibri" panose="020F0502020204030204" pitchFamily="34" charset="0"/>
            </a:endParaRPr>
          </a:p>
          <a:p>
            <a:pPr lvl="1">
              <a:buFont typeface="Arial" panose="020B0604020202020204" pitchFamily="34" charset="0"/>
              <a:buChar char="•"/>
            </a:pPr>
            <a:r>
              <a:rPr lang="en-IE" sz="1800" dirty="0"/>
              <a:t>More robust channel matched filter (CMF) performance in 2-path symbol spaced channels</a:t>
            </a:r>
          </a:p>
          <a:p>
            <a:pPr lvl="1">
              <a:buFont typeface="Arial" panose="020B0604020202020204" pitchFamily="34" charset="0"/>
              <a:buChar char="•"/>
            </a:pPr>
            <a:r>
              <a:rPr lang="en-IE" sz="1800" dirty="0"/>
              <a:t>Exercises both I and Q evenly – Rx statistics less sensitive to CFO</a:t>
            </a:r>
          </a:p>
          <a:p>
            <a:endParaRPr lang="en-IE" sz="2000" dirty="0"/>
          </a:p>
          <a:p>
            <a:r>
              <a:rPr lang="en-IE" sz="2000" dirty="0"/>
              <a:t>Disadvantages</a:t>
            </a:r>
          </a:p>
          <a:p>
            <a:pPr lvl="1">
              <a:buFont typeface="Arial" panose="020B0604020202020204" pitchFamily="34" charset="0"/>
              <a:buChar char="•"/>
            </a:pPr>
            <a:r>
              <a:rPr lang="en-IE" sz="1800" dirty="0"/>
              <a:t>For full benefit re Rx statistics, the SYNC should be QPSK</a:t>
            </a:r>
          </a:p>
          <a:p>
            <a:pPr lvl="1">
              <a:buFont typeface="Arial" panose="020B0604020202020204" pitchFamily="34" charset="0"/>
              <a:buChar char="•"/>
            </a:pPr>
            <a:r>
              <a:rPr lang="en-IE" sz="1800" dirty="0"/>
              <a:t>Carrier recovery more difficult</a:t>
            </a:r>
          </a:p>
          <a:p>
            <a:pPr lvl="1">
              <a:buFont typeface="Arial" panose="020B0604020202020204" pitchFamily="34" charset="0"/>
              <a:buChar char="•"/>
            </a:pPr>
            <a:r>
              <a:rPr lang="en-IE" sz="1800" dirty="0"/>
              <a:t>Analog I/Q balance becomes important</a:t>
            </a:r>
          </a:p>
        </p:txBody>
      </p:sp>
    </p:spTree>
    <p:extLst>
      <p:ext uri="{BB962C8B-B14F-4D97-AF65-F5344CB8AC3E}">
        <p14:creationId xmlns:p14="http://schemas.microsoft.com/office/powerpoint/2010/main" val="1655461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3E5BA-9735-4828-9285-189F677A739D}"/>
              </a:ext>
            </a:extLst>
          </p:cNvPr>
          <p:cNvSpPr>
            <a:spLocks noGrp="1"/>
          </p:cNvSpPr>
          <p:nvPr>
            <p:ph type="title"/>
          </p:nvPr>
        </p:nvSpPr>
        <p:spPr>
          <a:xfrm>
            <a:off x="735698" y="936388"/>
            <a:ext cx="7764463" cy="754063"/>
          </a:xfrm>
        </p:spPr>
        <p:txBody>
          <a:bodyPr>
            <a:normAutofit fontScale="90000"/>
          </a:bodyPr>
          <a:lstStyle/>
          <a:p>
            <a:r>
              <a:rPr lang="en-IE" sz="4000" dirty="0"/>
              <a:t>Advantages/Disadvantages of an Equalizer</a:t>
            </a:r>
          </a:p>
        </p:txBody>
      </p:sp>
      <p:sp>
        <p:nvSpPr>
          <p:cNvPr id="4" name="Slide Number Placeholder 3">
            <a:extLst>
              <a:ext uri="{FF2B5EF4-FFF2-40B4-BE49-F238E27FC236}">
                <a16:creationId xmlns:a16="http://schemas.microsoft.com/office/drawing/2014/main" id="{B98282D6-08D4-4DB8-ACC3-4287793F5CB6}"/>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
        <p:nvSpPr>
          <p:cNvPr id="7" name="Content Placeholder 2">
            <a:extLst>
              <a:ext uri="{FF2B5EF4-FFF2-40B4-BE49-F238E27FC236}">
                <a16:creationId xmlns:a16="http://schemas.microsoft.com/office/drawing/2014/main" id="{54D79DE5-0DF3-4637-806F-F2CB81404BD1}"/>
              </a:ext>
            </a:extLst>
          </p:cNvPr>
          <p:cNvSpPr>
            <a:spLocks noGrp="1"/>
          </p:cNvSpPr>
          <p:nvPr>
            <p:ph idx="1"/>
          </p:nvPr>
        </p:nvSpPr>
        <p:spPr>
          <a:xfrm>
            <a:off x="877929" y="1916832"/>
            <a:ext cx="7622232" cy="4351338"/>
          </a:xfrm>
        </p:spPr>
        <p:txBody>
          <a:bodyPr>
            <a:noAutofit/>
          </a:bodyPr>
          <a:lstStyle/>
          <a:p>
            <a:r>
              <a:rPr lang="en-IE" sz="2000" dirty="0"/>
              <a:t>Advantages</a:t>
            </a:r>
          </a:p>
          <a:p>
            <a:pPr lvl="1">
              <a:buFont typeface="Arial" panose="020B0604020202020204" pitchFamily="34" charset="0"/>
              <a:buChar char="•"/>
            </a:pPr>
            <a:r>
              <a:rPr lang="en-IE" sz="1800" dirty="0"/>
              <a:t>ISI becomes significant at symbol rates &gt; 124.8 </a:t>
            </a:r>
            <a:r>
              <a:rPr lang="en-IE" sz="1800" dirty="0" err="1"/>
              <a:t>Msps</a:t>
            </a:r>
            <a:endParaRPr lang="en-IE" sz="1800" dirty="0"/>
          </a:p>
          <a:p>
            <a:pPr marL="1200150" lvl="2" indent="-285750">
              <a:buFont typeface="Arial" panose="020B0604020202020204" pitchFamily="34" charset="0"/>
              <a:buChar char="•"/>
            </a:pPr>
            <a:r>
              <a:rPr lang="en-IE" sz="1400" dirty="0"/>
              <a:t>An equalizer improves overall performance</a:t>
            </a:r>
          </a:p>
          <a:p>
            <a:pPr lvl="1">
              <a:buFont typeface="Arial" panose="020B0604020202020204" pitchFamily="34" charset="0"/>
              <a:buChar char="•"/>
            </a:pPr>
            <a:r>
              <a:rPr lang="en-IE" sz="1800" dirty="0"/>
              <a:t>At 124.8 </a:t>
            </a:r>
            <a:r>
              <a:rPr lang="en-IE" sz="1800" dirty="0" err="1"/>
              <a:t>Msps</a:t>
            </a:r>
            <a:r>
              <a:rPr lang="en-IE" sz="1800" dirty="0"/>
              <a:t> (mega symbols per second) an equalizer performs 1 to 2dB better than a CMF for CM1 channels (with 4z k=7 CC)</a:t>
            </a:r>
          </a:p>
          <a:p>
            <a:pPr lvl="2">
              <a:buFont typeface="Arial" panose="020B0604020202020204" pitchFamily="34" charset="0"/>
              <a:buChar char="•"/>
            </a:pPr>
            <a:r>
              <a:rPr lang="en-IE" sz="1400" dirty="0"/>
              <a:t>CM1 channels are very dispersive and rich in multi-path</a:t>
            </a:r>
          </a:p>
          <a:p>
            <a:r>
              <a:rPr lang="en-IE" sz="2000" dirty="0"/>
              <a:t>Disadvantages</a:t>
            </a:r>
          </a:p>
          <a:p>
            <a:pPr lvl="1">
              <a:buFont typeface="Arial" panose="020B0604020202020204" pitchFamily="34" charset="0"/>
              <a:buChar char="•"/>
            </a:pPr>
            <a:r>
              <a:rPr lang="en-IE" sz="1800" dirty="0"/>
              <a:t>An equalizer has little benefit for symbol rates ≤ 62.4Msps</a:t>
            </a:r>
          </a:p>
          <a:p>
            <a:pPr lvl="1">
              <a:buFont typeface="Arial" panose="020B0604020202020204" pitchFamily="34" charset="0"/>
              <a:buChar char="•"/>
            </a:pPr>
            <a:r>
              <a:rPr lang="en-IE" sz="1800" dirty="0"/>
              <a:t>Different symbol structures are optimum for an equalizer vs a CMF based receiver</a:t>
            </a:r>
          </a:p>
          <a:p>
            <a:pPr lvl="1">
              <a:buFont typeface="Arial" panose="020B0604020202020204" pitchFamily="34" charset="0"/>
              <a:buChar char="•"/>
            </a:pPr>
            <a:r>
              <a:rPr lang="en-IE" sz="1800"/>
              <a:t>An equaliser </a:t>
            </a:r>
            <a:r>
              <a:rPr lang="en-IE" sz="1800" dirty="0"/>
              <a:t>requires training</a:t>
            </a:r>
          </a:p>
        </p:txBody>
      </p:sp>
    </p:spTree>
    <p:extLst>
      <p:ext uri="{BB962C8B-B14F-4D97-AF65-F5344CB8AC3E}">
        <p14:creationId xmlns:p14="http://schemas.microsoft.com/office/powerpoint/2010/main" val="2326939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20064-A339-4D1F-A38A-9DD3052AA96D}"/>
              </a:ext>
            </a:extLst>
          </p:cNvPr>
          <p:cNvSpPr>
            <a:spLocks noGrp="1"/>
          </p:cNvSpPr>
          <p:nvPr>
            <p:ph type="title"/>
          </p:nvPr>
        </p:nvSpPr>
        <p:spPr>
          <a:xfrm>
            <a:off x="755576" y="903793"/>
            <a:ext cx="7764463" cy="754063"/>
          </a:xfrm>
        </p:spPr>
        <p:txBody>
          <a:bodyPr>
            <a:normAutofit fontScale="90000"/>
          </a:bodyPr>
          <a:lstStyle/>
          <a:p>
            <a:r>
              <a:rPr lang="en-IE" sz="4000" dirty="0"/>
              <a:t>Advantages/Disadvantages of Advanced</a:t>
            </a:r>
            <a:r>
              <a:rPr lang="en-IE" b="1" dirty="0"/>
              <a:t> </a:t>
            </a:r>
            <a:r>
              <a:rPr lang="en-IE" sz="4000" dirty="0"/>
              <a:t>Coding</a:t>
            </a:r>
            <a:br>
              <a:rPr lang="en-IE" sz="4000" dirty="0"/>
            </a:br>
            <a:r>
              <a:rPr lang="en-IE" sz="2200" dirty="0"/>
              <a:t>(LDPC measurements used for representative purpose only)</a:t>
            </a:r>
          </a:p>
        </p:txBody>
      </p:sp>
      <p:sp>
        <p:nvSpPr>
          <p:cNvPr id="4" name="Slide Number Placeholder 3">
            <a:extLst>
              <a:ext uri="{FF2B5EF4-FFF2-40B4-BE49-F238E27FC236}">
                <a16:creationId xmlns:a16="http://schemas.microsoft.com/office/drawing/2014/main" id="{57AF4BCA-D6F3-4029-A68B-F7F8910C5C85}"/>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14</a:t>
            </a:fld>
            <a:endParaRPr lang="en-US" altLang="en-US"/>
          </a:p>
        </p:txBody>
      </p:sp>
      <p:sp>
        <p:nvSpPr>
          <p:cNvPr id="5" name="Content Placeholder 2">
            <a:extLst>
              <a:ext uri="{FF2B5EF4-FFF2-40B4-BE49-F238E27FC236}">
                <a16:creationId xmlns:a16="http://schemas.microsoft.com/office/drawing/2014/main" id="{58E15A9F-7E76-4F3E-82D8-75C400A6FAF0}"/>
              </a:ext>
            </a:extLst>
          </p:cNvPr>
          <p:cNvSpPr>
            <a:spLocks noGrp="1"/>
          </p:cNvSpPr>
          <p:nvPr>
            <p:ph idx="1"/>
          </p:nvPr>
        </p:nvSpPr>
        <p:spPr>
          <a:xfrm>
            <a:off x="832731" y="2073830"/>
            <a:ext cx="7550224" cy="4351338"/>
          </a:xfrm>
        </p:spPr>
        <p:txBody>
          <a:bodyPr>
            <a:normAutofit fontScale="62500" lnSpcReduction="20000"/>
          </a:bodyPr>
          <a:lstStyle/>
          <a:p>
            <a:r>
              <a:rPr lang="en-IE" dirty="0"/>
              <a:t>Advantages</a:t>
            </a:r>
          </a:p>
          <a:p>
            <a:pPr marL="914400" lvl="1" indent="-457200">
              <a:buFont typeface="Arial" panose="020B0604020202020204" pitchFamily="34" charset="0"/>
              <a:buChar char="•"/>
            </a:pPr>
            <a:r>
              <a:rPr lang="en-IE" dirty="0"/>
              <a:t>Appears to be robust to non-Gaussian noise</a:t>
            </a:r>
          </a:p>
          <a:p>
            <a:pPr marL="1257300" lvl="2" indent="-342900">
              <a:buFont typeface="Arial" panose="020B0604020202020204" pitchFamily="34" charset="0"/>
              <a:buChar char="•"/>
            </a:pPr>
            <a:r>
              <a:rPr lang="en-IE" dirty="0"/>
              <a:t>Less sensitive to ‘type’ of noise source</a:t>
            </a:r>
          </a:p>
          <a:p>
            <a:pPr marL="1257300" lvl="2" indent="-342900">
              <a:buFont typeface="Arial" panose="020B0604020202020204" pitchFamily="34" charset="0"/>
              <a:buChar char="•"/>
            </a:pPr>
            <a:r>
              <a:rPr lang="en-IE" dirty="0"/>
              <a:t>Complementary to CMF re uncancelled ISI</a:t>
            </a:r>
          </a:p>
          <a:p>
            <a:pPr marL="914400" lvl="1" indent="-457200">
              <a:buFont typeface="Arial" panose="020B0604020202020204" pitchFamily="34" charset="0"/>
              <a:buChar char="•"/>
            </a:pPr>
            <a:r>
              <a:rPr lang="en-IE" sz="2900" dirty="0"/>
              <a:t>For short payloads LDPC has ~1dB lower Eb/N0 than 4z k=7 CC for a packet error rate of 1%</a:t>
            </a:r>
          </a:p>
          <a:p>
            <a:pPr marL="914400" lvl="1" indent="-457200">
              <a:buFont typeface="Arial" panose="020B0604020202020204" pitchFamily="34" charset="0"/>
              <a:buChar char="•"/>
            </a:pPr>
            <a:r>
              <a:rPr lang="en-IE" dirty="0"/>
              <a:t>As payload increases LDPC improves by up to 1 dB</a:t>
            </a:r>
          </a:p>
          <a:p>
            <a:pPr marL="914400" lvl="1" indent="-457200">
              <a:buFont typeface="Arial" panose="020B0604020202020204" pitchFamily="34" charset="0"/>
              <a:buChar char="•"/>
            </a:pPr>
            <a:r>
              <a:rPr lang="en-IE" dirty="0"/>
              <a:t>As payload increases 4z k=7 CC drops between 1 and 2 dB</a:t>
            </a:r>
          </a:p>
          <a:p>
            <a:pPr lvl="1"/>
            <a:endParaRPr lang="en-IE" dirty="0"/>
          </a:p>
          <a:p>
            <a:r>
              <a:rPr lang="en-IE" dirty="0"/>
              <a:t>Disadvantages</a:t>
            </a:r>
          </a:p>
          <a:p>
            <a:pPr marL="971550" lvl="1" indent="-457200">
              <a:buFont typeface="+mj-lt"/>
              <a:buAutoNum type="arabicPeriod"/>
            </a:pPr>
            <a:r>
              <a:rPr lang="en-IE" dirty="0"/>
              <a:t>Increased power consumption</a:t>
            </a:r>
          </a:p>
          <a:p>
            <a:pPr marL="971550" lvl="1" indent="-457200">
              <a:buFont typeface="+mj-lt"/>
              <a:buAutoNum type="arabicPeriod"/>
            </a:pPr>
            <a:r>
              <a:rPr lang="en-IE" dirty="0"/>
              <a:t>Increased die area</a:t>
            </a:r>
          </a:p>
          <a:p>
            <a:pPr marL="971550" lvl="1" indent="-457200">
              <a:buFont typeface="+mj-lt"/>
              <a:buAutoNum type="arabicPeriod"/>
            </a:pPr>
            <a:r>
              <a:rPr lang="en-IE" dirty="0"/>
              <a:t>May need to design a code specifically for UWB use cases</a:t>
            </a:r>
          </a:p>
          <a:p>
            <a:pPr marL="971550" lvl="1" indent="-457200">
              <a:buFont typeface="+mj-lt"/>
              <a:buAutoNum type="arabicPeriod"/>
            </a:pPr>
            <a:r>
              <a:rPr lang="en-IE" dirty="0"/>
              <a:t>Another coding scheme added to standard</a:t>
            </a:r>
          </a:p>
          <a:p>
            <a:pPr marL="914400" lvl="2" indent="0">
              <a:buNone/>
            </a:pPr>
            <a:endParaRPr lang="en-IE" dirty="0"/>
          </a:p>
          <a:p>
            <a:endParaRPr lang="en-IE" dirty="0"/>
          </a:p>
        </p:txBody>
      </p:sp>
    </p:spTree>
    <p:extLst>
      <p:ext uri="{BB962C8B-B14F-4D97-AF65-F5344CB8AC3E}">
        <p14:creationId xmlns:p14="http://schemas.microsoft.com/office/powerpoint/2010/main" val="1139987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765F3-883B-42E8-9BCC-4B9A2B0F5518}"/>
              </a:ext>
            </a:extLst>
          </p:cNvPr>
          <p:cNvSpPr>
            <a:spLocks noGrp="1"/>
          </p:cNvSpPr>
          <p:nvPr>
            <p:ph type="title"/>
          </p:nvPr>
        </p:nvSpPr>
        <p:spPr/>
        <p:txBody>
          <a:bodyPr/>
          <a:lstStyle/>
          <a:p>
            <a:r>
              <a:rPr lang="en-IE"/>
              <a:t>Dynamic or Static Data Rates</a:t>
            </a:r>
          </a:p>
        </p:txBody>
      </p:sp>
      <p:sp>
        <p:nvSpPr>
          <p:cNvPr id="3" name="Content Placeholder 2">
            <a:extLst>
              <a:ext uri="{FF2B5EF4-FFF2-40B4-BE49-F238E27FC236}">
                <a16:creationId xmlns:a16="http://schemas.microsoft.com/office/drawing/2014/main" id="{1E53BC61-7190-4F66-BE29-2530530C0921}"/>
              </a:ext>
            </a:extLst>
          </p:cNvPr>
          <p:cNvSpPr>
            <a:spLocks noGrp="1"/>
          </p:cNvSpPr>
          <p:nvPr>
            <p:ph idx="1"/>
          </p:nvPr>
        </p:nvSpPr>
        <p:spPr>
          <a:xfrm>
            <a:off x="755576" y="1617840"/>
            <a:ext cx="7764463" cy="4868863"/>
          </a:xfrm>
        </p:spPr>
        <p:txBody>
          <a:bodyPr/>
          <a:lstStyle/>
          <a:p>
            <a:pPr marL="285750" indent="-228600" defTabSz="914400" eaLnBrk="1" fontAlgn="auto" hangingPunct="1">
              <a:lnSpc>
                <a:spcPct val="90000"/>
              </a:lnSpc>
              <a:spcBef>
                <a:spcPts val="500"/>
              </a:spcBef>
              <a:spcAft>
                <a:spcPts val="0"/>
              </a:spcAft>
              <a:buClrTx/>
              <a:buSzTx/>
              <a:buFont typeface="Arial" panose="020B0604020202020204" pitchFamily="34" charset="0"/>
              <a:buChar char="•"/>
              <a:defRPr/>
            </a:pPr>
            <a:r>
              <a:rPr kumimoji="0" lang="en-IE" sz="2000" b="0" i="0" u="none" strike="noStrike" kern="1200" cap="none" spc="0" normalizeH="0" baseline="0" noProof="0">
                <a:ln>
                  <a:noFill/>
                </a:ln>
                <a:solidFill>
                  <a:prstClr val="black"/>
                </a:solidFill>
                <a:effectLst/>
                <a:uLnTx/>
                <a:uFillTx/>
                <a:ea typeface="+mn-ea"/>
                <a:cs typeface="+mn-cs"/>
              </a:rPr>
              <a:t>Advantages of Dynamic vs Static</a:t>
            </a:r>
          </a:p>
          <a:p>
            <a:pPr lvl="1" indent="-228600" defTabSz="914400" eaLnBrk="1" fontAlgn="auto" hangingPunct="1">
              <a:lnSpc>
                <a:spcPct val="90000"/>
              </a:lnSpc>
              <a:spcBef>
                <a:spcPts val="500"/>
              </a:spcBef>
              <a:spcAft>
                <a:spcPts val="0"/>
              </a:spcAft>
              <a:buClrTx/>
              <a:buSzTx/>
              <a:buFont typeface="Arial" panose="020B0604020202020204" pitchFamily="34" charset="0"/>
              <a:buChar char="•"/>
              <a:defRPr/>
            </a:pPr>
            <a:r>
              <a:rPr kumimoji="0" lang="en-IE" sz="1800" b="0" i="0" u="none" strike="noStrike" kern="1200" cap="none" spc="0" normalizeH="0" baseline="0" noProof="0">
                <a:ln>
                  <a:noFill/>
                </a:ln>
                <a:solidFill>
                  <a:prstClr val="black"/>
                </a:solidFill>
                <a:effectLst/>
                <a:uLnTx/>
                <a:uFillTx/>
                <a:ea typeface="+mn-ea"/>
                <a:cs typeface="+mn-cs"/>
              </a:rPr>
              <a:t>Allows for unilateral change of data rates</a:t>
            </a:r>
          </a:p>
          <a:p>
            <a:pPr lvl="1" indent="-228600" defTabSz="914400" eaLnBrk="1" fontAlgn="auto" hangingPunct="1">
              <a:lnSpc>
                <a:spcPct val="90000"/>
              </a:lnSpc>
              <a:spcBef>
                <a:spcPts val="500"/>
              </a:spcBef>
              <a:spcAft>
                <a:spcPts val="0"/>
              </a:spcAft>
              <a:buClrTx/>
              <a:buSzTx/>
              <a:buFont typeface="Arial" panose="020B0604020202020204" pitchFamily="34" charset="0"/>
              <a:buChar char="•"/>
              <a:defRPr/>
            </a:pPr>
            <a:r>
              <a:rPr kumimoji="0" lang="en-IE" sz="1800" b="0" i="0" u="none" strike="noStrike" kern="1200" cap="none" spc="0" normalizeH="0" baseline="0" noProof="0">
                <a:ln>
                  <a:noFill/>
                </a:ln>
                <a:solidFill>
                  <a:prstClr val="black"/>
                </a:solidFill>
                <a:effectLst/>
                <a:uLnTx/>
                <a:uFillTx/>
                <a:ea typeface="+mn-ea"/>
                <a:cs typeface="+mn-cs"/>
              </a:rPr>
              <a:t>Allows for peer-to-many-peers communication links with different data rates for each individual peer-to-peer link</a:t>
            </a:r>
          </a:p>
          <a:p>
            <a:pPr lvl="1" indent="-228600" defTabSz="914400" eaLnBrk="1" fontAlgn="auto" hangingPunct="1">
              <a:lnSpc>
                <a:spcPct val="90000"/>
              </a:lnSpc>
              <a:spcBef>
                <a:spcPts val="500"/>
              </a:spcBef>
              <a:spcAft>
                <a:spcPts val="0"/>
              </a:spcAft>
              <a:buClrTx/>
              <a:buSzTx/>
              <a:buFont typeface="Arial" panose="020B0604020202020204" pitchFamily="34" charset="0"/>
              <a:buChar char="•"/>
              <a:defRPr/>
            </a:pPr>
            <a:endParaRPr kumimoji="0" lang="en-IE" sz="2000" b="0" i="0" u="none" strike="noStrike" kern="1200" cap="none" spc="0" normalizeH="0" baseline="0" noProof="0">
              <a:ln>
                <a:noFill/>
              </a:ln>
              <a:solidFill>
                <a:prstClr val="black"/>
              </a:solidFill>
              <a:effectLst/>
              <a:uLnTx/>
              <a:uFillTx/>
              <a:ea typeface="+mn-ea"/>
              <a:cs typeface="+mn-cs"/>
            </a:endParaRPr>
          </a:p>
          <a:p>
            <a:pPr marL="285750" indent="-228600" defTabSz="914400" eaLnBrk="1" fontAlgn="auto" hangingPunct="1">
              <a:lnSpc>
                <a:spcPct val="90000"/>
              </a:lnSpc>
              <a:spcBef>
                <a:spcPts val="500"/>
              </a:spcBef>
              <a:spcAft>
                <a:spcPts val="0"/>
              </a:spcAft>
              <a:buClrTx/>
              <a:buSzTx/>
              <a:buFont typeface="Arial" panose="020B0604020202020204" pitchFamily="34" charset="0"/>
              <a:buChar char="•"/>
              <a:defRPr/>
            </a:pPr>
            <a:r>
              <a:rPr kumimoji="0" lang="en-IE" sz="2000" b="0" i="0" u="none" strike="noStrike" kern="1200" cap="none" spc="0" normalizeH="0" baseline="0" noProof="0">
                <a:ln>
                  <a:noFill/>
                </a:ln>
                <a:solidFill>
                  <a:prstClr val="black"/>
                </a:solidFill>
                <a:effectLst/>
                <a:uLnTx/>
                <a:uFillTx/>
                <a:ea typeface="+mn-ea"/>
                <a:cs typeface="+mn-cs"/>
              </a:rPr>
              <a:t>Disadvantages of Dynamic</a:t>
            </a:r>
          </a:p>
          <a:p>
            <a:pPr marL="857250" lvl="1" indent="-342900" defTabSz="914400" eaLnBrk="1" fontAlgn="auto" hangingPunct="1">
              <a:lnSpc>
                <a:spcPct val="90000"/>
              </a:lnSpc>
              <a:spcBef>
                <a:spcPts val="500"/>
              </a:spcBef>
              <a:spcAft>
                <a:spcPts val="0"/>
              </a:spcAft>
              <a:buClrTx/>
              <a:buSzTx/>
              <a:buFont typeface="+mj-lt"/>
              <a:buAutoNum type="arabicPeriod"/>
              <a:defRPr/>
            </a:pPr>
            <a:r>
              <a:rPr kumimoji="0" lang="en-IE" sz="1800" b="0" i="0" u="none" strike="noStrike" kern="1200" cap="none" spc="0" normalizeH="0" baseline="0" noProof="0">
                <a:ln>
                  <a:noFill/>
                </a:ln>
                <a:solidFill>
                  <a:prstClr val="black"/>
                </a:solidFill>
                <a:effectLst/>
                <a:uLnTx/>
                <a:uFillTx/>
                <a:ea typeface="+mn-ea"/>
                <a:cs typeface="+mn-cs"/>
              </a:rPr>
              <a:t>PHR data rate must be common to all payload data rates</a:t>
            </a:r>
          </a:p>
          <a:p>
            <a:pPr marL="857250" lvl="1" indent="-342900" defTabSz="914400" eaLnBrk="1" fontAlgn="auto" hangingPunct="1">
              <a:lnSpc>
                <a:spcPct val="90000"/>
              </a:lnSpc>
              <a:spcBef>
                <a:spcPts val="500"/>
              </a:spcBef>
              <a:spcAft>
                <a:spcPts val="0"/>
              </a:spcAft>
              <a:buClrTx/>
              <a:buSzTx/>
              <a:buFont typeface="+mj-lt"/>
              <a:buAutoNum type="arabicPeriod"/>
              <a:defRPr/>
            </a:pPr>
            <a:r>
              <a:rPr kumimoji="0" lang="en-IE" sz="1800" b="0" i="0" u="none" strike="noStrike" kern="1200" cap="none" spc="0" normalizeH="0" baseline="0" noProof="0">
                <a:ln>
                  <a:noFill/>
                </a:ln>
                <a:solidFill>
                  <a:prstClr val="black"/>
                </a:solidFill>
                <a:effectLst/>
                <a:uLnTx/>
                <a:uFillTx/>
                <a:ea typeface="+mn-ea"/>
                <a:cs typeface="+mn-cs"/>
              </a:rPr>
              <a:t>The data rate must be signalled in the PHR – increases the number of PHR bits</a:t>
            </a:r>
          </a:p>
          <a:p>
            <a:pPr marL="857250" lvl="1" indent="-342900" defTabSz="914400" eaLnBrk="1" fontAlgn="auto" hangingPunct="1">
              <a:lnSpc>
                <a:spcPct val="90000"/>
              </a:lnSpc>
              <a:spcBef>
                <a:spcPts val="500"/>
              </a:spcBef>
              <a:spcAft>
                <a:spcPts val="0"/>
              </a:spcAft>
              <a:buClrTx/>
              <a:buSzTx/>
              <a:buFont typeface="+mj-lt"/>
              <a:buAutoNum type="arabicPeriod"/>
              <a:defRPr/>
            </a:pPr>
            <a:r>
              <a:rPr kumimoji="0" lang="en-IE" sz="1800" b="0" i="0" u="none" strike="noStrike" kern="1200" cap="none" spc="0" normalizeH="0" baseline="0" noProof="0">
                <a:ln>
                  <a:noFill/>
                </a:ln>
                <a:solidFill>
                  <a:prstClr val="black"/>
                </a:solidFill>
                <a:effectLst/>
                <a:uLnTx/>
                <a:uFillTx/>
                <a:ea typeface="+mn-ea"/>
                <a:cs typeface="+mn-cs"/>
              </a:rPr>
              <a:t>Imposes a constant overhead</a:t>
            </a:r>
          </a:p>
          <a:p>
            <a:pPr marL="857250" lvl="1" indent="-342900" defTabSz="914400" eaLnBrk="1" fontAlgn="auto" hangingPunct="1">
              <a:lnSpc>
                <a:spcPct val="90000"/>
              </a:lnSpc>
              <a:spcBef>
                <a:spcPts val="500"/>
              </a:spcBef>
              <a:spcAft>
                <a:spcPts val="0"/>
              </a:spcAft>
              <a:buClrTx/>
              <a:buSzTx/>
              <a:buFont typeface="+mj-lt"/>
              <a:buAutoNum type="arabicPeriod"/>
              <a:defRPr/>
            </a:pPr>
            <a:r>
              <a:rPr kumimoji="0" lang="en-IE" sz="1800" b="0" i="0" u="none" strike="noStrike" kern="1200" cap="none" spc="0" normalizeH="0" baseline="0" noProof="0">
                <a:ln>
                  <a:noFill/>
                </a:ln>
                <a:solidFill>
                  <a:prstClr val="black"/>
                </a:solidFill>
                <a:effectLst/>
                <a:uLnTx/>
                <a:uFillTx/>
                <a:ea typeface="+mn-ea"/>
                <a:cs typeface="+mn-cs"/>
              </a:rPr>
              <a:t>PHR decoding is necessary before PHR bits can be utilized </a:t>
            </a:r>
            <a:r>
              <a:rPr kumimoji="0" lang="en-IE" sz="1800" b="0" i="0" u="none" strike="noStrike" kern="1200" cap="none" spc="0" normalizeH="0" baseline="0" noProof="0" err="1">
                <a:ln>
                  <a:noFill/>
                </a:ln>
                <a:solidFill>
                  <a:prstClr val="black"/>
                </a:solidFill>
                <a:effectLst/>
                <a:uLnTx/>
                <a:uFillTx/>
                <a:ea typeface="+mn-ea"/>
                <a:cs typeface="+mn-cs"/>
              </a:rPr>
              <a:t>eg</a:t>
            </a:r>
            <a:r>
              <a:rPr kumimoji="0" lang="en-IE" sz="1800" b="0" i="0" u="none" strike="noStrike" kern="1200" cap="none" spc="0" normalizeH="0" baseline="0" noProof="0">
                <a:ln>
                  <a:noFill/>
                </a:ln>
                <a:solidFill>
                  <a:prstClr val="black"/>
                </a:solidFill>
                <a:effectLst/>
                <a:uLnTx/>
                <a:uFillTx/>
                <a:ea typeface="+mn-ea"/>
                <a:cs typeface="+mn-cs"/>
              </a:rPr>
              <a:t> before payload demodulation</a:t>
            </a:r>
          </a:p>
          <a:p>
            <a:pPr marL="857250" lvl="1" indent="-342900" defTabSz="914400" eaLnBrk="1" fontAlgn="auto" hangingPunct="1">
              <a:lnSpc>
                <a:spcPct val="90000"/>
              </a:lnSpc>
              <a:spcBef>
                <a:spcPts val="500"/>
              </a:spcBef>
              <a:spcAft>
                <a:spcPts val="0"/>
              </a:spcAft>
              <a:buClrTx/>
              <a:buSzTx/>
              <a:buFont typeface="+mj-lt"/>
              <a:buAutoNum type="arabicPeriod"/>
              <a:defRPr/>
            </a:pPr>
            <a:endParaRPr kumimoji="0" lang="en-IE" sz="1800" b="0" i="0" u="none" strike="noStrike" kern="1200" cap="none" spc="0" normalizeH="0" baseline="0" noProof="0">
              <a:ln>
                <a:noFill/>
              </a:ln>
              <a:solidFill>
                <a:prstClr val="black"/>
              </a:solidFill>
              <a:effectLst/>
              <a:uLnTx/>
              <a:uFillTx/>
              <a:ea typeface="+mn-ea"/>
              <a:cs typeface="+mn-cs"/>
            </a:endParaRPr>
          </a:p>
        </p:txBody>
      </p:sp>
      <p:sp>
        <p:nvSpPr>
          <p:cNvPr id="4" name="Slide Number Placeholder 3">
            <a:extLst>
              <a:ext uri="{FF2B5EF4-FFF2-40B4-BE49-F238E27FC236}">
                <a16:creationId xmlns:a16="http://schemas.microsoft.com/office/drawing/2014/main" id="{32D5BD2E-BCAA-4632-A5D1-02EF3349A5C5}"/>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15</a:t>
            </a:fld>
            <a:endParaRPr lang="en-US" altLang="en-US"/>
          </a:p>
        </p:txBody>
      </p:sp>
    </p:spTree>
    <p:extLst>
      <p:ext uri="{BB962C8B-B14F-4D97-AF65-F5344CB8AC3E}">
        <p14:creationId xmlns:p14="http://schemas.microsoft.com/office/powerpoint/2010/main" val="1318812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DB4F8-C72D-442C-BD9A-E54FA4EFD4E2}"/>
              </a:ext>
            </a:extLst>
          </p:cNvPr>
          <p:cNvSpPr>
            <a:spLocks noGrp="1"/>
          </p:cNvSpPr>
          <p:nvPr>
            <p:ph type="title"/>
          </p:nvPr>
        </p:nvSpPr>
        <p:spPr>
          <a:xfrm>
            <a:off x="755575" y="618063"/>
            <a:ext cx="7764463" cy="754063"/>
          </a:xfrm>
        </p:spPr>
        <p:txBody>
          <a:bodyPr/>
          <a:lstStyle/>
          <a:p>
            <a:r>
              <a:rPr lang="en-US" sz="4000" kern="1200" dirty="0">
                <a:solidFill>
                  <a:schemeClr val="tx1"/>
                </a:solidFill>
                <a:latin typeface="+mj-lt"/>
                <a:ea typeface="+mj-ea"/>
                <a:cs typeface="+mj-cs"/>
              </a:rPr>
              <a:t>PHR Overhead Calculator</a:t>
            </a:r>
            <a:endParaRPr lang="en-IE" dirty="0"/>
          </a:p>
        </p:txBody>
      </p:sp>
      <p:sp>
        <p:nvSpPr>
          <p:cNvPr id="4" name="Slide Number Placeholder 3">
            <a:extLst>
              <a:ext uri="{FF2B5EF4-FFF2-40B4-BE49-F238E27FC236}">
                <a16:creationId xmlns:a16="http://schemas.microsoft.com/office/drawing/2014/main" id="{A34F34B4-470F-4524-8B56-54D8290F0380}"/>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16</a:t>
            </a:fld>
            <a:endParaRPr lang="en-US" altLang="en-US"/>
          </a:p>
        </p:txBody>
      </p:sp>
      <p:sp>
        <p:nvSpPr>
          <p:cNvPr id="16" name="TextBox 15">
            <a:extLst>
              <a:ext uri="{FF2B5EF4-FFF2-40B4-BE49-F238E27FC236}">
                <a16:creationId xmlns:a16="http://schemas.microsoft.com/office/drawing/2014/main" id="{2E4DA2D6-7C11-4C7B-980C-111DBB359EA5}"/>
              </a:ext>
            </a:extLst>
          </p:cNvPr>
          <p:cNvSpPr txBox="1"/>
          <p:nvPr/>
        </p:nvSpPr>
        <p:spPr>
          <a:xfrm>
            <a:off x="7357194" y="1556792"/>
            <a:ext cx="1008112" cy="461665"/>
          </a:xfrm>
          <a:prstGeom prst="rect">
            <a:avLst/>
          </a:prstGeom>
          <a:noFill/>
        </p:spPr>
        <p:txBody>
          <a:bodyPr wrap="square" rtlCol="0">
            <a:spAutoFit/>
          </a:bodyPr>
          <a:lstStyle/>
          <a:p>
            <a:pPr algn="ctr"/>
            <a:r>
              <a:rPr lang="en-IE">
                <a:solidFill>
                  <a:schemeClr val="tx1"/>
                </a:solidFill>
              </a:rPr>
              <a:t>B2B = </a:t>
            </a:r>
          </a:p>
          <a:p>
            <a:pPr algn="ctr"/>
            <a:r>
              <a:rPr lang="en-IE">
                <a:solidFill>
                  <a:schemeClr val="tx1"/>
                </a:solidFill>
              </a:rPr>
              <a:t>back to back</a:t>
            </a:r>
          </a:p>
        </p:txBody>
      </p:sp>
      <p:graphicFrame>
        <p:nvGraphicFramePr>
          <p:cNvPr id="6" name="Object 5">
            <a:extLst>
              <a:ext uri="{FF2B5EF4-FFF2-40B4-BE49-F238E27FC236}">
                <a16:creationId xmlns:a16="http://schemas.microsoft.com/office/drawing/2014/main" id="{D5F56EEA-4632-4B0E-A306-292D0042AD62}"/>
              </a:ext>
            </a:extLst>
          </p:cNvPr>
          <p:cNvGraphicFramePr>
            <a:graphicFrameLocks noChangeAspect="1"/>
          </p:cNvGraphicFramePr>
          <p:nvPr>
            <p:extLst>
              <p:ext uri="{D42A27DB-BD31-4B8C-83A1-F6EECF244321}">
                <p14:modId xmlns:p14="http://schemas.microsoft.com/office/powerpoint/2010/main" val="1906882947"/>
              </p:ext>
            </p:extLst>
          </p:nvPr>
        </p:nvGraphicFramePr>
        <p:xfrm>
          <a:off x="1976657" y="1372126"/>
          <a:ext cx="5190685" cy="2172431"/>
        </p:xfrm>
        <a:graphic>
          <a:graphicData uri="http://schemas.openxmlformats.org/presentationml/2006/ole">
            <mc:AlternateContent xmlns:mc="http://schemas.openxmlformats.org/markup-compatibility/2006">
              <mc:Choice xmlns:v="urn:schemas-microsoft-com:vml" Requires="v">
                <p:oleObj name="Worksheet" r:id="rId3" imgW="5553180" imgH="2323964" progId="Excel.Sheet.12">
                  <p:embed/>
                </p:oleObj>
              </mc:Choice>
              <mc:Fallback>
                <p:oleObj name="Worksheet" r:id="rId3" imgW="5553180" imgH="2323964" progId="Excel.Sheet.12">
                  <p:embed/>
                  <p:pic>
                    <p:nvPicPr>
                      <p:cNvPr id="6" name="Object 5">
                        <a:extLst>
                          <a:ext uri="{FF2B5EF4-FFF2-40B4-BE49-F238E27FC236}">
                            <a16:creationId xmlns:a16="http://schemas.microsoft.com/office/drawing/2014/main" id="{D5F56EEA-4632-4B0E-A306-292D0042AD62}"/>
                          </a:ext>
                        </a:extLst>
                      </p:cNvPr>
                      <p:cNvPicPr/>
                      <p:nvPr/>
                    </p:nvPicPr>
                    <p:blipFill>
                      <a:blip r:embed="rId4"/>
                      <a:stretch>
                        <a:fillRect/>
                      </a:stretch>
                    </p:blipFill>
                    <p:spPr>
                      <a:xfrm>
                        <a:off x="1976657" y="1372126"/>
                        <a:ext cx="5190685" cy="2172431"/>
                      </a:xfrm>
                      <a:prstGeom prst="rect">
                        <a:avLst/>
                      </a:prstGeom>
                    </p:spPr>
                  </p:pic>
                </p:oleObj>
              </mc:Fallback>
            </mc:AlternateContent>
          </a:graphicData>
        </a:graphic>
      </p:graphicFrame>
      <p:pic>
        <p:nvPicPr>
          <p:cNvPr id="12" name="Picture 11">
            <a:extLst>
              <a:ext uri="{FF2B5EF4-FFF2-40B4-BE49-F238E27FC236}">
                <a16:creationId xmlns:a16="http://schemas.microsoft.com/office/drawing/2014/main" id="{B3F22257-6FC2-4523-8589-0C27889BF29F}"/>
              </a:ext>
            </a:extLst>
          </p:cNvPr>
          <p:cNvPicPr>
            <a:picLocks noChangeAspect="1"/>
          </p:cNvPicPr>
          <p:nvPr/>
        </p:nvPicPr>
        <p:blipFill>
          <a:blip r:embed="rId5"/>
          <a:stretch>
            <a:fillRect/>
          </a:stretch>
        </p:blipFill>
        <p:spPr>
          <a:xfrm>
            <a:off x="1013010" y="3544557"/>
            <a:ext cx="7117977" cy="3015149"/>
          </a:xfrm>
          <a:prstGeom prst="rect">
            <a:avLst/>
          </a:prstGeom>
        </p:spPr>
      </p:pic>
    </p:spTree>
    <p:extLst>
      <p:ext uri="{BB962C8B-B14F-4D97-AF65-F5344CB8AC3E}">
        <p14:creationId xmlns:p14="http://schemas.microsoft.com/office/powerpoint/2010/main" val="930499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01672-608C-4C60-BC8C-EA108605F633}"/>
              </a:ext>
            </a:extLst>
          </p:cNvPr>
          <p:cNvSpPr>
            <a:spLocks noGrp="1"/>
          </p:cNvSpPr>
          <p:nvPr>
            <p:ph type="title"/>
          </p:nvPr>
        </p:nvSpPr>
        <p:spPr/>
        <p:txBody>
          <a:bodyPr>
            <a:normAutofit fontScale="90000"/>
          </a:bodyPr>
          <a:lstStyle/>
          <a:p>
            <a:r>
              <a:rPr lang="en-IE" dirty="0"/>
              <a:t>Summary of Our Current View 1/2</a:t>
            </a:r>
            <a:br>
              <a:rPr lang="en-IE" dirty="0"/>
            </a:br>
            <a:r>
              <a:rPr lang="en-IE" sz="2700" dirty="0"/>
              <a:t>Data Rate Components</a:t>
            </a:r>
          </a:p>
        </p:txBody>
      </p:sp>
      <p:sp>
        <p:nvSpPr>
          <p:cNvPr id="3" name="Content Placeholder 2">
            <a:extLst>
              <a:ext uri="{FF2B5EF4-FFF2-40B4-BE49-F238E27FC236}">
                <a16:creationId xmlns:a16="http://schemas.microsoft.com/office/drawing/2014/main" id="{5AB23DB8-DF8C-4F86-9AFF-F9A03E619537}"/>
              </a:ext>
            </a:extLst>
          </p:cNvPr>
          <p:cNvSpPr>
            <a:spLocks noGrp="1"/>
          </p:cNvSpPr>
          <p:nvPr>
            <p:ph idx="1"/>
          </p:nvPr>
        </p:nvSpPr>
        <p:spPr>
          <a:xfrm>
            <a:off x="818619" y="1704553"/>
            <a:ext cx="7764463" cy="4467647"/>
          </a:xfrm>
        </p:spPr>
        <p:txBody>
          <a:bodyPr/>
          <a:lstStyle/>
          <a:p>
            <a:pPr marL="457200" indent="-457200">
              <a:buFont typeface="Arial" panose="020B0604020202020204" pitchFamily="34" charset="0"/>
              <a:buChar char="•"/>
            </a:pPr>
            <a:r>
              <a:rPr lang="en-IE" sz="2000" dirty="0"/>
              <a:t>Which PRF should we use?</a:t>
            </a:r>
          </a:p>
          <a:p>
            <a:pPr marL="857250" lvl="1" indent="-457200">
              <a:buFont typeface="Arial" panose="020B0604020202020204" pitchFamily="34" charset="0"/>
              <a:buChar char="•"/>
            </a:pPr>
            <a:r>
              <a:rPr lang="en-IE" sz="1600" dirty="0">
                <a:solidFill>
                  <a:schemeClr val="tx1"/>
                </a:solidFill>
              </a:rPr>
              <a:t>124.8/249.6 MHz PFR give most flexibility in maximizing link budget</a:t>
            </a:r>
          </a:p>
          <a:p>
            <a:pPr marL="457200" indent="-457200">
              <a:buFont typeface="Arial" panose="020B0604020202020204" pitchFamily="34" charset="0"/>
              <a:buChar char="•"/>
            </a:pPr>
            <a:r>
              <a:rPr lang="en-IE" sz="2000" dirty="0"/>
              <a:t>Do we need QPSK?</a:t>
            </a:r>
          </a:p>
          <a:p>
            <a:pPr marL="857250" lvl="1" indent="-457200">
              <a:buFont typeface="Arial" panose="020B0604020202020204" pitchFamily="34" charset="0"/>
              <a:buChar char="•"/>
            </a:pPr>
            <a:r>
              <a:rPr lang="en-IE" sz="1600" dirty="0"/>
              <a:t>Complicates the design with not enough benefit unless data rates greater than 124.8Mbps required</a:t>
            </a:r>
          </a:p>
          <a:p>
            <a:pPr marL="457200" indent="-457200">
              <a:buFont typeface="Arial" panose="020B0604020202020204" pitchFamily="34" charset="0"/>
              <a:buChar char="•"/>
            </a:pPr>
            <a:r>
              <a:rPr lang="en-IE" sz="2000" dirty="0"/>
              <a:t>Do we need an Equalizer?</a:t>
            </a:r>
          </a:p>
          <a:p>
            <a:pPr marL="857250" lvl="1" indent="-457200">
              <a:buFont typeface="Arial" panose="020B0604020202020204" pitchFamily="34" charset="0"/>
              <a:buChar char="•"/>
            </a:pPr>
            <a:r>
              <a:rPr lang="en-IE" sz="1600" dirty="0"/>
              <a:t>Boundary between CMF and Equalizer performance is 124.8Msps</a:t>
            </a:r>
          </a:p>
          <a:p>
            <a:pPr marL="857250" lvl="1" indent="-457200">
              <a:buFont typeface="Arial" panose="020B0604020202020204" pitchFamily="34" charset="0"/>
              <a:buChar char="•"/>
            </a:pPr>
            <a:r>
              <a:rPr lang="en-IE" sz="1600" dirty="0"/>
              <a:t>Sacrifice some performance at 124.8Msps to avoid need for equalizer</a:t>
            </a:r>
          </a:p>
          <a:p>
            <a:pPr marL="457200" indent="-457200">
              <a:buFont typeface="Arial" panose="020B0604020202020204" pitchFamily="34" charset="0"/>
              <a:buChar char="•"/>
            </a:pPr>
            <a:r>
              <a:rPr lang="en-IE" sz="2000" dirty="0"/>
              <a:t>Do we benefit from Advanced Coding?</a:t>
            </a:r>
          </a:p>
          <a:p>
            <a:pPr marL="857250" lvl="1" indent="-457200">
              <a:buFont typeface="Arial" panose="020B0604020202020204" pitchFamily="34" charset="0"/>
              <a:buChar char="•"/>
            </a:pPr>
            <a:r>
              <a:rPr lang="en-IE" sz="1600" dirty="0"/>
              <a:t>Up to a 4 dB increase in Link Budget compared to 4z k=7 CC</a:t>
            </a:r>
          </a:p>
          <a:p>
            <a:pPr marL="857250" lvl="1" indent="-457200">
              <a:buFont typeface="Arial" panose="020B0604020202020204" pitchFamily="34" charset="0"/>
              <a:buChar char="•"/>
            </a:pPr>
            <a:r>
              <a:rPr lang="en-IE" sz="1600" dirty="0"/>
              <a:t>Advanced coding complements CMF as it is robust to moderate ISI</a:t>
            </a:r>
          </a:p>
          <a:p>
            <a:pPr marL="457200" indent="-457200">
              <a:buFont typeface="Arial" panose="020B0604020202020204" pitchFamily="34" charset="0"/>
              <a:buChar char="•"/>
            </a:pPr>
            <a:r>
              <a:rPr lang="en-IE" sz="2000" dirty="0"/>
              <a:t>Static or Dynamic data rate configuration?</a:t>
            </a:r>
          </a:p>
          <a:p>
            <a:pPr marL="857250" lvl="1" indent="-457200">
              <a:buFont typeface="Arial" panose="020B0604020202020204" pitchFamily="34" charset="0"/>
              <a:buChar char="•"/>
            </a:pPr>
            <a:r>
              <a:rPr kumimoji="0" lang="en-IE" sz="1600" b="0" i="0" u="none" strike="noStrike" kern="1200" cap="none" spc="0" normalizeH="0" baseline="0" noProof="0" dirty="0">
                <a:ln>
                  <a:noFill/>
                </a:ln>
                <a:solidFill>
                  <a:prstClr val="black"/>
                </a:solidFill>
                <a:effectLst/>
                <a:uLnTx/>
                <a:uFillTx/>
                <a:ea typeface="+mn-ea"/>
                <a:cs typeface="+mn-cs"/>
              </a:rPr>
              <a:t>Dynamic feature may be of limited use if optimum Tx gains used</a:t>
            </a:r>
            <a:endParaRPr lang="en-IE" sz="1600" dirty="0"/>
          </a:p>
          <a:p>
            <a:pPr marL="457200" indent="-457200">
              <a:buFont typeface="Arial" panose="020B0604020202020204" pitchFamily="34" charset="0"/>
              <a:buChar char="•"/>
            </a:pPr>
            <a:endParaRPr lang="en-IE" sz="2000" dirty="0"/>
          </a:p>
        </p:txBody>
      </p:sp>
      <p:sp>
        <p:nvSpPr>
          <p:cNvPr id="4" name="Slide Number Placeholder 3">
            <a:extLst>
              <a:ext uri="{FF2B5EF4-FFF2-40B4-BE49-F238E27FC236}">
                <a16:creationId xmlns:a16="http://schemas.microsoft.com/office/drawing/2014/main" id="{6BEE25D3-963F-47BB-8347-BE54B989E0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17</a:t>
            </a:fld>
            <a:endParaRPr lang="en-US" altLang="en-US"/>
          </a:p>
        </p:txBody>
      </p:sp>
    </p:spTree>
    <p:extLst>
      <p:ext uri="{BB962C8B-B14F-4D97-AF65-F5344CB8AC3E}">
        <p14:creationId xmlns:p14="http://schemas.microsoft.com/office/powerpoint/2010/main" val="10108861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D6525-B4DD-4FF9-B0DC-AD23B6A157B7}"/>
              </a:ext>
            </a:extLst>
          </p:cNvPr>
          <p:cNvSpPr>
            <a:spLocks noGrp="1"/>
          </p:cNvSpPr>
          <p:nvPr>
            <p:ph type="title"/>
          </p:nvPr>
        </p:nvSpPr>
        <p:spPr/>
        <p:txBody>
          <a:bodyPr>
            <a:normAutofit fontScale="90000"/>
          </a:bodyPr>
          <a:lstStyle/>
          <a:p>
            <a:r>
              <a:rPr lang="en-IE" dirty="0"/>
              <a:t>Summary of Our Current View 2/2</a:t>
            </a:r>
            <a:br>
              <a:rPr lang="en-IE" dirty="0"/>
            </a:br>
            <a:r>
              <a:rPr lang="en-IE" sz="2700" dirty="0"/>
              <a:t>Data Rate Configurations</a:t>
            </a:r>
          </a:p>
        </p:txBody>
      </p:sp>
      <p:sp>
        <p:nvSpPr>
          <p:cNvPr id="3" name="Content Placeholder 2">
            <a:extLst>
              <a:ext uri="{FF2B5EF4-FFF2-40B4-BE49-F238E27FC236}">
                <a16:creationId xmlns:a16="http://schemas.microsoft.com/office/drawing/2014/main" id="{D7BEA862-4C28-4587-894B-0976F74C7C80}"/>
              </a:ext>
            </a:extLst>
          </p:cNvPr>
          <p:cNvSpPr>
            <a:spLocks noGrp="1"/>
          </p:cNvSpPr>
          <p:nvPr>
            <p:ph idx="1"/>
          </p:nvPr>
        </p:nvSpPr>
        <p:spPr>
          <a:xfrm>
            <a:off x="755576" y="1685925"/>
            <a:ext cx="7764463" cy="4868863"/>
          </a:xfrm>
        </p:spPr>
        <p:txBody>
          <a:bodyPr/>
          <a:lstStyle/>
          <a:p>
            <a:pPr>
              <a:buFont typeface="Arial" panose="020B0604020202020204" pitchFamily="34" charset="0"/>
              <a:buChar char="•"/>
            </a:pPr>
            <a:r>
              <a:rPr lang="en-IE" sz="1800" dirty="0"/>
              <a:t>Open to new preamble – being explored independently</a:t>
            </a:r>
          </a:p>
          <a:p>
            <a:pPr lvl="1">
              <a:buFont typeface="Arial" panose="020B0604020202020204" pitchFamily="34" charset="0"/>
              <a:buChar char="•"/>
            </a:pPr>
            <a:r>
              <a:rPr lang="en-IE" sz="1600" dirty="0"/>
              <a:t>Currently assuming 32 symbol SYNC, 4 symbol SFD at PRF 124.8 MHz (HPRF)</a:t>
            </a:r>
          </a:p>
          <a:p>
            <a:pPr>
              <a:buFont typeface="Arial" panose="020B0604020202020204" pitchFamily="34" charset="0"/>
              <a:buChar char="•"/>
            </a:pPr>
            <a:r>
              <a:rPr lang="en-IE" sz="1800" dirty="0">
                <a:solidFill>
                  <a:srgbClr val="00B050"/>
                </a:solidFill>
              </a:rPr>
              <a:t>New/</a:t>
            </a:r>
            <a:r>
              <a:rPr lang="en-IE" sz="1800" dirty="0">
                <a:solidFill>
                  <a:srgbClr val="FFC000"/>
                </a:solidFill>
              </a:rPr>
              <a:t>Optional</a:t>
            </a:r>
            <a:r>
              <a:rPr lang="en-IE" sz="1800" dirty="0"/>
              <a:t> 124.8/249.6 MHz PRF data rates of </a:t>
            </a:r>
            <a:r>
              <a:rPr lang="en-IE" sz="1800" dirty="0">
                <a:solidFill>
                  <a:schemeClr val="tx1"/>
                </a:solidFill>
              </a:rPr>
              <a:t>7.8</a:t>
            </a:r>
            <a:r>
              <a:rPr lang="en-IE" sz="1800" dirty="0"/>
              <a:t>, </a:t>
            </a:r>
            <a:r>
              <a:rPr lang="en-IE" sz="1800" dirty="0">
                <a:solidFill>
                  <a:srgbClr val="FFC000"/>
                </a:solidFill>
              </a:rPr>
              <a:t>15.6</a:t>
            </a:r>
            <a:r>
              <a:rPr lang="en-IE" sz="1800" dirty="0"/>
              <a:t>, 31.2, </a:t>
            </a:r>
            <a:r>
              <a:rPr lang="en-IE" sz="1800" dirty="0">
                <a:solidFill>
                  <a:srgbClr val="00B050"/>
                </a:solidFill>
              </a:rPr>
              <a:t>62.4</a:t>
            </a:r>
            <a:r>
              <a:rPr lang="en-IE" sz="1800" dirty="0"/>
              <a:t> and </a:t>
            </a:r>
            <a:r>
              <a:rPr lang="en-IE" sz="1800" dirty="0">
                <a:solidFill>
                  <a:srgbClr val="00B050"/>
                </a:solidFill>
              </a:rPr>
              <a:t>124.8</a:t>
            </a:r>
            <a:r>
              <a:rPr lang="en-IE" sz="1800" dirty="0"/>
              <a:t> Mbps</a:t>
            </a:r>
          </a:p>
          <a:p>
            <a:pPr lvl="1">
              <a:buFont typeface="Arial" panose="020B0604020202020204" pitchFamily="34" charset="0"/>
              <a:buChar char="•"/>
            </a:pPr>
            <a:r>
              <a:rPr lang="en-IE" sz="1600" dirty="0"/>
              <a:t>Use optimum Tx gain to maximize link budget </a:t>
            </a:r>
          </a:p>
          <a:p>
            <a:pPr lvl="1">
              <a:buFont typeface="Arial" panose="020B0604020202020204" pitchFamily="34" charset="0"/>
              <a:buChar char="•"/>
            </a:pPr>
            <a:r>
              <a:rPr lang="en-IE" sz="1600" dirty="0"/>
              <a:t>BPSK chip modulation similar to 4z</a:t>
            </a:r>
          </a:p>
          <a:p>
            <a:pPr lvl="1">
              <a:buFont typeface="Arial" panose="020B0604020202020204" pitchFamily="34" charset="0"/>
              <a:buChar char="•"/>
            </a:pPr>
            <a:r>
              <a:rPr lang="en-IE" sz="1600" dirty="0"/>
              <a:t>Symbols optimized for CMF – no explicit pilots for equalizer training</a:t>
            </a:r>
          </a:p>
          <a:p>
            <a:pPr lvl="1">
              <a:buFont typeface="Arial" panose="020B0604020202020204" pitchFamily="34" charset="0"/>
              <a:buChar char="•"/>
            </a:pPr>
            <a:r>
              <a:rPr lang="en-IE" sz="1600" dirty="0"/>
              <a:t>Continue with static data rate configuration</a:t>
            </a:r>
          </a:p>
          <a:p>
            <a:pPr lvl="2">
              <a:buFont typeface="Arial" panose="020B0604020202020204" pitchFamily="34" charset="0"/>
              <a:buChar char="•"/>
            </a:pPr>
            <a:r>
              <a:rPr lang="en-IE" sz="1200" dirty="0"/>
              <a:t>Data rate PHR with 4z k=7 CC and code rate = 0.5 coding</a:t>
            </a:r>
          </a:p>
          <a:p>
            <a:pPr lvl="2">
              <a:buFont typeface="Arial" panose="020B0604020202020204" pitchFamily="34" charset="0"/>
              <a:buChar char="•"/>
            </a:pPr>
            <a:r>
              <a:rPr lang="en-IE" sz="1200" dirty="0"/>
              <a:t>Or fixed low-rate PHR coding (may be better if using advanced coding for payload)</a:t>
            </a:r>
          </a:p>
          <a:p>
            <a:pPr lvl="1">
              <a:buFont typeface="Arial" panose="020B0604020202020204" pitchFamily="34" charset="0"/>
              <a:buChar char="•"/>
            </a:pPr>
            <a:r>
              <a:rPr lang="en-IE" sz="1600" dirty="0"/>
              <a:t>Default payload coding 4z k=7 CC and code rate = 0.5</a:t>
            </a:r>
          </a:p>
          <a:p>
            <a:pPr>
              <a:buFont typeface="Arial" panose="020B0604020202020204" pitchFamily="34" charset="0"/>
              <a:buChar char="•"/>
            </a:pPr>
            <a:r>
              <a:rPr lang="en-IE" sz="1800" dirty="0"/>
              <a:t>New optional advanced code (</a:t>
            </a:r>
            <a:r>
              <a:rPr lang="en-IE" sz="1800" dirty="0" err="1"/>
              <a:t>eg</a:t>
            </a:r>
            <a:r>
              <a:rPr lang="en-IE" sz="1800" dirty="0"/>
              <a:t> Polar, LDPC)</a:t>
            </a:r>
          </a:p>
          <a:p>
            <a:pPr lvl="1">
              <a:buFont typeface="Arial" panose="020B0604020202020204" pitchFamily="34" charset="0"/>
              <a:buChar char="•"/>
            </a:pPr>
            <a:r>
              <a:rPr lang="en-IE" sz="1600" dirty="0"/>
              <a:t>Base code rate = 0.5</a:t>
            </a:r>
          </a:p>
          <a:p>
            <a:pPr lvl="1">
              <a:buFont typeface="Arial" panose="020B0604020202020204" pitchFamily="34" charset="0"/>
              <a:buChar char="•"/>
            </a:pPr>
            <a:r>
              <a:rPr lang="en-IE" sz="1600" dirty="0"/>
              <a:t>Performance for short (~64-byte) as well as long packets important </a:t>
            </a:r>
            <a:endParaRPr lang="en-IE" sz="1600" dirty="0">
              <a:solidFill>
                <a:srgbClr val="FF0000"/>
              </a:solidFill>
            </a:endParaRPr>
          </a:p>
          <a:p>
            <a:endParaRPr lang="en-IE" dirty="0"/>
          </a:p>
        </p:txBody>
      </p:sp>
      <p:sp>
        <p:nvSpPr>
          <p:cNvPr id="4" name="Slide Number Placeholder 3">
            <a:extLst>
              <a:ext uri="{FF2B5EF4-FFF2-40B4-BE49-F238E27FC236}">
                <a16:creationId xmlns:a16="http://schemas.microsoft.com/office/drawing/2014/main" id="{E54984A9-4813-4042-AC1A-505FDE90994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18</a:t>
            </a:fld>
            <a:endParaRPr lang="en-US" altLang="en-US"/>
          </a:p>
        </p:txBody>
      </p:sp>
    </p:spTree>
    <p:extLst>
      <p:ext uri="{BB962C8B-B14F-4D97-AF65-F5344CB8AC3E}">
        <p14:creationId xmlns:p14="http://schemas.microsoft.com/office/powerpoint/2010/main" val="2421542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52">
            <a:extLst>
              <a:ext uri="{FF2B5EF4-FFF2-40B4-BE49-F238E27FC236}">
                <a16:creationId xmlns:a16="http://schemas.microsoft.com/office/drawing/2014/main" id="{286DA500-522A-4BE3-8E4F-7A2E2F0431F7}"/>
              </a:ext>
            </a:extLst>
          </p:cNvPr>
          <p:cNvGraphicFramePr>
            <a:graphicFrameLocks noGrp="1"/>
          </p:cNvGraphicFramePr>
          <p:nvPr>
            <p:extLst>
              <p:ext uri="{D42A27DB-BD31-4B8C-83A1-F6EECF244321}">
                <p14:modId xmlns:p14="http://schemas.microsoft.com/office/powerpoint/2010/main" val="22272043"/>
              </p:ext>
            </p:extLst>
          </p:nvPr>
        </p:nvGraphicFramePr>
        <p:xfrm>
          <a:off x="281940" y="1515005"/>
          <a:ext cx="8382687" cy="4461792"/>
        </p:xfrm>
        <a:graphic>
          <a:graphicData uri="http://schemas.openxmlformats.org/drawingml/2006/table">
            <a:tbl>
              <a:tblPr firstRow="1" bandRow="1">
                <a:tableStyleId>{5940675A-B579-460E-94D1-54222C63F5DA}</a:tableStyleId>
              </a:tblPr>
              <a:tblGrid>
                <a:gridCol w="5747156">
                  <a:extLst>
                    <a:ext uri="{9D8B030D-6E8A-4147-A177-3AD203B41FA5}">
                      <a16:colId xmlns:a16="http://schemas.microsoft.com/office/drawing/2014/main" val="1954642592"/>
                    </a:ext>
                  </a:extLst>
                </a:gridCol>
                <a:gridCol w="2635531">
                  <a:extLst>
                    <a:ext uri="{9D8B030D-6E8A-4147-A177-3AD203B41FA5}">
                      <a16:colId xmlns:a16="http://schemas.microsoft.com/office/drawing/2014/main" val="905846169"/>
                    </a:ext>
                  </a:extLst>
                </a:gridCol>
              </a:tblGrid>
              <a:tr h="251460">
                <a:tc>
                  <a:txBody>
                    <a:bodyPr/>
                    <a:lstStyle/>
                    <a:p>
                      <a:r>
                        <a:rPr lang="en-IE" sz="1200" b="1"/>
                        <a:t>PAR Objective</a:t>
                      </a:r>
                      <a:endParaRPr lang="en-US" sz="1200" b="1"/>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50932518"/>
                  </a:ext>
                </a:extLst>
              </a:tr>
              <a:tr h="3886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Safeguards so that the high throughput data use cases will not cause significant disruption to low duty-cycle ranging use cases</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610962064"/>
                  </a:ext>
                </a:extLst>
              </a:tr>
              <a:tr h="318276">
                <a:tc>
                  <a:txBody>
                    <a:bodyPr/>
                    <a:lstStyle/>
                    <a:p>
                      <a:r>
                        <a:rPr lang="en-US" sz="1100" kern="1200">
                          <a:solidFill>
                            <a:schemeClr val="dk1"/>
                          </a:solidFill>
                          <a:effectLst/>
                        </a:rPr>
                        <a:t>Interference mitigation techniques to support higher density and higher traffic use cases</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586059173"/>
                  </a:ext>
                </a:extLst>
              </a:tr>
              <a:tr h="228600">
                <a:tc>
                  <a:txBody>
                    <a:bodyPr/>
                    <a:lstStyle/>
                    <a:p>
                      <a:pPr marL="0" algn="l" defTabSz="914400" rtl="0" eaLnBrk="1" latinLnBrk="0" hangingPunct="1"/>
                      <a:r>
                        <a:rPr lang="en-US" sz="1100" kern="1200">
                          <a:solidFill>
                            <a:schemeClr val="dk1"/>
                          </a:solidFill>
                          <a:effectLst/>
                        </a:rPr>
                        <a:t>Other coexistence improvement</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237929214"/>
                  </a:ext>
                </a:extLst>
              </a:tr>
              <a:tr h="228600">
                <a:tc>
                  <a:txBody>
                    <a:bodyPr/>
                    <a:lstStyle/>
                    <a:p>
                      <a:pPr marL="0" algn="l" defTabSz="914400" rtl="0" eaLnBrk="1" latinLnBrk="0" hangingPunct="1"/>
                      <a:r>
                        <a:rPr lang="en-US" sz="1100" kern="1200">
                          <a:solidFill>
                            <a:schemeClr val="dk1"/>
                          </a:solidFill>
                          <a:effectLst/>
                        </a:rPr>
                        <a:t>Backward compatibility with enhanced ranging capable devices (ERDEV</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693056775"/>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Improved link budget and/or reduced air-time</a:t>
                      </a:r>
                      <a:endParaRPr lang="en-US" sz="1100" kern="1200">
                        <a:solidFill>
                          <a:schemeClr val="dk1"/>
                        </a:solidFill>
                        <a:effectLst/>
                        <a:latin typeface="+mn-lt"/>
                        <a:ea typeface="+mn-ea"/>
                        <a:cs typeface="+mn-cs"/>
                      </a:endParaRPr>
                    </a:p>
                  </a:txBody>
                  <a:tcPr marL="68580" marR="68580" marT="34290" marB="34290"/>
                </a:tc>
                <a:tc>
                  <a:txBody>
                    <a:bodyPr/>
                    <a:lstStyle/>
                    <a:p>
                      <a:r>
                        <a:rPr lang="en-US" sz="1100" kern="1200" dirty="0">
                          <a:solidFill>
                            <a:schemeClr val="dk1"/>
                          </a:solidFill>
                          <a:effectLst/>
                          <a:latin typeface="+mn-lt"/>
                          <a:ea typeface="+mn-ea"/>
                          <a:cs typeface="+mn-cs"/>
                        </a:rPr>
                        <a:t>New higher data rates to reduce air-time but maintain link budget</a:t>
                      </a:r>
                    </a:p>
                  </a:txBody>
                  <a:tcPr marL="68580" marR="68580" marT="34290" marB="34290"/>
                </a:tc>
                <a:extLst>
                  <a:ext uri="{0D108BD9-81ED-4DB2-BD59-A6C34878D82A}">
                    <a16:rowId xmlns:a16="http://schemas.microsoft.com/office/drawing/2014/main" val="3511835045"/>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Additional channels and operating frequencies</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615937235"/>
                  </a:ext>
                </a:extLst>
              </a:tr>
              <a:tr h="3182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Improvements to accuracy / precision / reliability and interoperability for high-integrity ranging</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790487524"/>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Reduced complexity and power consumption</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882381152"/>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Hybrid operation with narrowband signaling to assist UWB</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227827323"/>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Enhanced native discovery and connection setup mechanisms</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329428927"/>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Sensing capabilities to support presence detection and environment mapping</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1435408112"/>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Low-power low-latency streaming </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1657180505"/>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Higher data-rate streaming allowing at least 50 Mbit/s of throughput</a:t>
                      </a:r>
                      <a:endParaRPr lang="en-US" sz="1100" kern="1200">
                        <a:solidFill>
                          <a:schemeClr val="dk1"/>
                        </a:solidFill>
                        <a:effectLst/>
                        <a:latin typeface="+mn-lt"/>
                        <a:ea typeface="+mn-ea"/>
                        <a:cs typeface="+mn-cs"/>
                      </a:endParaRPr>
                    </a:p>
                  </a:txBody>
                  <a:tcPr marL="68580" marR="68580" marT="34290" marB="34290"/>
                </a:tc>
                <a:tc>
                  <a:txBody>
                    <a:bodyPr/>
                    <a:lstStyle/>
                    <a:p>
                      <a:r>
                        <a:rPr lang="en-US" sz="1100" kern="1200">
                          <a:solidFill>
                            <a:schemeClr val="dk1"/>
                          </a:solidFill>
                          <a:effectLst/>
                          <a:latin typeface="+mn-lt"/>
                          <a:ea typeface="+mn-ea"/>
                          <a:cs typeface="+mn-cs"/>
                        </a:rPr>
                        <a:t>Adds higher data rates</a:t>
                      </a:r>
                    </a:p>
                  </a:txBody>
                  <a:tcPr marL="68580" marR="68580" marT="34290" marB="34290"/>
                </a:tc>
                <a:extLst>
                  <a:ext uri="{0D108BD9-81ED-4DB2-BD59-A6C34878D82A}">
                    <a16:rowId xmlns:a16="http://schemas.microsoft.com/office/drawing/2014/main" val="2187865365"/>
                  </a:ext>
                </a:extLst>
              </a:tr>
              <a:tr h="3182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Support for peer-to-peer, peer-to-multi-peer, and station-to-infrastructure protocols</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424495017"/>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Infrastructure synchronization mechanisms</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992766638"/>
                  </a:ext>
                </a:extLst>
              </a:tr>
            </a:tbl>
          </a:graphicData>
        </a:graphic>
      </p:graphicFrame>
    </p:spTree>
    <p:extLst>
      <p:ext uri="{BB962C8B-B14F-4D97-AF65-F5344CB8AC3E}">
        <p14:creationId xmlns:p14="http://schemas.microsoft.com/office/powerpoint/2010/main" val="1631733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18010A2-508D-4998-ADF0-FDCCE58A7C29}"/>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3</a:t>
            </a:fld>
            <a:endParaRPr lang="en-US" altLang="en-US"/>
          </a:p>
        </p:txBody>
      </p:sp>
      <p:sp>
        <p:nvSpPr>
          <p:cNvPr id="3" name="Title 1">
            <a:extLst>
              <a:ext uri="{FF2B5EF4-FFF2-40B4-BE49-F238E27FC236}">
                <a16:creationId xmlns:a16="http://schemas.microsoft.com/office/drawing/2014/main" id="{36E498E6-6E87-4EE1-8335-02CEE9AFDDA5}"/>
              </a:ext>
            </a:extLst>
          </p:cNvPr>
          <p:cNvSpPr txBox="1">
            <a:spLocks/>
          </p:cNvSpPr>
          <p:nvPr/>
        </p:nvSpPr>
        <p:spPr>
          <a:xfrm>
            <a:off x="685800" y="2130425"/>
            <a:ext cx="7772400" cy="1470025"/>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IE" kern="0"/>
              <a:t>New Data Rates</a:t>
            </a:r>
            <a:endParaRPr lang="en-US" kern="0"/>
          </a:p>
        </p:txBody>
      </p:sp>
      <p:sp>
        <p:nvSpPr>
          <p:cNvPr id="4" name="Subtitle 2">
            <a:extLst>
              <a:ext uri="{FF2B5EF4-FFF2-40B4-BE49-F238E27FC236}">
                <a16:creationId xmlns:a16="http://schemas.microsoft.com/office/drawing/2014/main" id="{7EE8429B-780F-49E3-9543-1340510117E7}"/>
              </a:ext>
            </a:extLst>
          </p:cNvPr>
          <p:cNvSpPr txBox="1">
            <a:spLocks/>
          </p:cNvSpPr>
          <p:nvPr/>
        </p:nvSpPr>
        <p:spPr>
          <a:xfrm>
            <a:off x="2020441" y="3717032"/>
            <a:ext cx="6400800" cy="1752600"/>
          </a:xfrm>
          <a:prstGeom prst="rect">
            <a:avLst/>
          </a:prstGeom>
        </p:spPr>
        <p:txBody>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r>
              <a:rPr lang="pl-PL" sz="1800" kern="0">
                <a:latin typeface="Times New Roman" panose="02020603050405020304" pitchFamily="18" charset="0"/>
              </a:rPr>
              <a:t>C.Murray</a:t>
            </a:r>
            <a:r>
              <a:rPr lang="en-IE" sz="1800" kern="0">
                <a:latin typeface="Times New Roman" panose="02020603050405020304" pitchFamily="18" charset="0"/>
              </a:rPr>
              <a:t> </a:t>
            </a:r>
            <a:r>
              <a:rPr lang="pl-PL" sz="1800" kern="0">
                <a:latin typeface="Times New Roman" panose="02020603050405020304" pitchFamily="18" charset="0"/>
              </a:rPr>
              <a:t>(Qorvo)</a:t>
            </a:r>
            <a:r>
              <a:rPr lang="en-US" sz="1800" kern="0">
                <a:latin typeface="Times New Roman" panose="02020603050405020304" pitchFamily="18" charset="0"/>
              </a:rPr>
              <a:t>​, J.</a:t>
            </a:r>
            <a:r>
              <a:rPr lang="pl-PL" sz="1800" kern="0">
                <a:latin typeface="Times New Roman" panose="02020603050405020304" pitchFamily="18" charset="0"/>
              </a:rPr>
              <a:t>Niewczas</a:t>
            </a:r>
            <a:r>
              <a:rPr lang="en-US" sz="1800" kern="0">
                <a:latin typeface="Times New Roman" panose="02020603050405020304" pitchFamily="18" charset="0"/>
              </a:rPr>
              <a:t> (</a:t>
            </a:r>
            <a:r>
              <a:rPr lang="pl-PL" sz="1800" kern="0">
                <a:latin typeface="Times New Roman" panose="02020603050405020304" pitchFamily="18" charset="0"/>
              </a:rPr>
              <a:t>Qorvo</a:t>
            </a:r>
            <a:r>
              <a:rPr lang="en-US" sz="1800" kern="0">
                <a:latin typeface="Times New Roman" panose="02020603050405020304" pitchFamily="18" charset="0"/>
              </a:rPr>
              <a:t>)</a:t>
            </a:r>
            <a:r>
              <a:rPr lang="pl-PL" sz="1800" kern="0">
                <a:latin typeface="Times New Roman" panose="02020603050405020304" pitchFamily="18" charset="0"/>
              </a:rPr>
              <a:t>, I.Dotlic</a:t>
            </a:r>
            <a:r>
              <a:rPr lang="en-IE" sz="1800" kern="0">
                <a:latin typeface="Times New Roman" panose="02020603050405020304" pitchFamily="18" charset="0"/>
              </a:rPr>
              <a:t> </a:t>
            </a:r>
            <a:r>
              <a:rPr lang="pl-PL" sz="1800" kern="0">
                <a:latin typeface="Times New Roman" panose="02020603050405020304" pitchFamily="18" charset="0"/>
              </a:rPr>
              <a:t>(Qorvo), M.McLaughlin (Qorvo), B.Verso (Qorvo)</a:t>
            </a:r>
            <a:endParaRPr lang="en-US" sz="1800" kern="0">
              <a:latin typeface="Segoe UI" panose="020B0502040204020203" pitchFamily="34" charset="0"/>
            </a:endParaRPr>
          </a:p>
          <a:p>
            <a:endParaRPr lang="en-US" kern="0"/>
          </a:p>
        </p:txBody>
      </p:sp>
    </p:spTree>
    <p:extLst>
      <p:ext uri="{BB962C8B-B14F-4D97-AF65-F5344CB8AC3E}">
        <p14:creationId xmlns:p14="http://schemas.microsoft.com/office/powerpoint/2010/main" val="3426861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01672-608C-4C60-BC8C-EA108605F633}"/>
              </a:ext>
            </a:extLst>
          </p:cNvPr>
          <p:cNvSpPr>
            <a:spLocks noGrp="1"/>
          </p:cNvSpPr>
          <p:nvPr>
            <p:ph type="title"/>
          </p:nvPr>
        </p:nvSpPr>
        <p:spPr/>
        <p:txBody>
          <a:bodyPr>
            <a:normAutofit/>
          </a:bodyPr>
          <a:lstStyle/>
          <a:p>
            <a:r>
              <a:rPr lang="en-IE"/>
              <a:t>Submission Overview</a:t>
            </a:r>
          </a:p>
        </p:txBody>
      </p:sp>
      <p:sp>
        <p:nvSpPr>
          <p:cNvPr id="3" name="Content Placeholder 2">
            <a:extLst>
              <a:ext uri="{FF2B5EF4-FFF2-40B4-BE49-F238E27FC236}">
                <a16:creationId xmlns:a16="http://schemas.microsoft.com/office/drawing/2014/main" id="{5AB23DB8-DF8C-4F86-9AFF-F9A03E619537}"/>
              </a:ext>
            </a:extLst>
          </p:cNvPr>
          <p:cNvSpPr>
            <a:spLocks noGrp="1"/>
          </p:cNvSpPr>
          <p:nvPr>
            <p:ph idx="1"/>
          </p:nvPr>
        </p:nvSpPr>
        <p:spPr>
          <a:xfrm>
            <a:off x="767977" y="1772816"/>
            <a:ext cx="7764463" cy="4467647"/>
          </a:xfrm>
        </p:spPr>
        <p:txBody>
          <a:bodyPr/>
          <a:lstStyle/>
          <a:p>
            <a:pPr marL="457200" indent="-457200">
              <a:buFont typeface="Arial" panose="020B0604020202020204" pitchFamily="34" charset="0"/>
              <a:buChar char="•"/>
            </a:pPr>
            <a:r>
              <a:rPr lang="en-IE" sz="2000"/>
              <a:t>PRF selection for maximizing Link Budget</a:t>
            </a:r>
          </a:p>
          <a:p>
            <a:pPr marL="857250" lvl="1" indent="-457200">
              <a:buFont typeface="Arial" panose="020B0604020202020204" pitchFamily="34" charset="0"/>
              <a:buChar char="•"/>
            </a:pPr>
            <a:endParaRPr lang="en-IE" sz="1600"/>
          </a:p>
          <a:p>
            <a:pPr marL="457200" indent="-457200">
              <a:buFont typeface="Arial" panose="020B0604020202020204" pitchFamily="34" charset="0"/>
              <a:buChar char="•"/>
            </a:pPr>
            <a:r>
              <a:rPr lang="en-IE" sz="2000"/>
              <a:t>Advantages/Disadvantages of QPSK</a:t>
            </a:r>
          </a:p>
          <a:p>
            <a:pPr marL="457200" indent="-457200">
              <a:buFont typeface="Arial" panose="020B0604020202020204" pitchFamily="34" charset="0"/>
              <a:buChar char="•"/>
            </a:pPr>
            <a:endParaRPr lang="en-IE" sz="2000"/>
          </a:p>
          <a:p>
            <a:pPr marL="457200" indent="-457200">
              <a:buFont typeface="Arial" panose="020B0604020202020204" pitchFamily="34" charset="0"/>
              <a:buChar char="•"/>
            </a:pPr>
            <a:r>
              <a:rPr lang="en-IE" sz="2000"/>
              <a:t>Advantages/Disadvantages of an Equalizer</a:t>
            </a:r>
          </a:p>
          <a:p>
            <a:pPr marL="457200" indent="-457200">
              <a:buFont typeface="Arial" panose="020B0604020202020204" pitchFamily="34" charset="0"/>
              <a:buChar char="•"/>
            </a:pPr>
            <a:endParaRPr lang="en-IE" sz="2000"/>
          </a:p>
          <a:p>
            <a:pPr marL="457200" indent="-457200">
              <a:buFont typeface="Arial" panose="020B0604020202020204" pitchFamily="34" charset="0"/>
              <a:buChar char="•"/>
            </a:pPr>
            <a:r>
              <a:rPr lang="en-IE" sz="2000"/>
              <a:t>Advantages/Disadvantages of Advanced Coding</a:t>
            </a:r>
          </a:p>
          <a:p>
            <a:pPr marL="457200" indent="-457200">
              <a:buFont typeface="Arial" panose="020B0604020202020204" pitchFamily="34" charset="0"/>
              <a:buChar char="•"/>
            </a:pPr>
            <a:endParaRPr lang="en-IE" sz="2000"/>
          </a:p>
          <a:p>
            <a:pPr marL="457200" indent="-457200">
              <a:buFont typeface="Arial" panose="020B0604020202020204" pitchFamily="34" charset="0"/>
              <a:buChar char="•"/>
            </a:pPr>
            <a:r>
              <a:rPr lang="en-IE" sz="2000"/>
              <a:t>Static vs Dynamic data rate configuration</a:t>
            </a:r>
          </a:p>
          <a:p>
            <a:pPr marL="457200" indent="-457200">
              <a:buFont typeface="Arial" panose="020B0604020202020204" pitchFamily="34" charset="0"/>
              <a:buChar char="•"/>
            </a:pPr>
            <a:endParaRPr lang="en-IE" sz="2000"/>
          </a:p>
          <a:p>
            <a:pPr marL="457200" indent="-457200">
              <a:buFont typeface="Arial" panose="020B0604020202020204" pitchFamily="34" charset="0"/>
              <a:buChar char="•"/>
            </a:pPr>
            <a:r>
              <a:rPr lang="en-IE" sz="2000">
                <a:solidFill>
                  <a:schemeClr val="tx1"/>
                </a:solidFill>
              </a:rPr>
              <a:t>Summary of Our Current View on New Data Rates</a:t>
            </a:r>
          </a:p>
        </p:txBody>
      </p:sp>
      <p:sp>
        <p:nvSpPr>
          <p:cNvPr id="4" name="Slide Number Placeholder 3">
            <a:extLst>
              <a:ext uri="{FF2B5EF4-FFF2-40B4-BE49-F238E27FC236}">
                <a16:creationId xmlns:a16="http://schemas.microsoft.com/office/drawing/2014/main" id="{6BEE25D3-963F-47BB-8347-BE54B989E0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spTree>
    <p:extLst>
      <p:ext uri="{BB962C8B-B14F-4D97-AF65-F5344CB8AC3E}">
        <p14:creationId xmlns:p14="http://schemas.microsoft.com/office/powerpoint/2010/main" val="1233533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01672-608C-4C60-BC8C-EA108605F633}"/>
              </a:ext>
            </a:extLst>
          </p:cNvPr>
          <p:cNvSpPr>
            <a:spLocks noGrp="1"/>
          </p:cNvSpPr>
          <p:nvPr>
            <p:ph type="title"/>
          </p:nvPr>
        </p:nvSpPr>
        <p:spPr/>
        <p:txBody>
          <a:bodyPr>
            <a:normAutofit/>
          </a:bodyPr>
          <a:lstStyle/>
          <a:p>
            <a:r>
              <a:rPr lang="en-IE"/>
              <a:t>Maximizing Link Budget</a:t>
            </a:r>
          </a:p>
        </p:txBody>
      </p:sp>
      <p:sp>
        <p:nvSpPr>
          <p:cNvPr id="3" name="Content Placeholder 2">
            <a:extLst>
              <a:ext uri="{FF2B5EF4-FFF2-40B4-BE49-F238E27FC236}">
                <a16:creationId xmlns:a16="http://schemas.microsoft.com/office/drawing/2014/main" id="{5AB23DB8-DF8C-4F86-9AFF-F9A03E619537}"/>
              </a:ext>
            </a:extLst>
          </p:cNvPr>
          <p:cNvSpPr>
            <a:spLocks noGrp="1"/>
          </p:cNvSpPr>
          <p:nvPr>
            <p:ph idx="1"/>
          </p:nvPr>
        </p:nvSpPr>
        <p:spPr>
          <a:xfrm>
            <a:off x="645460" y="1556792"/>
            <a:ext cx="7946588" cy="4467647"/>
          </a:xfrm>
        </p:spPr>
        <p:txBody>
          <a:bodyPr/>
          <a:lstStyle/>
          <a:p>
            <a:pPr marL="457200" indent="-457200">
              <a:buFont typeface="Arial" panose="020B0604020202020204" pitchFamily="34" charset="0"/>
              <a:buChar char="•"/>
            </a:pPr>
            <a:r>
              <a:rPr lang="en-IE" sz="2000" dirty="0"/>
              <a:t>High Level Tx Power Regulations</a:t>
            </a:r>
          </a:p>
          <a:p>
            <a:pPr marL="857250" lvl="1" indent="-457200">
              <a:buFont typeface="+mj-lt"/>
              <a:buAutoNum type="arabicPeriod"/>
            </a:pPr>
            <a:r>
              <a:rPr lang="en-IE" sz="1600" dirty="0"/>
              <a:t>The</a:t>
            </a:r>
            <a:r>
              <a:rPr lang="en-IE" sz="1600" i="1" dirty="0"/>
              <a:t> Maximum</a:t>
            </a:r>
            <a:r>
              <a:rPr lang="en-IE" sz="1600" dirty="0"/>
              <a:t> Mean PSD = -41.3 dBm/MHz </a:t>
            </a:r>
          </a:p>
          <a:p>
            <a:pPr marL="1257300" lvl="2" indent="-457200">
              <a:buFont typeface="Arial" panose="020B0604020202020204" pitchFamily="34" charset="0"/>
              <a:buChar char="•"/>
            </a:pPr>
            <a:r>
              <a:rPr lang="en-IE" sz="1200" dirty="0"/>
              <a:t>=&gt; -14.3 dBm in 500 MHz (upper bound)</a:t>
            </a:r>
          </a:p>
          <a:p>
            <a:pPr marL="1257300" lvl="2" indent="-457200">
              <a:buFont typeface="Arial" panose="020B0604020202020204" pitchFamily="34" charset="0"/>
              <a:buChar char="•"/>
            </a:pPr>
            <a:r>
              <a:rPr lang="en-IE" sz="1200" dirty="0"/>
              <a:t>Will be less than this as realizable PSD will not be flat across 500 MHz </a:t>
            </a:r>
          </a:p>
          <a:p>
            <a:pPr marL="1257300" lvl="2" indent="-457200">
              <a:buFont typeface="Arial" panose="020B0604020202020204" pitchFamily="34" charset="0"/>
              <a:buChar char="•"/>
            </a:pPr>
            <a:r>
              <a:rPr lang="en-IE" sz="1200" dirty="0"/>
              <a:t>Also must allow for spectral PAPR</a:t>
            </a:r>
          </a:p>
          <a:p>
            <a:pPr marL="857250" lvl="1" indent="-457200">
              <a:buFont typeface="+mj-lt"/>
              <a:buAutoNum type="arabicPeriod"/>
            </a:pPr>
            <a:r>
              <a:rPr lang="en-IE" sz="1600" dirty="0"/>
              <a:t>The Maximum Peak PSD = 0 dBm/50 MHz</a:t>
            </a:r>
          </a:p>
          <a:p>
            <a:pPr marL="857250" lvl="1" indent="-457200">
              <a:buFont typeface="+mj-lt"/>
              <a:buAutoNum type="arabicPeriod"/>
            </a:pPr>
            <a:r>
              <a:rPr lang="en-IE" sz="1600" dirty="0"/>
              <a:t>The Power Spectral Density (PSD) is measured over </a:t>
            </a:r>
            <a:r>
              <a:rPr lang="en-IE" sz="1600" b="1" i="1" dirty="0"/>
              <a:t>any</a:t>
            </a:r>
            <a:r>
              <a:rPr lang="en-IE" sz="1600" dirty="0"/>
              <a:t> 1 millisecond (</a:t>
            </a:r>
            <a:r>
              <a:rPr lang="en-IE" sz="1600" dirty="0" err="1"/>
              <a:t>ms</a:t>
            </a:r>
            <a:r>
              <a:rPr lang="en-IE" sz="1600" dirty="0"/>
              <a:t>)</a:t>
            </a:r>
          </a:p>
          <a:p>
            <a:pPr marL="857250" lvl="1" indent="-457200">
              <a:buFont typeface="+mj-lt"/>
              <a:buAutoNum type="arabicPeriod"/>
            </a:pPr>
            <a:endParaRPr lang="en-IE" sz="1600" dirty="0"/>
          </a:p>
          <a:p>
            <a:pPr marL="457200" indent="-457200">
              <a:buFont typeface="Arial" panose="020B0604020202020204" pitchFamily="34" charset="0"/>
              <a:buChar char="•"/>
            </a:pPr>
            <a:r>
              <a:rPr lang="en-IE" sz="2000" dirty="0"/>
              <a:t>To maximize the Link Budget the goal is – </a:t>
            </a:r>
          </a:p>
          <a:p>
            <a:pPr marL="857250" lvl="1" indent="-457200">
              <a:buFont typeface="Arial" panose="020B0604020202020204" pitchFamily="34" charset="0"/>
              <a:buChar char="•"/>
            </a:pPr>
            <a:r>
              <a:rPr lang="en-IE" sz="1600" dirty="0"/>
              <a:t>All transmissions to have 37nJ </a:t>
            </a:r>
            <a:r>
              <a:rPr lang="en-IE" sz="1600" b="1" i="1" dirty="0"/>
              <a:t>each</a:t>
            </a:r>
            <a:r>
              <a:rPr lang="en-IE" sz="1600" dirty="0"/>
              <a:t> </a:t>
            </a:r>
            <a:r>
              <a:rPr lang="en-IE" sz="1600" dirty="0" err="1"/>
              <a:t>ms</a:t>
            </a:r>
            <a:r>
              <a:rPr lang="en-IE" sz="1600" dirty="0"/>
              <a:t> ( = -14.3 dBm )</a:t>
            </a:r>
          </a:p>
          <a:p>
            <a:pPr marL="857250" lvl="1" indent="-457200">
              <a:buFont typeface="Arial" panose="020B0604020202020204" pitchFamily="34" charset="0"/>
              <a:buChar char="•"/>
            </a:pPr>
            <a:r>
              <a:rPr lang="en-IE" sz="1600" dirty="0"/>
              <a:t>Subject to the above and spectral/temporal mask constraints</a:t>
            </a:r>
          </a:p>
        </p:txBody>
      </p:sp>
      <p:sp>
        <p:nvSpPr>
          <p:cNvPr id="4" name="Slide Number Placeholder 3">
            <a:extLst>
              <a:ext uri="{FF2B5EF4-FFF2-40B4-BE49-F238E27FC236}">
                <a16:creationId xmlns:a16="http://schemas.microsoft.com/office/drawing/2014/main" id="{6BEE25D3-963F-47BB-8347-BE54B989E0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1499471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27584" y="908720"/>
            <a:ext cx="7764463" cy="754063"/>
          </a:xfrm>
        </p:spPr>
        <p:txBody>
          <a:bodyPr>
            <a:normAutofit fontScale="90000"/>
          </a:bodyPr>
          <a:lstStyle/>
          <a:p>
            <a:r>
              <a:rPr lang="en-IE"/>
              <a:t>BPRF Example 1/2</a:t>
            </a:r>
            <a:br>
              <a:rPr lang="en-IE"/>
            </a:br>
            <a:r>
              <a:rPr lang="en-IE"/>
              <a:t> </a:t>
            </a:r>
            <a:r>
              <a:rPr lang="en-IE" sz="2700"/>
              <a:t>0.65 Mbps PHR | 6.81 Mbps Payload</a:t>
            </a:r>
            <a:endParaRPr lang="en-IE"/>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pic>
        <p:nvPicPr>
          <p:cNvPr id="8" name="Picture 7">
            <a:extLst>
              <a:ext uri="{FF2B5EF4-FFF2-40B4-BE49-F238E27FC236}">
                <a16:creationId xmlns:a16="http://schemas.microsoft.com/office/drawing/2014/main" id="{4E6A2793-E04D-4582-8B68-933210B36348}"/>
              </a:ext>
            </a:extLst>
          </p:cNvPr>
          <p:cNvPicPr>
            <a:picLocks noChangeAspect="1"/>
          </p:cNvPicPr>
          <p:nvPr/>
        </p:nvPicPr>
        <p:blipFill>
          <a:blip r:embed="rId3"/>
          <a:stretch>
            <a:fillRect/>
          </a:stretch>
        </p:blipFill>
        <p:spPr>
          <a:xfrm>
            <a:off x="2042815" y="2208679"/>
            <a:ext cx="5334000" cy="4000500"/>
          </a:xfrm>
          <a:prstGeom prst="rect">
            <a:avLst/>
          </a:prstGeom>
        </p:spPr>
      </p:pic>
    </p:spTree>
    <p:extLst>
      <p:ext uri="{BB962C8B-B14F-4D97-AF65-F5344CB8AC3E}">
        <p14:creationId xmlns:p14="http://schemas.microsoft.com/office/powerpoint/2010/main" val="3987624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27584" y="908720"/>
            <a:ext cx="7764463" cy="754063"/>
          </a:xfrm>
        </p:spPr>
        <p:txBody>
          <a:bodyPr>
            <a:normAutofit fontScale="90000"/>
          </a:bodyPr>
          <a:lstStyle/>
          <a:p>
            <a:r>
              <a:rPr lang="en-IE"/>
              <a:t>BPRF Example 2/2</a:t>
            </a:r>
            <a:br>
              <a:rPr lang="en-IE"/>
            </a:br>
            <a:r>
              <a:rPr lang="en-IE"/>
              <a:t> </a:t>
            </a:r>
            <a:r>
              <a:rPr lang="en-IE" sz="2700"/>
              <a:t>0.65 Mbps PHR | 6.81 Mbps Payload</a:t>
            </a:r>
            <a:endParaRPr lang="en-IE"/>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pic>
        <p:nvPicPr>
          <p:cNvPr id="5" name="Picture 4">
            <a:extLst>
              <a:ext uri="{FF2B5EF4-FFF2-40B4-BE49-F238E27FC236}">
                <a16:creationId xmlns:a16="http://schemas.microsoft.com/office/drawing/2014/main" id="{D23A6CA8-F250-4940-855C-63E4BAF3BE35}"/>
              </a:ext>
            </a:extLst>
          </p:cNvPr>
          <p:cNvPicPr>
            <a:picLocks noChangeAspect="1"/>
          </p:cNvPicPr>
          <p:nvPr/>
        </p:nvPicPr>
        <p:blipFill>
          <a:blip r:embed="rId3"/>
          <a:stretch>
            <a:fillRect/>
          </a:stretch>
        </p:blipFill>
        <p:spPr>
          <a:xfrm>
            <a:off x="1806388" y="2145927"/>
            <a:ext cx="5334000" cy="4000500"/>
          </a:xfrm>
          <a:prstGeom prst="rect">
            <a:avLst/>
          </a:prstGeom>
        </p:spPr>
      </p:pic>
    </p:spTree>
    <p:extLst>
      <p:ext uri="{BB962C8B-B14F-4D97-AF65-F5344CB8AC3E}">
        <p14:creationId xmlns:p14="http://schemas.microsoft.com/office/powerpoint/2010/main" val="3270234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689768" y="836712"/>
            <a:ext cx="7764463" cy="754063"/>
          </a:xfrm>
        </p:spPr>
        <p:txBody>
          <a:bodyPr>
            <a:normAutofit fontScale="90000"/>
          </a:bodyPr>
          <a:lstStyle/>
          <a:p>
            <a:r>
              <a:rPr lang="en-IE"/>
              <a:t>Tx Gain vs Packet duration</a:t>
            </a:r>
            <a:br>
              <a:rPr lang="en-IE"/>
            </a:br>
            <a:r>
              <a:rPr lang="en-IE"/>
              <a:t>for different PRFs</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pic>
        <p:nvPicPr>
          <p:cNvPr id="5" name="Picture 4">
            <a:extLst>
              <a:ext uri="{FF2B5EF4-FFF2-40B4-BE49-F238E27FC236}">
                <a16:creationId xmlns:a16="http://schemas.microsoft.com/office/drawing/2014/main" id="{7231B0B7-2D97-49B7-A3B6-2ECCDAA9B96A}"/>
              </a:ext>
            </a:extLst>
          </p:cNvPr>
          <p:cNvPicPr>
            <a:picLocks noChangeAspect="1"/>
          </p:cNvPicPr>
          <p:nvPr/>
        </p:nvPicPr>
        <p:blipFill>
          <a:blip r:embed="rId3"/>
          <a:stretch>
            <a:fillRect/>
          </a:stretch>
        </p:blipFill>
        <p:spPr>
          <a:xfrm>
            <a:off x="1835696" y="1570897"/>
            <a:ext cx="5334000" cy="4000500"/>
          </a:xfrm>
          <a:prstGeom prst="rect">
            <a:avLst/>
          </a:prstGeom>
        </p:spPr>
      </p:pic>
      <p:sp>
        <p:nvSpPr>
          <p:cNvPr id="10" name="TextBox 9">
            <a:extLst>
              <a:ext uri="{FF2B5EF4-FFF2-40B4-BE49-F238E27FC236}">
                <a16:creationId xmlns:a16="http://schemas.microsoft.com/office/drawing/2014/main" id="{7FFE52EF-AFC3-41B6-9D73-E7CE150AC448}"/>
              </a:ext>
            </a:extLst>
          </p:cNvPr>
          <p:cNvSpPr txBox="1"/>
          <p:nvPr/>
        </p:nvSpPr>
        <p:spPr>
          <a:xfrm>
            <a:off x="821390" y="5720807"/>
            <a:ext cx="7572906" cy="584775"/>
          </a:xfrm>
          <a:prstGeom prst="rect">
            <a:avLst/>
          </a:prstGeom>
          <a:noFill/>
        </p:spPr>
        <p:txBody>
          <a:bodyPr wrap="none" rtlCol="0">
            <a:spAutoFit/>
          </a:bodyPr>
          <a:lstStyle/>
          <a:p>
            <a:pPr algn="ctr"/>
            <a:r>
              <a:rPr lang="en-IE" sz="1600">
                <a:solidFill>
                  <a:schemeClr val="tx1"/>
                </a:solidFill>
                <a:latin typeface="+mn-lt"/>
              </a:rPr>
              <a:t>Because the Peak PSD constraint has least impact on HPRF, the Tx Power</a:t>
            </a:r>
          </a:p>
          <a:p>
            <a:pPr algn="ctr"/>
            <a:r>
              <a:rPr lang="en-IE" sz="1600">
                <a:solidFill>
                  <a:schemeClr val="tx1"/>
                </a:solidFill>
                <a:latin typeface="+mn-lt"/>
              </a:rPr>
              <a:t>can be optimized over the full range of 1 packet any millisecond sizes with HPRF</a:t>
            </a:r>
          </a:p>
        </p:txBody>
      </p:sp>
    </p:spTree>
    <p:extLst>
      <p:ext uri="{BB962C8B-B14F-4D97-AF65-F5344CB8AC3E}">
        <p14:creationId xmlns:p14="http://schemas.microsoft.com/office/powerpoint/2010/main" val="3580548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689768" y="692696"/>
            <a:ext cx="7764463" cy="754063"/>
          </a:xfrm>
        </p:spPr>
        <p:txBody>
          <a:bodyPr>
            <a:normAutofit fontScale="90000"/>
          </a:bodyPr>
          <a:lstStyle/>
          <a:p>
            <a:r>
              <a:rPr lang="en-IE"/>
              <a:t>Understanding Origin of Peak Limit</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
        <p:nvSpPr>
          <p:cNvPr id="10" name="TextBox 9">
            <a:extLst>
              <a:ext uri="{FF2B5EF4-FFF2-40B4-BE49-F238E27FC236}">
                <a16:creationId xmlns:a16="http://schemas.microsoft.com/office/drawing/2014/main" id="{640213B1-A31C-4C40-9B74-E9DD56E4AA44}"/>
              </a:ext>
            </a:extLst>
          </p:cNvPr>
          <p:cNvSpPr txBox="1"/>
          <p:nvPr/>
        </p:nvSpPr>
        <p:spPr>
          <a:xfrm>
            <a:off x="451185" y="5796363"/>
            <a:ext cx="8440152" cy="338554"/>
          </a:xfrm>
          <a:prstGeom prst="rect">
            <a:avLst/>
          </a:prstGeom>
          <a:noFill/>
        </p:spPr>
        <p:txBody>
          <a:bodyPr wrap="square" rtlCol="0">
            <a:spAutoFit/>
          </a:bodyPr>
          <a:lstStyle/>
          <a:p>
            <a:r>
              <a:rPr lang="en-IE" sz="1600">
                <a:solidFill>
                  <a:schemeClr val="tx1"/>
                </a:solidFill>
                <a:latin typeface="+mn-lt"/>
              </a:rPr>
              <a:t>HPRF distributes the energy more uniformly in time and avoids the peak constraint (mostly)</a:t>
            </a:r>
          </a:p>
        </p:txBody>
      </p:sp>
      <p:pic>
        <p:nvPicPr>
          <p:cNvPr id="5" name="Picture 4">
            <a:extLst>
              <a:ext uri="{FF2B5EF4-FFF2-40B4-BE49-F238E27FC236}">
                <a16:creationId xmlns:a16="http://schemas.microsoft.com/office/drawing/2014/main" id="{9B5DF5F2-6A19-4734-B313-4A741329EBAD}"/>
              </a:ext>
            </a:extLst>
          </p:cNvPr>
          <p:cNvPicPr>
            <a:picLocks noChangeAspect="1"/>
          </p:cNvPicPr>
          <p:nvPr/>
        </p:nvPicPr>
        <p:blipFill>
          <a:blip r:embed="rId3"/>
          <a:stretch>
            <a:fillRect/>
          </a:stretch>
        </p:blipFill>
        <p:spPr>
          <a:xfrm>
            <a:off x="1905000" y="1428750"/>
            <a:ext cx="5723966" cy="4292974"/>
          </a:xfrm>
          <a:prstGeom prst="rect">
            <a:avLst/>
          </a:prstGeom>
        </p:spPr>
      </p:pic>
    </p:spTree>
    <p:extLst>
      <p:ext uri="{BB962C8B-B14F-4D97-AF65-F5344CB8AC3E}">
        <p14:creationId xmlns:p14="http://schemas.microsoft.com/office/powerpoint/2010/main" val="117846705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jbTA4MDI1NTwvVXNlck5hbWU+PERhdGVUaW1lPjE1LzAzLzIwMjIgMTM6Mzc6MDg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8EE10EAA-B0CF-46E1-8B24-2A19CE62023C}">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926B2559-FA20-461B-85B8-03447F773AF9}">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0</TotalTime>
  <Words>1391</Words>
  <Application>Microsoft Office PowerPoint</Application>
  <PresentationFormat>On-screen Show (4:3)</PresentationFormat>
  <Paragraphs>197</Paragraphs>
  <Slides>18</Slides>
  <Notes>18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Calibri</vt:lpstr>
      <vt:lpstr>Segoe UI</vt:lpstr>
      <vt:lpstr>Times New Roman</vt:lpstr>
      <vt:lpstr>Office Theme</vt:lpstr>
      <vt:lpstr>Worksheet</vt:lpstr>
      <vt:lpstr>PowerPoint Presentation</vt:lpstr>
      <vt:lpstr>PowerPoint Presentation</vt:lpstr>
      <vt:lpstr>PowerPoint Presentation</vt:lpstr>
      <vt:lpstr>Submission Overview</vt:lpstr>
      <vt:lpstr>Maximizing Link Budget</vt:lpstr>
      <vt:lpstr>BPRF Example 1/2  0.65 Mbps PHR | 6.81 Mbps Payload</vt:lpstr>
      <vt:lpstr>BPRF Example 2/2  0.65 Mbps PHR | 6.81 Mbps Payload</vt:lpstr>
      <vt:lpstr>Tx Gain vs Packet duration for different PRFs</vt:lpstr>
      <vt:lpstr>Understanding Origin of Peak Limit</vt:lpstr>
      <vt:lpstr>Optimized Tx Power can offset majority of the Link Budget loss due to data rate doubling  (1 packet any millisecond)</vt:lpstr>
      <vt:lpstr>Further improvement possible when SYNC Tx power reduced by 3 dB every data rate doubling</vt:lpstr>
      <vt:lpstr>Advantages/Disadvantages of QPSK</vt:lpstr>
      <vt:lpstr>Advantages/Disadvantages of an Equalizer</vt:lpstr>
      <vt:lpstr>Advantages/Disadvantages of Advanced Coding (LDPC measurements used for representative purpose only)</vt:lpstr>
      <vt:lpstr>Dynamic or Static Data Rates</vt:lpstr>
      <vt:lpstr>PHR Overhead Calculator</vt:lpstr>
      <vt:lpstr>Summary of Our Current View 1/2 Data Rate Components</vt:lpstr>
      <vt:lpstr>Summary of Our Current View 2/2 Data Rate Configurations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2022-03-15T13:36:13Z</dcterms:created>
  <dcterms:modified xsi:type="dcterms:W3CDTF">2022-03-23T13:47:41Z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ed45a99e-180f-4bcb-87ff-9634477e7ad1</vt:lpwstr>
  </property>
  <property fmtid="{D5CDD505-2E9C-101B-9397-08002B2CF9AE}" pid="3"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4" name="bjDocumentLabelXML-0">
    <vt:lpwstr>ames.com/2008/01/sie/internal/label"&gt;&lt;element uid="ee71e43c-6952-4aa0-ba93-1c3981439a05" value="" /&gt;&lt;/sisl&gt;</vt:lpwstr>
  </property>
  <property fmtid="{D5CDD505-2E9C-101B-9397-08002B2CF9AE}" pid="5" name="bjDocumentSecurityLabel">
    <vt:lpwstr>UNRESTRICTED</vt:lpwstr>
  </property>
  <property fmtid="{D5CDD505-2E9C-101B-9397-08002B2CF9AE}" pid="6" name="bjClsUserRVM">
    <vt:lpwstr>[]</vt:lpwstr>
  </property>
  <property fmtid="{D5CDD505-2E9C-101B-9397-08002B2CF9AE}" pid="7" name="bjLabelHistoryID">
    <vt:lpwstr>{8EE10EAA-B0CF-46E1-8B24-2A19CE62023C}</vt:lpwstr>
  </property>
  <property fmtid="{D5CDD505-2E9C-101B-9397-08002B2CF9AE}" pid="8" name="bjSaver">
    <vt:lpwstr>a6Ias+VZr+af0SPJejpWSIcCXAFRNnR6</vt:lpwstr>
  </property>
</Properties>
</file>