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60" r:id="rId4"/>
    <p:sldId id="269" r:id="rId5"/>
    <p:sldId id="274" r:id="rId6"/>
    <p:sldId id="283" r:id="rId7"/>
    <p:sldId id="273" r:id="rId8"/>
    <p:sldId id="261" r:id="rId9"/>
    <p:sldId id="287" r:id="rId10"/>
    <p:sldId id="288" r:id="rId11"/>
    <p:sldId id="282" r:id="rId12"/>
    <p:sldId id="284" r:id="rId13"/>
    <p:sldId id="280" r:id="rId14"/>
    <p:sldId id="281" r:id="rId15"/>
    <p:sldId id="275" r:id="rId16"/>
    <p:sldId id="278" r:id="rId17"/>
    <p:sldId id="265" r:id="rId18"/>
    <p:sldId id="28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p:restoredTop sz="94906" autoAdjust="0"/>
  </p:normalViewPr>
  <p:slideViewPr>
    <p:cSldViewPr>
      <p:cViewPr varScale="1">
        <p:scale>
          <a:sx n="151" d="100"/>
          <a:sy n="151" d="100"/>
        </p:scale>
        <p:origin x="2370" y="150"/>
      </p:cViewPr>
      <p:guideLst>
        <p:guide orient="horz" pos="2160"/>
        <p:guide pos="2880"/>
      </p:guideLst>
    </p:cSldViewPr>
  </p:slideViewPr>
  <p:notesTextViewPr>
    <p:cViewPr>
      <p:scale>
        <a:sx n="1" d="1"/>
        <a:sy n="1" d="1"/>
      </p:scale>
      <p:origin x="0" y="0"/>
    </p:cViewPr>
  </p:notesTextViewPr>
  <p:notesViewPr>
    <p:cSldViewPr>
      <p:cViewPr varScale="1">
        <p:scale>
          <a:sx n="120" d="100"/>
          <a:sy n="120" d="100"/>
        </p:scale>
        <p:origin x="49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3/14/2022</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&lt;Aniruddh et al.&gt;, &lt;samsung&gt;</a:t>
            </a:r>
            <a:endParaRPr lang="en-US" altLang="en-US"/>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802.15-&lt;  &gt;</a:t>
            </a:r>
            <a:endParaRPr lang="en-US" altLang="en-US" dirty="0"/>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9CBA281D-EBFE-40F8-BE39-D4C62F9A8AF7}" type="datetime1">
              <a:rPr lang="en-US" altLang="en-US" smtClean="0"/>
              <a:t>3/14/2022</a:t>
            </a:fld>
            <a:endParaRPr lang="en-US" altLang="en-US"/>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&lt;Aniruddh et al.&gt;, &lt;samsung&gt;</a:t>
            </a:r>
            <a:endParaRPr lang="en-US" altLang="en-US"/>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1537481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70913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18352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3769527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265826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3830035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36663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E528C29C-5C95-4132-BE16-0D3B8BE074BC}" type="datetime1">
              <a:rPr lang="en-US" altLang="en-US" smtClean="0"/>
              <a:t>3/14/2022</a:t>
            </a:fld>
            <a:endParaRPr lang="en-US" altLang="en-US" dirty="0"/>
          </a:p>
        </p:txBody>
      </p:sp>
      <p:sp>
        <p:nvSpPr>
          <p:cNvPr id="8" name="Footer Placeholder 7"/>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3/14/2022</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3/14/2022</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smtClean="0"/>
              <a:t>Click to edit Master title style</a:t>
            </a:r>
            <a:endParaRPr lang="en-IN"/>
          </a:p>
        </p:txBody>
      </p:sp>
      <p:sp>
        <p:nvSpPr>
          <p:cNvPr id="11" name="Date Placeholder 10"/>
          <p:cNvSpPr>
            <a:spLocks noGrp="1"/>
          </p:cNvSpPr>
          <p:nvPr>
            <p:ph type="dt" sz="half" idx="10"/>
          </p:nvPr>
        </p:nvSpPr>
        <p:spPr/>
        <p:txBody>
          <a:bodyPr/>
          <a:lstStyle/>
          <a:p>
            <a:fld id="{1168D751-E1BD-49C4-9F46-8A2545E8929D}" type="datetime1">
              <a:rPr lang="en-US" altLang="en-US" smtClean="0"/>
              <a:t>3/14/2022</a:t>
            </a:fld>
            <a:endParaRPr lang="en-US" altLang="en-US" dirty="0"/>
          </a:p>
        </p:txBody>
      </p:sp>
      <p:sp>
        <p:nvSpPr>
          <p:cNvPr id="12" name="Footer Placeholder 11"/>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3/14/2022</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3/14/2022</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fld id="{128D3CA6-90C1-4F4F-8975-E1BF8C618C4C}" type="datetime1">
              <a:rPr lang="en-US" altLang="en-US" smtClean="0"/>
              <a:t>3/14/2022</a:t>
            </a:fld>
            <a:endParaRPr lang="en-US" altLang="en-US"/>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fld id="{019AD9C1-1DEB-4405-A2C5-A89825009100}" type="datetime1">
              <a:rPr lang="en-US" altLang="en-US" smtClean="0"/>
              <a:t>3/14/2022</a:t>
            </a:fld>
            <a:endParaRPr lang="en-US" altLang="en-US"/>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fld id="{3B09ED1C-E8CE-4BF1-9AEA-04EA62C771B9}" type="datetime1">
              <a:rPr lang="en-US" altLang="en-US" smtClean="0"/>
              <a:t>3/14/2022</a:t>
            </a:fld>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3/14/2022</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3/14/2022</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55973677-7EFF-4A45-854E-963A5AA171C1}" type="datetime1">
              <a:rPr lang="en-US" altLang="en-US" smtClean="0"/>
              <a:t>3/14/2022</a:t>
            </a:fld>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smtClean="0"/>
              <a:t>Aniruddh Rao Kabbinale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ko-KR" sz="1200" b="1" i="0" kern="1200" dirty="0" smtClean="0">
                <a:solidFill>
                  <a:schemeClr val="tx1"/>
                </a:solidFill>
                <a:effectLst/>
                <a:latin typeface="Times New Roman" panose="02020603050405020304" pitchFamily="18" charset="0"/>
                <a:ea typeface="+mn-ea"/>
                <a:cs typeface="+mn-cs"/>
              </a:rPr>
              <a:t> 15-22-0180-00-04ab </a:t>
            </a:r>
            <a:r>
              <a:rPr lang="en-US" altLang="en-US" sz="1400" b="1" dirty="0" smtClean="0"/>
              <a:t>&gt;</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smtClean="0"/>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[Recap of Narrowband / UWB Coupling MAC] </a:t>
            </a:r>
            <a:endParaRPr lang="en-US" altLang="en-US" sz="1600" dirty="0">
              <a:solidFill>
                <a:schemeClr val="tx2"/>
              </a:solidFill>
            </a:endParaRP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14 March,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[Mingyu Lee, </a:t>
            </a:r>
            <a:r>
              <a:rPr lang="en-US" altLang="en-US" sz="1600" dirty="0" err="1" smtClean="0">
                <a:solidFill>
                  <a:schemeClr val="tx2"/>
                </a:solidFill>
              </a:rPr>
              <a:t>Taeyoung</a:t>
            </a:r>
            <a:r>
              <a:rPr lang="en-US" altLang="en-US" sz="1600" dirty="0" smtClean="0">
                <a:solidFill>
                  <a:schemeClr val="tx2"/>
                </a:solidFill>
              </a:rPr>
              <a:t> Ha, </a:t>
            </a:r>
            <a:r>
              <a:rPr lang="en-IN" sz="1600" dirty="0" err="1"/>
              <a:t>Junyoung</a:t>
            </a:r>
            <a:r>
              <a:rPr lang="en-IN" sz="1600" dirty="0"/>
              <a:t> Choi </a:t>
            </a:r>
            <a:r>
              <a:rPr lang="en-US" altLang="en-US" sz="1600" dirty="0" smtClean="0">
                <a:solidFill>
                  <a:schemeClr val="tx2"/>
                </a:solidFill>
              </a:rPr>
              <a:t>, </a:t>
            </a:r>
            <a:r>
              <a:rPr lang="en-US" altLang="en-US" sz="1600" dirty="0" err="1" smtClean="0">
                <a:solidFill>
                  <a:schemeClr val="tx2"/>
                </a:solidFill>
              </a:rPr>
              <a:t>Karthik</a:t>
            </a:r>
            <a:r>
              <a:rPr lang="en-US" altLang="en-US" sz="1600" dirty="0" smtClean="0">
                <a:solidFill>
                  <a:schemeClr val="tx2"/>
                </a:solidFill>
              </a:rPr>
              <a:t> Srinivasa</a:t>
            </a:r>
            <a:r>
              <a:rPr lang="en-US" altLang="en-US" sz="1600" dirty="0">
                <a:solidFill>
                  <a:schemeClr val="tx2"/>
                </a:solidFill>
              </a:rPr>
              <a:t> </a:t>
            </a:r>
            <a:r>
              <a:rPr lang="en-US" altLang="en-US" sz="1600" dirty="0" err="1" smtClean="0">
                <a:solidFill>
                  <a:schemeClr val="tx2"/>
                </a:solidFill>
              </a:rPr>
              <a:t>Gopalan</a:t>
            </a:r>
            <a:r>
              <a:rPr lang="en-US" altLang="en-US" sz="1600" dirty="0" smtClean="0">
                <a:solidFill>
                  <a:schemeClr val="tx2"/>
                </a:solidFill>
              </a:rPr>
              <a:t>,  Aniruddh </a:t>
            </a:r>
            <a:r>
              <a:rPr lang="en-US" altLang="en-US" sz="1600" dirty="0">
                <a:solidFill>
                  <a:schemeClr val="tx2"/>
                </a:solidFill>
              </a:rPr>
              <a:t>Rao </a:t>
            </a:r>
            <a:r>
              <a:rPr lang="en-US" altLang="en-US" sz="1600" dirty="0" smtClean="0">
                <a:solidFill>
                  <a:schemeClr val="tx2"/>
                </a:solidFill>
              </a:rPr>
              <a:t>Kabbinale, </a:t>
            </a:r>
            <a:r>
              <a:rPr lang="en-US" altLang="en-US" sz="1600" dirty="0" err="1" smtClean="0">
                <a:solidFill>
                  <a:schemeClr val="tx2"/>
                </a:solidFill>
              </a:rPr>
              <a:t>Ankur</a:t>
            </a:r>
            <a:r>
              <a:rPr lang="en-US" altLang="en-US" sz="1600" dirty="0" smtClean="0">
                <a:solidFill>
                  <a:schemeClr val="tx2"/>
                </a:solidFill>
              </a:rPr>
              <a:t> Bansal, Clint Chaplin] Company [Samsung Electronics]</a:t>
            </a:r>
            <a:endParaRPr lang="en-US" altLang="en-US" sz="1600" b="1" dirty="0" smtClean="0">
              <a:solidFill>
                <a:schemeClr val="tx2"/>
              </a:solidFill>
            </a:endParaRPr>
          </a:p>
          <a:p>
            <a:r>
              <a:rPr lang="en-US" altLang="en-US" sz="1600" b="1" dirty="0" smtClean="0">
                <a:solidFill>
                  <a:schemeClr val="tx2"/>
                </a:solidFill>
              </a:rPr>
              <a:t>Address</a:t>
            </a:r>
            <a:r>
              <a:rPr lang="en-US" altLang="en-US" sz="1600" dirty="0" smtClean="0">
                <a:solidFill>
                  <a:schemeClr val="tx2"/>
                </a:solidFill>
              </a:rPr>
              <a:t>: [34, </a:t>
            </a:r>
            <a:r>
              <a:rPr lang="en-US" altLang="en-US" sz="1600" dirty="0" err="1" smtClean="0">
                <a:solidFill>
                  <a:schemeClr val="tx2"/>
                </a:solidFill>
              </a:rPr>
              <a:t>Seongchon-gil</a:t>
            </a:r>
            <a:r>
              <a:rPr lang="en-US" altLang="en-US" sz="1600" dirty="0" smtClean="0">
                <a:solidFill>
                  <a:schemeClr val="tx2"/>
                </a:solidFill>
              </a:rPr>
              <a:t>, </a:t>
            </a:r>
            <a:r>
              <a:rPr lang="en-US" altLang="en-US" sz="1600" dirty="0" err="1" smtClean="0">
                <a:solidFill>
                  <a:schemeClr val="tx2"/>
                </a:solidFill>
              </a:rPr>
              <a:t>Seocho-gu</a:t>
            </a:r>
            <a:r>
              <a:rPr lang="en-US" altLang="en-US" sz="1600" dirty="0" smtClean="0">
                <a:solidFill>
                  <a:schemeClr val="tx2"/>
                </a:solidFill>
              </a:rPr>
              <a:t>, Seoul, Korea]</a:t>
            </a:r>
          </a:p>
          <a:p>
            <a:r>
              <a:rPr lang="en-US" altLang="en-US" sz="1600" b="1" dirty="0" smtClean="0">
                <a:solidFill>
                  <a:schemeClr val="tx2"/>
                </a:solidFill>
              </a:rPr>
              <a:t>E-Mail</a:t>
            </a:r>
            <a:r>
              <a:rPr lang="en-US" altLang="en-US" sz="1600" dirty="0" smtClean="0">
                <a:solidFill>
                  <a:schemeClr val="tx2"/>
                </a:solidFill>
              </a:rPr>
              <a:t>: [</a:t>
            </a:r>
            <a:r>
              <a:rPr lang="en-US" altLang="en-US" sz="1600" dirty="0">
                <a:solidFill>
                  <a:schemeClr val="tx2"/>
                </a:solidFill>
              </a:rPr>
              <a:t>a</a:t>
            </a:r>
            <a:r>
              <a:rPr lang="en-US" altLang="en-US" sz="1600" dirty="0" smtClean="0">
                <a:solidFill>
                  <a:schemeClr val="tx2"/>
                </a:solidFill>
              </a:rPr>
              <a:t>niruddh.rao@samsung.com]</a:t>
            </a: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[Recap for our discussion </a:t>
            </a:r>
            <a:r>
              <a:rPr lang="en-US" altLang="en-US" sz="1600" dirty="0">
                <a:solidFill>
                  <a:schemeClr val="tx2"/>
                </a:solidFill>
              </a:rPr>
              <a:t>of how NB and UWB signaling can cooperate to </a:t>
            </a:r>
            <a:r>
              <a:rPr lang="en-US" altLang="en-US" sz="1600" dirty="0" smtClean="0">
                <a:solidFill>
                  <a:schemeClr val="tx2"/>
                </a:solidFill>
              </a:rPr>
              <a:t>mirror UWB Channel usage with channel hopping and collision avoidance]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2" name="Date Placeholder 1"/>
          <p:cNvSpPr>
            <a:spLocks noGrp="1"/>
          </p:cNvSpPr>
          <p:nvPr>
            <p:ph type="dt" sz="half" idx="10"/>
          </p:nvPr>
        </p:nvSpPr>
        <p:spPr/>
        <p:txBody>
          <a:bodyPr/>
          <a:lstStyle/>
          <a:p>
            <a:fld id="{2E7D94A4-93CE-40C2-9082-9A11DA223B35}" type="datetime1">
              <a:rPr lang="en-US" altLang="en-US" smtClean="0"/>
              <a:t>3/14/2022</a:t>
            </a:fld>
            <a:endParaRPr lang="en-US" altLang="en-US" dirty="0"/>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95102" y="636855"/>
            <a:ext cx="7772400" cy="685800"/>
          </a:xfrm>
        </p:spPr>
        <p:txBody>
          <a:bodyPr/>
          <a:lstStyle/>
          <a:p>
            <a:r>
              <a:rPr lang="en-US" dirty="0" smtClean="0"/>
              <a:t>CA in Mirroring channel </a:t>
            </a:r>
            <a:r>
              <a:rPr lang="en-US" sz="2600" dirty="0" smtClean="0"/>
              <a:t>continued</a:t>
            </a:r>
            <a:r>
              <a:rPr lang="en-US" sz="2600" dirty="0"/>
              <a:t>…(Recap)</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10</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04800" y="4095759"/>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sz="1600" dirty="0"/>
              <a:t>At any point during running of RDT, if channel is found busy, reservation is aborted in this cycle and attempted in a newly chosen slot in next cycle</a:t>
            </a:r>
          </a:p>
          <a:p>
            <a:pPr>
              <a:spcBef>
                <a:spcPts val="1000"/>
              </a:spcBef>
            </a:pPr>
            <a:r>
              <a:rPr lang="en-US" sz="1600" dirty="0" smtClean="0"/>
              <a:t>From next cycle, post reservation, controller sends the advertisement at beginning of reservation window</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7F5F4F09-AF45-449E-9FB4-FBE01DB53AFE}" type="datetime1">
              <a:rPr lang="en-US" altLang="en-US" smtClean="0"/>
              <a:t>3/14/2022</a:t>
            </a:fld>
            <a:endParaRPr lang="en-US" altLang="en-US" dirty="0"/>
          </a:p>
        </p:txBody>
      </p:sp>
      <p:pic>
        <p:nvPicPr>
          <p:cNvPr id="11" name="Picture 10"/>
          <p:cNvPicPr>
            <a:picLocks noChangeAspect="1"/>
          </p:cNvPicPr>
          <p:nvPr/>
        </p:nvPicPr>
        <p:blipFill>
          <a:blip r:embed="rId2"/>
          <a:stretch>
            <a:fillRect/>
          </a:stretch>
        </p:blipFill>
        <p:spPr>
          <a:xfrm>
            <a:off x="292072" y="1234514"/>
            <a:ext cx="8699528" cy="2804086"/>
          </a:xfrm>
          <a:prstGeom prst="rect">
            <a:avLst/>
          </a:prstGeom>
        </p:spPr>
      </p:pic>
      <p:sp>
        <p:nvSpPr>
          <p:cNvPr id="4" name="Footer Placeholder 3"/>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2701440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72662" y="620001"/>
            <a:ext cx="7924800" cy="533400"/>
          </a:xfrm>
          <a:ln/>
        </p:spPr>
        <p:txBody>
          <a:bodyPr/>
          <a:lstStyle/>
          <a:p>
            <a:r>
              <a:rPr lang="en-US" altLang="en-US" sz="3200" dirty="0" smtClean="0"/>
              <a:t>Addressing Deep fades and interference</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572715" y="1159647"/>
            <a:ext cx="8001000" cy="5622153"/>
          </a:xfrm>
          <a:ln/>
        </p:spPr>
        <p:txBody>
          <a:bodyPr/>
          <a:lstStyle/>
          <a:p>
            <a:pPr marL="266700" indent="-266700">
              <a:lnSpc>
                <a:spcPct val="150000"/>
              </a:lnSpc>
              <a:buFont typeface="Arial" panose="020B0604020202020204" pitchFamily="34" charset="0"/>
              <a:buChar char="•"/>
              <a:tabLst>
                <a:tab pos="180975" algn="l"/>
              </a:tabLst>
            </a:pPr>
            <a:r>
              <a:rPr lang="en-US" altLang="en-US" sz="1600" dirty="0">
                <a:solidFill>
                  <a:schemeClr val="accent6"/>
                </a:solidFill>
              </a:rPr>
              <a:t>Mirroring Channels </a:t>
            </a:r>
            <a:r>
              <a:rPr lang="en-US" altLang="en-US" sz="1600" dirty="0" smtClean="0">
                <a:solidFill>
                  <a:schemeClr val="accent6"/>
                </a:solidFill>
              </a:rPr>
              <a:t>Hopping</a:t>
            </a:r>
            <a:r>
              <a:rPr lang="en-US" altLang="en-US" sz="1600" dirty="0">
                <a:solidFill>
                  <a:schemeClr val="accent6"/>
                </a:solidFill>
              </a:rPr>
              <a:t> </a:t>
            </a:r>
            <a:r>
              <a:rPr lang="en-US" altLang="ko-KR" sz="1600" dirty="0" smtClean="0">
                <a:solidFill>
                  <a:schemeClr val="accent6"/>
                </a:solidFill>
              </a:rPr>
              <a:t>- Introduced </a:t>
            </a:r>
            <a:r>
              <a:rPr lang="en-US" altLang="ko-KR" sz="1600" dirty="0">
                <a:solidFill>
                  <a:schemeClr val="accent6"/>
                </a:solidFill>
              </a:rPr>
              <a:t>to address deep fading effects in proposed band and interference from coexisting </a:t>
            </a:r>
            <a:r>
              <a:rPr lang="en-US" altLang="ko-KR" sz="1600" dirty="0" smtClean="0">
                <a:solidFill>
                  <a:schemeClr val="accent6"/>
                </a:solidFill>
              </a:rPr>
              <a:t>systems</a:t>
            </a:r>
          </a:p>
          <a:p>
            <a:pPr marL="266700" indent="-266700">
              <a:lnSpc>
                <a:spcPct val="150000"/>
              </a:lnSpc>
              <a:buFont typeface="Arial" panose="020B0604020202020204" pitchFamily="34" charset="0"/>
              <a:buChar char="•"/>
              <a:tabLst>
                <a:tab pos="180975" algn="l"/>
              </a:tabLst>
            </a:pPr>
            <a:r>
              <a:rPr lang="en-US" altLang="ko-KR" sz="1600" dirty="0" smtClean="0"/>
              <a:t>Based on the channel feedback, the advertiser may decide to hop between multiple NB mirroring channels.</a:t>
            </a:r>
          </a:p>
          <a:p>
            <a:pPr marL="266700" indent="-266700">
              <a:lnSpc>
                <a:spcPct val="150000"/>
              </a:lnSpc>
              <a:buFont typeface="Arial" panose="020B0604020202020204" pitchFamily="34" charset="0"/>
              <a:buChar char="•"/>
              <a:tabLst>
                <a:tab pos="180975" algn="l"/>
              </a:tabLst>
            </a:pPr>
            <a:r>
              <a:rPr lang="en-US" altLang="ko-KR" sz="1600" dirty="0" smtClean="0"/>
              <a:t>After every ranging block/round, the device hops within the set of mirroring channels allocated per UWB channel. This channel hopping mechanism helps in overcoming the effects of deep fading in NB channels.</a:t>
            </a:r>
          </a:p>
          <a:p>
            <a:pPr marL="266700" indent="-266700">
              <a:lnSpc>
                <a:spcPct val="150000"/>
              </a:lnSpc>
              <a:buFont typeface="Arial" panose="020B0604020202020204" pitchFamily="34" charset="0"/>
              <a:buChar char="•"/>
              <a:tabLst>
                <a:tab pos="180975" algn="l"/>
              </a:tabLst>
            </a:pPr>
            <a:r>
              <a:rPr lang="en-US" altLang="ko-KR" sz="1600" dirty="0"/>
              <a:t>Interference is possible from other NB assisted UWB systems and other technology using the same band as proposed. Channel hopping helps to mitigate the interference caused as </a:t>
            </a:r>
            <a:r>
              <a:rPr lang="en-US" altLang="ko-KR" sz="1600" dirty="0" smtClean="0"/>
              <a:t>well.</a:t>
            </a:r>
          </a:p>
          <a:p>
            <a:pPr marL="266700" indent="-266700">
              <a:lnSpc>
                <a:spcPct val="150000"/>
              </a:lnSpc>
              <a:buFont typeface="Arial" panose="020B0604020202020204" pitchFamily="34" charset="0"/>
              <a:buChar char="•"/>
              <a:tabLst>
                <a:tab pos="180975" algn="l"/>
              </a:tabLst>
            </a:pPr>
            <a:r>
              <a:rPr lang="en-US" altLang="ko-KR" sz="1600" dirty="0" smtClean="0"/>
              <a:t>By </a:t>
            </a:r>
            <a:r>
              <a:rPr lang="en-US" altLang="ko-KR" sz="1600" dirty="0"/>
              <a:t>listening </a:t>
            </a:r>
            <a:r>
              <a:rPr lang="en-US" altLang="ko-KR" sz="1600" dirty="0" smtClean="0"/>
              <a:t>to this set of channels and receiving the advertisement packet, </a:t>
            </a:r>
            <a:r>
              <a:rPr lang="en-US" altLang="ko-KR" sz="1600" dirty="0"/>
              <a:t>other devices can recognize whether </a:t>
            </a:r>
            <a:r>
              <a:rPr lang="en-US" altLang="ko-KR" sz="1600" dirty="0" smtClean="0"/>
              <a:t>the corresponding </a:t>
            </a:r>
            <a:r>
              <a:rPr lang="en-US" altLang="ko-KR" sz="1600" dirty="0"/>
              <a:t>UWB channel is occupied or </a:t>
            </a:r>
            <a:r>
              <a:rPr lang="en-US" altLang="ko-KR" sz="1600" dirty="0" smtClean="0"/>
              <a:t>not</a:t>
            </a:r>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1B34A226-9298-40FC-961C-461961BA451C}"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11</a:t>
            </a:fld>
            <a:endParaRPr lang="en-US" altLang="en-US"/>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3614842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72662" y="620001"/>
            <a:ext cx="7924800" cy="533400"/>
          </a:xfrm>
          <a:ln/>
        </p:spPr>
        <p:txBody>
          <a:bodyPr/>
          <a:lstStyle/>
          <a:p>
            <a:r>
              <a:rPr lang="en-US" altLang="en-US" sz="3200" dirty="0"/>
              <a:t>Mirroring </a:t>
            </a:r>
            <a:r>
              <a:rPr lang="en-US" altLang="en-US" sz="3200" dirty="0" smtClean="0"/>
              <a:t>Channels</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572715" y="1159647"/>
            <a:ext cx="8001000" cy="5622153"/>
          </a:xfrm>
          <a:ln/>
        </p:spPr>
        <p:txBody>
          <a:bodyPr/>
          <a:lstStyle/>
          <a:p>
            <a:pPr marL="65088" indent="-285750" algn="just">
              <a:lnSpc>
                <a:spcPct val="150000"/>
              </a:lnSpc>
              <a:buFont typeface="Arial" panose="020B0604020202020204" pitchFamily="34" charset="0"/>
              <a:buChar char="•"/>
            </a:pPr>
            <a:r>
              <a:rPr lang="en-US" altLang="ko-KR" sz="1600" dirty="0" smtClean="0"/>
              <a:t>A </a:t>
            </a:r>
            <a:r>
              <a:rPr lang="en-US" altLang="ko-KR" sz="1600" dirty="0" smtClean="0">
                <a:solidFill>
                  <a:schemeClr val="accent6"/>
                </a:solidFill>
              </a:rPr>
              <a:t>set of mirroring channels</a:t>
            </a:r>
            <a:r>
              <a:rPr lang="en-US" altLang="ko-KR" sz="1600" dirty="0" smtClean="0"/>
              <a:t> to be </a:t>
            </a:r>
            <a:r>
              <a:rPr lang="en-US" altLang="ko-KR" sz="1600" dirty="0"/>
              <a:t>defined for each UWB channel (e.g., CH5, CH9</a:t>
            </a:r>
            <a:r>
              <a:rPr lang="en-US" altLang="ko-KR" sz="1600" dirty="0" smtClean="0"/>
              <a:t>)</a:t>
            </a:r>
          </a:p>
          <a:p>
            <a:pPr marL="65088" indent="-285750" algn="just">
              <a:lnSpc>
                <a:spcPct val="150000"/>
              </a:lnSpc>
              <a:buFont typeface="Arial" panose="020B0604020202020204" pitchFamily="34" charset="0"/>
              <a:buChar char="•"/>
            </a:pPr>
            <a:r>
              <a:rPr lang="en-US" altLang="ko-KR" sz="1600" dirty="0" smtClean="0">
                <a:solidFill>
                  <a:schemeClr val="accent6"/>
                </a:solidFill>
              </a:rPr>
              <a:t>There would be one mandatory mirroring channel, while rest would be optional</a:t>
            </a:r>
          </a:p>
          <a:p>
            <a:pPr marL="65088" indent="-285750" algn="just">
              <a:lnSpc>
                <a:spcPct val="150000"/>
              </a:lnSpc>
              <a:buFont typeface="Arial" panose="020B0604020202020204" pitchFamily="34" charset="0"/>
              <a:buChar char="•"/>
            </a:pPr>
            <a:r>
              <a:rPr lang="en-US" altLang="ko-KR" sz="1600" dirty="0" smtClean="0"/>
              <a:t>The </a:t>
            </a:r>
            <a:r>
              <a:rPr lang="en-US" altLang="ko-KR" sz="1600" dirty="0" smtClean="0">
                <a:solidFill>
                  <a:schemeClr val="accent6"/>
                </a:solidFill>
              </a:rPr>
              <a:t>set of channels</a:t>
            </a:r>
            <a:r>
              <a:rPr lang="en-US" altLang="ko-KR" sz="1600" dirty="0" smtClean="0"/>
              <a:t> collectively reflect </a:t>
            </a:r>
            <a:r>
              <a:rPr lang="en-US" altLang="ko-KR" sz="1600" dirty="0"/>
              <a:t>the behavior of </a:t>
            </a:r>
            <a:r>
              <a:rPr lang="en-US" altLang="ko-KR" sz="1600" dirty="0" smtClean="0"/>
              <a:t>corresponding UWB channel</a:t>
            </a:r>
          </a:p>
          <a:p>
            <a:pPr marL="306388" indent="-306388" algn="just">
              <a:lnSpc>
                <a:spcPct val="150000"/>
              </a:lnSpc>
              <a:buFont typeface="Arial" panose="020B0604020202020204" pitchFamily="34" charset="0"/>
              <a:buChar char="•"/>
            </a:pPr>
            <a:r>
              <a:rPr lang="en-US" altLang="ko-KR" sz="1600" dirty="0" smtClean="0"/>
              <a:t>At a point in time, advertisement packet can be sent in one of the mirroring channels by NB/UWB device which occupies UWB channel at the specific period as controller.</a:t>
            </a:r>
          </a:p>
          <a:p>
            <a:pPr marL="266700" indent="-266700" algn="just">
              <a:lnSpc>
                <a:spcPct val="150000"/>
              </a:lnSpc>
              <a:buFont typeface="Arial" panose="020B0604020202020204" pitchFamily="34" charset="0"/>
              <a:buChar char="•"/>
              <a:tabLst>
                <a:tab pos="180975" algn="l"/>
              </a:tabLst>
            </a:pPr>
            <a:r>
              <a:rPr lang="en-US" altLang="ko-KR" sz="1600" dirty="0" smtClean="0"/>
              <a:t>Advertisement packet is used to announce that the specific period of UWB channel is being used and </a:t>
            </a:r>
            <a:r>
              <a:rPr lang="en-US" altLang="ko-KR" sz="1600" dirty="0" smtClean="0">
                <a:solidFill>
                  <a:schemeClr val="accent6"/>
                </a:solidFill>
              </a:rPr>
              <a:t>a few characteristics of the NB mirroring channel hopping</a:t>
            </a:r>
            <a:r>
              <a:rPr lang="en-US" altLang="ko-KR" sz="1600" dirty="0" smtClean="0"/>
              <a:t> and UWB transmission.</a:t>
            </a:r>
          </a:p>
          <a:p>
            <a:pPr marL="266700" indent="-266700" algn="just">
              <a:lnSpc>
                <a:spcPct val="150000"/>
              </a:lnSpc>
              <a:buFont typeface="Arial" panose="020B0604020202020204" pitchFamily="34" charset="0"/>
              <a:buChar char="•"/>
              <a:tabLst>
                <a:tab pos="180975" algn="l"/>
              </a:tabLst>
            </a:pPr>
            <a:r>
              <a:rPr lang="en-US" altLang="ko-KR" sz="1600" dirty="0" smtClean="0"/>
              <a:t>Advertisement packet is transmitted in NB right before transmission in UWB channel</a:t>
            </a:r>
          </a:p>
          <a:p>
            <a:pPr marL="266700" indent="-266700" algn="just">
              <a:lnSpc>
                <a:spcPct val="150000"/>
              </a:lnSpc>
              <a:buFont typeface="Arial" panose="020B0604020202020204" pitchFamily="34" charset="0"/>
              <a:buChar char="•"/>
              <a:tabLst>
                <a:tab pos="180975" algn="l"/>
              </a:tabLst>
            </a:pPr>
            <a:r>
              <a:rPr lang="en-US" altLang="ko-KR" sz="1600" dirty="0"/>
              <a:t>By </a:t>
            </a:r>
            <a:r>
              <a:rPr lang="en-US" altLang="ko-KR" sz="1600" dirty="0">
                <a:solidFill>
                  <a:schemeClr val="accent6"/>
                </a:solidFill>
              </a:rPr>
              <a:t>listening to this set of channels</a:t>
            </a:r>
            <a:r>
              <a:rPr lang="en-US" altLang="ko-KR" sz="1600" dirty="0">
                <a:solidFill>
                  <a:srgbClr val="92D050"/>
                </a:solidFill>
              </a:rPr>
              <a:t> </a:t>
            </a:r>
            <a:r>
              <a:rPr lang="en-US" altLang="ko-KR" sz="1600" dirty="0"/>
              <a:t>and receiving the advertisement packet, other devices can recognize whether the corresponding UWB channel is occupied or </a:t>
            </a:r>
            <a:r>
              <a:rPr lang="en-US" altLang="ko-KR" sz="1600" dirty="0" smtClean="0"/>
              <a:t>not</a:t>
            </a:r>
            <a:endParaRPr lang="en-US" altLang="ko-KR" sz="1600" dirty="0"/>
          </a:p>
          <a:p>
            <a:pPr marL="266700" indent="-266700">
              <a:lnSpc>
                <a:spcPct val="150000"/>
              </a:lnSpc>
              <a:buFont typeface="Arial" panose="020B0604020202020204" pitchFamily="34" charset="0"/>
              <a:buChar char="•"/>
              <a:tabLst>
                <a:tab pos="180975" algn="l"/>
              </a:tabLst>
            </a:pPr>
            <a:endParaRPr lang="en-US" altLang="ko-KR" sz="1400" dirty="0" smtClean="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FAD47EAE-1C12-43B8-87CE-9BE87FC64B59}"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12</a:t>
            </a:fld>
            <a:endParaRPr lang="en-US" altLang="en-US"/>
          </a:p>
        </p:txBody>
      </p:sp>
      <p:sp>
        <p:nvSpPr>
          <p:cNvPr id="2" name="Footer Placeholder 1"/>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1806380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3200" dirty="0" smtClean="0">
                <a:solidFill>
                  <a:schemeClr val="tx1"/>
                </a:solidFill>
              </a:rPr>
              <a:t>Hopping within Mirroring Channels</a:t>
            </a:r>
            <a:endParaRPr lang="en-US" altLang="en-US" sz="3200" dirty="0">
              <a:solidFill>
                <a:schemeClr val="tx1"/>
              </a:solidFill>
            </a:endParaRP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174837" y="3657600"/>
            <a:ext cx="8610600" cy="3000375"/>
          </a:xfrm>
          <a:ln/>
        </p:spPr>
        <p:txBody>
          <a:bodyPr/>
          <a:lstStyle/>
          <a:p>
            <a:pPr>
              <a:spcBef>
                <a:spcPts val="1000"/>
              </a:spcBef>
            </a:pPr>
            <a:r>
              <a:rPr lang="en-US" sz="1400" dirty="0"/>
              <a:t>Controller </a:t>
            </a:r>
            <a:r>
              <a:rPr lang="en-US" sz="1400" dirty="0" smtClean="0"/>
              <a:t>transmits an advertisement packet at every active ranging block/round in one of the mirroring channels.</a:t>
            </a:r>
            <a:endParaRPr lang="en-US" sz="1400" dirty="0"/>
          </a:p>
          <a:p>
            <a:pPr lvl="1">
              <a:spcBef>
                <a:spcPts val="1000"/>
              </a:spcBef>
            </a:pPr>
            <a:r>
              <a:rPr lang="en-US" sz="1400" dirty="0" smtClean="0"/>
              <a:t>The number of mirroring channels per UWB channel would be </a:t>
            </a:r>
            <a:r>
              <a:rPr lang="en-US" sz="1400" dirty="0" err="1" smtClean="0"/>
              <a:t>upto</a:t>
            </a:r>
            <a:r>
              <a:rPr lang="en-US" sz="1400" dirty="0" smtClean="0"/>
              <a:t> 2 or maximum of 3.</a:t>
            </a:r>
            <a:endParaRPr lang="en-US" sz="1400" dirty="0"/>
          </a:p>
          <a:p>
            <a:pPr lvl="1">
              <a:spcBef>
                <a:spcPts val="1000"/>
              </a:spcBef>
            </a:pPr>
            <a:r>
              <a:rPr lang="en-US" sz="1400" dirty="0" smtClean="0"/>
              <a:t>Transmitting Controller </a:t>
            </a:r>
            <a:r>
              <a:rPr lang="en-US" sz="1400" dirty="0"/>
              <a:t>decides on a hopping pattern across the set of </a:t>
            </a:r>
            <a:r>
              <a:rPr lang="en-US" sz="1400" dirty="0" smtClean="0"/>
              <a:t>channels.</a:t>
            </a:r>
          </a:p>
          <a:p>
            <a:pPr lvl="1">
              <a:spcBef>
                <a:spcPts val="1000"/>
              </a:spcBef>
            </a:pPr>
            <a:r>
              <a:rPr lang="en-US" sz="1400" dirty="0" smtClean="0"/>
              <a:t>One strategy: The pattern shall sweep N channels in N ranging blocks. N = Number of NB mirroring channels per UWB channel.</a:t>
            </a:r>
          </a:p>
          <a:p>
            <a:pPr lvl="1">
              <a:spcBef>
                <a:spcPts val="1000"/>
              </a:spcBef>
            </a:pPr>
            <a:r>
              <a:rPr lang="en-US" sz="1400" dirty="0" smtClean="0"/>
              <a:t>Controller that is scanning is in same channel for N consecutive blocks. </a:t>
            </a:r>
          </a:p>
          <a:p>
            <a:pPr lvl="1">
              <a:spcBef>
                <a:spcPts val="1000"/>
              </a:spcBef>
            </a:pPr>
            <a:r>
              <a:rPr lang="en-US" sz="1400" dirty="0" smtClean="0"/>
              <a:t>Hopping pattern can be conveyed in the advertisement in mirroring channel.</a:t>
            </a:r>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8CA3C29E-AAE9-491B-802E-020F75F49714}"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13</a:t>
            </a:fld>
            <a:endParaRPr lang="en-US" altLang="en-US"/>
          </a:p>
        </p:txBody>
      </p:sp>
      <p:sp>
        <p:nvSpPr>
          <p:cNvPr id="11" name="TextBox 10"/>
          <p:cNvSpPr txBox="1"/>
          <p:nvPr/>
        </p:nvSpPr>
        <p:spPr>
          <a:xfrm>
            <a:off x="6748998" y="1309269"/>
            <a:ext cx="2078983"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2" name="Picture 1"/>
          <p:cNvPicPr>
            <a:picLocks noChangeAspect="1"/>
          </p:cNvPicPr>
          <p:nvPr/>
        </p:nvPicPr>
        <p:blipFill>
          <a:blip r:embed="rId3"/>
          <a:stretch>
            <a:fillRect/>
          </a:stretch>
        </p:blipFill>
        <p:spPr>
          <a:xfrm>
            <a:off x="-94283" y="1441588"/>
            <a:ext cx="9148840" cy="2368412"/>
          </a:xfrm>
          <a:prstGeom prst="rect">
            <a:avLst/>
          </a:prstGeom>
        </p:spPr>
      </p:pic>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2515148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3200" dirty="0" smtClean="0">
                <a:solidFill>
                  <a:schemeClr val="tx1"/>
                </a:solidFill>
              </a:rPr>
              <a:t>Hopping within Mirroring Channels (</a:t>
            </a:r>
            <a:r>
              <a:rPr lang="en-US" altLang="en-US" sz="3200" dirty="0" err="1" smtClean="0">
                <a:solidFill>
                  <a:schemeClr val="tx1"/>
                </a:solidFill>
              </a:rPr>
              <a:t>contd</a:t>
            </a:r>
            <a:r>
              <a:rPr lang="en-US" altLang="en-US" sz="3200" dirty="0" smtClean="0">
                <a:solidFill>
                  <a:schemeClr val="tx1"/>
                </a:solidFill>
              </a:rPr>
              <a:t>…)</a:t>
            </a:r>
            <a:endParaRPr lang="en-US" altLang="en-US" sz="3200" dirty="0">
              <a:solidFill>
                <a:schemeClr val="tx1"/>
              </a:solidFill>
            </a:endParaRP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174837" y="3657600"/>
            <a:ext cx="8610600" cy="3000375"/>
          </a:xfrm>
          <a:ln/>
        </p:spPr>
        <p:txBody>
          <a:bodyPr/>
          <a:lstStyle/>
          <a:p>
            <a:pPr>
              <a:spcBef>
                <a:spcPts val="1000"/>
              </a:spcBef>
            </a:pPr>
            <a:r>
              <a:rPr lang="en-US" sz="1600" dirty="0" smtClean="0"/>
              <a:t>Reservation </a:t>
            </a:r>
            <a:r>
              <a:rPr lang="en-US" sz="1600" dirty="0"/>
              <a:t>always </a:t>
            </a:r>
            <a:r>
              <a:rPr lang="en-US" sz="1600" dirty="0" smtClean="0"/>
              <a:t>happens </a:t>
            </a:r>
            <a:r>
              <a:rPr lang="en-US" sz="1600" dirty="0"/>
              <a:t>at </a:t>
            </a:r>
            <a:r>
              <a:rPr lang="en-US" sz="1600" dirty="0">
                <a:solidFill>
                  <a:schemeClr val="accent6"/>
                </a:solidFill>
              </a:rPr>
              <a:t>Mirroring Channel 0 or </a:t>
            </a:r>
            <a:r>
              <a:rPr lang="en-US" sz="1600" dirty="0" smtClean="0">
                <a:solidFill>
                  <a:schemeClr val="accent6"/>
                </a:solidFill>
              </a:rPr>
              <a:t>Default/mandatory </a:t>
            </a:r>
            <a:r>
              <a:rPr lang="en-US" sz="1600" dirty="0">
                <a:solidFill>
                  <a:schemeClr val="accent6"/>
                </a:solidFill>
              </a:rPr>
              <a:t>mirroring channel</a:t>
            </a:r>
            <a:r>
              <a:rPr lang="en-US" sz="1600" dirty="0"/>
              <a:t> to avoid two controllers reserving same </a:t>
            </a:r>
            <a:r>
              <a:rPr lang="en-US" sz="1600" dirty="0" smtClean="0"/>
              <a:t>slot, by sending Advertisement in two different mirroring channels.</a:t>
            </a:r>
            <a:endParaRPr lang="en-US" sz="1600" dirty="0"/>
          </a:p>
          <a:p>
            <a:pPr lvl="1">
              <a:spcBef>
                <a:spcPts val="1000"/>
              </a:spcBef>
            </a:pPr>
            <a:r>
              <a:rPr lang="en-US" sz="1600" dirty="0" smtClean="0"/>
              <a:t>The </a:t>
            </a:r>
            <a:r>
              <a:rPr lang="en-US" sz="1600" dirty="0"/>
              <a:t>controller can choose a pattern to hop to other mirroring channels from next </a:t>
            </a:r>
            <a:r>
              <a:rPr lang="en-US" sz="1600" dirty="0" smtClean="0"/>
              <a:t>block</a:t>
            </a:r>
          </a:p>
          <a:p>
            <a:pPr>
              <a:spcBef>
                <a:spcPts val="1000"/>
              </a:spcBef>
            </a:pPr>
            <a:r>
              <a:rPr lang="en-US" sz="1600" dirty="0" smtClean="0"/>
              <a:t>Figure shows example operation for hopping between 2 mirroring channels per UWB channel</a:t>
            </a:r>
          </a:p>
          <a:p>
            <a:pPr>
              <a:spcBef>
                <a:spcPts val="1000"/>
              </a:spcBef>
            </a:pPr>
            <a:r>
              <a:rPr lang="en-US" altLang="ko-KR" sz="1600" dirty="0"/>
              <a:t>Controller </a:t>
            </a:r>
            <a:r>
              <a:rPr lang="en-US" altLang="ko-KR" sz="1600" dirty="0" smtClean="0"/>
              <a:t>shall </a:t>
            </a:r>
            <a:r>
              <a:rPr lang="en-US" altLang="ko-KR" sz="1600" dirty="0"/>
              <a:t>listen </a:t>
            </a:r>
            <a:r>
              <a:rPr lang="en-US" altLang="ko-KR" sz="1600" dirty="0" smtClean="0"/>
              <a:t>to the set of mirroring channels pertaining to the UWB channel </a:t>
            </a:r>
            <a:r>
              <a:rPr lang="en-US" altLang="ko-KR" sz="1600" dirty="0"/>
              <a:t>to find the available </a:t>
            </a:r>
            <a:r>
              <a:rPr lang="en-US" altLang="ko-KR" sz="1600" dirty="0" smtClean="0"/>
              <a:t>slot </a:t>
            </a:r>
            <a:r>
              <a:rPr lang="en-US" altLang="ko-KR" sz="1600" dirty="0"/>
              <a:t>before </a:t>
            </a:r>
            <a:r>
              <a:rPr lang="en-US" altLang="ko-KR" sz="1600" dirty="0" smtClean="0"/>
              <a:t>establishing </a:t>
            </a:r>
            <a:r>
              <a:rPr lang="en-US" altLang="ko-KR" sz="1600" dirty="0"/>
              <a:t>the </a:t>
            </a:r>
            <a:r>
              <a:rPr lang="en-US" altLang="ko-KR" sz="1600" dirty="0" smtClean="0"/>
              <a:t>connection.</a:t>
            </a:r>
          </a:p>
          <a:p>
            <a:pPr>
              <a:spcBef>
                <a:spcPts val="1000"/>
              </a:spcBef>
            </a:pPr>
            <a:endParaRPr lang="en-US" altLang="ko-KR" sz="1200" dirty="0">
              <a:solidFill>
                <a:srgbClr val="FF0000"/>
              </a:solidFill>
            </a:endParaRPr>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D944BA07-4999-46A8-A132-010C703159C6}"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14</a:t>
            </a:fld>
            <a:endParaRPr lang="en-US" altLang="en-US"/>
          </a:p>
        </p:txBody>
      </p:sp>
      <p:sp>
        <p:nvSpPr>
          <p:cNvPr id="11" name="TextBox 10"/>
          <p:cNvSpPr txBox="1"/>
          <p:nvPr/>
        </p:nvSpPr>
        <p:spPr>
          <a:xfrm>
            <a:off x="6748998" y="1309269"/>
            <a:ext cx="2078983"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2" name="Picture 1"/>
          <p:cNvPicPr>
            <a:picLocks noChangeAspect="1"/>
          </p:cNvPicPr>
          <p:nvPr/>
        </p:nvPicPr>
        <p:blipFill>
          <a:blip r:embed="rId3"/>
          <a:stretch>
            <a:fillRect/>
          </a:stretch>
        </p:blipFill>
        <p:spPr>
          <a:xfrm>
            <a:off x="-94283" y="1441588"/>
            <a:ext cx="9148840" cy="2368412"/>
          </a:xfrm>
          <a:prstGeom prst="rect">
            <a:avLst/>
          </a:prstGeom>
        </p:spPr>
      </p:pic>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1187130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565030" y="624994"/>
            <a:ext cx="8013940" cy="685800"/>
          </a:xfrm>
        </p:spPr>
        <p:txBody>
          <a:bodyPr/>
          <a:lstStyle/>
          <a:p>
            <a:r>
              <a:rPr lang="en-US" dirty="0" smtClean="0"/>
              <a:t>Collision Avoidance during Reservation</a:t>
            </a:r>
            <a:endParaRPr 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8C8332F8-3E31-4D00-9344-07819F58B005}"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15</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17528" y="3993364"/>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0 or default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altLang="ko-KR" sz="1600" dirty="0"/>
              <a:t>We define </a:t>
            </a:r>
            <a:r>
              <a:rPr lang="en-US" altLang="ko-KR" sz="1600" dirty="0" smtClean="0"/>
              <a:t>a random delay timer - Reservation Delay Timer (RDT) to expire before the controllers starts advertising </a:t>
            </a:r>
            <a:r>
              <a:rPr lang="en-US" altLang="ko-KR" sz="1600" dirty="0"/>
              <a:t>for reserving free </a:t>
            </a:r>
            <a:r>
              <a:rPr lang="en-US" altLang="ko-KR" sz="1600" dirty="0" smtClean="0"/>
              <a:t>slots</a:t>
            </a:r>
          </a:p>
          <a:p>
            <a:pPr lvl="1">
              <a:spcBef>
                <a:spcPts val="1000"/>
              </a:spcBef>
            </a:pPr>
            <a:r>
              <a:rPr lang="en-US" altLang="ko-KR" sz="1200" dirty="0" smtClean="0"/>
              <a:t>RDT starts at the beginning of reservation window</a:t>
            </a:r>
          </a:p>
          <a:p>
            <a:pPr lvl="1">
              <a:spcBef>
                <a:spcPts val="1000"/>
              </a:spcBef>
            </a:pPr>
            <a:r>
              <a:rPr lang="en-US" sz="1200" dirty="0" smtClean="0"/>
              <a:t>RDT can have a maximum value of difference between reservation window size and time duration of advertisement packet. This ensures the advertisement is transmitted completely within the reservation window that the controller wishes to reserve.</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pic>
        <p:nvPicPr>
          <p:cNvPr id="12" name="Picture 11"/>
          <p:cNvPicPr>
            <a:picLocks noChangeAspect="1"/>
          </p:cNvPicPr>
          <p:nvPr/>
        </p:nvPicPr>
        <p:blipFill>
          <a:blip r:embed="rId2"/>
          <a:stretch>
            <a:fillRect/>
          </a:stretch>
        </p:blipFill>
        <p:spPr>
          <a:xfrm>
            <a:off x="292072" y="1234514"/>
            <a:ext cx="8699528" cy="2804086"/>
          </a:xfrm>
          <a:prstGeom prst="rect">
            <a:avLst/>
          </a:prstGeom>
        </p:spPr>
      </p:pic>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3539512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95102" y="636855"/>
            <a:ext cx="7772400" cy="685800"/>
          </a:xfrm>
        </p:spPr>
        <p:txBody>
          <a:bodyPr/>
          <a:lstStyle/>
          <a:p>
            <a:r>
              <a:rPr lang="en-US" dirty="0" smtClean="0"/>
              <a:t>CA in Mirroring channel </a:t>
            </a:r>
            <a:r>
              <a:rPr lang="en-US" sz="2600" dirty="0" smtClean="0"/>
              <a:t>continued…</a:t>
            </a:r>
            <a:endParaRPr 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BEC5788F-82BD-4D68-9FE0-09F70E1BC8C4}"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16</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04800" y="4095759"/>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sz="1600" dirty="0"/>
              <a:t>At any point during running of RDT, if channel is found busy, reservation is aborted in this cycle and attempted in a newly chosen slot in next cycle</a:t>
            </a:r>
          </a:p>
          <a:p>
            <a:pPr>
              <a:spcBef>
                <a:spcPts val="1000"/>
              </a:spcBef>
            </a:pPr>
            <a:r>
              <a:rPr lang="en-US" sz="1600" dirty="0" smtClean="0"/>
              <a:t>From next cycle, post reservation, controller sends the advertisement at beginning of reservation window in one of the mirroring channels.</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pic>
        <p:nvPicPr>
          <p:cNvPr id="11" name="Picture 10"/>
          <p:cNvPicPr>
            <a:picLocks noChangeAspect="1"/>
          </p:cNvPicPr>
          <p:nvPr/>
        </p:nvPicPr>
        <p:blipFill>
          <a:blip r:embed="rId2"/>
          <a:stretch>
            <a:fillRect/>
          </a:stretch>
        </p:blipFill>
        <p:spPr>
          <a:xfrm>
            <a:off x="292072" y="1234514"/>
            <a:ext cx="8699528" cy="2804086"/>
          </a:xfrm>
          <a:prstGeom prst="rect">
            <a:avLst/>
          </a:prstGeom>
        </p:spPr>
      </p:pic>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3990783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Conclusions</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533400" y="1752600"/>
            <a:ext cx="8077200" cy="4495800"/>
          </a:xfrm>
        </p:spPr>
        <p:txBody>
          <a:bodyPr/>
          <a:lstStyle/>
          <a:p>
            <a:pPr>
              <a:spcBef>
                <a:spcPts val="1500"/>
              </a:spcBef>
            </a:pPr>
            <a:r>
              <a:rPr lang="en-US" altLang="ko-KR" sz="1800" dirty="0"/>
              <a:t>By </a:t>
            </a:r>
            <a:r>
              <a:rPr lang="en-US" altLang="ko-KR" sz="1800" dirty="0" smtClean="0"/>
              <a:t>coupling NB with UWB, clear channel assessment (CCA) for UWB channels is possible </a:t>
            </a:r>
          </a:p>
          <a:p>
            <a:pPr>
              <a:spcBef>
                <a:spcPts val="1500"/>
              </a:spcBef>
            </a:pPr>
            <a:r>
              <a:rPr lang="en-US" sz="1800" dirty="0" smtClean="0"/>
              <a:t>NB mirroring channel is introduced for CCA</a:t>
            </a:r>
          </a:p>
          <a:p>
            <a:pPr>
              <a:spcBef>
                <a:spcPts val="1500"/>
              </a:spcBef>
            </a:pPr>
            <a:r>
              <a:rPr lang="en-US" sz="1800" dirty="0" smtClean="0">
                <a:solidFill>
                  <a:schemeClr val="accent6"/>
                </a:solidFill>
              </a:rPr>
              <a:t>NB mirroring channel hopping helps addressing deep fading effects and mitigate interference in NB</a:t>
            </a:r>
          </a:p>
          <a:p>
            <a:pPr>
              <a:spcBef>
                <a:spcPts val="1500"/>
              </a:spcBef>
            </a:pPr>
            <a:r>
              <a:rPr lang="en-US" sz="1800" dirty="0" smtClean="0"/>
              <a:t>CA method in the newly introduced NB channels is provided</a:t>
            </a:r>
          </a:p>
          <a:p>
            <a:pPr>
              <a:spcBef>
                <a:spcPts val="1500"/>
              </a:spcBef>
            </a:pPr>
            <a:r>
              <a:rPr lang="en-US" sz="1800" dirty="0" smtClean="0"/>
              <a:t>NB-assisted </a:t>
            </a:r>
            <a:r>
              <a:rPr lang="en-US" sz="1800" dirty="0"/>
              <a:t>UWB </a:t>
            </a:r>
            <a:r>
              <a:rPr lang="en-US" sz="1800" dirty="0" smtClean="0"/>
              <a:t>may reduce the power consumption of device and avoid collision between UWB communications </a:t>
            </a:r>
            <a:endParaRPr lang="en-US" sz="1800"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3DFEDADE-310D-47EB-9B7E-A2EBB7E950F7}"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17</a:t>
            </a:fld>
            <a:endParaRPr lang="en-US" altLang="en-US"/>
          </a:p>
        </p:txBody>
      </p:sp>
      <p:sp>
        <p:nvSpPr>
          <p:cNvPr id="5" name="Footer Placeholder 4"/>
          <p:cNvSpPr>
            <a:spLocks noGrp="1"/>
          </p:cNvSpPr>
          <p:nvPr>
            <p:ph type="ftr" sz="quarter" idx="11"/>
          </p:nvPr>
        </p:nvSpPr>
        <p:spPr/>
        <p:txBody>
          <a:bodyPr/>
          <a:lstStyle/>
          <a:p>
            <a:r>
              <a:rPr lang="da-DK" altLang="en-US" dirty="0" smtClean="0"/>
              <a:t>Aniruddh Rao Kabbinale (Samsung Electronics)</a:t>
            </a:r>
            <a:endParaRPr lang="en-US" altLang="en-US" dirty="0"/>
          </a:p>
        </p:txBody>
      </p:sp>
    </p:spTree>
    <p:extLst>
      <p:ext uri="{BB962C8B-B14F-4D97-AF65-F5344CB8AC3E}">
        <p14:creationId xmlns:p14="http://schemas.microsoft.com/office/powerpoint/2010/main" val="1070825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819400"/>
            <a:ext cx="7772400" cy="1066800"/>
          </a:xfrm>
        </p:spPr>
        <p:txBody>
          <a:bodyPr/>
          <a:lstStyle/>
          <a:p>
            <a:r>
              <a:rPr lang="en-IN" dirty="0" smtClean="0"/>
              <a:t>Thank You</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3/14/2022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18</a:t>
            </a:fld>
            <a:endParaRPr lang="en-US" altLang="en-US"/>
          </a:p>
        </p:txBody>
      </p:sp>
    </p:spTree>
    <p:extLst>
      <p:ext uri="{BB962C8B-B14F-4D97-AF65-F5344CB8AC3E}">
        <p14:creationId xmlns:p14="http://schemas.microsoft.com/office/powerpoint/2010/main" val="5770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294433745"/>
              </p:ext>
            </p:extLst>
          </p:nvPr>
        </p:nvGraphicFramePr>
        <p:xfrm>
          <a:off x="457200" y="1066800"/>
          <a:ext cx="8382000" cy="5315643"/>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solidFill>
                            <a:schemeClr val="tx1"/>
                          </a:solidFill>
                          <a:effectLst/>
                          <a:latin typeface="+mn-lt"/>
                        </a:rPr>
                        <a:t>Channel hopping to mitigate interference and fading effects in Narrow Band</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latin typeface="+mn-lt"/>
                        </a:rPr>
                        <a:t>Improved link budget and/or reduced air-time</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Off-loading of functionality to lower-complexity/power NB PHY helps reduce </a:t>
                      </a:r>
                      <a:r>
                        <a:rPr lang="en-US" sz="1100" dirty="0" smtClean="0">
                          <a:effectLst/>
                          <a:latin typeface="+mn-lt"/>
                        </a:rPr>
                        <a:t>complexity </a:t>
                      </a:r>
                      <a:r>
                        <a:rPr lang="en-US" sz="1100" dirty="0">
                          <a:effectLst/>
                          <a:latin typeface="+mn-lt"/>
                        </a:rPr>
                        <a:t>of “heavier” UWB </a:t>
                      </a:r>
                      <a:r>
                        <a:rPr lang="en-US" sz="1100" dirty="0" smtClean="0">
                          <a:effectLst/>
                          <a:latin typeface="+mn-lt"/>
                        </a:rPr>
                        <a:t>sub-system and power</a:t>
                      </a:r>
                      <a:r>
                        <a:rPr lang="en-US" sz="1100" baseline="0" dirty="0" smtClean="0">
                          <a:effectLst/>
                          <a:latin typeface="+mn-lt"/>
                        </a:rPr>
                        <a:t> consumption of UWB system</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Provide</a:t>
                      </a:r>
                      <a:r>
                        <a:rPr lang="en-US" sz="1100" baseline="0" dirty="0" smtClean="0">
                          <a:effectLst/>
                          <a:latin typeface="+mn-lt"/>
                          <a:ea typeface="Calibri" panose="020F0502020204030204" pitchFamily="34" charset="0"/>
                          <a:cs typeface="Times New Roman" panose="02020603050405020304" pitchFamily="18" charset="0"/>
                        </a:rPr>
                        <a:t> collision avoidance scheme based on the energy detection and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p:cNvSpPr>
            <a:spLocks noGrp="1"/>
          </p:cNvSpPr>
          <p:nvPr>
            <p:ph type="dt" sz="half" idx="10"/>
          </p:nvPr>
        </p:nvSpPr>
        <p:spPr>
          <a:xfrm>
            <a:off x="685800" y="378281"/>
            <a:ext cx="1600200" cy="215444"/>
          </a:xfrm>
        </p:spPr>
        <p:txBody>
          <a:bodyPr/>
          <a:lstStyle/>
          <a:p>
            <a:fld id="{6010F564-B235-4088-BAA5-F5FF02D4F350}" type="datetime1">
              <a:rPr lang="en-US" altLang="en-US" smtClean="0"/>
              <a:t>3/14/2022</a:t>
            </a:fld>
            <a:endParaRPr lang="en-US" altLang="en-US"/>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19100" y="1905000"/>
            <a:ext cx="8496300" cy="4495800"/>
          </a:xfrm>
          <a:ln/>
        </p:spPr>
        <p:txBody>
          <a:bodyPr/>
          <a:lstStyle/>
          <a:p>
            <a:pPr>
              <a:lnSpc>
                <a:spcPct val="110000"/>
              </a:lnSpc>
              <a:spcBef>
                <a:spcPts val="1500"/>
              </a:spcBef>
              <a:buFont typeface="+mj-lt"/>
              <a:buAutoNum type="arabicPeriod"/>
            </a:pPr>
            <a:r>
              <a:rPr lang="en-US" sz="2000" dirty="0" smtClean="0"/>
              <a:t>Motivation  </a:t>
            </a:r>
          </a:p>
          <a:p>
            <a:pPr>
              <a:lnSpc>
                <a:spcPct val="110000"/>
              </a:lnSpc>
              <a:spcBef>
                <a:spcPts val="1500"/>
              </a:spcBef>
              <a:buFont typeface="+mj-lt"/>
              <a:buAutoNum type="arabicPeriod"/>
            </a:pPr>
            <a:r>
              <a:rPr lang="en-US" sz="2000" dirty="0" smtClean="0"/>
              <a:t>Assumptions</a:t>
            </a:r>
          </a:p>
          <a:p>
            <a:pPr>
              <a:lnSpc>
                <a:spcPct val="110000"/>
              </a:lnSpc>
              <a:spcBef>
                <a:spcPts val="1500"/>
              </a:spcBef>
              <a:buFont typeface="+mj-lt"/>
              <a:buAutoNum type="arabicPeriod"/>
            </a:pPr>
            <a:r>
              <a:rPr lang="en-US" sz="2000" dirty="0" smtClean="0"/>
              <a:t>NB Channels : Mirroring Channel</a:t>
            </a:r>
          </a:p>
          <a:p>
            <a:pPr>
              <a:lnSpc>
                <a:spcPct val="110000"/>
              </a:lnSpc>
              <a:spcBef>
                <a:spcPts val="1500"/>
              </a:spcBef>
              <a:buFont typeface="+mj-lt"/>
              <a:buAutoNum type="arabicPeriod"/>
            </a:pPr>
            <a:r>
              <a:rPr lang="en-US" sz="2000" dirty="0"/>
              <a:t>Collision Avoidance  </a:t>
            </a:r>
            <a:r>
              <a:rPr lang="en-US" sz="2000" i="1" dirty="0" smtClean="0"/>
              <a:t> </a:t>
            </a:r>
            <a:endParaRPr lang="en-US" sz="2000" i="1" dirty="0"/>
          </a:p>
          <a:p>
            <a:pPr>
              <a:lnSpc>
                <a:spcPct val="110000"/>
              </a:lnSpc>
              <a:spcBef>
                <a:spcPts val="1500"/>
              </a:spcBef>
              <a:buFont typeface="+mj-lt"/>
              <a:buAutoNum type="arabicPeriod"/>
            </a:pPr>
            <a:r>
              <a:rPr lang="en-US" sz="2000" dirty="0" smtClean="0">
                <a:solidFill>
                  <a:schemeClr val="accent6"/>
                </a:solidFill>
              </a:rPr>
              <a:t>Channel hopping in Mirroring Operation</a:t>
            </a:r>
          </a:p>
          <a:p>
            <a:pPr>
              <a:lnSpc>
                <a:spcPct val="110000"/>
              </a:lnSpc>
              <a:spcBef>
                <a:spcPts val="1500"/>
              </a:spcBef>
              <a:buFont typeface="+mj-lt"/>
              <a:buAutoNum type="arabicPeriod"/>
            </a:pPr>
            <a:r>
              <a:rPr lang="en-US" sz="2000" dirty="0" smtClean="0">
                <a:solidFill>
                  <a:schemeClr val="accent6"/>
                </a:solidFill>
              </a:rPr>
              <a:t>Collision Avoidance in Mirroring Operation</a:t>
            </a:r>
            <a:endParaRPr lang="en-US" sz="2000" i="1" dirty="0">
              <a:solidFill>
                <a:schemeClr val="accent6"/>
              </a:solidFill>
            </a:endParaRPr>
          </a:p>
          <a:p>
            <a:pPr>
              <a:lnSpc>
                <a:spcPct val="110000"/>
              </a:lnSpc>
              <a:spcBef>
                <a:spcPts val="1500"/>
              </a:spcBef>
              <a:buFont typeface="+mj-lt"/>
              <a:buAutoNum type="arabicPeriod"/>
            </a:pPr>
            <a:r>
              <a:rPr lang="en-US" sz="2000" dirty="0"/>
              <a:t>Conclusions </a:t>
            </a:r>
            <a:r>
              <a:rPr lang="en-US" sz="2000" dirty="0" smtClean="0"/>
              <a:t> </a:t>
            </a:r>
            <a:endParaRPr lang="en-US" sz="2000" i="1" dirty="0"/>
          </a:p>
        </p:txBody>
      </p:sp>
      <p:sp>
        <p:nvSpPr>
          <p:cNvPr id="9"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77242E65-2832-4703-A632-640EE4D150C4}"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3</a:t>
            </a:fld>
            <a:endParaRPr lang="en-US" altLang="en-US"/>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2698448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Motivation</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r>
              <a:rPr lang="en-US" altLang="ko-KR" sz="1600" dirty="0" smtClean="0"/>
              <a:t>In </a:t>
            </a:r>
            <a:r>
              <a:rPr lang="en-US" altLang="ko-KR" sz="1600" dirty="0"/>
              <a:t>order to avoid </a:t>
            </a:r>
            <a:r>
              <a:rPr lang="en-US" altLang="ko-KR" sz="1600" dirty="0" smtClean="0"/>
              <a:t>collision in UWB channel, </a:t>
            </a:r>
            <a:r>
              <a:rPr lang="en-US" altLang="ko-KR" sz="1600" dirty="0"/>
              <a:t>energy detection based </a:t>
            </a:r>
            <a:r>
              <a:rPr lang="en-US" altLang="ko-KR" sz="1600" dirty="0" smtClean="0"/>
              <a:t>schemes may </a:t>
            </a:r>
            <a:r>
              <a:rPr lang="en-US" altLang="ko-KR" sz="1600" dirty="0"/>
              <a:t>not be the proper scheme for UWB because the spectral density of UWB is low</a:t>
            </a:r>
          </a:p>
          <a:p>
            <a:pPr>
              <a:lnSpc>
                <a:spcPct val="110000"/>
              </a:lnSpc>
              <a:spcBef>
                <a:spcPts val="1500"/>
              </a:spcBef>
            </a:pPr>
            <a:r>
              <a:rPr lang="en-US" altLang="ko-KR" sz="1600" dirty="0" smtClean="0"/>
              <a:t>To </a:t>
            </a:r>
            <a:r>
              <a:rPr lang="en-US" altLang="ko-KR" sz="1600" dirty="0"/>
              <a:t>avoid collision through energy </a:t>
            </a:r>
            <a:r>
              <a:rPr lang="en-US" altLang="ko-KR" sz="1600" dirty="0" smtClean="0"/>
              <a:t>detection and also using channel usage information, a MAC using NB mirroring channel coupled with UWB can </a:t>
            </a:r>
            <a:r>
              <a:rPr lang="en-US" altLang="ko-KR" sz="1600" dirty="0"/>
              <a:t>be </a:t>
            </a:r>
            <a:r>
              <a:rPr lang="en-US" altLang="ko-KR" sz="1600" dirty="0" smtClean="0"/>
              <a:t>considered</a:t>
            </a:r>
          </a:p>
          <a:p>
            <a:pPr>
              <a:lnSpc>
                <a:spcPct val="110000"/>
              </a:lnSpc>
              <a:spcBef>
                <a:spcPts val="1500"/>
              </a:spcBef>
            </a:pPr>
            <a:r>
              <a:rPr lang="en-US" altLang="ko-KR" sz="1600" dirty="0" smtClean="0"/>
              <a:t>Bands under consideration for NB for e.g., UNII3 are suspected to be affected by deep fades. Channel hopping can be considered to overcome effects of deep fades</a:t>
            </a:r>
          </a:p>
          <a:p>
            <a:pPr>
              <a:lnSpc>
                <a:spcPct val="110000"/>
              </a:lnSpc>
              <a:spcBef>
                <a:spcPts val="1500"/>
              </a:spcBef>
            </a:pPr>
            <a:r>
              <a:rPr lang="en-US" altLang="ko-KR" sz="1600" dirty="0" smtClean="0"/>
              <a:t>Interference is possible from other NB assisted UWB systems and other technology using the same band as proposed. Channel hopping helps to mitigate the interference caused as well</a:t>
            </a:r>
            <a:endParaRPr lang="en-US" altLang="ko-KR" sz="1600" dirty="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74047A34-3369-46F7-AAA2-E4E10B18B84A}"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4</a:t>
            </a:fld>
            <a:endParaRPr lang="en-US" altLang="en-US"/>
          </a:p>
        </p:txBody>
      </p:sp>
      <p:sp>
        <p:nvSpPr>
          <p:cNvPr id="2" name="Footer Placeholder 1"/>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648477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Assumptions</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r>
              <a:rPr lang="en-US" altLang="ko-KR" sz="1600" dirty="0"/>
              <a:t>The concept of NB &amp; UWB coupling MAC in this contribution is based on the assumption that a new NB technology for UWB will be introduced  </a:t>
            </a:r>
            <a:endParaRPr lang="en-US" altLang="ko-KR" sz="1600" dirty="0" smtClean="0"/>
          </a:p>
          <a:p>
            <a:pPr marL="0" indent="0">
              <a:lnSpc>
                <a:spcPct val="110000"/>
              </a:lnSpc>
              <a:spcBef>
                <a:spcPts val="1500"/>
              </a:spcBef>
              <a:buNone/>
            </a:pPr>
            <a:r>
              <a:rPr lang="en-US" altLang="ko-KR" sz="1600" dirty="0"/>
              <a:t> </a:t>
            </a:r>
            <a:r>
              <a:rPr lang="en-US" altLang="ko-KR" sz="1600" dirty="0" smtClean="0"/>
              <a:t>      - The energy consumption of NB is much lower than that of UWB</a:t>
            </a:r>
            <a:br>
              <a:rPr lang="en-US" altLang="ko-KR" sz="1600" dirty="0" smtClean="0"/>
            </a:br>
            <a:r>
              <a:rPr lang="en-US" altLang="ko-KR" sz="1600" dirty="0" smtClean="0"/>
              <a:t>       - Data rate is enough to support the operations in this </a:t>
            </a:r>
            <a:r>
              <a:rPr lang="en-US" altLang="ko-KR" sz="1600" dirty="0"/>
              <a:t>contribution</a:t>
            </a:r>
            <a:br>
              <a:rPr lang="en-US" altLang="ko-KR" sz="1600" dirty="0"/>
            </a:br>
            <a:r>
              <a:rPr lang="en-US" altLang="ko-KR" sz="1600" dirty="0"/>
              <a:t>       - </a:t>
            </a:r>
            <a:r>
              <a:rPr lang="en-US" altLang="ko-KR" sz="1600" dirty="0" smtClean="0"/>
              <a:t>A set of channels available for system to frequency hop for mirroring </a:t>
            </a:r>
            <a:r>
              <a:rPr lang="en-US" altLang="ko-KR" sz="1600" dirty="0"/>
              <a:t>operation</a:t>
            </a:r>
            <a:br>
              <a:rPr lang="en-US" altLang="ko-KR" sz="1600" dirty="0"/>
            </a:br>
            <a:r>
              <a:rPr lang="en-US" altLang="ko-KR" sz="1600" dirty="0"/>
              <a:t>       - </a:t>
            </a:r>
            <a:r>
              <a:rPr lang="en-US" altLang="ko-KR" sz="1600" dirty="0" smtClean="0">
                <a:solidFill>
                  <a:schemeClr val="accent6"/>
                </a:solidFill>
              </a:rPr>
              <a:t>The band under consideration has deep fading issues and needs to be addressed.</a:t>
            </a:r>
            <a:endParaRPr lang="en-US" altLang="ko-KR" sz="1600" dirty="0">
              <a:solidFill>
                <a:schemeClr val="accent6"/>
              </a:solidFill>
            </a:endParaRPr>
          </a:p>
          <a:p>
            <a:pPr>
              <a:lnSpc>
                <a:spcPct val="110000"/>
              </a:lnSpc>
              <a:spcBef>
                <a:spcPts val="1500"/>
              </a:spcBef>
            </a:pPr>
            <a:r>
              <a:rPr lang="en-US" altLang="ko-KR" sz="1600" dirty="0" smtClean="0"/>
              <a:t>NB </a:t>
            </a:r>
            <a:r>
              <a:rPr lang="en-US" altLang="ko-KR" sz="1600" dirty="0"/>
              <a:t>clock and UWB clock are tightly synchronized</a:t>
            </a:r>
          </a:p>
          <a:p>
            <a:pPr>
              <a:lnSpc>
                <a:spcPct val="110000"/>
              </a:lnSpc>
              <a:spcBef>
                <a:spcPts val="1500"/>
              </a:spcBef>
            </a:pPr>
            <a:endParaRPr lang="en-US" sz="1600" dirty="0" smtClean="0"/>
          </a:p>
          <a:p>
            <a:pPr>
              <a:lnSpc>
                <a:spcPct val="110000"/>
              </a:lnSpc>
              <a:spcBef>
                <a:spcPts val="1500"/>
              </a:spcBef>
            </a:pPr>
            <a:endParaRPr lang="en-US" sz="1600" dirty="0" smtClean="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EBF08B7B-0768-46B5-AD00-E70A7A31EDCD}"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5</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2148005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1" y="2971800"/>
            <a:ext cx="7772400" cy="1066800"/>
          </a:xfrm>
        </p:spPr>
        <p:txBody>
          <a:bodyPr/>
          <a:lstStyle/>
          <a:p>
            <a:r>
              <a:rPr lang="en-IN" dirty="0" smtClean="0"/>
              <a:t>RECAP</a:t>
            </a:r>
            <a:endParaRPr lang="en-IN" dirty="0"/>
          </a:p>
        </p:txBody>
      </p:sp>
      <p:sp>
        <p:nvSpPr>
          <p:cNvPr id="4" name="Date Placeholder 3"/>
          <p:cNvSpPr>
            <a:spLocks noGrp="1"/>
          </p:cNvSpPr>
          <p:nvPr>
            <p:ph type="dt" sz="half" idx="10"/>
          </p:nvPr>
        </p:nvSpPr>
        <p:spPr>
          <a:xfrm>
            <a:off x="685800" y="378281"/>
            <a:ext cx="1600200" cy="215444"/>
          </a:xfrm>
        </p:spPr>
        <p:txBody>
          <a:bodyPr/>
          <a:lstStyle/>
          <a:p>
            <a:fld id="{1C65A641-EC57-4B57-913B-ECDAC6568AEC}" type="datetime1">
              <a:rPr lang="en-US" altLang="en-US" smtClean="0"/>
              <a:t>3/14/2022</a:t>
            </a:fld>
            <a:endParaRPr lang="en-US" altLang="en-US"/>
          </a:p>
        </p:txBody>
      </p:sp>
      <p:sp>
        <p:nvSpPr>
          <p:cNvPr id="5" name="Slide Number Placeholder 4"/>
          <p:cNvSpPr>
            <a:spLocks noGrp="1"/>
          </p:cNvSpPr>
          <p:nvPr>
            <p:ph type="sldNum" sz="quarter" idx="12"/>
          </p:nvPr>
        </p:nvSpPr>
        <p:spPr>
          <a:xfrm>
            <a:off x="4344988" y="6475413"/>
            <a:ext cx="530225" cy="182562"/>
          </a:xfrm>
        </p:spPr>
        <p:txBody>
          <a:bodyPr/>
          <a:lstStyle/>
          <a:p>
            <a:r>
              <a:rPr lang="en-US" altLang="en-US" smtClean="0"/>
              <a:t>Slide </a:t>
            </a:r>
            <a:fld id="{402C19D2-AFCD-5441-8B74-E6F734CFFA69}" type="slidenum">
              <a:rPr lang="en-US" altLang="en-US" smtClean="0"/>
              <a:pPr/>
              <a:t>6</a:t>
            </a:fld>
            <a:endParaRPr lang="en-US" altLang="en-US"/>
          </a:p>
        </p:txBody>
      </p:sp>
      <p:sp>
        <p:nvSpPr>
          <p:cNvPr id="6" name="Footer Placeholder 5"/>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583313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72662" y="620001"/>
            <a:ext cx="7924800" cy="533400"/>
          </a:xfrm>
          <a:ln/>
        </p:spPr>
        <p:txBody>
          <a:bodyPr/>
          <a:lstStyle/>
          <a:p>
            <a:r>
              <a:rPr lang="en-US" altLang="en-US" sz="3200" dirty="0"/>
              <a:t>Mirroring </a:t>
            </a:r>
            <a:r>
              <a:rPr lang="en-US" altLang="en-US" sz="3200" dirty="0" smtClean="0"/>
              <a:t>Channel (Recap)</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572715" y="1159647"/>
            <a:ext cx="8001000" cy="5622153"/>
          </a:xfrm>
          <a:ln/>
        </p:spPr>
        <p:txBody>
          <a:bodyPr/>
          <a:lstStyle/>
          <a:p>
            <a:pPr marL="65088" indent="-285750" algn="just">
              <a:lnSpc>
                <a:spcPct val="150000"/>
              </a:lnSpc>
              <a:buFont typeface="Arial" panose="020B0604020202020204" pitchFamily="34" charset="0"/>
              <a:buChar char="•"/>
            </a:pPr>
            <a:r>
              <a:rPr lang="en-US" altLang="ko-KR" sz="1600" dirty="0" smtClean="0"/>
              <a:t>An NB mirroring channel to be </a:t>
            </a:r>
            <a:r>
              <a:rPr lang="en-US" altLang="ko-KR" sz="1600" dirty="0"/>
              <a:t>defined for each UWB channel (e.g., CH5, CH9</a:t>
            </a:r>
            <a:r>
              <a:rPr lang="en-US" altLang="ko-KR" sz="1600" dirty="0" smtClean="0"/>
              <a:t>)</a:t>
            </a:r>
          </a:p>
          <a:p>
            <a:pPr marL="65088" indent="-285750" algn="just">
              <a:lnSpc>
                <a:spcPct val="150000"/>
              </a:lnSpc>
              <a:buFont typeface="Arial" panose="020B0604020202020204" pitchFamily="34" charset="0"/>
              <a:buChar char="•"/>
            </a:pPr>
            <a:r>
              <a:rPr lang="en-US" altLang="ko-KR" sz="1600" dirty="0" smtClean="0"/>
              <a:t>The NB mirroring channel reflects </a:t>
            </a:r>
            <a:r>
              <a:rPr lang="en-US" altLang="ko-KR" sz="1600" dirty="0"/>
              <a:t>the behavior of </a:t>
            </a:r>
            <a:r>
              <a:rPr lang="en-US" altLang="ko-KR" sz="1600" dirty="0" smtClean="0"/>
              <a:t>corresponding UWB channel</a:t>
            </a:r>
          </a:p>
          <a:p>
            <a:pPr marL="306388" indent="-306388" algn="just">
              <a:lnSpc>
                <a:spcPct val="150000"/>
              </a:lnSpc>
              <a:buFont typeface="Arial" panose="020B0604020202020204" pitchFamily="34" charset="0"/>
              <a:buChar char="•"/>
            </a:pPr>
            <a:r>
              <a:rPr lang="en-US" altLang="ko-KR" sz="1600" dirty="0" smtClean="0"/>
              <a:t>At a point in time, advertisement packet can be sent in the mirroring channel by NB/UWB device which occupies UWB channel at the specific period as controller.</a:t>
            </a:r>
          </a:p>
          <a:p>
            <a:pPr marL="266700" indent="-266700" algn="just">
              <a:lnSpc>
                <a:spcPct val="150000"/>
              </a:lnSpc>
              <a:buFont typeface="Arial" panose="020B0604020202020204" pitchFamily="34" charset="0"/>
              <a:buChar char="•"/>
              <a:tabLst>
                <a:tab pos="180975" algn="l"/>
              </a:tabLst>
            </a:pPr>
            <a:r>
              <a:rPr lang="en-US" altLang="ko-KR" sz="1600" dirty="0" smtClean="0"/>
              <a:t>Advertisement packet is used to announce that the specific period of UWB channel is being used and a few characteristics of the UWB transmission.</a:t>
            </a:r>
          </a:p>
          <a:p>
            <a:pPr marL="266700" indent="-266700" algn="just">
              <a:lnSpc>
                <a:spcPct val="150000"/>
              </a:lnSpc>
              <a:buFont typeface="Arial" panose="020B0604020202020204" pitchFamily="34" charset="0"/>
              <a:buChar char="•"/>
              <a:tabLst>
                <a:tab pos="180975" algn="l"/>
              </a:tabLst>
            </a:pPr>
            <a:r>
              <a:rPr lang="en-US" altLang="ko-KR" sz="1600" dirty="0" smtClean="0"/>
              <a:t>Advertisement packet is transmitted in NB right before transmission in UWB channel</a:t>
            </a:r>
          </a:p>
          <a:p>
            <a:pPr marL="266700" indent="-266700" algn="just">
              <a:lnSpc>
                <a:spcPct val="150000"/>
              </a:lnSpc>
              <a:buFont typeface="Arial" panose="020B0604020202020204" pitchFamily="34" charset="0"/>
              <a:buChar char="•"/>
              <a:tabLst>
                <a:tab pos="180975" algn="l"/>
              </a:tabLst>
            </a:pPr>
            <a:r>
              <a:rPr lang="en-US" altLang="ko-KR" sz="1600" dirty="0"/>
              <a:t>By listening to this </a:t>
            </a:r>
            <a:r>
              <a:rPr lang="en-US" altLang="ko-KR" sz="1600" dirty="0" smtClean="0"/>
              <a:t>NB mirroring channel </a:t>
            </a:r>
            <a:r>
              <a:rPr lang="en-US" altLang="ko-KR" sz="1600" dirty="0"/>
              <a:t>and receiving the advertisement packet, other devices can recognize whether the corresponding UWB channel is occupied or not </a:t>
            </a:r>
            <a:endParaRPr lang="en-US" altLang="ko-KR" sz="1600" dirty="0" smtClean="0"/>
          </a:p>
          <a:p>
            <a:pPr marL="266700" indent="-266700" algn="just">
              <a:lnSpc>
                <a:spcPct val="150000"/>
              </a:lnSpc>
              <a:buFont typeface="Arial" panose="020B0604020202020204" pitchFamily="34" charset="0"/>
              <a:buChar char="•"/>
              <a:tabLst>
                <a:tab pos="180975" algn="l"/>
              </a:tabLst>
            </a:pPr>
            <a:r>
              <a:rPr lang="en-US" altLang="ko-KR" sz="1600" dirty="0"/>
              <a:t>Controller in UWB shall listen the mirroring channels to find the available channel and time before establishing the connection</a:t>
            </a:r>
          </a:p>
          <a:p>
            <a:pPr marL="266700" indent="-266700" algn="just">
              <a:lnSpc>
                <a:spcPct val="150000"/>
              </a:lnSpc>
              <a:buFont typeface="Arial" panose="020B0604020202020204" pitchFamily="34" charset="0"/>
              <a:buChar char="•"/>
              <a:tabLst>
                <a:tab pos="180975" algn="l"/>
              </a:tabLst>
            </a:pPr>
            <a:endParaRPr lang="en-US" altLang="ko-KR" sz="1600" dirty="0"/>
          </a:p>
          <a:p>
            <a:pPr marL="266700" indent="-266700">
              <a:lnSpc>
                <a:spcPct val="150000"/>
              </a:lnSpc>
              <a:buFont typeface="Arial" panose="020B0604020202020204" pitchFamily="34" charset="0"/>
              <a:buChar char="•"/>
              <a:tabLst>
                <a:tab pos="180975" algn="l"/>
              </a:tabLst>
            </a:pPr>
            <a:endParaRPr lang="en-US" altLang="ko-KR" sz="1400" dirty="0" smtClean="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C8341E8B-3F08-46B4-8803-9105173AACF4}"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7</a:t>
            </a:fld>
            <a:endParaRPr lang="en-US" altLang="en-US"/>
          </a:p>
        </p:txBody>
      </p:sp>
      <p:sp>
        <p:nvSpPr>
          <p:cNvPr id="2" name="Footer Placeholder 1"/>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423731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76199" y="685800"/>
            <a:ext cx="8969163" cy="689524"/>
          </a:xfrm>
          <a:ln/>
        </p:spPr>
        <p:txBody>
          <a:bodyPr/>
          <a:lstStyle/>
          <a:p>
            <a:r>
              <a:rPr lang="en-US" altLang="en-US" sz="3200" dirty="0" smtClean="0"/>
              <a:t>Example Operation with Mirroring </a:t>
            </a:r>
            <a:r>
              <a:rPr lang="en-US" altLang="en-US" sz="3200" dirty="0"/>
              <a:t>Channel </a:t>
            </a:r>
            <a:r>
              <a:rPr lang="en-US" altLang="en-US" sz="2000" dirty="0"/>
              <a:t>(Recap)</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174837" y="3116346"/>
            <a:ext cx="8610600" cy="3206667"/>
          </a:xfrm>
          <a:ln/>
        </p:spPr>
        <p:txBody>
          <a:bodyPr/>
          <a:lstStyle/>
          <a:p>
            <a:pPr>
              <a:spcBef>
                <a:spcPts val="1000"/>
              </a:spcBef>
            </a:pPr>
            <a:r>
              <a:rPr lang="en-US" sz="1400" dirty="0"/>
              <a:t>Controller </a:t>
            </a:r>
            <a:r>
              <a:rPr lang="en-US" sz="1400" dirty="0" smtClean="0"/>
              <a:t>transmits an advertisement packet at every active ranging block/round in one of the mirroring channels</a:t>
            </a:r>
          </a:p>
          <a:p>
            <a:pPr>
              <a:spcBef>
                <a:spcPts val="1000"/>
              </a:spcBef>
            </a:pPr>
            <a:r>
              <a:rPr lang="en-US" sz="1400" dirty="0" smtClean="0"/>
              <a:t>This packet is used for notifying the occupation status of the corresponding UWB channel to other devices</a:t>
            </a:r>
          </a:p>
          <a:p>
            <a:pPr>
              <a:spcBef>
                <a:spcPts val="1000"/>
              </a:spcBef>
            </a:pPr>
            <a:r>
              <a:rPr lang="en-US" sz="1400" dirty="0" smtClean="0"/>
              <a:t>This packet includes </a:t>
            </a:r>
            <a:r>
              <a:rPr lang="en-US" sz="1400" dirty="0"/>
              <a:t>the </a:t>
            </a:r>
            <a:r>
              <a:rPr lang="en-US" sz="1400" dirty="0" smtClean="0"/>
              <a:t>information about the usage of the </a:t>
            </a:r>
            <a:r>
              <a:rPr lang="en-US" altLang="ko-KR" sz="1400" dirty="0"/>
              <a:t>corresponding </a:t>
            </a:r>
            <a:r>
              <a:rPr lang="en-US" sz="1400" dirty="0" smtClean="0"/>
              <a:t>UWB channel</a:t>
            </a:r>
          </a:p>
          <a:p>
            <a:pPr lvl="1">
              <a:spcBef>
                <a:spcPts val="1000"/>
              </a:spcBef>
            </a:pPr>
            <a:r>
              <a:rPr lang="en-US" sz="1000" dirty="0" smtClean="0"/>
              <a:t>Start </a:t>
            </a:r>
            <a:r>
              <a:rPr lang="en-US" sz="1000" dirty="0"/>
              <a:t>time of ranging rounds, </a:t>
            </a:r>
            <a:r>
              <a:rPr lang="en-US" altLang="ko-KR" sz="1000" dirty="0"/>
              <a:t>Length of Ranging Block</a:t>
            </a:r>
            <a:r>
              <a:rPr lang="en-US" sz="1000" dirty="0" smtClean="0"/>
              <a:t>, </a:t>
            </a:r>
            <a:r>
              <a:rPr lang="en-US" altLang="ko-KR" sz="1000" dirty="0"/>
              <a:t>Number of </a:t>
            </a:r>
            <a:r>
              <a:rPr lang="en-US" altLang="ko-KR" sz="1000" dirty="0" smtClean="0"/>
              <a:t>Ranging Rounds, Index </a:t>
            </a:r>
            <a:r>
              <a:rPr lang="en-US" altLang="ko-KR" sz="1000" dirty="0"/>
              <a:t>of Active </a:t>
            </a:r>
            <a:r>
              <a:rPr lang="en-US" altLang="ko-KR" sz="1000" dirty="0" smtClean="0"/>
              <a:t>Round </a:t>
            </a:r>
            <a:r>
              <a:rPr lang="en-US" sz="1000" dirty="0" smtClean="0"/>
              <a:t>etc. </a:t>
            </a:r>
            <a:endParaRPr lang="en-US" sz="1000" dirty="0"/>
          </a:p>
          <a:p>
            <a:pPr>
              <a:spcBef>
                <a:spcPts val="1000"/>
              </a:spcBef>
            </a:pPr>
            <a:r>
              <a:rPr lang="en-US" sz="1400" dirty="0" smtClean="0"/>
              <a:t>This packet may provide the information about the PHY parameters (e.g., BPRF/HRPF)</a:t>
            </a:r>
          </a:p>
          <a:p>
            <a:pPr lvl="1">
              <a:spcBef>
                <a:spcPts val="1000"/>
              </a:spcBef>
            </a:pPr>
            <a:r>
              <a:rPr lang="en-US" sz="1000" dirty="0" smtClean="0"/>
              <a:t>Controller scans the mirroring channels before establishing UWB connection to find the available period and avoid collisions</a:t>
            </a:r>
          </a:p>
          <a:p>
            <a:pPr lvl="1">
              <a:spcBef>
                <a:spcPts val="1000"/>
              </a:spcBef>
            </a:pPr>
            <a:r>
              <a:rPr lang="en-US" sz="1000" dirty="0" smtClean="0"/>
              <a:t>If the controller finds an idle period, it can send an advertisement packet for reserving the period in the corresponding UWB channel </a:t>
            </a:r>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23FA481A-D468-4F90-840C-1EAB872B127D}" type="datetime1">
              <a:rPr lang="en-US" altLang="en-US" smtClean="0"/>
              <a:t>3/14/2022</a:t>
            </a:fld>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8</a:t>
            </a:fld>
            <a:endParaRPr lang="en-US" altLang="en-US"/>
          </a:p>
        </p:txBody>
      </p:sp>
      <p:pic>
        <p:nvPicPr>
          <p:cNvPr id="3" name="그림 2"/>
          <p:cNvPicPr>
            <a:picLocks noChangeAspect="1"/>
          </p:cNvPicPr>
          <p:nvPr/>
        </p:nvPicPr>
        <p:blipFill>
          <a:blip r:embed="rId3"/>
          <a:stretch>
            <a:fillRect/>
          </a:stretch>
        </p:blipFill>
        <p:spPr>
          <a:xfrm>
            <a:off x="174837" y="1335815"/>
            <a:ext cx="8870526" cy="1753985"/>
          </a:xfrm>
          <a:prstGeom prst="rect">
            <a:avLst/>
          </a:prstGeom>
        </p:spPr>
      </p:pic>
      <p:sp>
        <p:nvSpPr>
          <p:cNvPr id="11" name="TextBox 10"/>
          <p:cNvSpPr txBox="1"/>
          <p:nvPr/>
        </p:nvSpPr>
        <p:spPr>
          <a:xfrm>
            <a:off x="6748998" y="1309269"/>
            <a:ext cx="2078983"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
        <p:nvSpPr>
          <p:cNvPr id="2" name="Footer Placeholder 1"/>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2924817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0" y="606194"/>
            <a:ext cx="9067800" cy="685800"/>
          </a:xfrm>
        </p:spPr>
        <p:txBody>
          <a:bodyPr/>
          <a:lstStyle/>
          <a:p>
            <a:r>
              <a:rPr lang="en-US" dirty="0" smtClean="0"/>
              <a:t>Collision Avoidance in Mirroring channel </a:t>
            </a:r>
            <a:r>
              <a:rPr lang="en-US" altLang="en-US" sz="2400" dirty="0"/>
              <a:t>(Recap)</a:t>
            </a:r>
            <a:endParaRPr lang="en-US" sz="2400"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9</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17528" y="3993364"/>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altLang="ko-KR" sz="1600" dirty="0"/>
              <a:t>We define </a:t>
            </a:r>
            <a:r>
              <a:rPr lang="en-US" altLang="ko-KR" sz="1600" dirty="0" smtClean="0"/>
              <a:t>a random delay timer - Reservation Delay Timer (RDT) to expire before the controllers starts advertising </a:t>
            </a:r>
            <a:r>
              <a:rPr lang="en-US" altLang="ko-KR" sz="1600" dirty="0"/>
              <a:t>for reserving free </a:t>
            </a:r>
            <a:r>
              <a:rPr lang="en-US" altLang="ko-KR" sz="1600" dirty="0" smtClean="0"/>
              <a:t>slots</a:t>
            </a:r>
          </a:p>
          <a:p>
            <a:pPr lvl="1">
              <a:spcBef>
                <a:spcPts val="1000"/>
              </a:spcBef>
            </a:pPr>
            <a:r>
              <a:rPr lang="en-US" altLang="ko-KR" sz="1200" dirty="0" smtClean="0"/>
              <a:t>RDT starts at the beginning of reservation window</a:t>
            </a:r>
          </a:p>
          <a:p>
            <a:pPr lvl="1">
              <a:spcBef>
                <a:spcPts val="1000"/>
              </a:spcBef>
            </a:pPr>
            <a:r>
              <a:rPr lang="en-US" sz="1200" dirty="0" smtClean="0"/>
              <a:t>RDT can have a maximum value of difference between reservation window size and time duration of advertisement packet. This ensures the advertisement is transmitted completely within the reservation window that the controller wishes to reserve.</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fld id="{99DBC0E2-4D01-4E11-B126-DA89C87E1E28}" type="datetime1">
              <a:rPr lang="en-US" altLang="en-US" smtClean="0"/>
              <a:t>3/14/2022</a:t>
            </a:fld>
            <a:endParaRPr lang="en-US" altLang="en-US" dirty="0"/>
          </a:p>
        </p:txBody>
      </p:sp>
      <p:pic>
        <p:nvPicPr>
          <p:cNvPr id="12" name="Picture 11"/>
          <p:cNvPicPr>
            <a:picLocks noChangeAspect="1"/>
          </p:cNvPicPr>
          <p:nvPr/>
        </p:nvPicPr>
        <p:blipFill>
          <a:blip r:embed="rId2"/>
          <a:stretch>
            <a:fillRect/>
          </a:stretch>
        </p:blipFill>
        <p:spPr>
          <a:xfrm>
            <a:off x="292072" y="1234514"/>
            <a:ext cx="8699528" cy="2804086"/>
          </a:xfrm>
          <a:prstGeom prst="rect">
            <a:avLst/>
          </a:prstGeom>
        </p:spPr>
      </p:pic>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1675559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6431</TotalTime>
  <Words>2119</Words>
  <Application>Microsoft Office PowerPoint</Application>
  <PresentationFormat>화면 슬라이드 쇼(4:3)</PresentationFormat>
  <Paragraphs>210</Paragraphs>
  <Slides>18</Slides>
  <Notes>10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18</vt:i4>
      </vt:variant>
    </vt:vector>
  </HeadingPairs>
  <TitlesOfParts>
    <vt:vector size="22" baseType="lpstr">
      <vt:lpstr>Arial</vt:lpstr>
      <vt:lpstr>Calibri</vt:lpstr>
      <vt:lpstr>Times New Roman</vt:lpstr>
      <vt:lpstr>Office Theme</vt:lpstr>
      <vt:lpstr>PowerPoint 프레젠테이션</vt:lpstr>
      <vt:lpstr>PowerPoint 프레젠테이션</vt:lpstr>
      <vt:lpstr>Contents</vt:lpstr>
      <vt:lpstr>Motivation</vt:lpstr>
      <vt:lpstr>Assumptions</vt:lpstr>
      <vt:lpstr>RECAP</vt:lpstr>
      <vt:lpstr>Mirroring Channel (Recap)</vt:lpstr>
      <vt:lpstr>Example Operation with Mirroring Channel (Recap)</vt:lpstr>
      <vt:lpstr>Collision Avoidance in Mirroring channel (Recap)</vt:lpstr>
      <vt:lpstr>CA in Mirroring channel continued…(Recap)</vt:lpstr>
      <vt:lpstr>Addressing Deep fades and interference</vt:lpstr>
      <vt:lpstr>Mirroring Channels</vt:lpstr>
      <vt:lpstr>Hopping within Mirroring Channels</vt:lpstr>
      <vt:lpstr>Hopping within Mirroring Channels (contd…)</vt:lpstr>
      <vt:lpstr>Collision Avoidance during Reservation</vt:lpstr>
      <vt:lpstr>CA in Mirroring channel continued…</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Mingyu LEE</cp:lastModifiedBy>
  <cp:revision>281</cp:revision>
  <cp:lastPrinted>1998-02-10T13:28:06Z</cp:lastPrinted>
  <dcterms:created xsi:type="dcterms:W3CDTF">2021-07-16T20:39:58Z</dcterms:created>
  <dcterms:modified xsi:type="dcterms:W3CDTF">2022-03-14T06:54:41Z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