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30"/>
  </p:notesMasterIdLst>
  <p:handoutMasterIdLst>
    <p:handoutMasterId r:id="rId31"/>
  </p:handoutMasterIdLst>
  <p:sldIdLst>
    <p:sldId id="287" r:id="rId4"/>
    <p:sldId id="370" r:id="rId5"/>
    <p:sldId id="315" r:id="rId6"/>
    <p:sldId id="4314" r:id="rId7"/>
    <p:sldId id="4317" r:id="rId8"/>
    <p:sldId id="4321" r:id="rId9"/>
    <p:sldId id="4322" r:id="rId10"/>
    <p:sldId id="4323" r:id="rId11"/>
    <p:sldId id="4328" r:id="rId12"/>
    <p:sldId id="4324" r:id="rId13"/>
    <p:sldId id="4326" r:id="rId14"/>
    <p:sldId id="4329" r:id="rId15"/>
    <p:sldId id="4337" r:id="rId16"/>
    <p:sldId id="4325" r:id="rId17"/>
    <p:sldId id="4330" r:id="rId18"/>
    <p:sldId id="4338" r:id="rId19"/>
    <p:sldId id="4318" r:id="rId20"/>
    <p:sldId id="4333" r:id="rId21"/>
    <p:sldId id="4319" r:id="rId22"/>
    <p:sldId id="4336" r:id="rId23"/>
    <p:sldId id="4313" r:id="rId24"/>
    <p:sldId id="4334" r:id="rId25"/>
    <p:sldId id="4332" r:id="rId26"/>
    <p:sldId id="4331" r:id="rId27"/>
    <p:sldId id="4335" r:id="rId28"/>
    <p:sldId id="4320" r:id="rId29"/>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15"/>
            <p14:sldId id="4314"/>
            <p14:sldId id="4317"/>
            <p14:sldId id="4321"/>
            <p14:sldId id="4322"/>
            <p14:sldId id="4323"/>
            <p14:sldId id="4328"/>
            <p14:sldId id="4324"/>
            <p14:sldId id="4326"/>
            <p14:sldId id="4329"/>
            <p14:sldId id="4337"/>
            <p14:sldId id="4325"/>
            <p14:sldId id="4330"/>
            <p14:sldId id="4338"/>
            <p14:sldId id="4318"/>
            <p14:sldId id="4333"/>
            <p14:sldId id="4319"/>
            <p14:sldId id="4336"/>
            <p14:sldId id="4313"/>
            <p14:sldId id="4334"/>
            <p14:sldId id="4332"/>
            <p14:sldId id="4331"/>
            <p14:sldId id="4335"/>
            <p14:sldId id="4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2" autoAdjust="0"/>
    <p:restoredTop sz="97586" autoAdjust="0"/>
  </p:normalViewPr>
  <p:slideViewPr>
    <p:cSldViewPr>
      <p:cViewPr varScale="1">
        <p:scale>
          <a:sx n="167" d="100"/>
          <a:sy n="167" d="100"/>
        </p:scale>
        <p:origin x="144" y="174"/>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10</a:t>
            </a:fld>
            <a:endParaRPr lang="en-US"/>
          </a:p>
        </p:txBody>
      </p:sp>
    </p:spTree>
    <p:extLst>
      <p:ext uri="{BB962C8B-B14F-4D97-AF65-F5344CB8AC3E}">
        <p14:creationId xmlns:p14="http://schemas.microsoft.com/office/powerpoint/2010/main" val="240937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11</a:t>
            </a:fld>
            <a:endParaRPr lang="en-US"/>
          </a:p>
        </p:txBody>
      </p:sp>
    </p:spTree>
    <p:extLst>
      <p:ext uri="{BB962C8B-B14F-4D97-AF65-F5344CB8AC3E}">
        <p14:creationId xmlns:p14="http://schemas.microsoft.com/office/powerpoint/2010/main" val="390706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12</a:t>
            </a:fld>
            <a:endParaRPr lang="en-US"/>
          </a:p>
        </p:txBody>
      </p:sp>
    </p:spTree>
    <p:extLst>
      <p:ext uri="{BB962C8B-B14F-4D97-AF65-F5344CB8AC3E}">
        <p14:creationId xmlns:p14="http://schemas.microsoft.com/office/powerpoint/2010/main" val="28652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13</a:t>
            </a:fld>
            <a:endParaRPr lang="en-US" dirty="0"/>
          </a:p>
        </p:txBody>
      </p:sp>
    </p:spTree>
    <p:extLst>
      <p:ext uri="{BB962C8B-B14F-4D97-AF65-F5344CB8AC3E}">
        <p14:creationId xmlns:p14="http://schemas.microsoft.com/office/powerpoint/2010/main" val="146425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151610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15</a:t>
            </a:fld>
            <a:endParaRPr lang="en-US" dirty="0"/>
          </a:p>
        </p:txBody>
      </p:sp>
    </p:spTree>
    <p:extLst>
      <p:ext uri="{BB962C8B-B14F-4D97-AF65-F5344CB8AC3E}">
        <p14:creationId xmlns:p14="http://schemas.microsoft.com/office/powerpoint/2010/main" val="1617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16</a:t>
            </a:fld>
            <a:endParaRPr lang="en-US" dirty="0"/>
          </a:p>
        </p:txBody>
      </p:sp>
    </p:spTree>
    <p:extLst>
      <p:ext uri="{BB962C8B-B14F-4D97-AF65-F5344CB8AC3E}">
        <p14:creationId xmlns:p14="http://schemas.microsoft.com/office/powerpoint/2010/main" val="207546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17</a:t>
            </a:fld>
            <a:endParaRPr lang="en-US"/>
          </a:p>
        </p:txBody>
      </p:sp>
    </p:spTree>
    <p:extLst>
      <p:ext uri="{BB962C8B-B14F-4D97-AF65-F5344CB8AC3E}">
        <p14:creationId xmlns:p14="http://schemas.microsoft.com/office/powerpoint/2010/main" val="212833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18</a:t>
            </a:fld>
            <a:endParaRPr lang="en-US" dirty="0"/>
          </a:p>
        </p:txBody>
      </p:sp>
    </p:spTree>
    <p:extLst>
      <p:ext uri="{BB962C8B-B14F-4D97-AF65-F5344CB8AC3E}">
        <p14:creationId xmlns:p14="http://schemas.microsoft.com/office/powerpoint/2010/main" val="300789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19</a:t>
            </a:fld>
            <a:endParaRPr lang="en-US"/>
          </a:p>
        </p:txBody>
      </p:sp>
    </p:spTree>
    <p:extLst>
      <p:ext uri="{BB962C8B-B14F-4D97-AF65-F5344CB8AC3E}">
        <p14:creationId xmlns:p14="http://schemas.microsoft.com/office/powerpoint/2010/main" val="351977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a:t>
            </a:fld>
            <a:endParaRPr lang="en-US" dirty="0"/>
          </a:p>
        </p:txBody>
      </p:sp>
    </p:spTree>
    <p:extLst>
      <p:ext uri="{BB962C8B-B14F-4D97-AF65-F5344CB8AC3E}">
        <p14:creationId xmlns:p14="http://schemas.microsoft.com/office/powerpoint/2010/main" val="66821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20</a:t>
            </a:fld>
            <a:endParaRPr lang="en-US"/>
          </a:p>
        </p:txBody>
      </p:sp>
    </p:spTree>
    <p:extLst>
      <p:ext uri="{BB962C8B-B14F-4D97-AF65-F5344CB8AC3E}">
        <p14:creationId xmlns:p14="http://schemas.microsoft.com/office/powerpoint/2010/main" val="201447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EFD4AACD-2347-4087-A58A-FD4395611FE1}" type="slidenum">
              <a:rPr lang="en-US" smtClean="0"/>
              <a:t>21</a:t>
            </a:fld>
            <a:endParaRPr lang="en-US"/>
          </a:p>
        </p:txBody>
      </p:sp>
    </p:spTree>
    <p:extLst>
      <p:ext uri="{BB962C8B-B14F-4D97-AF65-F5344CB8AC3E}">
        <p14:creationId xmlns:p14="http://schemas.microsoft.com/office/powerpoint/2010/main" val="4085023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22</a:t>
            </a:fld>
            <a:endParaRPr lang="en-US" dirty="0"/>
          </a:p>
        </p:txBody>
      </p:sp>
    </p:spTree>
    <p:extLst>
      <p:ext uri="{BB962C8B-B14F-4D97-AF65-F5344CB8AC3E}">
        <p14:creationId xmlns:p14="http://schemas.microsoft.com/office/powerpoint/2010/main" val="101448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23</a:t>
            </a:fld>
            <a:endParaRPr lang="en-US" dirty="0"/>
          </a:p>
        </p:txBody>
      </p:sp>
    </p:spTree>
    <p:extLst>
      <p:ext uri="{BB962C8B-B14F-4D97-AF65-F5344CB8AC3E}">
        <p14:creationId xmlns:p14="http://schemas.microsoft.com/office/powerpoint/2010/main" val="376260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24</a:t>
            </a:fld>
            <a:endParaRPr lang="en-US" dirty="0"/>
          </a:p>
        </p:txBody>
      </p:sp>
    </p:spTree>
    <p:extLst>
      <p:ext uri="{BB962C8B-B14F-4D97-AF65-F5344CB8AC3E}">
        <p14:creationId xmlns:p14="http://schemas.microsoft.com/office/powerpoint/2010/main" val="1509348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25</a:t>
            </a:fld>
            <a:endParaRPr lang="en-US" dirty="0"/>
          </a:p>
        </p:txBody>
      </p:sp>
    </p:spTree>
    <p:extLst>
      <p:ext uri="{BB962C8B-B14F-4D97-AF65-F5344CB8AC3E}">
        <p14:creationId xmlns:p14="http://schemas.microsoft.com/office/powerpoint/2010/main" val="4162526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26</a:t>
            </a:fld>
            <a:endParaRPr lang="en-US"/>
          </a:p>
        </p:txBody>
      </p:sp>
    </p:spTree>
    <p:extLst>
      <p:ext uri="{BB962C8B-B14F-4D97-AF65-F5344CB8AC3E}">
        <p14:creationId xmlns:p14="http://schemas.microsoft.com/office/powerpoint/2010/main" val="412090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1AE42-29DD-4FBE-AEC2-87425CE25ADD}" type="slidenum">
              <a:rPr lang="en-US" smtClean="0"/>
              <a:t>3</a:t>
            </a:fld>
            <a:endParaRPr lang="en-US" dirty="0"/>
          </a:p>
        </p:txBody>
      </p:sp>
    </p:spTree>
    <p:extLst>
      <p:ext uri="{BB962C8B-B14F-4D97-AF65-F5344CB8AC3E}">
        <p14:creationId xmlns:p14="http://schemas.microsoft.com/office/powerpoint/2010/main" val="318173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EFD4AACD-2347-4087-A58A-FD4395611FE1}" type="slidenum">
              <a:rPr lang="en-US" smtClean="0"/>
              <a:t>4</a:t>
            </a:fld>
            <a:endParaRPr lang="en-US"/>
          </a:p>
        </p:txBody>
      </p:sp>
    </p:spTree>
    <p:extLst>
      <p:ext uri="{BB962C8B-B14F-4D97-AF65-F5344CB8AC3E}">
        <p14:creationId xmlns:p14="http://schemas.microsoft.com/office/powerpoint/2010/main" val="255330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5</a:t>
            </a:fld>
            <a:endParaRPr lang="en-US"/>
          </a:p>
        </p:txBody>
      </p:sp>
    </p:spTree>
    <p:extLst>
      <p:ext uri="{BB962C8B-B14F-4D97-AF65-F5344CB8AC3E}">
        <p14:creationId xmlns:p14="http://schemas.microsoft.com/office/powerpoint/2010/main" val="352455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6</a:t>
            </a:fld>
            <a:endParaRPr lang="en-US"/>
          </a:p>
        </p:txBody>
      </p:sp>
    </p:spTree>
    <p:extLst>
      <p:ext uri="{BB962C8B-B14F-4D97-AF65-F5344CB8AC3E}">
        <p14:creationId xmlns:p14="http://schemas.microsoft.com/office/powerpoint/2010/main" val="18985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7</a:t>
            </a:fld>
            <a:endParaRPr lang="en-US"/>
          </a:p>
        </p:txBody>
      </p:sp>
    </p:spTree>
    <p:extLst>
      <p:ext uri="{BB962C8B-B14F-4D97-AF65-F5344CB8AC3E}">
        <p14:creationId xmlns:p14="http://schemas.microsoft.com/office/powerpoint/2010/main" val="195558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8</a:t>
            </a:fld>
            <a:endParaRPr lang="en-US"/>
          </a:p>
        </p:txBody>
      </p:sp>
    </p:spTree>
    <p:extLst>
      <p:ext uri="{BB962C8B-B14F-4D97-AF65-F5344CB8AC3E}">
        <p14:creationId xmlns:p14="http://schemas.microsoft.com/office/powerpoint/2010/main" val="56948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7BCF99D3-6E32-4FB8-A03F-6D58A0F68FE2}" type="slidenum">
              <a:rPr lang="en-US" smtClean="0"/>
              <a:pPr/>
              <a:t>9</a:t>
            </a:fld>
            <a:endParaRPr lang="en-US"/>
          </a:p>
        </p:txBody>
      </p:sp>
    </p:spTree>
    <p:extLst>
      <p:ext uri="{BB962C8B-B14F-4D97-AF65-F5344CB8AC3E}">
        <p14:creationId xmlns:p14="http://schemas.microsoft.com/office/powerpoint/2010/main" val="403951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Black">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3932" y="2676599"/>
            <a:ext cx="9447626" cy="1496140"/>
          </a:xfrm>
        </p:spPr>
        <p:txBody>
          <a:bodyPr/>
          <a:lstStyle>
            <a:lvl1pPr>
              <a:defRPr sz="5401">
                <a:solidFill>
                  <a:srgbClr val="000000"/>
                </a:solidFill>
              </a:defRPr>
            </a:lvl1pPr>
          </a:lstStyle>
          <a:p>
            <a:r>
              <a:rPr lang="en-US" dirty="0"/>
              <a:t>Click to Edit Master Title Style</a:t>
            </a:r>
          </a:p>
        </p:txBody>
      </p:sp>
      <p:sp>
        <p:nvSpPr>
          <p:cNvPr id="62" name="Subtitle 2"/>
          <p:cNvSpPr>
            <a:spLocks noGrp="1"/>
          </p:cNvSpPr>
          <p:nvPr>
            <p:ph type="subTitle" idx="13" hasCustomPrompt="1"/>
          </p:nvPr>
        </p:nvSpPr>
        <p:spPr>
          <a:xfrm>
            <a:off x="336250" y="4227234"/>
            <a:ext cx="9453989" cy="593545"/>
          </a:xfrm>
          <a:prstGeom prst="rect">
            <a:avLst/>
          </a:prstGeom>
          <a:noFill/>
        </p:spPr>
        <p:txBody>
          <a:bodyPr wrap="square" lIns="0">
            <a:spAutoFit/>
          </a:bodyPr>
          <a:lstStyle>
            <a:lvl1pPr marL="0" indent="0" algn="l">
              <a:spcBef>
                <a:spcPts val="0"/>
              </a:spcBef>
              <a:buNone/>
              <a:defRPr sz="3199">
                <a:solidFill>
                  <a:schemeClr val="accent1"/>
                </a:solidFill>
              </a:defRPr>
            </a:lvl1pPr>
            <a:lvl2pPr marL="609519" indent="0" algn="ctr">
              <a:buNone/>
              <a:defRPr>
                <a:solidFill>
                  <a:schemeClr val="tx1">
                    <a:tint val="75000"/>
                  </a:schemeClr>
                </a:solidFill>
              </a:defRPr>
            </a:lvl2pPr>
            <a:lvl3pPr marL="1219037" indent="0" algn="ctr">
              <a:buNone/>
              <a:defRPr>
                <a:solidFill>
                  <a:schemeClr val="tx1">
                    <a:tint val="75000"/>
                  </a:schemeClr>
                </a:solidFill>
              </a:defRPr>
            </a:lvl3pPr>
            <a:lvl4pPr marL="1828556" indent="0" algn="ctr">
              <a:buNone/>
              <a:defRPr>
                <a:solidFill>
                  <a:schemeClr val="tx1">
                    <a:tint val="75000"/>
                  </a:schemeClr>
                </a:solidFill>
              </a:defRPr>
            </a:lvl4pPr>
            <a:lvl5pPr marL="2438074" indent="0" algn="ctr">
              <a:buNone/>
              <a:defRPr>
                <a:solidFill>
                  <a:schemeClr val="tx1">
                    <a:tint val="75000"/>
                  </a:schemeClr>
                </a:solidFill>
              </a:defRPr>
            </a:lvl5pPr>
            <a:lvl6pPr marL="3047594" indent="0" algn="ctr">
              <a:buNone/>
              <a:defRPr>
                <a:solidFill>
                  <a:schemeClr val="tx1">
                    <a:tint val="75000"/>
                  </a:schemeClr>
                </a:solidFill>
              </a:defRPr>
            </a:lvl6pPr>
            <a:lvl7pPr marL="3657113" indent="0" algn="ctr">
              <a:buNone/>
              <a:defRPr>
                <a:solidFill>
                  <a:schemeClr val="tx1">
                    <a:tint val="75000"/>
                  </a:schemeClr>
                </a:solidFill>
              </a:defRPr>
            </a:lvl7pPr>
            <a:lvl8pPr marL="4266631" indent="0" algn="ctr">
              <a:buNone/>
              <a:defRPr>
                <a:solidFill>
                  <a:schemeClr val="tx1">
                    <a:tint val="75000"/>
                  </a:schemeClr>
                </a:solidFill>
              </a:defRPr>
            </a:lvl8pPr>
            <a:lvl9pPr marL="4876150" indent="0" algn="ctr">
              <a:buNone/>
              <a:defRPr>
                <a:solidFill>
                  <a:schemeClr val="tx1">
                    <a:tint val="75000"/>
                  </a:schemeClr>
                </a:solidFill>
              </a:defRPr>
            </a:lvl9pPr>
          </a:lstStyle>
          <a:p>
            <a:r>
              <a:rPr lang="en-US" dirty="0"/>
              <a:t>Click to edit master subtitle style</a:t>
            </a:r>
          </a:p>
        </p:txBody>
      </p:sp>
      <p:sp>
        <p:nvSpPr>
          <p:cNvPr id="2" name="Rectangle 1"/>
          <p:cNvSpPr/>
          <p:nvPr userDrawn="1"/>
        </p:nvSpPr>
        <p:spPr>
          <a:xfrm>
            <a:off x="1" y="6390405"/>
            <a:ext cx="12190413" cy="469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Tree>
    <p:extLst>
      <p:ext uri="{BB962C8B-B14F-4D97-AF65-F5344CB8AC3E}">
        <p14:creationId xmlns:p14="http://schemas.microsoft.com/office/powerpoint/2010/main" val="64491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301663" y="1206794"/>
            <a:ext cx="11570531" cy="470435"/>
          </a:xfrm>
          <a:prstGeom prst="rect">
            <a:avLst/>
          </a:prstGeom>
          <a:noFill/>
        </p:spPr>
        <p:txBody>
          <a:bodyPr wrap="square" lIns="0">
            <a:spAutoFit/>
          </a:bodyPr>
          <a:lstStyle>
            <a:lvl1pPr marL="0" indent="0" algn="l">
              <a:spcBef>
                <a:spcPts val="0"/>
              </a:spcBef>
              <a:buNone/>
              <a:defRPr sz="2399">
                <a:solidFill>
                  <a:schemeClr val="accent1"/>
                </a:solidFill>
              </a:defRPr>
            </a:lvl1pPr>
            <a:lvl2pPr marL="609336" indent="0" algn="ctr">
              <a:buNone/>
              <a:defRPr>
                <a:solidFill>
                  <a:schemeClr val="tx1">
                    <a:tint val="75000"/>
                  </a:schemeClr>
                </a:solidFill>
              </a:defRPr>
            </a:lvl2pPr>
            <a:lvl3pPr marL="1218671" indent="0" algn="ctr">
              <a:buNone/>
              <a:defRPr>
                <a:solidFill>
                  <a:schemeClr val="tx1">
                    <a:tint val="75000"/>
                  </a:schemeClr>
                </a:solidFill>
              </a:defRPr>
            </a:lvl3pPr>
            <a:lvl4pPr marL="1828007" indent="0" algn="ctr">
              <a:buNone/>
              <a:defRPr>
                <a:solidFill>
                  <a:schemeClr val="tx1">
                    <a:tint val="75000"/>
                  </a:schemeClr>
                </a:solidFill>
              </a:defRPr>
            </a:lvl4pPr>
            <a:lvl5pPr marL="2437343" indent="0" algn="ctr">
              <a:buNone/>
              <a:defRPr>
                <a:solidFill>
                  <a:schemeClr val="tx1">
                    <a:tint val="75000"/>
                  </a:schemeClr>
                </a:solidFill>
              </a:defRPr>
            </a:lvl5pPr>
            <a:lvl6pPr marL="3046680" indent="0" algn="ctr">
              <a:buNone/>
              <a:defRPr>
                <a:solidFill>
                  <a:schemeClr val="tx1">
                    <a:tint val="75000"/>
                  </a:schemeClr>
                </a:solidFill>
              </a:defRPr>
            </a:lvl6pPr>
            <a:lvl7pPr marL="3656016" indent="0" algn="ctr">
              <a:buNone/>
              <a:defRPr>
                <a:solidFill>
                  <a:schemeClr val="tx1">
                    <a:tint val="75000"/>
                  </a:schemeClr>
                </a:solidFill>
              </a:defRPr>
            </a:lvl7pPr>
            <a:lvl8pPr marL="4265350" indent="0" algn="ctr">
              <a:buNone/>
              <a:defRPr>
                <a:solidFill>
                  <a:schemeClr val="tx1">
                    <a:tint val="75000"/>
                  </a:schemeClr>
                </a:solidFill>
              </a:defRPr>
            </a:lvl8pPr>
            <a:lvl9pPr marL="4874686"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hasCustomPrompt="1"/>
          </p:nvPr>
        </p:nvSpPr>
        <p:spPr>
          <a:xfrm>
            <a:off x="914280" y="596981"/>
            <a:ext cx="10361851" cy="623014"/>
          </a:xfrm>
        </p:spPr>
        <p:txBody>
          <a:bodyPr/>
          <a:lstStyle/>
          <a:p>
            <a:r>
              <a:rPr lang="en-US"/>
              <a:t>Click to Edit Master Title Style</a:t>
            </a:r>
          </a:p>
        </p:txBody>
      </p:sp>
      <p:sp>
        <p:nvSpPr>
          <p:cNvPr id="6" name="Text Placeholder 2"/>
          <p:cNvSpPr>
            <a:spLocks noGrp="1"/>
          </p:cNvSpPr>
          <p:nvPr>
            <p:ph idx="1" hasCustomPrompt="1"/>
          </p:nvPr>
        </p:nvSpPr>
        <p:spPr>
          <a:xfrm>
            <a:off x="318219" y="1664026"/>
            <a:ext cx="11553978" cy="4661367"/>
          </a:xfrm>
          <a:prstGeom prst="rect">
            <a:avLst/>
          </a:prstGeom>
        </p:spPr>
        <p:txBody>
          <a:bodyPr vert="horz" lIns="0" tIns="45720" rIns="18288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36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&lt;15-22-0178</a:t>
            </a:r>
            <a:r>
              <a:rPr lang="en-IE" sz="1500" b="1" kern="1200" dirty="0">
                <a:solidFill>
                  <a:schemeClr val="tx1"/>
                </a:solidFill>
                <a:latin typeface="Times New Roman" charset="0"/>
                <a:ea typeface="ＭＳ Ｐゴシック" charset="0"/>
                <a:cs typeface="ＭＳ Ｐゴシック" charset="0"/>
              </a:rPr>
              <a:t>-00-04ab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sz="1500" dirty="0"/>
              <a:t>March </a:t>
            </a:r>
            <a:r>
              <a:rPr lang="en-US" sz="1500" baseline="0" dirty="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Michael McLaughlin, Igor Dotlic</a:t>
            </a:r>
            <a:r>
              <a:rPr lang="en-US" baseline="0" dirty="0"/>
              <a:t> </a:t>
            </a:r>
            <a:r>
              <a:rPr lang="en-US" dirty="0"/>
              <a:t>(</a:t>
            </a:r>
            <a:r>
              <a:rPr lang="en-US" altLang="zh-CN" dirty="0"/>
              <a:t>Qorvo</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A Novel Channel Sounding Sequence for 15.4ab</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a:solidFill>
                  <a:schemeClr val="tx2"/>
                </a:solidFill>
                <a:latin typeface="Times New Roman" pitchFamily="18" charset="0"/>
                <a:ea typeface="ＭＳ Ｐゴシック" pitchFamily="-65" charset="-128"/>
                <a:cs typeface="+mn-cs"/>
              </a:rPr>
              <a:t>[</a:t>
            </a:r>
            <a:r>
              <a:rPr lang="en-US" sz="1700" dirty="0">
                <a:solidFill>
                  <a:srgbClr val="FF0000"/>
                </a:solidFill>
                <a:latin typeface="Times New Roman" pitchFamily="18" charset="0"/>
                <a:ea typeface="ＭＳ Ｐゴシック" pitchFamily="-65" charset="-128"/>
                <a:cs typeface="+mn-cs"/>
              </a:rPr>
              <a:t>15th </a:t>
            </a:r>
            <a:r>
              <a:rPr lang="en-US" altLang="zh-CN" sz="1700" dirty="0">
                <a:solidFill>
                  <a:srgbClr val="FF0000"/>
                </a:solidFill>
                <a:latin typeface="Times New Roman" pitchFamily="18" charset="0"/>
                <a:ea typeface="ＭＳ Ｐゴシック" pitchFamily="-65" charset="-128"/>
                <a:cs typeface="+mn-cs"/>
              </a:rPr>
              <a:t>March</a:t>
            </a:r>
            <a:r>
              <a:rPr lang="en-US" sz="1700" dirty="0">
                <a:solidFill>
                  <a:srgbClr val="FF0000"/>
                </a:solidFill>
                <a:latin typeface="Times New Roman" pitchFamily="18" charset="0"/>
                <a:ea typeface="ＭＳ Ｐゴシック" pitchFamily="-65" charset="-128"/>
                <a:cs typeface="+mn-cs"/>
              </a:rPr>
              <a:t> 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altLang="zh-CN" sz="1700" dirty="0">
                <a:solidFill>
                  <a:schemeClr val="tx2"/>
                </a:solidFill>
                <a:latin typeface="Times New Roman" pitchFamily="18" charset="0"/>
                <a:ea typeface="ＭＳ Ｐゴシック" pitchFamily="-65" charset="-128"/>
              </a:rPr>
              <a:t>Michael McLaughlin, Igor Dotlic] </a:t>
            </a:r>
            <a:r>
              <a:rPr lang="en-US" sz="1700" dirty="0">
                <a:solidFill>
                  <a:schemeClr val="tx2"/>
                </a:solidFill>
                <a:latin typeface="Times New Roman" pitchFamily="18" charset="0"/>
                <a:ea typeface="ＭＳ Ｐゴシック" pitchFamily="-65" charset="-128"/>
                <a:cs typeface="+mn-cs"/>
              </a:rPr>
              <a:t>[</a:t>
            </a:r>
            <a:r>
              <a:rPr lang="en-US" altLang="zh-CN" sz="1700" dirty="0">
                <a:solidFill>
                  <a:srgbClr val="FF0000"/>
                </a:solidFill>
                <a:latin typeface="Times New Roman" pitchFamily="18" charset="0"/>
                <a:ea typeface="ＭＳ Ｐゴシック" pitchFamily="-65" charset="-128"/>
                <a:cs typeface="+mn-cs"/>
              </a:rPr>
              <a:t>Qorvo</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Adelaide Chambers, Peter Street, Dublin 8, Ireland</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michael.mclaughlin at </a:t>
            </a:r>
            <a:r>
              <a:rPr lang="en-US" altLang="zh-CN" sz="1700" dirty="0">
                <a:solidFill>
                  <a:srgbClr val="FF0000"/>
                </a:solidFill>
                <a:latin typeface="Times New Roman" pitchFamily="18" charset="0"/>
                <a:ea typeface="ＭＳ Ｐゴシック" pitchFamily="-65" charset="-128"/>
                <a:cs typeface="+mn-cs"/>
              </a:rPr>
              <a:t>qorvo.com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altLang="zh-CN" sz="1700" dirty="0">
                <a:latin typeface="Times New Roman" pitchFamily="18" charset="0"/>
                <a:ea typeface="ＭＳ Ｐゴシック" pitchFamily="-65" charset="-128"/>
              </a:rPr>
              <a:t>A proposal for a channel sounding sequence for 15.4ab</a:t>
            </a:r>
            <a:r>
              <a:rPr lang="en-US" sz="1700" dirty="0">
                <a:solidFill>
                  <a:schemeClr val="tx2"/>
                </a:solidFill>
                <a:latin typeface="Times New Roman" pitchFamily="18" charset="0"/>
                <a:ea typeface="ＭＳ Ｐゴシック" pitchFamily="-65" charset="-128"/>
                <a:cs typeface="+mn-cs"/>
              </a:rPr>
              <a:t>]</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[To increase the range of the 802.15.4ab PHY by up to 20dB]</a:t>
            </a: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617989" y="3134818"/>
            <a:ext cx="2809490" cy="2289539"/>
          </a:xfrm>
          <a:prstGeom prst="rect">
            <a:avLst/>
          </a:prstGeom>
        </p:spPr>
      </p:pic>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a:xfrm>
            <a:off x="416159" y="1976447"/>
            <a:ext cx="11570531" cy="470435"/>
          </a:xfrm>
        </p:spPr>
        <p:txBody>
          <a:bodyPr/>
          <a:lstStyle/>
          <a:p>
            <a:r>
              <a:rPr lang="en-GB" dirty="0"/>
              <a:t>We can analyse this more easily like this</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t>Channel Sounding</a:t>
            </a:r>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8" name="TextBox 17">
            <a:extLst>
              <a:ext uri="{FF2B5EF4-FFF2-40B4-BE49-F238E27FC236}">
                <a16:creationId xmlns:a16="http://schemas.microsoft.com/office/drawing/2014/main" id="{5168421B-3A9E-43A9-92E7-C5C0F9251303}"/>
              </a:ext>
            </a:extLst>
          </p:cNvPr>
          <p:cNvSpPr txBox="1"/>
          <p:nvPr/>
        </p:nvSpPr>
        <p:spPr>
          <a:xfrm>
            <a:off x="416159" y="4781591"/>
            <a:ext cx="1905000" cy="492443"/>
          </a:xfrm>
          <a:prstGeom prst="rect">
            <a:avLst/>
          </a:prstGeom>
          <a:noFill/>
        </p:spPr>
        <p:txBody>
          <a:bodyPr wrap="square" rtlCol="0">
            <a:spAutoFit/>
          </a:bodyPr>
          <a:lstStyle/>
          <a:p>
            <a:r>
              <a:rPr lang="en-GB" dirty="0"/>
              <a:t>Not too tall</a:t>
            </a:r>
          </a:p>
          <a:p>
            <a:r>
              <a:rPr lang="en-GB" dirty="0"/>
              <a:t>    I ~ modest</a:t>
            </a:r>
          </a:p>
        </p:txBody>
      </p:sp>
      <p:sp>
        <p:nvSpPr>
          <p:cNvPr id="25" name="TextBox 24">
            <a:extLst>
              <a:ext uri="{FF2B5EF4-FFF2-40B4-BE49-F238E27FC236}">
                <a16:creationId xmlns:a16="http://schemas.microsoft.com/office/drawing/2014/main" id="{CE6BA740-0D79-4AFD-A651-562CA00E8FD7}"/>
              </a:ext>
            </a:extLst>
          </p:cNvPr>
          <p:cNvSpPr txBox="1"/>
          <p:nvPr/>
        </p:nvSpPr>
        <p:spPr>
          <a:xfrm>
            <a:off x="453856" y="2966001"/>
            <a:ext cx="1905000" cy="492443"/>
          </a:xfrm>
          <a:prstGeom prst="rect">
            <a:avLst/>
          </a:prstGeom>
          <a:noFill/>
        </p:spPr>
        <p:txBody>
          <a:bodyPr wrap="square" rtlCol="0">
            <a:spAutoFit/>
          </a:bodyPr>
          <a:lstStyle/>
          <a:p>
            <a:r>
              <a:rPr lang="en-GB" dirty="0"/>
              <a:t>Quite Narrow</a:t>
            </a:r>
          </a:p>
          <a:p>
            <a:r>
              <a:rPr lang="en-GB" dirty="0"/>
              <a:t> ∆t ~ 2ns</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5777991" y="3121455"/>
            <a:ext cx="2209534"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6504984" y="2759157"/>
            <a:ext cx="1828798" cy="292388"/>
          </a:xfrm>
          <a:prstGeom prst="rect">
            <a:avLst/>
          </a:prstGeom>
          <a:noFill/>
        </p:spPr>
        <p:txBody>
          <a:bodyPr wrap="square" rtlCol="0">
            <a:spAutoFit/>
          </a:bodyPr>
          <a:lstStyle/>
          <a:p>
            <a:r>
              <a:rPr lang="en-GB" dirty="0"/>
              <a:t>Channel (i.e. CIR)</a:t>
            </a:r>
          </a:p>
        </p:txBody>
      </p:sp>
      <p:sp>
        <p:nvSpPr>
          <p:cNvPr id="35" name="TextBox 34">
            <a:extLst>
              <a:ext uri="{FF2B5EF4-FFF2-40B4-BE49-F238E27FC236}">
                <a16:creationId xmlns:a16="http://schemas.microsoft.com/office/drawing/2014/main" id="{F50A4DFD-D955-4947-8E47-52F5D8294317}"/>
              </a:ext>
            </a:extLst>
          </p:cNvPr>
          <p:cNvSpPr txBox="1"/>
          <p:nvPr/>
        </p:nvSpPr>
        <p:spPr>
          <a:xfrm>
            <a:off x="2771535" y="3781585"/>
            <a:ext cx="582199" cy="461665"/>
          </a:xfrm>
          <a:prstGeom prst="rect">
            <a:avLst/>
          </a:prstGeom>
          <a:noFill/>
        </p:spPr>
        <p:txBody>
          <a:bodyPr wrap="square" rtlCol="0">
            <a:spAutoFit/>
          </a:bodyPr>
          <a:lstStyle/>
          <a:p>
            <a:r>
              <a:rPr lang="en-GB" sz="2400" dirty="0">
                <a:solidFill>
                  <a:srgbClr val="0000FF"/>
                </a:solidFill>
              </a:rPr>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5461338" y="3722557"/>
            <a:ext cx="582199" cy="461665"/>
          </a:xfrm>
          <a:prstGeom prst="rect">
            <a:avLst/>
          </a:prstGeom>
          <a:noFill/>
        </p:spPr>
        <p:txBody>
          <a:bodyPr wrap="square" rtlCol="0">
            <a:spAutoFit/>
          </a:bodyPr>
          <a:lstStyle/>
          <a:p>
            <a:r>
              <a:rPr lang="en-GB" sz="2400" dirty="0">
                <a:solidFill>
                  <a:srgbClr val="0000FF"/>
                </a:solidFill>
              </a:rPr>
              <a:t>→</a:t>
            </a:r>
          </a:p>
        </p:txBody>
      </p:sp>
      <p:grpSp>
        <p:nvGrpSpPr>
          <p:cNvPr id="5" name="Group 4">
            <a:extLst>
              <a:ext uri="{FF2B5EF4-FFF2-40B4-BE49-F238E27FC236}">
                <a16:creationId xmlns:a16="http://schemas.microsoft.com/office/drawing/2014/main" id="{84B955E3-75F8-4A49-8421-20C6B4E45A8F}"/>
              </a:ext>
            </a:extLst>
          </p:cNvPr>
          <p:cNvGrpSpPr/>
          <p:nvPr/>
        </p:nvGrpSpPr>
        <p:grpSpPr>
          <a:xfrm>
            <a:off x="189905" y="3458444"/>
            <a:ext cx="2590800" cy="1069324"/>
            <a:chOff x="189905" y="3458444"/>
            <a:chExt cx="2590800" cy="1069324"/>
          </a:xfrm>
        </p:grpSpPr>
        <p:sp>
          <p:nvSpPr>
            <p:cNvPr id="6" name="Rectangle 5">
              <a:extLst>
                <a:ext uri="{FF2B5EF4-FFF2-40B4-BE49-F238E27FC236}">
                  <a16:creationId xmlns:a16="http://schemas.microsoft.com/office/drawing/2014/main" id="{682C2C55-4A55-4A08-B874-74F97AB2979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Rectangle 22">
              <a:extLst>
                <a:ext uri="{FF2B5EF4-FFF2-40B4-BE49-F238E27FC236}">
                  <a16:creationId xmlns:a16="http://schemas.microsoft.com/office/drawing/2014/main" id="{565E3A8D-6D17-4DC8-B789-1C403CD6CB50}"/>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a:extLst>
                <a:ext uri="{FF2B5EF4-FFF2-40B4-BE49-F238E27FC236}">
                  <a16:creationId xmlns:a16="http://schemas.microsoft.com/office/drawing/2014/main" id="{345969BD-63E0-464F-B44F-7688A05581C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a:extLst>
                <a:ext uri="{FF2B5EF4-FFF2-40B4-BE49-F238E27FC236}">
                  <a16:creationId xmlns:a16="http://schemas.microsoft.com/office/drawing/2014/main" id="{C5081D6A-78D7-4585-8BA1-3C97DADAB00F}"/>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7" name="Rectangle 26">
              <a:extLst>
                <a:ext uri="{FF2B5EF4-FFF2-40B4-BE49-F238E27FC236}">
                  <a16:creationId xmlns:a16="http://schemas.microsoft.com/office/drawing/2014/main" id="{E8F17AFB-FFC5-48FE-A384-956932034986}"/>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8" name="Rectangle 27">
              <a:extLst>
                <a:ext uri="{FF2B5EF4-FFF2-40B4-BE49-F238E27FC236}">
                  <a16:creationId xmlns:a16="http://schemas.microsoft.com/office/drawing/2014/main" id="{41F25A0E-E8A7-4591-AEA7-16BE0DDFE720}"/>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9" name="Rectangle 28">
              <a:extLst>
                <a:ext uri="{FF2B5EF4-FFF2-40B4-BE49-F238E27FC236}">
                  <a16:creationId xmlns:a16="http://schemas.microsoft.com/office/drawing/2014/main" id="{E2D26C26-C8D3-45C6-9C29-3E394D0AAD6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angle 29">
              <a:extLst>
                <a:ext uri="{FF2B5EF4-FFF2-40B4-BE49-F238E27FC236}">
                  <a16:creationId xmlns:a16="http://schemas.microsoft.com/office/drawing/2014/main" id="{3D5E910E-CA6E-49DB-8636-EBCA22770AC9}"/>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37" name="Straight Connector 36">
              <a:extLst>
                <a:ext uri="{FF2B5EF4-FFF2-40B4-BE49-F238E27FC236}">
                  <a16:creationId xmlns:a16="http://schemas.microsoft.com/office/drawing/2014/main" id="{FE779E0B-7602-451E-BACB-43053EDD10BE}"/>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38" name="Group 37">
            <a:extLst>
              <a:ext uri="{FF2B5EF4-FFF2-40B4-BE49-F238E27FC236}">
                <a16:creationId xmlns:a16="http://schemas.microsoft.com/office/drawing/2014/main" id="{6280B77F-B38F-4C8E-B75A-6783392C0D53}"/>
              </a:ext>
            </a:extLst>
          </p:cNvPr>
          <p:cNvGrpSpPr/>
          <p:nvPr/>
        </p:nvGrpSpPr>
        <p:grpSpPr>
          <a:xfrm>
            <a:off x="3266796" y="3907881"/>
            <a:ext cx="144000" cy="143934"/>
            <a:chOff x="5856967" y="4487333"/>
            <a:chExt cx="144000" cy="143934"/>
          </a:xfrm>
        </p:grpSpPr>
        <p:sp>
          <p:nvSpPr>
            <p:cNvPr id="39" name="Oval 38">
              <a:extLst>
                <a:ext uri="{FF2B5EF4-FFF2-40B4-BE49-F238E27FC236}">
                  <a16:creationId xmlns:a16="http://schemas.microsoft.com/office/drawing/2014/main" id="{EB5F019B-4363-4134-9BAD-A8C48FC1E7F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7A16F0-DC83-4201-8B5B-76B2BE8853B0}"/>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04AE7-C83B-4633-929B-CA2A3DD06809}"/>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5E7ACF69-9357-4F2B-BD67-2E83598F35BA}"/>
              </a:ext>
            </a:extLst>
          </p:cNvPr>
          <p:cNvSpPr txBox="1"/>
          <p:nvPr/>
        </p:nvSpPr>
        <p:spPr>
          <a:xfrm>
            <a:off x="3489821" y="3749015"/>
            <a:ext cx="582199" cy="461665"/>
          </a:xfrm>
          <a:prstGeom prst="rect">
            <a:avLst/>
          </a:prstGeom>
          <a:noFill/>
        </p:spPr>
        <p:txBody>
          <a:bodyPr wrap="square" rtlCol="0">
            <a:spAutoFit/>
          </a:bodyPr>
          <a:lstStyle/>
          <a:p>
            <a:r>
              <a:rPr lang="en-GB" sz="2400" dirty="0">
                <a:solidFill>
                  <a:srgbClr val="0000FF"/>
                </a:solidFill>
              </a:rPr>
              <a:t>→</a:t>
            </a:r>
          </a:p>
        </p:txBody>
      </p:sp>
      <p:grpSp>
        <p:nvGrpSpPr>
          <p:cNvPr id="45" name="Group 44">
            <a:extLst>
              <a:ext uri="{FF2B5EF4-FFF2-40B4-BE49-F238E27FC236}">
                <a16:creationId xmlns:a16="http://schemas.microsoft.com/office/drawing/2014/main" id="{4787C6F3-1F49-45B8-876F-3DF233BC6629}"/>
              </a:ext>
            </a:extLst>
          </p:cNvPr>
          <p:cNvGrpSpPr/>
          <p:nvPr/>
        </p:nvGrpSpPr>
        <p:grpSpPr>
          <a:xfrm rot="16200000">
            <a:off x="2465190" y="4558047"/>
            <a:ext cx="1705337" cy="1069324"/>
            <a:chOff x="189905" y="3458444"/>
            <a:chExt cx="2590800" cy="1069324"/>
          </a:xfrm>
        </p:grpSpPr>
        <p:sp>
          <p:nvSpPr>
            <p:cNvPr id="46" name="Rectangle 45">
              <a:extLst>
                <a:ext uri="{FF2B5EF4-FFF2-40B4-BE49-F238E27FC236}">
                  <a16:creationId xmlns:a16="http://schemas.microsoft.com/office/drawing/2014/main" id="{A4D64CC9-C5C3-428A-A98E-48326530BD1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47" name="Straight Arrow Connector 46">
              <a:extLst>
                <a:ext uri="{FF2B5EF4-FFF2-40B4-BE49-F238E27FC236}">
                  <a16:creationId xmlns:a16="http://schemas.microsoft.com/office/drawing/2014/main" id="{174FED8D-B867-4FC7-8FDF-00C8F854838C}"/>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09F1A459-209C-4C1C-ADCF-57767DEC8A20}"/>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9" name="Rectangle 48">
              <a:extLst>
                <a:ext uri="{FF2B5EF4-FFF2-40B4-BE49-F238E27FC236}">
                  <a16:creationId xmlns:a16="http://schemas.microsoft.com/office/drawing/2014/main" id="{7F2729EB-B3A9-403D-A77C-4FFD40F399C3}"/>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0" name="Rectangle 49">
              <a:extLst>
                <a:ext uri="{FF2B5EF4-FFF2-40B4-BE49-F238E27FC236}">
                  <a16:creationId xmlns:a16="http://schemas.microsoft.com/office/drawing/2014/main" id="{CA6A8ECB-D562-4633-B2C5-E9A6862A0DF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1" name="Rectangle 50">
              <a:extLst>
                <a:ext uri="{FF2B5EF4-FFF2-40B4-BE49-F238E27FC236}">
                  <a16:creationId xmlns:a16="http://schemas.microsoft.com/office/drawing/2014/main" id="{FD0FD580-A3CE-430A-B443-7B97EC9E6912}"/>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2" name="Rectangle 51">
              <a:extLst>
                <a:ext uri="{FF2B5EF4-FFF2-40B4-BE49-F238E27FC236}">
                  <a16:creationId xmlns:a16="http://schemas.microsoft.com/office/drawing/2014/main" id="{D78C2D28-4B7B-48CA-8E2A-7F0F6DE01EEC}"/>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3" name="Rectangle 52">
              <a:extLst>
                <a:ext uri="{FF2B5EF4-FFF2-40B4-BE49-F238E27FC236}">
                  <a16:creationId xmlns:a16="http://schemas.microsoft.com/office/drawing/2014/main" id="{4D75EBE3-E671-4FD6-8CA6-3D566642CD81}"/>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4" name="Rectangle 53">
              <a:extLst>
                <a:ext uri="{FF2B5EF4-FFF2-40B4-BE49-F238E27FC236}">
                  <a16:creationId xmlns:a16="http://schemas.microsoft.com/office/drawing/2014/main" id="{F36CC6BF-2F8B-43ED-A873-112AC5EF937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5" name="Rectangle 54">
              <a:extLst>
                <a:ext uri="{FF2B5EF4-FFF2-40B4-BE49-F238E27FC236}">
                  <a16:creationId xmlns:a16="http://schemas.microsoft.com/office/drawing/2014/main" id="{6358AE84-1DA6-447A-BF47-4AA761D30472}"/>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6" name="Straight Connector 55">
              <a:extLst>
                <a:ext uri="{FF2B5EF4-FFF2-40B4-BE49-F238E27FC236}">
                  <a16:creationId xmlns:a16="http://schemas.microsoft.com/office/drawing/2014/main" id="{8C5D0E26-89B0-4B84-A4C7-47320EBB9FD5}"/>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44" name="Rectangle 43">
            <a:extLst>
              <a:ext uri="{FF2B5EF4-FFF2-40B4-BE49-F238E27FC236}">
                <a16:creationId xmlns:a16="http://schemas.microsoft.com/office/drawing/2014/main" id="{53D635ED-DF62-430B-B015-53FB7B9C8593}"/>
              </a:ext>
            </a:extLst>
          </p:cNvPr>
          <p:cNvSpPr/>
          <p:nvPr/>
        </p:nvSpPr>
        <p:spPr>
          <a:xfrm flipH="1">
            <a:off x="4425575" y="2882428"/>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7" name="TextBox 56">
            <a:extLst>
              <a:ext uri="{FF2B5EF4-FFF2-40B4-BE49-F238E27FC236}">
                <a16:creationId xmlns:a16="http://schemas.microsoft.com/office/drawing/2014/main" id="{37B31C4A-B3FC-49C6-98CD-D30C152C7A01}"/>
              </a:ext>
            </a:extLst>
          </p:cNvPr>
          <p:cNvSpPr txBox="1"/>
          <p:nvPr/>
        </p:nvSpPr>
        <p:spPr>
          <a:xfrm>
            <a:off x="4247447" y="4032764"/>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cxnSp>
        <p:nvCxnSpPr>
          <p:cNvPr id="58" name="Straight Connector 57">
            <a:extLst>
              <a:ext uri="{FF2B5EF4-FFF2-40B4-BE49-F238E27FC236}">
                <a16:creationId xmlns:a16="http://schemas.microsoft.com/office/drawing/2014/main" id="{A38EFFA8-FAD8-4EBF-A3DC-F852F60C5450}"/>
              </a:ext>
            </a:extLst>
          </p:cNvPr>
          <p:cNvCxnSpPr>
            <a:cxnSpLocks/>
          </p:cNvCxnSpPr>
          <p:nvPr/>
        </p:nvCxnSpPr>
        <p:spPr bwMode="auto">
          <a:xfrm>
            <a:off x="3988834" y="3973319"/>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59" name="TextBox 58">
            <a:extLst>
              <a:ext uri="{FF2B5EF4-FFF2-40B4-BE49-F238E27FC236}">
                <a16:creationId xmlns:a16="http://schemas.microsoft.com/office/drawing/2014/main" id="{ECBAB643-2567-42A7-A237-16EFA1FD8BA3}"/>
              </a:ext>
            </a:extLst>
          </p:cNvPr>
          <p:cNvSpPr txBox="1"/>
          <p:nvPr/>
        </p:nvSpPr>
        <p:spPr>
          <a:xfrm>
            <a:off x="815176" y="2447902"/>
            <a:ext cx="1905000" cy="492443"/>
          </a:xfrm>
          <a:prstGeom prst="rect">
            <a:avLst/>
          </a:prstGeom>
          <a:noFill/>
        </p:spPr>
        <p:txBody>
          <a:bodyPr wrap="square" rtlCol="0">
            <a:spAutoFit/>
          </a:bodyPr>
          <a:lstStyle/>
          <a:p>
            <a:r>
              <a:rPr lang="en-GB" b="1" dirty="0"/>
              <a:t>A sequence with perfect Autocorrelation</a:t>
            </a:r>
          </a:p>
        </p:txBody>
      </p:sp>
      <p:sp>
        <p:nvSpPr>
          <p:cNvPr id="60" name="TextBox 59">
            <a:extLst>
              <a:ext uri="{FF2B5EF4-FFF2-40B4-BE49-F238E27FC236}">
                <a16:creationId xmlns:a16="http://schemas.microsoft.com/office/drawing/2014/main" id="{6DDFDAA1-5900-4CCD-A96A-7DACED84E4D1}"/>
              </a:ext>
            </a:extLst>
          </p:cNvPr>
          <p:cNvSpPr txBox="1"/>
          <p:nvPr/>
        </p:nvSpPr>
        <p:spPr>
          <a:xfrm>
            <a:off x="8198120" y="3722557"/>
            <a:ext cx="582199" cy="461665"/>
          </a:xfrm>
          <a:prstGeom prst="rect">
            <a:avLst/>
          </a:prstGeom>
          <a:noFill/>
        </p:spPr>
        <p:txBody>
          <a:bodyPr wrap="square" rtlCol="0">
            <a:spAutoFit/>
          </a:bodyPr>
          <a:lstStyle/>
          <a:p>
            <a:r>
              <a:rPr lang="en-GB" sz="2400" dirty="0">
                <a:solidFill>
                  <a:srgbClr val="0000FF"/>
                </a:solidFill>
              </a:rPr>
              <a:t>→</a:t>
            </a:r>
          </a:p>
        </p:txBody>
      </p:sp>
      <p:sp>
        <p:nvSpPr>
          <p:cNvPr id="62" name="TextBox 61">
            <a:extLst>
              <a:ext uri="{FF2B5EF4-FFF2-40B4-BE49-F238E27FC236}">
                <a16:creationId xmlns:a16="http://schemas.microsoft.com/office/drawing/2014/main" id="{0CF33F10-5CCB-467A-8D12-5C3DF96B3BB1}"/>
              </a:ext>
            </a:extLst>
          </p:cNvPr>
          <p:cNvSpPr txBox="1"/>
          <p:nvPr/>
        </p:nvSpPr>
        <p:spPr>
          <a:xfrm>
            <a:off x="9067006" y="2764398"/>
            <a:ext cx="1828798" cy="492443"/>
          </a:xfrm>
          <a:prstGeom prst="rect">
            <a:avLst/>
          </a:prstGeom>
          <a:noFill/>
        </p:spPr>
        <p:txBody>
          <a:bodyPr wrap="square" rtlCol="0">
            <a:spAutoFit/>
          </a:bodyPr>
          <a:lstStyle/>
          <a:p>
            <a:r>
              <a:rPr lang="en-GB" dirty="0"/>
              <a:t>Correlated signal is CIR estimate</a:t>
            </a:r>
          </a:p>
        </p:txBody>
      </p:sp>
    </p:spTree>
    <p:extLst>
      <p:ext uri="{BB962C8B-B14F-4D97-AF65-F5344CB8AC3E}">
        <p14:creationId xmlns:p14="http://schemas.microsoft.com/office/powerpoint/2010/main" val="26051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617989" y="3134818"/>
            <a:ext cx="2809490" cy="2289539"/>
          </a:xfrm>
          <a:prstGeom prst="rect">
            <a:avLst/>
          </a:prstGeom>
        </p:spPr>
      </p:pic>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a:xfrm>
            <a:off x="416159" y="1976447"/>
            <a:ext cx="11570531" cy="470435"/>
          </a:xfrm>
        </p:spPr>
        <p:txBody>
          <a:bodyPr/>
          <a:lstStyle/>
          <a:p>
            <a:r>
              <a:rPr lang="en-GB" dirty="0"/>
              <a:t>A perfect solution? </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solidFill>
                  <a:schemeClr val="bg2"/>
                </a:solidFill>
              </a:rPr>
              <a:t>Channel Sounding</a:t>
            </a:r>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8" name="TextBox 17">
            <a:extLst>
              <a:ext uri="{FF2B5EF4-FFF2-40B4-BE49-F238E27FC236}">
                <a16:creationId xmlns:a16="http://schemas.microsoft.com/office/drawing/2014/main" id="{5168421B-3A9E-43A9-92E7-C5C0F9251303}"/>
              </a:ext>
            </a:extLst>
          </p:cNvPr>
          <p:cNvSpPr txBox="1"/>
          <p:nvPr/>
        </p:nvSpPr>
        <p:spPr>
          <a:xfrm>
            <a:off x="416159" y="4781591"/>
            <a:ext cx="1905000" cy="492443"/>
          </a:xfrm>
          <a:prstGeom prst="rect">
            <a:avLst/>
          </a:prstGeom>
          <a:noFill/>
        </p:spPr>
        <p:txBody>
          <a:bodyPr wrap="square" rtlCol="0">
            <a:spAutoFit/>
          </a:bodyPr>
          <a:lstStyle/>
          <a:p>
            <a:r>
              <a:rPr lang="en-GB" dirty="0"/>
              <a:t>Not too tall</a:t>
            </a:r>
          </a:p>
          <a:p>
            <a:r>
              <a:rPr lang="en-GB" dirty="0"/>
              <a:t>    I ~ modest</a:t>
            </a:r>
          </a:p>
        </p:txBody>
      </p:sp>
      <p:sp>
        <p:nvSpPr>
          <p:cNvPr id="25" name="TextBox 24">
            <a:extLst>
              <a:ext uri="{FF2B5EF4-FFF2-40B4-BE49-F238E27FC236}">
                <a16:creationId xmlns:a16="http://schemas.microsoft.com/office/drawing/2014/main" id="{CE6BA740-0D79-4AFD-A651-562CA00E8FD7}"/>
              </a:ext>
            </a:extLst>
          </p:cNvPr>
          <p:cNvSpPr txBox="1"/>
          <p:nvPr/>
        </p:nvSpPr>
        <p:spPr>
          <a:xfrm>
            <a:off x="453856" y="2966001"/>
            <a:ext cx="1905000" cy="492443"/>
          </a:xfrm>
          <a:prstGeom prst="rect">
            <a:avLst/>
          </a:prstGeom>
          <a:noFill/>
        </p:spPr>
        <p:txBody>
          <a:bodyPr wrap="square" rtlCol="0">
            <a:spAutoFit/>
          </a:bodyPr>
          <a:lstStyle/>
          <a:p>
            <a:r>
              <a:rPr lang="en-GB" dirty="0"/>
              <a:t>Quite Narrow</a:t>
            </a:r>
          </a:p>
          <a:p>
            <a:r>
              <a:rPr lang="en-GB" dirty="0"/>
              <a:t> ∆t ~ 2ns</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5777991" y="3121455"/>
            <a:ext cx="2209534"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6504984" y="2759157"/>
            <a:ext cx="1828798" cy="292388"/>
          </a:xfrm>
          <a:prstGeom prst="rect">
            <a:avLst/>
          </a:prstGeom>
          <a:noFill/>
        </p:spPr>
        <p:txBody>
          <a:bodyPr wrap="square" rtlCol="0">
            <a:spAutoFit/>
          </a:bodyPr>
          <a:lstStyle/>
          <a:p>
            <a:r>
              <a:rPr lang="en-GB" dirty="0">
                <a:solidFill>
                  <a:schemeClr val="bg2"/>
                </a:solidFill>
              </a:rPr>
              <a:t>Channel (i.e. CIR)</a:t>
            </a:r>
          </a:p>
        </p:txBody>
      </p:sp>
      <p:sp>
        <p:nvSpPr>
          <p:cNvPr id="34" name="TextBox 33">
            <a:extLst>
              <a:ext uri="{FF2B5EF4-FFF2-40B4-BE49-F238E27FC236}">
                <a16:creationId xmlns:a16="http://schemas.microsoft.com/office/drawing/2014/main" id="{6AD79304-21B2-4753-983B-14DFD503BFB5}"/>
              </a:ext>
            </a:extLst>
          </p:cNvPr>
          <p:cNvSpPr txBox="1"/>
          <p:nvPr/>
        </p:nvSpPr>
        <p:spPr>
          <a:xfrm>
            <a:off x="9067006" y="2764398"/>
            <a:ext cx="1828798" cy="292388"/>
          </a:xfrm>
          <a:prstGeom prst="rect">
            <a:avLst/>
          </a:prstGeom>
          <a:noFill/>
        </p:spPr>
        <p:txBody>
          <a:bodyPr wrap="square" rtlCol="0">
            <a:spAutoFit/>
          </a:bodyPr>
          <a:lstStyle/>
          <a:p>
            <a:r>
              <a:rPr lang="en-GB" dirty="0">
                <a:solidFill>
                  <a:schemeClr val="bg2"/>
                </a:solidFill>
              </a:rPr>
              <a:t>Correlated signal</a:t>
            </a:r>
          </a:p>
        </p:txBody>
      </p:sp>
      <p:sp>
        <p:nvSpPr>
          <p:cNvPr id="35" name="TextBox 34">
            <a:extLst>
              <a:ext uri="{FF2B5EF4-FFF2-40B4-BE49-F238E27FC236}">
                <a16:creationId xmlns:a16="http://schemas.microsoft.com/office/drawing/2014/main" id="{F50A4DFD-D955-4947-8E47-52F5D8294317}"/>
              </a:ext>
            </a:extLst>
          </p:cNvPr>
          <p:cNvSpPr txBox="1"/>
          <p:nvPr/>
        </p:nvSpPr>
        <p:spPr>
          <a:xfrm>
            <a:off x="2771535" y="3781585"/>
            <a:ext cx="582199" cy="461665"/>
          </a:xfrm>
          <a:prstGeom prst="rect">
            <a:avLst/>
          </a:prstGeom>
          <a:noFill/>
        </p:spPr>
        <p:txBody>
          <a:bodyPr wrap="square" rtlCol="0">
            <a:spAutoFit/>
          </a:bodyPr>
          <a:lstStyle/>
          <a:p>
            <a:r>
              <a:rPr lang="en-GB" sz="2400" dirty="0">
                <a:solidFill>
                  <a:srgbClr val="0000FF"/>
                </a:solidFill>
              </a:rPr>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5461338" y="3722557"/>
            <a:ext cx="582199" cy="461665"/>
          </a:xfrm>
          <a:prstGeom prst="rect">
            <a:avLst/>
          </a:prstGeom>
          <a:noFill/>
        </p:spPr>
        <p:txBody>
          <a:bodyPr wrap="square" rtlCol="0">
            <a:spAutoFit/>
          </a:bodyPr>
          <a:lstStyle/>
          <a:p>
            <a:r>
              <a:rPr lang="en-GB" sz="2400" dirty="0">
                <a:solidFill>
                  <a:srgbClr val="0000FF"/>
                </a:solidFill>
              </a:rPr>
              <a:t>→</a:t>
            </a:r>
          </a:p>
        </p:txBody>
      </p:sp>
      <p:grpSp>
        <p:nvGrpSpPr>
          <p:cNvPr id="5" name="Group 4">
            <a:extLst>
              <a:ext uri="{FF2B5EF4-FFF2-40B4-BE49-F238E27FC236}">
                <a16:creationId xmlns:a16="http://schemas.microsoft.com/office/drawing/2014/main" id="{84B955E3-75F8-4A49-8421-20C6B4E45A8F}"/>
              </a:ext>
            </a:extLst>
          </p:cNvPr>
          <p:cNvGrpSpPr/>
          <p:nvPr/>
        </p:nvGrpSpPr>
        <p:grpSpPr>
          <a:xfrm>
            <a:off x="189905" y="3458444"/>
            <a:ext cx="2590800" cy="1069324"/>
            <a:chOff x="189905" y="3458444"/>
            <a:chExt cx="2590800" cy="1069324"/>
          </a:xfrm>
        </p:grpSpPr>
        <p:sp>
          <p:nvSpPr>
            <p:cNvPr id="6" name="Rectangle 5">
              <a:extLst>
                <a:ext uri="{FF2B5EF4-FFF2-40B4-BE49-F238E27FC236}">
                  <a16:creationId xmlns:a16="http://schemas.microsoft.com/office/drawing/2014/main" id="{682C2C55-4A55-4A08-B874-74F97AB2979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Rectangle 22">
              <a:extLst>
                <a:ext uri="{FF2B5EF4-FFF2-40B4-BE49-F238E27FC236}">
                  <a16:creationId xmlns:a16="http://schemas.microsoft.com/office/drawing/2014/main" id="{565E3A8D-6D17-4DC8-B789-1C403CD6CB50}"/>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a:extLst>
                <a:ext uri="{FF2B5EF4-FFF2-40B4-BE49-F238E27FC236}">
                  <a16:creationId xmlns:a16="http://schemas.microsoft.com/office/drawing/2014/main" id="{345969BD-63E0-464F-B44F-7688A05581C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a:extLst>
                <a:ext uri="{FF2B5EF4-FFF2-40B4-BE49-F238E27FC236}">
                  <a16:creationId xmlns:a16="http://schemas.microsoft.com/office/drawing/2014/main" id="{C5081D6A-78D7-4585-8BA1-3C97DADAB00F}"/>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7" name="Rectangle 26">
              <a:extLst>
                <a:ext uri="{FF2B5EF4-FFF2-40B4-BE49-F238E27FC236}">
                  <a16:creationId xmlns:a16="http://schemas.microsoft.com/office/drawing/2014/main" id="{E8F17AFB-FFC5-48FE-A384-956932034986}"/>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8" name="Rectangle 27">
              <a:extLst>
                <a:ext uri="{FF2B5EF4-FFF2-40B4-BE49-F238E27FC236}">
                  <a16:creationId xmlns:a16="http://schemas.microsoft.com/office/drawing/2014/main" id="{41F25A0E-E8A7-4591-AEA7-16BE0DDFE720}"/>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9" name="Rectangle 28">
              <a:extLst>
                <a:ext uri="{FF2B5EF4-FFF2-40B4-BE49-F238E27FC236}">
                  <a16:creationId xmlns:a16="http://schemas.microsoft.com/office/drawing/2014/main" id="{E2D26C26-C8D3-45C6-9C29-3E394D0AAD6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angle 29">
              <a:extLst>
                <a:ext uri="{FF2B5EF4-FFF2-40B4-BE49-F238E27FC236}">
                  <a16:creationId xmlns:a16="http://schemas.microsoft.com/office/drawing/2014/main" id="{3D5E910E-CA6E-49DB-8636-EBCA22770AC9}"/>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37" name="Straight Connector 36">
              <a:extLst>
                <a:ext uri="{FF2B5EF4-FFF2-40B4-BE49-F238E27FC236}">
                  <a16:creationId xmlns:a16="http://schemas.microsoft.com/office/drawing/2014/main" id="{FE779E0B-7602-451E-BACB-43053EDD10BE}"/>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38" name="Group 37">
            <a:extLst>
              <a:ext uri="{FF2B5EF4-FFF2-40B4-BE49-F238E27FC236}">
                <a16:creationId xmlns:a16="http://schemas.microsoft.com/office/drawing/2014/main" id="{6280B77F-B38F-4C8E-B75A-6783392C0D53}"/>
              </a:ext>
            </a:extLst>
          </p:cNvPr>
          <p:cNvGrpSpPr/>
          <p:nvPr/>
        </p:nvGrpSpPr>
        <p:grpSpPr>
          <a:xfrm>
            <a:off x="3266796" y="3907881"/>
            <a:ext cx="144000" cy="143934"/>
            <a:chOff x="5856967" y="4487333"/>
            <a:chExt cx="144000" cy="143934"/>
          </a:xfrm>
        </p:grpSpPr>
        <p:sp>
          <p:nvSpPr>
            <p:cNvPr id="39" name="Oval 38">
              <a:extLst>
                <a:ext uri="{FF2B5EF4-FFF2-40B4-BE49-F238E27FC236}">
                  <a16:creationId xmlns:a16="http://schemas.microsoft.com/office/drawing/2014/main" id="{EB5F019B-4363-4134-9BAD-A8C48FC1E7F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7A16F0-DC83-4201-8B5B-76B2BE8853B0}"/>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04AE7-C83B-4633-929B-CA2A3DD06809}"/>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5E7ACF69-9357-4F2B-BD67-2E83598F35BA}"/>
              </a:ext>
            </a:extLst>
          </p:cNvPr>
          <p:cNvSpPr txBox="1"/>
          <p:nvPr/>
        </p:nvSpPr>
        <p:spPr>
          <a:xfrm>
            <a:off x="3489821" y="3749015"/>
            <a:ext cx="582199" cy="461665"/>
          </a:xfrm>
          <a:prstGeom prst="rect">
            <a:avLst/>
          </a:prstGeom>
          <a:noFill/>
        </p:spPr>
        <p:txBody>
          <a:bodyPr wrap="square" rtlCol="0">
            <a:spAutoFit/>
          </a:bodyPr>
          <a:lstStyle/>
          <a:p>
            <a:r>
              <a:rPr lang="en-GB" sz="2400" dirty="0">
                <a:solidFill>
                  <a:srgbClr val="0000FF"/>
                </a:solidFill>
              </a:rPr>
              <a:t>→</a:t>
            </a:r>
          </a:p>
        </p:txBody>
      </p:sp>
      <p:grpSp>
        <p:nvGrpSpPr>
          <p:cNvPr id="45" name="Group 44">
            <a:extLst>
              <a:ext uri="{FF2B5EF4-FFF2-40B4-BE49-F238E27FC236}">
                <a16:creationId xmlns:a16="http://schemas.microsoft.com/office/drawing/2014/main" id="{4787C6F3-1F49-45B8-876F-3DF233BC6629}"/>
              </a:ext>
            </a:extLst>
          </p:cNvPr>
          <p:cNvGrpSpPr/>
          <p:nvPr/>
        </p:nvGrpSpPr>
        <p:grpSpPr>
          <a:xfrm rot="16200000">
            <a:off x="2465190" y="4558047"/>
            <a:ext cx="1705337" cy="1069324"/>
            <a:chOff x="189905" y="3458444"/>
            <a:chExt cx="2590800" cy="1069324"/>
          </a:xfrm>
        </p:grpSpPr>
        <p:sp>
          <p:nvSpPr>
            <p:cNvPr id="46" name="Rectangle 45">
              <a:extLst>
                <a:ext uri="{FF2B5EF4-FFF2-40B4-BE49-F238E27FC236}">
                  <a16:creationId xmlns:a16="http://schemas.microsoft.com/office/drawing/2014/main" id="{A4D64CC9-C5C3-428A-A98E-48326530BD1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47" name="Straight Arrow Connector 46">
              <a:extLst>
                <a:ext uri="{FF2B5EF4-FFF2-40B4-BE49-F238E27FC236}">
                  <a16:creationId xmlns:a16="http://schemas.microsoft.com/office/drawing/2014/main" id="{174FED8D-B867-4FC7-8FDF-00C8F854838C}"/>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09F1A459-209C-4C1C-ADCF-57767DEC8A20}"/>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9" name="Rectangle 48">
              <a:extLst>
                <a:ext uri="{FF2B5EF4-FFF2-40B4-BE49-F238E27FC236}">
                  <a16:creationId xmlns:a16="http://schemas.microsoft.com/office/drawing/2014/main" id="{7F2729EB-B3A9-403D-A77C-4FFD40F399C3}"/>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0" name="Rectangle 49">
              <a:extLst>
                <a:ext uri="{FF2B5EF4-FFF2-40B4-BE49-F238E27FC236}">
                  <a16:creationId xmlns:a16="http://schemas.microsoft.com/office/drawing/2014/main" id="{CA6A8ECB-D562-4633-B2C5-E9A6862A0DF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1" name="Rectangle 50">
              <a:extLst>
                <a:ext uri="{FF2B5EF4-FFF2-40B4-BE49-F238E27FC236}">
                  <a16:creationId xmlns:a16="http://schemas.microsoft.com/office/drawing/2014/main" id="{FD0FD580-A3CE-430A-B443-7B97EC9E6912}"/>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2" name="Rectangle 51">
              <a:extLst>
                <a:ext uri="{FF2B5EF4-FFF2-40B4-BE49-F238E27FC236}">
                  <a16:creationId xmlns:a16="http://schemas.microsoft.com/office/drawing/2014/main" id="{D78C2D28-4B7B-48CA-8E2A-7F0F6DE01EEC}"/>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3" name="Rectangle 52">
              <a:extLst>
                <a:ext uri="{FF2B5EF4-FFF2-40B4-BE49-F238E27FC236}">
                  <a16:creationId xmlns:a16="http://schemas.microsoft.com/office/drawing/2014/main" id="{4D75EBE3-E671-4FD6-8CA6-3D566642CD81}"/>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4" name="Rectangle 53">
              <a:extLst>
                <a:ext uri="{FF2B5EF4-FFF2-40B4-BE49-F238E27FC236}">
                  <a16:creationId xmlns:a16="http://schemas.microsoft.com/office/drawing/2014/main" id="{F36CC6BF-2F8B-43ED-A873-112AC5EF937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5" name="Rectangle 54">
              <a:extLst>
                <a:ext uri="{FF2B5EF4-FFF2-40B4-BE49-F238E27FC236}">
                  <a16:creationId xmlns:a16="http://schemas.microsoft.com/office/drawing/2014/main" id="{6358AE84-1DA6-447A-BF47-4AA761D30472}"/>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6" name="Straight Connector 55">
              <a:extLst>
                <a:ext uri="{FF2B5EF4-FFF2-40B4-BE49-F238E27FC236}">
                  <a16:creationId xmlns:a16="http://schemas.microsoft.com/office/drawing/2014/main" id="{8C5D0E26-89B0-4B84-A4C7-47320EBB9FD5}"/>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44" name="Rectangle 43">
            <a:extLst>
              <a:ext uri="{FF2B5EF4-FFF2-40B4-BE49-F238E27FC236}">
                <a16:creationId xmlns:a16="http://schemas.microsoft.com/office/drawing/2014/main" id="{53D635ED-DF62-430B-B015-53FB7B9C8593}"/>
              </a:ext>
            </a:extLst>
          </p:cNvPr>
          <p:cNvSpPr/>
          <p:nvPr/>
        </p:nvSpPr>
        <p:spPr>
          <a:xfrm flipH="1">
            <a:off x="4425575" y="2882428"/>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7" name="TextBox 56">
            <a:extLst>
              <a:ext uri="{FF2B5EF4-FFF2-40B4-BE49-F238E27FC236}">
                <a16:creationId xmlns:a16="http://schemas.microsoft.com/office/drawing/2014/main" id="{37B31C4A-B3FC-49C6-98CD-D30C152C7A01}"/>
              </a:ext>
            </a:extLst>
          </p:cNvPr>
          <p:cNvSpPr txBox="1"/>
          <p:nvPr/>
        </p:nvSpPr>
        <p:spPr>
          <a:xfrm>
            <a:off x="4247447" y="4032764"/>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cxnSp>
        <p:nvCxnSpPr>
          <p:cNvPr id="58" name="Straight Connector 57">
            <a:extLst>
              <a:ext uri="{FF2B5EF4-FFF2-40B4-BE49-F238E27FC236}">
                <a16:creationId xmlns:a16="http://schemas.microsoft.com/office/drawing/2014/main" id="{A38EFFA8-FAD8-4EBF-A3DC-F852F60C5450}"/>
              </a:ext>
            </a:extLst>
          </p:cNvPr>
          <p:cNvCxnSpPr>
            <a:cxnSpLocks/>
          </p:cNvCxnSpPr>
          <p:nvPr/>
        </p:nvCxnSpPr>
        <p:spPr bwMode="auto">
          <a:xfrm>
            <a:off x="3988834" y="3973319"/>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59" name="TextBox 58">
            <a:extLst>
              <a:ext uri="{FF2B5EF4-FFF2-40B4-BE49-F238E27FC236}">
                <a16:creationId xmlns:a16="http://schemas.microsoft.com/office/drawing/2014/main" id="{ECBAB643-2567-42A7-A237-16EFA1FD8BA3}"/>
              </a:ext>
            </a:extLst>
          </p:cNvPr>
          <p:cNvSpPr txBox="1"/>
          <p:nvPr/>
        </p:nvSpPr>
        <p:spPr>
          <a:xfrm>
            <a:off x="815176" y="2447902"/>
            <a:ext cx="1905000" cy="492443"/>
          </a:xfrm>
          <a:prstGeom prst="rect">
            <a:avLst/>
          </a:prstGeom>
          <a:noFill/>
        </p:spPr>
        <p:txBody>
          <a:bodyPr wrap="square" rtlCol="0">
            <a:spAutoFit/>
          </a:bodyPr>
          <a:lstStyle/>
          <a:p>
            <a:r>
              <a:rPr lang="en-GB" b="1" dirty="0"/>
              <a:t>A sequence with perfect Autocorrelation</a:t>
            </a:r>
          </a:p>
        </p:txBody>
      </p:sp>
      <p:sp>
        <p:nvSpPr>
          <p:cNvPr id="60" name="TextBox 59">
            <a:extLst>
              <a:ext uri="{FF2B5EF4-FFF2-40B4-BE49-F238E27FC236}">
                <a16:creationId xmlns:a16="http://schemas.microsoft.com/office/drawing/2014/main" id="{6DDFDAA1-5900-4CCD-A96A-7DACED84E4D1}"/>
              </a:ext>
            </a:extLst>
          </p:cNvPr>
          <p:cNvSpPr txBox="1"/>
          <p:nvPr/>
        </p:nvSpPr>
        <p:spPr>
          <a:xfrm>
            <a:off x="8198120" y="3722557"/>
            <a:ext cx="582199" cy="461665"/>
          </a:xfrm>
          <a:prstGeom prst="rect">
            <a:avLst/>
          </a:prstGeom>
          <a:noFill/>
        </p:spPr>
        <p:txBody>
          <a:bodyPr wrap="square" rtlCol="0">
            <a:spAutoFit/>
          </a:bodyPr>
          <a:lstStyle/>
          <a:p>
            <a:r>
              <a:rPr lang="en-GB" sz="2400" dirty="0">
                <a:solidFill>
                  <a:srgbClr val="0000FF"/>
                </a:solidFill>
              </a:rPr>
              <a:t>→</a:t>
            </a:r>
          </a:p>
        </p:txBody>
      </p:sp>
      <p:sp>
        <p:nvSpPr>
          <p:cNvPr id="4" name="Freeform: Shape 3">
            <a:extLst>
              <a:ext uri="{FF2B5EF4-FFF2-40B4-BE49-F238E27FC236}">
                <a16:creationId xmlns:a16="http://schemas.microsoft.com/office/drawing/2014/main" id="{5279457E-D0C3-4214-AA21-30091A12DD21}"/>
              </a:ext>
            </a:extLst>
          </p:cNvPr>
          <p:cNvSpPr/>
          <p:nvPr/>
        </p:nvSpPr>
        <p:spPr bwMode="auto">
          <a:xfrm>
            <a:off x="-29737" y="780585"/>
            <a:ext cx="5768898" cy="5523571"/>
          </a:xfrm>
          <a:custGeom>
            <a:avLst/>
            <a:gdLst>
              <a:gd name="connsiteX0" fmla="*/ 2966225 w 5768898"/>
              <a:gd name="connsiteY0" fmla="*/ 14869 h 5523571"/>
              <a:gd name="connsiteX1" fmla="*/ 4163122 w 5768898"/>
              <a:gd name="connsiteY1" fmla="*/ 282498 h 5523571"/>
              <a:gd name="connsiteX2" fmla="*/ 5516137 w 5768898"/>
              <a:gd name="connsiteY2" fmla="*/ 951571 h 5523571"/>
              <a:gd name="connsiteX3" fmla="*/ 5768898 w 5768898"/>
              <a:gd name="connsiteY3" fmla="*/ 2386361 h 5523571"/>
              <a:gd name="connsiteX4" fmla="*/ 5709425 w 5768898"/>
              <a:gd name="connsiteY4" fmla="*/ 3873191 h 5523571"/>
              <a:gd name="connsiteX5" fmla="*/ 5084957 w 5768898"/>
              <a:gd name="connsiteY5" fmla="*/ 4861932 h 5523571"/>
              <a:gd name="connsiteX6" fmla="*/ 3902927 w 5768898"/>
              <a:gd name="connsiteY6" fmla="*/ 5523571 h 5523571"/>
              <a:gd name="connsiteX7" fmla="*/ 2237678 w 5768898"/>
              <a:gd name="connsiteY7" fmla="*/ 5508703 h 5523571"/>
              <a:gd name="connsiteX8" fmla="*/ 1137425 w 5768898"/>
              <a:gd name="connsiteY8" fmla="*/ 5092391 h 5523571"/>
              <a:gd name="connsiteX9" fmla="*/ 289932 w 5768898"/>
              <a:gd name="connsiteY9" fmla="*/ 4215161 h 5523571"/>
              <a:gd name="connsiteX10" fmla="*/ 0 w 5768898"/>
              <a:gd name="connsiteY10" fmla="*/ 2445835 h 5523571"/>
              <a:gd name="connsiteX11" fmla="*/ 66908 w 5768898"/>
              <a:gd name="connsiteY11" fmla="*/ 1248937 h 5523571"/>
              <a:gd name="connsiteX12" fmla="*/ 959005 w 5768898"/>
              <a:gd name="connsiteY12" fmla="*/ 765717 h 5523571"/>
              <a:gd name="connsiteX13" fmla="*/ 2483005 w 5768898"/>
              <a:gd name="connsiteY13" fmla="*/ 460917 h 5523571"/>
              <a:gd name="connsiteX14" fmla="*/ 3709639 w 5768898"/>
              <a:gd name="connsiteY14" fmla="*/ 0 h 55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8898" h="5523571">
                <a:moveTo>
                  <a:pt x="2966225" y="14869"/>
                </a:moveTo>
                <a:lnTo>
                  <a:pt x="4163122" y="282498"/>
                </a:lnTo>
                <a:lnTo>
                  <a:pt x="5516137" y="951571"/>
                </a:lnTo>
                <a:lnTo>
                  <a:pt x="5768898" y="2386361"/>
                </a:lnTo>
                <a:lnTo>
                  <a:pt x="5709425" y="3873191"/>
                </a:lnTo>
                <a:lnTo>
                  <a:pt x="5084957" y="4861932"/>
                </a:lnTo>
                <a:lnTo>
                  <a:pt x="3902927" y="5523571"/>
                </a:lnTo>
                <a:lnTo>
                  <a:pt x="2237678" y="5508703"/>
                </a:lnTo>
                <a:lnTo>
                  <a:pt x="1137425" y="5092391"/>
                </a:lnTo>
                <a:lnTo>
                  <a:pt x="289932" y="4215161"/>
                </a:lnTo>
                <a:lnTo>
                  <a:pt x="0" y="2445835"/>
                </a:lnTo>
                <a:lnTo>
                  <a:pt x="66908" y="1248937"/>
                </a:lnTo>
                <a:lnTo>
                  <a:pt x="959005" y="765717"/>
                </a:lnTo>
                <a:lnTo>
                  <a:pt x="2483005" y="460917"/>
                </a:lnTo>
                <a:lnTo>
                  <a:pt x="3709639" y="0"/>
                </a:lnTo>
              </a:path>
            </a:pathLst>
          </a:cu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2787970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a:xfrm>
            <a:off x="559764" y="607161"/>
            <a:ext cx="10361851" cy="623014"/>
          </a:xfrm>
        </p:spPr>
        <p:txBody>
          <a:bodyPr/>
          <a:lstStyle/>
          <a:p>
            <a:r>
              <a:rPr lang="en-GB" dirty="0">
                <a:solidFill>
                  <a:schemeClr val="tx1"/>
                </a:solidFill>
              </a:rPr>
              <a:t>Channel Sounding: </a:t>
            </a:r>
            <a:r>
              <a:rPr lang="en-GB" dirty="0" err="1">
                <a:solidFill>
                  <a:schemeClr val="tx1"/>
                </a:solidFill>
              </a:rPr>
              <a:t>Golay</a:t>
            </a:r>
            <a:r>
              <a:rPr lang="en-GB" dirty="0">
                <a:solidFill>
                  <a:schemeClr val="tx1"/>
                </a:solidFill>
              </a:rPr>
              <a:t> Pairs</a:t>
            </a:r>
          </a:p>
        </p:txBody>
      </p:sp>
      <p:sp>
        <p:nvSpPr>
          <p:cNvPr id="25" name="TextBox 24">
            <a:extLst>
              <a:ext uri="{FF2B5EF4-FFF2-40B4-BE49-F238E27FC236}">
                <a16:creationId xmlns:a16="http://schemas.microsoft.com/office/drawing/2014/main" id="{CE6BA740-0D79-4AFD-A651-562CA00E8FD7}"/>
              </a:ext>
            </a:extLst>
          </p:cNvPr>
          <p:cNvSpPr txBox="1"/>
          <p:nvPr/>
        </p:nvSpPr>
        <p:spPr>
          <a:xfrm>
            <a:off x="467071" y="1771605"/>
            <a:ext cx="1905000" cy="492443"/>
          </a:xfrm>
          <a:prstGeom prst="rect">
            <a:avLst/>
          </a:prstGeom>
          <a:noFill/>
        </p:spPr>
        <p:txBody>
          <a:bodyPr wrap="square" rtlCol="0">
            <a:spAutoFit/>
          </a:bodyPr>
          <a:lstStyle/>
          <a:p>
            <a:r>
              <a:rPr lang="en-GB" dirty="0"/>
              <a:t>Quite Narrow</a:t>
            </a:r>
          </a:p>
          <a:p>
            <a:r>
              <a:rPr lang="en-GB" dirty="0"/>
              <a:t> ∆t ~ 2ns</a:t>
            </a:r>
          </a:p>
        </p:txBody>
      </p:sp>
      <p:sp>
        <p:nvSpPr>
          <p:cNvPr id="35" name="TextBox 34">
            <a:extLst>
              <a:ext uri="{FF2B5EF4-FFF2-40B4-BE49-F238E27FC236}">
                <a16:creationId xmlns:a16="http://schemas.microsoft.com/office/drawing/2014/main" id="{F50A4DFD-D955-4947-8E47-52F5D8294317}"/>
              </a:ext>
            </a:extLst>
          </p:cNvPr>
          <p:cNvSpPr txBox="1"/>
          <p:nvPr/>
        </p:nvSpPr>
        <p:spPr>
          <a:xfrm>
            <a:off x="2784750" y="2587189"/>
            <a:ext cx="582199" cy="461665"/>
          </a:xfrm>
          <a:prstGeom prst="rect">
            <a:avLst/>
          </a:prstGeom>
          <a:noFill/>
        </p:spPr>
        <p:txBody>
          <a:bodyPr wrap="square" rtlCol="0">
            <a:spAutoFit/>
          </a:bodyPr>
          <a:lstStyle/>
          <a:p>
            <a:r>
              <a:rPr lang="en-GB" sz="2400" dirty="0">
                <a:solidFill>
                  <a:srgbClr val="0000FF"/>
                </a:solidFill>
              </a:rPr>
              <a:t>→</a:t>
            </a:r>
          </a:p>
        </p:txBody>
      </p:sp>
      <p:grpSp>
        <p:nvGrpSpPr>
          <p:cNvPr id="5" name="Group 4">
            <a:extLst>
              <a:ext uri="{FF2B5EF4-FFF2-40B4-BE49-F238E27FC236}">
                <a16:creationId xmlns:a16="http://schemas.microsoft.com/office/drawing/2014/main" id="{84B955E3-75F8-4A49-8421-20C6B4E45A8F}"/>
              </a:ext>
            </a:extLst>
          </p:cNvPr>
          <p:cNvGrpSpPr/>
          <p:nvPr/>
        </p:nvGrpSpPr>
        <p:grpSpPr>
          <a:xfrm>
            <a:off x="203120" y="2264048"/>
            <a:ext cx="2590800" cy="1069324"/>
            <a:chOff x="189905" y="3458444"/>
            <a:chExt cx="2590800" cy="1069324"/>
          </a:xfrm>
        </p:grpSpPr>
        <p:sp>
          <p:nvSpPr>
            <p:cNvPr id="6" name="Rectangle 5">
              <a:extLst>
                <a:ext uri="{FF2B5EF4-FFF2-40B4-BE49-F238E27FC236}">
                  <a16:creationId xmlns:a16="http://schemas.microsoft.com/office/drawing/2014/main" id="{682C2C55-4A55-4A08-B874-74F97AB2979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Rectangle 22">
              <a:extLst>
                <a:ext uri="{FF2B5EF4-FFF2-40B4-BE49-F238E27FC236}">
                  <a16:creationId xmlns:a16="http://schemas.microsoft.com/office/drawing/2014/main" id="{565E3A8D-6D17-4DC8-B789-1C403CD6CB50}"/>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a:extLst>
                <a:ext uri="{FF2B5EF4-FFF2-40B4-BE49-F238E27FC236}">
                  <a16:creationId xmlns:a16="http://schemas.microsoft.com/office/drawing/2014/main" id="{345969BD-63E0-464F-B44F-7688A05581C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a:extLst>
                <a:ext uri="{FF2B5EF4-FFF2-40B4-BE49-F238E27FC236}">
                  <a16:creationId xmlns:a16="http://schemas.microsoft.com/office/drawing/2014/main" id="{C5081D6A-78D7-4585-8BA1-3C97DADAB00F}"/>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7" name="Rectangle 26">
              <a:extLst>
                <a:ext uri="{FF2B5EF4-FFF2-40B4-BE49-F238E27FC236}">
                  <a16:creationId xmlns:a16="http://schemas.microsoft.com/office/drawing/2014/main" id="{E8F17AFB-FFC5-48FE-A384-956932034986}"/>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8" name="Rectangle 27">
              <a:extLst>
                <a:ext uri="{FF2B5EF4-FFF2-40B4-BE49-F238E27FC236}">
                  <a16:creationId xmlns:a16="http://schemas.microsoft.com/office/drawing/2014/main" id="{41F25A0E-E8A7-4591-AEA7-16BE0DDFE720}"/>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9" name="Rectangle 28">
              <a:extLst>
                <a:ext uri="{FF2B5EF4-FFF2-40B4-BE49-F238E27FC236}">
                  <a16:creationId xmlns:a16="http://schemas.microsoft.com/office/drawing/2014/main" id="{E2D26C26-C8D3-45C6-9C29-3E394D0AAD6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angle 29">
              <a:extLst>
                <a:ext uri="{FF2B5EF4-FFF2-40B4-BE49-F238E27FC236}">
                  <a16:creationId xmlns:a16="http://schemas.microsoft.com/office/drawing/2014/main" id="{3D5E910E-CA6E-49DB-8636-EBCA22770AC9}"/>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37" name="Straight Connector 36">
              <a:extLst>
                <a:ext uri="{FF2B5EF4-FFF2-40B4-BE49-F238E27FC236}">
                  <a16:creationId xmlns:a16="http://schemas.microsoft.com/office/drawing/2014/main" id="{FE779E0B-7602-451E-BACB-43053EDD10BE}"/>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38" name="Group 37">
            <a:extLst>
              <a:ext uri="{FF2B5EF4-FFF2-40B4-BE49-F238E27FC236}">
                <a16:creationId xmlns:a16="http://schemas.microsoft.com/office/drawing/2014/main" id="{6280B77F-B38F-4C8E-B75A-6783392C0D53}"/>
              </a:ext>
            </a:extLst>
          </p:cNvPr>
          <p:cNvGrpSpPr/>
          <p:nvPr/>
        </p:nvGrpSpPr>
        <p:grpSpPr>
          <a:xfrm>
            <a:off x="3280011" y="2713485"/>
            <a:ext cx="144000" cy="143934"/>
            <a:chOff x="5856967" y="4487333"/>
            <a:chExt cx="144000" cy="143934"/>
          </a:xfrm>
        </p:grpSpPr>
        <p:sp>
          <p:nvSpPr>
            <p:cNvPr id="39" name="Oval 38">
              <a:extLst>
                <a:ext uri="{FF2B5EF4-FFF2-40B4-BE49-F238E27FC236}">
                  <a16:creationId xmlns:a16="http://schemas.microsoft.com/office/drawing/2014/main" id="{EB5F019B-4363-4134-9BAD-A8C48FC1E7F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7A16F0-DC83-4201-8B5B-76B2BE8853B0}"/>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04AE7-C83B-4633-929B-CA2A3DD06809}"/>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5E7ACF69-9357-4F2B-BD67-2E83598F35BA}"/>
              </a:ext>
            </a:extLst>
          </p:cNvPr>
          <p:cNvSpPr txBox="1"/>
          <p:nvPr/>
        </p:nvSpPr>
        <p:spPr>
          <a:xfrm>
            <a:off x="3503036" y="2554619"/>
            <a:ext cx="582199" cy="461665"/>
          </a:xfrm>
          <a:prstGeom prst="rect">
            <a:avLst/>
          </a:prstGeom>
          <a:noFill/>
        </p:spPr>
        <p:txBody>
          <a:bodyPr wrap="square" rtlCol="0">
            <a:spAutoFit/>
          </a:bodyPr>
          <a:lstStyle/>
          <a:p>
            <a:r>
              <a:rPr lang="en-GB" sz="2400" dirty="0">
                <a:solidFill>
                  <a:srgbClr val="0000FF"/>
                </a:solidFill>
              </a:rPr>
              <a:t>→</a:t>
            </a:r>
          </a:p>
        </p:txBody>
      </p:sp>
      <p:grpSp>
        <p:nvGrpSpPr>
          <p:cNvPr id="45" name="Group 44">
            <a:extLst>
              <a:ext uri="{FF2B5EF4-FFF2-40B4-BE49-F238E27FC236}">
                <a16:creationId xmlns:a16="http://schemas.microsoft.com/office/drawing/2014/main" id="{4787C6F3-1F49-45B8-876F-3DF233BC6629}"/>
              </a:ext>
            </a:extLst>
          </p:cNvPr>
          <p:cNvGrpSpPr/>
          <p:nvPr/>
        </p:nvGrpSpPr>
        <p:grpSpPr>
          <a:xfrm rot="16200000">
            <a:off x="2478405" y="3363651"/>
            <a:ext cx="1705337" cy="1069324"/>
            <a:chOff x="189905" y="3458444"/>
            <a:chExt cx="2590800" cy="1069324"/>
          </a:xfrm>
        </p:grpSpPr>
        <p:sp>
          <p:nvSpPr>
            <p:cNvPr id="46" name="Rectangle 45">
              <a:extLst>
                <a:ext uri="{FF2B5EF4-FFF2-40B4-BE49-F238E27FC236}">
                  <a16:creationId xmlns:a16="http://schemas.microsoft.com/office/drawing/2014/main" id="{A4D64CC9-C5C3-428A-A98E-48326530BD1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47" name="Straight Arrow Connector 46">
              <a:extLst>
                <a:ext uri="{FF2B5EF4-FFF2-40B4-BE49-F238E27FC236}">
                  <a16:creationId xmlns:a16="http://schemas.microsoft.com/office/drawing/2014/main" id="{174FED8D-B867-4FC7-8FDF-00C8F854838C}"/>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09F1A459-209C-4C1C-ADCF-57767DEC8A20}"/>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9" name="Rectangle 48">
              <a:extLst>
                <a:ext uri="{FF2B5EF4-FFF2-40B4-BE49-F238E27FC236}">
                  <a16:creationId xmlns:a16="http://schemas.microsoft.com/office/drawing/2014/main" id="{7F2729EB-B3A9-403D-A77C-4FFD40F399C3}"/>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0" name="Rectangle 49">
              <a:extLst>
                <a:ext uri="{FF2B5EF4-FFF2-40B4-BE49-F238E27FC236}">
                  <a16:creationId xmlns:a16="http://schemas.microsoft.com/office/drawing/2014/main" id="{CA6A8ECB-D562-4633-B2C5-E9A6862A0DF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1" name="Rectangle 50">
              <a:extLst>
                <a:ext uri="{FF2B5EF4-FFF2-40B4-BE49-F238E27FC236}">
                  <a16:creationId xmlns:a16="http://schemas.microsoft.com/office/drawing/2014/main" id="{FD0FD580-A3CE-430A-B443-7B97EC9E6912}"/>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2" name="Rectangle 51">
              <a:extLst>
                <a:ext uri="{FF2B5EF4-FFF2-40B4-BE49-F238E27FC236}">
                  <a16:creationId xmlns:a16="http://schemas.microsoft.com/office/drawing/2014/main" id="{D78C2D28-4B7B-48CA-8E2A-7F0F6DE01EEC}"/>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3" name="Rectangle 52">
              <a:extLst>
                <a:ext uri="{FF2B5EF4-FFF2-40B4-BE49-F238E27FC236}">
                  <a16:creationId xmlns:a16="http://schemas.microsoft.com/office/drawing/2014/main" id="{4D75EBE3-E671-4FD6-8CA6-3D566642CD81}"/>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4" name="Rectangle 53">
              <a:extLst>
                <a:ext uri="{FF2B5EF4-FFF2-40B4-BE49-F238E27FC236}">
                  <a16:creationId xmlns:a16="http://schemas.microsoft.com/office/drawing/2014/main" id="{F36CC6BF-2F8B-43ED-A873-112AC5EF937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5" name="Rectangle 54">
              <a:extLst>
                <a:ext uri="{FF2B5EF4-FFF2-40B4-BE49-F238E27FC236}">
                  <a16:creationId xmlns:a16="http://schemas.microsoft.com/office/drawing/2014/main" id="{6358AE84-1DA6-447A-BF47-4AA761D30472}"/>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6" name="Straight Connector 55">
              <a:extLst>
                <a:ext uri="{FF2B5EF4-FFF2-40B4-BE49-F238E27FC236}">
                  <a16:creationId xmlns:a16="http://schemas.microsoft.com/office/drawing/2014/main" id="{8C5D0E26-89B0-4B84-A4C7-47320EBB9FD5}"/>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44" name="Rectangle 43">
            <a:extLst>
              <a:ext uri="{FF2B5EF4-FFF2-40B4-BE49-F238E27FC236}">
                <a16:creationId xmlns:a16="http://schemas.microsoft.com/office/drawing/2014/main" id="{53D635ED-DF62-430B-B015-53FB7B9C8593}"/>
              </a:ext>
            </a:extLst>
          </p:cNvPr>
          <p:cNvSpPr/>
          <p:nvPr/>
        </p:nvSpPr>
        <p:spPr>
          <a:xfrm flipH="1">
            <a:off x="4438790" y="1688032"/>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8" name="Straight Connector 57">
            <a:extLst>
              <a:ext uri="{FF2B5EF4-FFF2-40B4-BE49-F238E27FC236}">
                <a16:creationId xmlns:a16="http://schemas.microsoft.com/office/drawing/2014/main" id="{A38EFFA8-FAD8-4EBF-A3DC-F852F60C5450}"/>
              </a:ext>
            </a:extLst>
          </p:cNvPr>
          <p:cNvCxnSpPr>
            <a:cxnSpLocks/>
          </p:cNvCxnSpPr>
          <p:nvPr/>
        </p:nvCxnSpPr>
        <p:spPr bwMode="auto">
          <a:xfrm>
            <a:off x="4002049" y="2778923"/>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59" name="TextBox 58">
            <a:extLst>
              <a:ext uri="{FF2B5EF4-FFF2-40B4-BE49-F238E27FC236}">
                <a16:creationId xmlns:a16="http://schemas.microsoft.com/office/drawing/2014/main" id="{ECBAB643-2567-42A7-A237-16EFA1FD8BA3}"/>
              </a:ext>
            </a:extLst>
          </p:cNvPr>
          <p:cNvSpPr txBox="1"/>
          <p:nvPr/>
        </p:nvSpPr>
        <p:spPr>
          <a:xfrm>
            <a:off x="1696012" y="1448594"/>
            <a:ext cx="1905000" cy="492443"/>
          </a:xfrm>
          <a:prstGeom prst="rect">
            <a:avLst/>
          </a:prstGeom>
          <a:noFill/>
        </p:spPr>
        <p:txBody>
          <a:bodyPr wrap="square" rtlCol="0">
            <a:spAutoFit/>
          </a:bodyPr>
          <a:lstStyle/>
          <a:p>
            <a:r>
              <a:rPr lang="en-GB" b="1" dirty="0"/>
              <a:t>1</a:t>
            </a:r>
            <a:r>
              <a:rPr lang="en-GB" b="1" baseline="30000" dirty="0"/>
              <a:t>st</a:t>
            </a:r>
            <a:r>
              <a:rPr lang="en-GB" b="1" dirty="0"/>
              <a:t> of a pair with perfect Autocorrelation sum</a:t>
            </a:r>
          </a:p>
        </p:txBody>
      </p:sp>
      <p:sp>
        <p:nvSpPr>
          <p:cNvPr id="61" name="Rectangle 60">
            <a:extLst>
              <a:ext uri="{FF2B5EF4-FFF2-40B4-BE49-F238E27FC236}">
                <a16:creationId xmlns:a16="http://schemas.microsoft.com/office/drawing/2014/main" id="{7CBCABF1-DE36-4BE3-9793-C9A1E21D891A}"/>
              </a:ext>
            </a:extLst>
          </p:cNvPr>
          <p:cNvSpPr/>
          <p:nvPr/>
        </p:nvSpPr>
        <p:spPr>
          <a:xfrm flipH="1">
            <a:off x="4719723" y="2778924"/>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2" name="Rectangle 61">
            <a:extLst>
              <a:ext uri="{FF2B5EF4-FFF2-40B4-BE49-F238E27FC236}">
                <a16:creationId xmlns:a16="http://schemas.microsoft.com/office/drawing/2014/main" id="{731D82C8-4F19-4A0C-B2B1-EE40EB956F19}"/>
              </a:ext>
            </a:extLst>
          </p:cNvPr>
          <p:cNvSpPr/>
          <p:nvPr/>
        </p:nvSpPr>
        <p:spPr>
          <a:xfrm flipH="1">
            <a:off x="4116630" y="2232961"/>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4" name="TextBox 63">
            <a:extLst>
              <a:ext uri="{FF2B5EF4-FFF2-40B4-BE49-F238E27FC236}">
                <a16:creationId xmlns:a16="http://schemas.microsoft.com/office/drawing/2014/main" id="{B4E596FA-614B-4328-86B3-FFD2A97AB579}"/>
              </a:ext>
            </a:extLst>
          </p:cNvPr>
          <p:cNvSpPr txBox="1"/>
          <p:nvPr/>
        </p:nvSpPr>
        <p:spPr>
          <a:xfrm>
            <a:off x="6837177" y="3587195"/>
            <a:ext cx="1905000" cy="492443"/>
          </a:xfrm>
          <a:prstGeom prst="rect">
            <a:avLst/>
          </a:prstGeom>
          <a:noFill/>
        </p:spPr>
        <p:txBody>
          <a:bodyPr wrap="square" rtlCol="0">
            <a:spAutoFit/>
          </a:bodyPr>
          <a:lstStyle/>
          <a:p>
            <a:r>
              <a:rPr lang="en-GB" dirty="0"/>
              <a:t>Not too tall</a:t>
            </a:r>
          </a:p>
          <a:p>
            <a:r>
              <a:rPr lang="en-GB" dirty="0"/>
              <a:t>    I ~ modest</a:t>
            </a:r>
          </a:p>
        </p:txBody>
      </p:sp>
      <p:sp>
        <p:nvSpPr>
          <p:cNvPr id="65" name="TextBox 64">
            <a:extLst>
              <a:ext uri="{FF2B5EF4-FFF2-40B4-BE49-F238E27FC236}">
                <a16:creationId xmlns:a16="http://schemas.microsoft.com/office/drawing/2014/main" id="{8434B47B-A6F6-4BAB-B722-5246B931E9F7}"/>
              </a:ext>
            </a:extLst>
          </p:cNvPr>
          <p:cNvSpPr txBox="1"/>
          <p:nvPr/>
        </p:nvSpPr>
        <p:spPr>
          <a:xfrm>
            <a:off x="6874874" y="1771605"/>
            <a:ext cx="1905000" cy="492443"/>
          </a:xfrm>
          <a:prstGeom prst="rect">
            <a:avLst/>
          </a:prstGeom>
          <a:noFill/>
        </p:spPr>
        <p:txBody>
          <a:bodyPr wrap="square" rtlCol="0">
            <a:spAutoFit/>
          </a:bodyPr>
          <a:lstStyle/>
          <a:p>
            <a:r>
              <a:rPr lang="en-GB" dirty="0"/>
              <a:t>Quite Narrow</a:t>
            </a:r>
          </a:p>
          <a:p>
            <a:r>
              <a:rPr lang="en-GB" dirty="0"/>
              <a:t> ∆t ~ 2ns</a:t>
            </a:r>
          </a:p>
        </p:txBody>
      </p:sp>
      <p:sp>
        <p:nvSpPr>
          <p:cNvPr id="66" name="TextBox 65">
            <a:extLst>
              <a:ext uri="{FF2B5EF4-FFF2-40B4-BE49-F238E27FC236}">
                <a16:creationId xmlns:a16="http://schemas.microsoft.com/office/drawing/2014/main" id="{7466A2C2-AB16-4EDB-BF14-F7A3B8F9AF9E}"/>
              </a:ext>
            </a:extLst>
          </p:cNvPr>
          <p:cNvSpPr txBox="1"/>
          <p:nvPr/>
        </p:nvSpPr>
        <p:spPr>
          <a:xfrm>
            <a:off x="9192553" y="2587189"/>
            <a:ext cx="582199" cy="461665"/>
          </a:xfrm>
          <a:prstGeom prst="rect">
            <a:avLst/>
          </a:prstGeom>
          <a:noFill/>
        </p:spPr>
        <p:txBody>
          <a:bodyPr wrap="square" rtlCol="0">
            <a:spAutoFit/>
          </a:bodyPr>
          <a:lstStyle/>
          <a:p>
            <a:r>
              <a:rPr lang="en-GB" sz="2400" dirty="0">
                <a:solidFill>
                  <a:srgbClr val="0000FF"/>
                </a:solidFill>
              </a:rPr>
              <a:t>→</a:t>
            </a:r>
          </a:p>
        </p:txBody>
      </p:sp>
      <p:grpSp>
        <p:nvGrpSpPr>
          <p:cNvPr id="67" name="Group 66">
            <a:extLst>
              <a:ext uri="{FF2B5EF4-FFF2-40B4-BE49-F238E27FC236}">
                <a16:creationId xmlns:a16="http://schemas.microsoft.com/office/drawing/2014/main" id="{DB10538A-D692-46E9-9A55-36280028CDF0}"/>
              </a:ext>
            </a:extLst>
          </p:cNvPr>
          <p:cNvGrpSpPr/>
          <p:nvPr/>
        </p:nvGrpSpPr>
        <p:grpSpPr>
          <a:xfrm flipV="1">
            <a:off x="6610923" y="2264048"/>
            <a:ext cx="2590800" cy="1069324"/>
            <a:chOff x="189905" y="3458444"/>
            <a:chExt cx="2590800" cy="1069324"/>
          </a:xfrm>
        </p:grpSpPr>
        <p:sp>
          <p:nvSpPr>
            <p:cNvPr id="68" name="Rectangle 67">
              <a:extLst>
                <a:ext uri="{FF2B5EF4-FFF2-40B4-BE49-F238E27FC236}">
                  <a16:creationId xmlns:a16="http://schemas.microsoft.com/office/drawing/2014/main" id="{B19B4D2F-516E-4D44-8337-58B0031953C9}"/>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69" name="Straight Arrow Connector 68">
              <a:extLst>
                <a:ext uri="{FF2B5EF4-FFF2-40B4-BE49-F238E27FC236}">
                  <a16:creationId xmlns:a16="http://schemas.microsoft.com/office/drawing/2014/main" id="{6D0C0666-FB84-4FDC-AD68-F394299EFDD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0" name="Straight Arrow Connector 69">
              <a:extLst>
                <a:ext uri="{FF2B5EF4-FFF2-40B4-BE49-F238E27FC236}">
                  <a16:creationId xmlns:a16="http://schemas.microsoft.com/office/drawing/2014/main" id="{539139CF-46A8-4E11-ACA1-D0C72766F2BC}"/>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1" name="Rectangle 70">
              <a:extLst>
                <a:ext uri="{FF2B5EF4-FFF2-40B4-BE49-F238E27FC236}">
                  <a16:creationId xmlns:a16="http://schemas.microsoft.com/office/drawing/2014/main" id="{F6061EF8-6756-46D0-81B5-97AE8D1AB70B}"/>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2" name="Rectangle 71">
              <a:extLst>
                <a:ext uri="{FF2B5EF4-FFF2-40B4-BE49-F238E27FC236}">
                  <a16:creationId xmlns:a16="http://schemas.microsoft.com/office/drawing/2014/main" id="{F6533CCA-E08F-415D-828B-29CE0C6CAD20}"/>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3" name="Rectangle 72">
              <a:extLst>
                <a:ext uri="{FF2B5EF4-FFF2-40B4-BE49-F238E27FC236}">
                  <a16:creationId xmlns:a16="http://schemas.microsoft.com/office/drawing/2014/main" id="{089043DB-4C8A-4415-826C-965315BD751D}"/>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4" name="Rectangle 73">
              <a:extLst>
                <a:ext uri="{FF2B5EF4-FFF2-40B4-BE49-F238E27FC236}">
                  <a16:creationId xmlns:a16="http://schemas.microsoft.com/office/drawing/2014/main" id="{D29E5C30-293F-4574-888B-F2F5B24C00CA}"/>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5" name="Rectangle 74">
              <a:extLst>
                <a:ext uri="{FF2B5EF4-FFF2-40B4-BE49-F238E27FC236}">
                  <a16:creationId xmlns:a16="http://schemas.microsoft.com/office/drawing/2014/main" id="{08F809F6-1E90-4C6E-B6B0-F1B8E4B39728}"/>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6" name="Rectangle 75">
              <a:extLst>
                <a:ext uri="{FF2B5EF4-FFF2-40B4-BE49-F238E27FC236}">
                  <a16:creationId xmlns:a16="http://schemas.microsoft.com/office/drawing/2014/main" id="{ED7237B5-988E-429A-9431-229C28864F0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7" name="Rectangle 76">
              <a:extLst>
                <a:ext uri="{FF2B5EF4-FFF2-40B4-BE49-F238E27FC236}">
                  <a16:creationId xmlns:a16="http://schemas.microsoft.com/office/drawing/2014/main" id="{95575ED0-2211-4D28-884F-9BFE5F6C3FE3}"/>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78" name="Straight Connector 77">
              <a:extLst>
                <a:ext uri="{FF2B5EF4-FFF2-40B4-BE49-F238E27FC236}">
                  <a16:creationId xmlns:a16="http://schemas.microsoft.com/office/drawing/2014/main" id="{6B0B4E3F-C7E8-4E15-BB19-6DD10CB1A12A}"/>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79" name="Group 78">
            <a:extLst>
              <a:ext uri="{FF2B5EF4-FFF2-40B4-BE49-F238E27FC236}">
                <a16:creationId xmlns:a16="http://schemas.microsoft.com/office/drawing/2014/main" id="{59BBA507-285A-4CB9-95D7-354300BA2C51}"/>
              </a:ext>
            </a:extLst>
          </p:cNvPr>
          <p:cNvGrpSpPr/>
          <p:nvPr/>
        </p:nvGrpSpPr>
        <p:grpSpPr>
          <a:xfrm>
            <a:off x="9687814" y="2713485"/>
            <a:ext cx="144000" cy="143934"/>
            <a:chOff x="5856967" y="4487333"/>
            <a:chExt cx="144000" cy="143934"/>
          </a:xfrm>
        </p:grpSpPr>
        <p:sp>
          <p:nvSpPr>
            <p:cNvPr id="80" name="Oval 79">
              <a:extLst>
                <a:ext uri="{FF2B5EF4-FFF2-40B4-BE49-F238E27FC236}">
                  <a16:creationId xmlns:a16="http://schemas.microsoft.com/office/drawing/2014/main" id="{813D71C8-31DC-4604-85F6-553926BC05C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CBCBFA5D-4054-42F7-A0B3-E264DB07608A}"/>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3F78DCA-B8AE-437A-A331-B414681EF8EA}"/>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C099A8A7-C0E8-42D7-8541-EA71D4D3E651}"/>
              </a:ext>
            </a:extLst>
          </p:cNvPr>
          <p:cNvSpPr txBox="1"/>
          <p:nvPr/>
        </p:nvSpPr>
        <p:spPr>
          <a:xfrm>
            <a:off x="9910839" y="2554619"/>
            <a:ext cx="582199" cy="461665"/>
          </a:xfrm>
          <a:prstGeom prst="rect">
            <a:avLst/>
          </a:prstGeom>
          <a:noFill/>
        </p:spPr>
        <p:txBody>
          <a:bodyPr wrap="square" rtlCol="0">
            <a:spAutoFit/>
          </a:bodyPr>
          <a:lstStyle/>
          <a:p>
            <a:r>
              <a:rPr lang="en-GB" sz="2400" dirty="0">
                <a:solidFill>
                  <a:srgbClr val="0000FF"/>
                </a:solidFill>
              </a:rPr>
              <a:t>→</a:t>
            </a:r>
          </a:p>
        </p:txBody>
      </p:sp>
      <p:grpSp>
        <p:nvGrpSpPr>
          <p:cNvPr id="84" name="Group 83">
            <a:extLst>
              <a:ext uri="{FF2B5EF4-FFF2-40B4-BE49-F238E27FC236}">
                <a16:creationId xmlns:a16="http://schemas.microsoft.com/office/drawing/2014/main" id="{C0B91C05-95DE-4600-8FCA-62B7C3A98F6B}"/>
              </a:ext>
            </a:extLst>
          </p:cNvPr>
          <p:cNvGrpSpPr/>
          <p:nvPr/>
        </p:nvGrpSpPr>
        <p:grpSpPr>
          <a:xfrm rot="5400000" flipH="1">
            <a:off x="8886208" y="3363651"/>
            <a:ext cx="1705337" cy="1069324"/>
            <a:chOff x="189905" y="3458444"/>
            <a:chExt cx="2590800" cy="1069324"/>
          </a:xfrm>
        </p:grpSpPr>
        <p:sp>
          <p:nvSpPr>
            <p:cNvPr id="85" name="Rectangle 84">
              <a:extLst>
                <a:ext uri="{FF2B5EF4-FFF2-40B4-BE49-F238E27FC236}">
                  <a16:creationId xmlns:a16="http://schemas.microsoft.com/office/drawing/2014/main" id="{7765FDEF-602A-43C4-9794-010FBE31B916}"/>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86" name="Straight Arrow Connector 85">
              <a:extLst>
                <a:ext uri="{FF2B5EF4-FFF2-40B4-BE49-F238E27FC236}">
                  <a16:creationId xmlns:a16="http://schemas.microsoft.com/office/drawing/2014/main" id="{2D752DE7-849D-4763-B3D4-B59783CF4919}"/>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7" name="Straight Arrow Connector 86">
              <a:extLst>
                <a:ext uri="{FF2B5EF4-FFF2-40B4-BE49-F238E27FC236}">
                  <a16:creationId xmlns:a16="http://schemas.microsoft.com/office/drawing/2014/main" id="{02B0F8D1-2781-44CA-8A1E-659FE33DB051}"/>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8" name="Rectangle 87">
              <a:extLst>
                <a:ext uri="{FF2B5EF4-FFF2-40B4-BE49-F238E27FC236}">
                  <a16:creationId xmlns:a16="http://schemas.microsoft.com/office/drawing/2014/main" id="{CE7D88DE-B9F4-438E-B734-F9A1C2B7CFA8}"/>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9" name="Rectangle 88">
              <a:extLst>
                <a:ext uri="{FF2B5EF4-FFF2-40B4-BE49-F238E27FC236}">
                  <a16:creationId xmlns:a16="http://schemas.microsoft.com/office/drawing/2014/main" id="{0345FC72-F3FB-4137-9533-63C1FBFA641C}"/>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0" name="Rectangle 89">
              <a:extLst>
                <a:ext uri="{FF2B5EF4-FFF2-40B4-BE49-F238E27FC236}">
                  <a16:creationId xmlns:a16="http://schemas.microsoft.com/office/drawing/2014/main" id="{E73C34D2-3B27-4576-8AAF-EB43BC82F9D5}"/>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1" name="Rectangle 90">
              <a:extLst>
                <a:ext uri="{FF2B5EF4-FFF2-40B4-BE49-F238E27FC236}">
                  <a16:creationId xmlns:a16="http://schemas.microsoft.com/office/drawing/2014/main" id="{9D526AC5-E69B-4366-AE04-205B3C4796DF}"/>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2" name="Rectangle 91">
              <a:extLst>
                <a:ext uri="{FF2B5EF4-FFF2-40B4-BE49-F238E27FC236}">
                  <a16:creationId xmlns:a16="http://schemas.microsoft.com/office/drawing/2014/main" id="{13E219B1-9BE2-4484-9C73-0D974B669878}"/>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3" name="Rectangle 92">
              <a:extLst>
                <a:ext uri="{FF2B5EF4-FFF2-40B4-BE49-F238E27FC236}">
                  <a16:creationId xmlns:a16="http://schemas.microsoft.com/office/drawing/2014/main" id="{A1AA4F19-B007-42E1-A9B8-416C64CA1F8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94" name="Rectangle 93">
              <a:extLst>
                <a:ext uri="{FF2B5EF4-FFF2-40B4-BE49-F238E27FC236}">
                  <a16:creationId xmlns:a16="http://schemas.microsoft.com/office/drawing/2014/main" id="{E0BDB9C1-5D46-4A7D-A3C3-9415C5C7CF57}"/>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95" name="Straight Connector 94">
              <a:extLst>
                <a:ext uri="{FF2B5EF4-FFF2-40B4-BE49-F238E27FC236}">
                  <a16:creationId xmlns:a16="http://schemas.microsoft.com/office/drawing/2014/main" id="{22DF77B7-1B96-4F8E-8541-66EF605E7306}"/>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96" name="Rectangle 95">
            <a:extLst>
              <a:ext uri="{FF2B5EF4-FFF2-40B4-BE49-F238E27FC236}">
                <a16:creationId xmlns:a16="http://schemas.microsoft.com/office/drawing/2014/main" id="{F4792393-E9A5-4227-AA81-D74D73FA7610}"/>
              </a:ext>
            </a:extLst>
          </p:cNvPr>
          <p:cNvSpPr/>
          <p:nvPr/>
        </p:nvSpPr>
        <p:spPr>
          <a:xfrm flipH="1">
            <a:off x="10846593" y="1688032"/>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98" name="Straight Connector 97">
            <a:extLst>
              <a:ext uri="{FF2B5EF4-FFF2-40B4-BE49-F238E27FC236}">
                <a16:creationId xmlns:a16="http://schemas.microsoft.com/office/drawing/2014/main" id="{2B61EBEE-F1A3-4E32-801A-F834AC56ACA4}"/>
              </a:ext>
            </a:extLst>
          </p:cNvPr>
          <p:cNvCxnSpPr>
            <a:cxnSpLocks/>
          </p:cNvCxnSpPr>
          <p:nvPr/>
        </p:nvCxnSpPr>
        <p:spPr bwMode="auto">
          <a:xfrm>
            <a:off x="10409852" y="2778923"/>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99" name="TextBox 98">
            <a:extLst>
              <a:ext uri="{FF2B5EF4-FFF2-40B4-BE49-F238E27FC236}">
                <a16:creationId xmlns:a16="http://schemas.microsoft.com/office/drawing/2014/main" id="{8E2876A3-5E8A-47DD-AE29-C9C7FF0A6539}"/>
              </a:ext>
            </a:extLst>
          </p:cNvPr>
          <p:cNvSpPr txBox="1"/>
          <p:nvPr/>
        </p:nvSpPr>
        <p:spPr>
          <a:xfrm>
            <a:off x="8313710" y="1461296"/>
            <a:ext cx="2059412" cy="492443"/>
          </a:xfrm>
          <a:prstGeom prst="rect">
            <a:avLst/>
          </a:prstGeom>
          <a:noFill/>
        </p:spPr>
        <p:txBody>
          <a:bodyPr wrap="square" rtlCol="0">
            <a:spAutoFit/>
          </a:bodyPr>
          <a:lstStyle/>
          <a:p>
            <a:r>
              <a:rPr lang="en-GB" b="1" dirty="0"/>
              <a:t>2</a:t>
            </a:r>
            <a:r>
              <a:rPr lang="en-GB" b="1" baseline="30000" dirty="0"/>
              <a:t>nd</a:t>
            </a:r>
            <a:r>
              <a:rPr lang="en-GB" b="1" dirty="0"/>
              <a:t> of a pair with perfect Autocorrelation sum</a:t>
            </a:r>
          </a:p>
        </p:txBody>
      </p:sp>
      <p:sp>
        <p:nvSpPr>
          <p:cNvPr id="100" name="Rectangle 99">
            <a:extLst>
              <a:ext uri="{FF2B5EF4-FFF2-40B4-BE49-F238E27FC236}">
                <a16:creationId xmlns:a16="http://schemas.microsoft.com/office/drawing/2014/main" id="{315A73F8-601E-4124-B1FD-3F696026F27F}"/>
              </a:ext>
            </a:extLst>
          </p:cNvPr>
          <p:cNvSpPr/>
          <p:nvPr/>
        </p:nvSpPr>
        <p:spPr>
          <a:xfrm flipH="1">
            <a:off x="11126659" y="2239663"/>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1" name="Rectangle 100">
            <a:extLst>
              <a:ext uri="{FF2B5EF4-FFF2-40B4-BE49-F238E27FC236}">
                <a16:creationId xmlns:a16="http://schemas.microsoft.com/office/drawing/2014/main" id="{277E3100-0004-4873-B7E3-B06FA56E44C2}"/>
              </a:ext>
            </a:extLst>
          </p:cNvPr>
          <p:cNvSpPr/>
          <p:nvPr/>
        </p:nvSpPr>
        <p:spPr>
          <a:xfrm flipH="1">
            <a:off x="10538334" y="2792153"/>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nvGrpSpPr>
          <p:cNvPr id="11" name="Group 10">
            <a:extLst>
              <a:ext uri="{FF2B5EF4-FFF2-40B4-BE49-F238E27FC236}">
                <a16:creationId xmlns:a16="http://schemas.microsoft.com/office/drawing/2014/main" id="{03093AFA-4EC8-40C1-9F38-DAD869F1A8FF}"/>
              </a:ext>
            </a:extLst>
          </p:cNvPr>
          <p:cNvGrpSpPr/>
          <p:nvPr/>
        </p:nvGrpSpPr>
        <p:grpSpPr>
          <a:xfrm>
            <a:off x="3886508" y="4877593"/>
            <a:ext cx="943154" cy="1363505"/>
            <a:chOff x="3886508" y="4597717"/>
            <a:chExt cx="943154" cy="1643382"/>
          </a:xfrm>
        </p:grpSpPr>
        <p:sp>
          <p:nvSpPr>
            <p:cNvPr id="102" name="Rectangle 101">
              <a:extLst>
                <a:ext uri="{FF2B5EF4-FFF2-40B4-BE49-F238E27FC236}">
                  <a16:creationId xmlns:a16="http://schemas.microsoft.com/office/drawing/2014/main" id="{E5CB8637-2B02-431F-ABA9-0FECE99F9905}"/>
                </a:ext>
              </a:extLst>
            </p:cNvPr>
            <p:cNvSpPr/>
            <p:nvPr/>
          </p:nvSpPr>
          <p:spPr>
            <a:xfrm flipH="1">
              <a:off x="4323249" y="4597717"/>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03" name="Straight Connector 102">
              <a:extLst>
                <a:ext uri="{FF2B5EF4-FFF2-40B4-BE49-F238E27FC236}">
                  <a16:creationId xmlns:a16="http://schemas.microsoft.com/office/drawing/2014/main" id="{2493826C-C8C1-4701-8378-CD6248FD414E}"/>
                </a:ext>
              </a:extLst>
            </p:cNvPr>
            <p:cNvCxnSpPr>
              <a:cxnSpLocks/>
            </p:cNvCxnSpPr>
            <p:nvPr/>
          </p:nvCxnSpPr>
          <p:spPr bwMode="auto">
            <a:xfrm>
              <a:off x="3886508" y="5688608"/>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104" name="Rectangle 103">
              <a:extLst>
                <a:ext uri="{FF2B5EF4-FFF2-40B4-BE49-F238E27FC236}">
                  <a16:creationId xmlns:a16="http://schemas.microsoft.com/office/drawing/2014/main" id="{A235D2BB-7E38-4133-8BE6-64B744AE6530}"/>
                </a:ext>
              </a:extLst>
            </p:cNvPr>
            <p:cNvSpPr/>
            <p:nvPr/>
          </p:nvSpPr>
          <p:spPr>
            <a:xfrm flipH="1">
              <a:off x="4604182" y="5688609"/>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05" name="Rectangle 104">
              <a:extLst>
                <a:ext uri="{FF2B5EF4-FFF2-40B4-BE49-F238E27FC236}">
                  <a16:creationId xmlns:a16="http://schemas.microsoft.com/office/drawing/2014/main" id="{097589CF-47BC-4AF5-9CB2-2928E966A252}"/>
                </a:ext>
              </a:extLst>
            </p:cNvPr>
            <p:cNvSpPr/>
            <p:nvPr/>
          </p:nvSpPr>
          <p:spPr>
            <a:xfrm flipH="1">
              <a:off x="4001089" y="5142646"/>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110" name="TextBox 109">
            <a:extLst>
              <a:ext uri="{FF2B5EF4-FFF2-40B4-BE49-F238E27FC236}">
                <a16:creationId xmlns:a16="http://schemas.microsoft.com/office/drawing/2014/main" id="{39C4D205-BA76-452B-8E81-9F167DC9CD31}"/>
              </a:ext>
            </a:extLst>
          </p:cNvPr>
          <p:cNvSpPr txBox="1"/>
          <p:nvPr/>
        </p:nvSpPr>
        <p:spPr>
          <a:xfrm>
            <a:off x="5064003" y="5334794"/>
            <a:ext cx="582199" cy="461665"/>
          </a:xfrm>
          <a:prstGeom prst="rect">
            <a:avLst/>
          </a:prstGeom>
          <a:noFill/>
        </p:spPr>
        <p:txBody>
          <a:bodyPr wrap="square" rtlCol="0">
            <a:spAutoFit/>
          </a:bodyPr>
          <a:lstStyle/>
          <a:p>
            <a:r>
              <a:rPr lang="en-GB" sz="2400" dirty="0">
                <a:solidFill>
                  <a:srgbClr val="0000FF"/>
                </a:solidFill>
              </a:rPr>
              <a:t>+</a:t>
            </a:r>
          </a:p>
        </p:txBody>
      </p:sp>
      <p:sp>
        <p:nvSpPr>
          <p:cNvPr id="111" name="TextBox 110">
            <a:extLst>
              <a:ext uri="{FF2B5EF4-FFF2-40B4-BE49-F238E27FC236}">
                <a16:creationId xmlns:a16="http://schemas.microsoft.com/office/drawing/2014/main" id="{B1A68A9E-24DE-4EF1-B9DB-5B930673F771}"/>
              </a:ext>
            </a:extLst>
          </p:cNvPr>
          <p:cNvSpPr txBox="1"/>
          <p:nvPr/>
        </p:nvSpPr>
        <p:spPr>
          <a:xfrm>
            <a:off x="7067959" y="5334794"/>
            <a:ext cx="582199" cy="461665"/>
          </a:xfrm>
          <a:prstGeom prst="rect">
            <a:avLst/>
          </a:prstGeom>
          <a:noFill/>
        </p:spPr>
        <p:txBody>
          <a:bodyPr wrap="square" rtlCol="0">
            <a:spAutoFit/>
          </a:bodyPr>
          <a:lstStyle/>
          <a:p>
            <a:r>
              <a:rPr lang="en-GB" sz="2400" dirty="0">
                <a:solidFill>
                  <a:srgbClr val="0000FF"/>
                </a:solidFill>
              </a:rPr>
              <a:t>=</a:t>
            </a:r>
          </a:p>
        </p:txBody>
      </p:sp>
      <p:grpSp>
        <p:nvGrpSpPr>
          <p:cNvPr id="112" name="Group 111">
            <a:extLst>
              <a:ext uri="{FF2B5EF4-FFF2-40B4-BE49-F238E27FC236}">
                <a16:creationId xmlns:a16="http://schemas.microsoft.com/office/drawing/2014/main" id="{2549B5A8-4EAB-4C03-A3D6-715C0127F491}"/>
              </a:ext>
            </a:extLst>
          </p:cNvPr>
          <p:cNvGrpSpPr/>
          <p:nvPr/>
        </p:nvGrpSpPr>
        <p:grpSpPr>
          <a:xfrm>
            <a:off x="7695858" y="4725194"/>
            <a:ext cx="943154" cy="1532988"/>
            <a:chOff x="5557284" y="3645257"/>
            <a:chExt cx="943154" cy="2026757"/>
          </a:xfrm>
        </p:grpSpPr>
        <p:sp>
          <p:nvSpPr>
            <p:cNvPr id="113" name="Rectangle 112">
              <a:extLst>
                <a:ext uri="{FF2B5EF4-FFF2-40B4-BE49-F238E27FC236}">
                  <a16:creationId xmlns:a16="http://schemas.microsoft.com/office/drawing/2014/main" id="{B4F7B633-BD29-465E-B1E5-17F18AEC2486}"/>
                </a:ext>
              </a:extLst>
            </p:cNvPr>
            <p:cNvSpPr/>
            <p:nvPr/>
          </p:nvSpPr>
          <p:spPr>
            <a:xfrm flipH="1">
              <a:off x="5994024" y="3645257"/>
              <a:ext cx="61591" cy="2026757"/>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14" name="Straight Connector 113">
              <a:extLst>
                <a:ext uri="{FF2B5EF4-FFF2-40B4-BE49-F238E27FC236}">
                  <a16:creationId xmlns:a16="http://schemas.microsoft.com/office/drawing/2014/main" id="{082F8A65-C461-40D7-AEC6-0A3696F81C4D}"/>
                </a:ext>
              </a:extLst>
            </p:cNvPr>
            <p:cNvCxnSpPr>
              <a:cxnSpLocks/>
            </p:cNvCxnSpPr>
            <p:nvPr/>
          </p:nvCxnSpPr>
          <p:spPr bwMode="auto">
            <a:xfrm>
              <a:off x="5557284" y="5672014"/>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13" name="Freeform: Shape 12">
            <a:extLst>
              <a:ext uri="{FF2B5EF4-FFF2-40B4-BE49-F238E27FC236}">
                <a16:creationId xmlns:a16="http://schemas.microsoft.com/office/drawing/2014/main" id="{D5BC9023-1523-48AD-A608-8FD76275C7AB}"/>
              </a:ext>
            </a:extLst>
          </p:cNvPr>
          <p:cNvSpPr/>
          <p:nvPr/>
        </p:nvSpPr>
        <p:spPr bwMode="auto">
          <a:xfrm>
            <a:off x="4712117" y="2609304"/>
            <a:ext cx="526038" cy="2765502"/>
          </a:xfrm>
          <a:custGeom>
            <a:avLst/>
            <a:gdLst>
              <a:gd name="connsiteX0" fmla="*/ 230459 w 526038"/>
              <a:gd name="connsiteY0" fmla="*/ 0 h 2765502"/>
              <a:gd name="connsiteX1" fmla="*/ 520390 w 526038"/>
              <a:gd name="connsiteY1" fmla="*/ 1479395 h 2765502"/>
              <a:gd name="connsiteX2" fmla="*/ 0 w 526038"/>
              <a:gd name="connsiteY2" fmla="*/ 2765502 h 2765502"/>
            </a:gdLst>
            <a:ahLst/>
            <a:cxnLst>
              <a:cxn ang="0">
                <a:pos x="connsiteX0" y="connsiteY0"/>
              </a:cxn>
              <a:cxn ang="0">
                <a:pos x="connsiteX1" y="connsiteY1"/>
              </a:cxn>
              <a:cxn ang="0">
                <a:pos x="connsiteX2" y="connsiteY2"/>
              </a:cxn>
            </a:cxnLst>
            <a:rect l="l" t="t" r="r" b="b"/>
            <a:pathLst>
              <a:path w="526038" h="2765502">
                <a:moveTo>
                  <a:pt x="230459" y="0"/>
                </a:moveTo>
                <a:cubicBezTo>
                  <a:pt x="394629" y="509239"/>
                  <a:pt x="558800" y="1018478"/>
                  <a:pt x="520390" y="1479395"/>
                </a:cubicBezTo>
                <a:cubicBezTo>
                  <a:pt x="481980" y="1940312"/>
                  <a:pt x="240990" y="2352907"/>
                  <a:pt x="0" y="2765502"/>
                </a:cubicBezTo>
              </a:path>
            </a:pathLst>
          </a:custGeom>
          <a:noFill/>
          <a:ln w="12700" cap="flat" cmpd="sng" algn="ctr">
            <a:solidFill>
              <a:srgbClr val="0000FF"/>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FF"/>
              </a:solidFill>
              <a:effectLst/>
              <a:latin typeface="Times New Roman" pitchFamily="-109" charset="0"/>
            </a:endParaRPr>
          </a:p>
        </p:txBody>
      </p:sp>
      <p:sp>
        <p:nvSpPr>
          <p:cNvPr id="15" name="Freeform: Shape 14">
            <a:extLst>
              <a:ext uri="{FF2B5EF4-FFF2-40B4-BE49-F238E27FC236}">
                <a16:creationId xmlns:a16="http://schemas.microsoft.com/office/drawing/2014/main" id="{8630DF42-E815-4D36-80CA-6CE75B2C5A70}"/>
              </a:ext>
            </a:extLst>
          </p:cNvPr>
          <p:cNvSpPr/>
          <p:nvPr/>
        </p:nvSpPr>
        <p:spPr bwMode="auto">
          <a:xfrm>
            <a:off x="6140739" y="1811745"/>
            <a:ext cx="4661210" cy="3011018"/>
          </a:xfrm>
          <a:custGeom>
            <a:avLst/>
            <a:gdLst>
              <a:gd name="connsiteX0" fmla="*/ 4661210 w 4661210"/>
              <a:gd name="connsiteY0" fmla="*/ 0 h 3308195"/>
              <a:gd name="connsiteX1" fmla="*/ 3546088 w 4661210"/>
              <a:gd name="connsiteY1" fmla="*/ 319668 h 3308195"/>
              <a:gd name="connsiteX2" fmla="*/ 2958790 w 4661210"/>
              <a:gd name="connsiteY2" fmla="*/ 1248937 h 3308195"/>
              <a:gd name="connsiteX3" fmla="*/ 2706029 w 4661210"/>
              <a:gd name="connsiteY3" fmla="*/ 2051825 h 3308195"/>
              <a:gd name="connsiteX4" fmla="*/ 2207942 w 4661210"/>
              <a:gd name="connsiteY4" fmla="*/ 2527610 h 3308195"/>
              <a:gd name="connsiteX5" fmla="*/ 1293542 w 4661210"/>
              <a:gd name="connsiteY5" fmla="*/ 2579649 h 3308195"/>
              <a:gd name="connsiteX6" fmla="*/ 379142 w 4661210"/>
              <a:gd name="connsiteY6" fmla="*/ 2624254 h 3308195"/>
              <a:gd name="connsiteX7" fmla="*/ 0 w 4661210"/>
              <a:gd name="connsiteY7" fmla="*/ 3308195 h 33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1210" h="3308195">
                <a:moveTo>
                  <a:pt x="4661210" y="0"/>
                </a:moveTo>
                <a:cubicBezTo>
                  <a:pt x="4245517" y="55756"/>
                  <a:pt x="3829825" y="111512"/>
                  <a:pt x="3546088" y="319668"/>
                </a:cubicBezTo>
                <a:cubicBezTo>
                  <a:pt x="3262351" y="527824"/>
                  <a:pt x="3098800" y="960244"/>
                  <a:pt x="2958790" y="1248937"/>
                </a:cubicBezTo>
                <a:cubicBezTo>
                  <a:pt x="2818780" y="1537630"/>
                  <a:pt x="2831170" y="1838713"/>
                  <a:pt x="2706029" y="2051825"/>
                </a:cubicBezTo>
                <a:cubicBezTo>
                  <a:pt x="2580888" y="2264937"/>
                  <a:pt x="2443356" y="2439639"/>
                  <a:pt x="2207942" y="2527610"/>
                </a:cubicBezTo>
                <a:cubicBezTo>
                  <a:pt x="1972528" y="2615581"/>
                  <a:pt x="1293542" y="2579649"/>
                  <a:pt x="1293542" y="2579649"/>
                </a:cubicBezTo>
                <a:cubicBezTo>
                  <a:pt x="988742" y="2595756"/>
                  <a:pt x="594732" y="2502830"/>
                  <a:pt x="379142" y="2624254"/>
                </a:cubicBezTo>
                <a:cubicBezTo>
                  <a:pt x="163552" y="2745678"/>
                  <a:pt x="81776" y="3026936"/>
                  <a:pt x="0" y="3308195"/>
                </a:cubicBezTo>
              </a:path>
            </a:pathLst>
          </a:custGeom>
          <a:noFill/>
          <a:ln w="12700" cap="flat" cmpd="sng" algn="ctr">
            <a:solidFill>
              <a:srgbClr val="0000FF"/>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eaLnBrk="0" hangingPunct="0"/>
            <a:endParaRPr lang="en-GB" sz="1200">
              <a:solidFill>
                <a:srgbClr val="0000FF"/>
              </a:solidFill>
              <a:latin typeface="Times New Roman" pitchFamily="-109" charset="0"/>
            </a:endParaRPr>
          </a:p>
        </p:txBody>
      </p:sp>
      <p:grpSp>
        <p:nvGrpSpPr>
          <p:cNvPr id="118" name="Group 117">
            <a:extLst>
              <a:ext uri="{FF2B5EF4-FFF2-40B4-BE49-F238E27FC236}">
                <a16:creationId xmlns:a16="http://schemas.microsoft.com/office/drawing/2014/main" id="{AA5EAD61-33A8-4F38-AA06-9BB111F620BF}"/>
              </a:ext>
            </a:extLst>
          </p:cNvPr>
          <p:cNvGrpSpPr/>
          <p:nvPr/>
        </p:nvGrpSpPr>
        <p:grpSpPr>
          <a:xfrm flipH="1">
            <a:off x="5709755" y="4877164"/>
            <a:ext cx="943154" cy="1363505"/>
            <a:chOff x="3886508" y="4597717"/>
            <a:chExt cx="943154" cy="1643382"/>
          </a:xfrm>
        </p:grpSpPr>
        <p:sp>
          <p:nvSpPr>
            <p:cNvPr id="119" name="Rectangle 118">
              <a:extLst>
                <a:ext uri="{FF2B5EF4-FFF2-40B4-BE49-F238E27FC236}">
                  <a16:creationId xmlns:a16="http://schemas.microsoft.com/office/drawing/2014/main" id="{A5A73F20-6DBC-43C9-82B5-540C4F0F9275}"/>
                </a:ext>
              </a:extLst>
            </p:cNvPr>
            <p:cNvSpPr/>
            <p:nvPr/>
          </p:nvSpPr>
          <p:spPr>
            <a:xfrm flipH="1">
              <a:off x="4323249" y="4597717"/>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20" name="Straight Connector 119">
              <a:extLst>
                <a:ext uri="{FF2B5EF4-FFF2-40B4-BE49-F238E27FC236}">
                  <a16:creationId xmlns:a16="http://schemas.microsoft.com/office/drawing/2014/main" id="{CAD4A257-FD50-41A2-A39F-18DC4642BB3D}"/>
                </a:ext>
              </a:extLst>
            </p:cNvPr>
            <p:cNvCxnSpPr>
              <a:cxnSpLocks/>
            </p:cNvCxnSpPr>
            <p:nvPr/>
          </p:nvCxnSpPr>
          <p:spPr bwMode="auto">
            <a:xfrm>
              <a:off x="3886508" y="5688608"/>
              <a:ext cx="943154"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
          <p:nvSpPr>
            <p:cNvPr id="121" name="Rectangle 120">
              <a:extLst>
                <a:ext uri="{FF2B5EF4-FFF2-40B4-BE49-F238E27FC236}">
                  <a16:creationId xmlns:a16="http://schemas.microsoft.com/office/drawing/2014/main" id="{BA65860B-4D29-44B9-9619-7966801F8F28}"/>
                </a:ext>
              </a:extLst>
            </p:cNvPr>
            <p:cNvSpPr/>
            <p:nvPr/>
          </p:nvSpPr>
          <p:spPr>
            <a:xfrm flipH="1">
              <a:off x="4604182" y="5688609"/>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22" name="Rectangle 121">
              <a:extLst>
                <a:ext uri="{FF2B5EF4-FFF2-40B4-BE49-F238E27FC236}">
                  <a16:creationId xmlns:a16="http://schemas.microsoft.com/office/drawing/2014/main" id="{DCE387B8-C584-4C5A-8AB2-456A991DBB23}"/>
                </a:ext>
              </a:extLst>
            </p:cNvPr>
            <p:cNvSpPr/>
            <p:nvPr/>
          </p:nvSpPr>
          <p:spPr>
            <a:xfrm flipH="1">
              <a:off x="4001089" y="5142646"/>
              <a:ext cx="45719" cy="552490"/>
            </a:xfrm>
            <a:prstGeom prst="rect">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Tree>
    <p:extLst>
      <p:ext uri="{BB962C8B-B14F-4D97-AF65-F5344CB8AC3E}">
        <p14:creationId xmlns:p14="http://schemas.microsoft.com/office/powerpoint/2010/main" val="2589559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EDCAACE-44D5-447A-A49E-7860D45C4F01}"/>
              </a:ext>
            </a:extLst>
          </p:cNvPr>
          <p:cNvSpPr>
            <a:spLocks noGrp="1"/>
          </p:cNvSpPr>
          <p:nvPr>
            <p:ph type="subTitle" idx="13"/>
          </p:nvPr>
        </p:nvSpPr>
        <p:spPr/>
        <p:txBody>
          <a:bodyPr/>
          <a:lstStyle/>
          <a:p>
            <a:r>
              <a:rPr lang="en-GB" dirty="0"/>
              <a:t>Ipatov sequences have perfect “periodic” autocorrelation</a:t>
            </a:r>
          </a:p>
        </p:txBody>
      </p:sp>
      <p:sp>
        <p:nvSpPr>
          <p:cNvPr id="3" name="Title 2">
            <a:extLst>
              <a:ext uri="{FF2B5EF4-FFF2-40B4-BE49-F238E27FC236}">
                <a16:creationId xmlns:a16="http://schemas.microsoft.com/office/drawing/2014/main" id="{6E6BFE74-F864-4B7B-9CE2-E7B54466F8DD}"/>
              </a:ext>
            </a:extLst>
          </p:cNvPr>
          <p:cNvSpPr>
            <a:spLocks noGrp="1"/>
          </p:cNvSpPr>
          <p:nvPr>
            <p:ph type="title"/>
          </p:nvPr>
        </p:nvSpPr>
        <p:spPr/>
        <p:txBody>
          <a:bodyPr/>
          <a:lstStyle/>
          <a:p>
            <a:r>
              <a:rPr lang="en-GB" dirty="0"/>
              <a:t>Channel Sounding: Ipatov Sequences</a:t>
            </a:r>
          </a:p>
        </p:txBody>
      </p:sp>
      <p:pic>
        <p:nvPicPr>
          <p:cNvPr id="5" name="Content Placeholder 4">
            <a:extLst>
              <a:ext uri="{FF2B5EF4-FFF2-40B4-BE49-F238E27FC236}">
                <a16:creationId xmlns:a16="http://schemas.microsoft.com/office/drawing/2014/main" id="{7D9CCE07-4C8F-45D1-9094-A7B3FC8CB370}"/>
              </a:ext>
            </a:extLst>
          </p:cNvPr>
          <p:cNvPicPr>
            <a:picLocks noGrp="1" noChangeAspect="1"/>
          </p:cNvPicPr>
          <p:nvPr>
            <p:ph idx="1"/>
          </p:nvPr>
        </p:nvPicPr>
        <p:blipFill>
          <a:blip r:embed="rId3"/>
          <a:stretch>
            <a:fillRect/>
          </a:stretch>
        </p:blipFill>
        <p:spPr>
          <a:xfrm>
            <a:off x="380206" y="2591594"/>
            <a:ext cx="4190206" cy="1225053"/>
          </a:xfrm>
          <a:prstGeom prst="rect">
            <a:avLst/>
          </a:prstGeom>
        </p:spPr>
      </p:pic>
      <p:pic>
        <p:nvPicPr>
          <p:cNvPr id="7" name="Picture 6">
            <a:extLst>
              <a:ext uri="{FF2B5EF4-FFF2-40B4-BE49-F238E27FC236}">
                <a16:creationId xmlns:a16="http://schemas.microsoft.com/office/drawing/2014/main" id="{C66AAE48-8CEA-4FC6-AE61-45BBA04D4BBE}"/>
              </a:ext>
            </a:extLst>
          </p:cNvPr>
          <p:cNvPicPr>
            <a:picLocks noChangeAspect="1"/>
          </p:cNvPicPr>
          <p:nvPr/>
        </p:nvPicPr>
        <p:blipFill>
          <a:blip r:embed="rId4"/>
          <a:stretch>
            <a:fillRect/>
          </a:stretch>
        </p:blipFill>
        <p:spPr>
          <a:xfrm>
            <a:off x="75406" y="4207934"/>
            <a:ext cx="4950547" cy="1443909"/>
          </a:xfrm>
          <a:prstGeom prst="rect">
            <a:avLst/>
          </a:prstGeom>
        </p:spPr>
      </p:pic>
      <p:pic>
        <p:nvPicPr>
          <p:cNvPr id="8" name="Picture 7">
            <a:extLst>
              <a:ext uri="{FF2B5EF4-FFF2-40B4-BE49-F238E27FC236}">
                <a16:creationId xmlns:a16="http://schemas.microsoft.com/office/drawing/2014/main" id="{E31CB79A-2351-4A7D-B49C-3941C532D714}"/>
              </a:ext>
            </a:extLst>
          </p:cNvPr>
          <p:cNvPicPr>
            <a:picLocks noChangeAspect="1"/>
          </p:cNvPicPr>
          <p:nvPr/>
        </p:nvPicPr>
        <p:blipFill>
          <a:blip r:embed="rId5"/>
          <a:stretch>
            <a:fillRect/>
          </a:stretch>
        </p:blipFill>
        <p:spPr>
          <a:xfrm>
            <a:off x="5790406" y="2591594"/>
            <a:ext cx="4938788" cy="1430191"/>
          </a:xfrm>
          <a:prstGeom prst="rect">
            <a:avLst/>
          </a:prstGeom>
        </p:spPr>
      </p:pic>
      <p:pic>
        <p:nvPicPr>
          <p:cNvPr id="9" name="Picture 8">
            <a:extLst>
              <a:ext uri="{FF2B5EF4-FFF2-40B4-BE49-F238E27FC236}">
                <a16:creationId xmlns:a16="http://schemas.microsoft.com/office/drawing/2014/main" id="{A17FB16A-8EB7-40BA-9572-3FE42C419E97}"/>
              </a:ext>
            </a:extLst>
          </p:cNvPr>
          <p:cNvPicPr>
            <a:picLocks noChangeAspect="1"/>
          </p:cNvPicPr>
          <p:nvPr/>
        </p:nvPicPr>
        <p:blipFill>
          <a:blip r:embed="rId6"/>
          <a:stretch>
            <a:fillRect/>
          </a:stretch>
        </p:blipFill>
        <p:spPr>
          <a:xfrm>
            <a:off x="5746442" y="4312332"/>
            <a:ext cx="4950547" cy="1440472"/>
          </a:xfrm>
          <a:prstGeom prst="rect">
            <a:avLst/>
          </a:prstGeom>
        </p:spPr>
      </p:pic>
    </p:spTree>
    <p:extLst>
      <p:ext uri="{BB962C8B-B14F-4D97-AF65-F5344CB8AC3E}">
        <p14:creationId xmlns:p14="http://schemas.microsoft.com/office/powerpoint/2010/main" val="421485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C17530-429A-4105-9955-698CF11CEAF7}"/>
              </a:ext>
            </a:extLst>
          </p:cNvPr>
          <p:cNvSpPr>
            <a:spLocks noGrp="1"/>
          </p:cNvSpPr>
          <p:nvPr>
            <p:ph type="subTitle" idx="13"/>
          </p:nvPr>
        </p:nvSpPr>
        <p:spPr/>
        <p:txBody>
          <a:bodyPr/>
          <a:lstStyle/>
          <a:p>
            <a:r>
              <a:rPr lang="en-GB" dirty="0"/>
              <a:t>By adding together all the impulse responses a perfect CIR estimate is found</a:t>
            </a:r>
          </a:p>
        </p:txBody>
      </p:sp>
      <p:sp>
        <p:nvSpPr>
          <p:cNvPr id="3" name="Title 2">
            <a:extLst>
              <a:ext uri="{FF2B5EF4-FFF2-40B4-BE49-F238E27FC236}">
                <a16:creationId xmlns:a16="http://schemas.microsoft.com/office/drawing/2014/main" id="{56EA174B-674D-4624-A740-49F69935070D}"/>
              </a:ext>
            </a:extLst>
          </p:cNvPr>
          <p:cNvSpPr>
            <a:spLocks noGrp="1"/>
          </p:cNvSpPr>
          <p:nvPr>
            <p:ph type="title"/>
          </p:nvPr>
        </p:nvSpPr>
        <p:spPr/>
        <p:txBody>
          <a:bodyPr/>
          <a:lstStyle/>
          <a:p>
            <a:r>
              <a:rPr lang="en-GB" dirty="0"/>
              <a:t>Complementary Sets</a:t>
            </a:r>
          </a:p>
        </p:txBody>
      </p:sp>
      <p:pic>
        <p:nvPicPr>
          <p:cNvPr id="6" name="Content Placeholder 5">
            <a:extLst>
              <a:ext uri="{FF2B5EF4-FFF2-40B4-BE49-F238E27FC236}">
                <a16:creationId xmlns:a16="http://schemas.microsoft.com/office/drawing/2014/main" id="{C2FB3284-B56A-4C67-9765-08864DED7070}"/>
              </a:ext>
            </a:extLst>
          </p:cNvPr>
          <p:cNvPicPr>
            <a:picLocks noGrp="1" noChangeAspect="1"/>
          </p:cNvPicPr>
          <p:nvPr>
            <p:ph idx="1"/>
          </p:nvPr>
        </p:nvPicPr>
        <p:blipFill>
          <a:blip r:embed="rId3"/>
          <a:stretch>
            <a:fillRect/>
          </a:stretch>
        </p:blipFill>
        <p:spPr>
          <a:xfrm>
            <a:off x="4266406" y="1677229"/>
            <a:ext cx="7457440" cy="4660900"/>
          </a:xfrm>
          <a:prstGeom prst="rect">
            <a:avLst/>
          </a:prstGeom>
        </p:spPr>
      </p:pic>
      <p:sp>
        <p:nvSpPr>
          <p:cNvPr id="8" name="TextBox 7">
            <a:extLst>
              <a:ext uri="{FF2B5EF4-FFF2-40B4-BE49-F238E27FC236}">
                <a16:creationId xmlns:a16="http://schemas.microsoft.com/office/drawing/2014/main" id="{6C3A2281-7E7E-4DA0-9E17-82D4B29AF913}"/>
              </a:ext>
            </a:extLst>
          </p:cNvPr>
          <p:cNvSpPr txBox="1"/>
          <p:nvPr/>
        </p:nvSpPr>
        <p:spPr>
          <a:xfrm>
            <a:off x="1527258" y="3874820"/>
            <a:ext cx="2590800" cy="292388"/>
          </a:xfrm>
          <a:prstGeom prst="rect">
            <a:avLst/>
          </a:prstGeom>
          <a:noFill/>
        </p:spPr>
        <p:txBody>
          <a:bodyPr wrap="square" rtlCol="0">
            <a:spAutoFit/>
          </a:bodyPr>
          <a:lstStyle/>
          <a:p>
            <a:r>
              <a:rPr lang="en-GB" dirty="0"/>
              <a:t>Example 8 x 8 complementary set</a:t>
            </a:r>
          </a:p>
        </p:txBody>
      </p:sp>
      <p:sp>
        <p:nvSpPr>
          <p:cNvPr id="10" name="TextBox 9">
            <a:extLst>
              <a:ext uri="{FF2B5EF4-FFF2-40B4-BE49-F238E27FC236}">
                <a16:creationId xmlns:a16="http://schemas.microsoft.com/office/drawing/2014/main" id="{FD15493D-E89F-49AB-9EBA-B0A91A753C1B}"/>
              </a:ext>
            </a:extLst>
          </p:cNvPr>
          <p:cNvSpPr txBox="1"/>
          <p:nvPr/>
        </p:nvSpPr>
        <p:spPr>
          <a:xfrm>
            <a:off x="2132806" y="1981994"/>
            <a:ext cx="1828800" cy="1892826"/>
          </a:xfrm>
          <a:prstGeom prst="rect">
            <a:avLst/>
          </a:prstGeom>
          <a:noFill/>
        </p:spPr>
        <p:txBody>
          <a:bodyPr wrap="square" rtlCol="0">
            <a:spAutoFit/>
          </a:bodyPr>
          <a:lstStyle/>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endParaRPr lang="en-GB" dirty="0">
              <a:latin typeface="Lucida Console" panose="020B0609040504020204" pitchFamily="49" charset="0"/>
            </a:endParaRPr>
          </a:p>
        </p:txBody>
      </p:sp>
      <p:sp>
        <p:nvSpPr>
          <p:cNvPr id="11" name="Subtitle 1">
            <a:extLst>
              <a:ext uri="{FF2B5EF4-FFF2-40B4-BE49-F238E27FC236}">
                <a16:creationId xmlns:a16="http://schemas.microsoft.com/office/drawing/2014/main" id="{554D1940-9D80-402F-A1F4-1039E3EE5C2A}"/>
              </a:ext>
            </a:extLst>
          </p:cNvPr>
          <p:cNvSpPr txBox="1">
            <a:spLocks/>
          </p:cNvSpPr>
          <p:nvPr/>
        </p:nvSpPr>
        <p:spPr bwMode="auto">
          <a:xfrm>
            <a:off x="466567" y="4307634"/>
            <a:ext cx="4561839" cy="194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0126" rIns="100251" bIns="50126" numCol="1" anchor="t" anchorCtr="0" compatLnSpc="1">
            <a:prstTxWarp prst="textNoShape">
              <a:avLst/>
            </a:prstTxWarp>
            <a:spAutoFit/>
          </a:bodyPr>
          <a:lstStyle>
            <a:lvl1pPr marL="0" indent="0" algn="l" rtl="0" eaLnBrk="0" fontAlgn="base" hangingPunct="0">
              <a:spcBef>
                <a:spcPts val="0"/>
              </a:spcBef>
              <a:spcAft>
                <a:spcPct val="0"/>
              </a:spcAft>
              <a:buNone/>
              <a:defRPr sz="2399">
                <a:solidFill>
                  <a:schemeClr val="accent1"/>
                </a:solidFill>
                <a:latin typeface="+mn-lt"/>
                <a:ea typeface="ＭＳ Ｐゴシック" pitchFamily="-65" charset="-128"/>
                <a:cs typeface="ＭＳ Ｐゴシック" pitchFamily="-65" charset="-128"/>
              </a:defRPr>
            </a:lvl1pPr>
            <a:lvl2pPr marL="609336" indent="0" algn="ctr" rtl="0" eaLnBrk="0" fontAlgn="base" hangingPunct="0">
              <a:spcBef>
                <a:spcPct val="20000"/>
              </a:spcBef>
              <a:spcAft>
                <a:spcPct val="0"/>
              </a:spcAft>
              <a:buNone/>
              <a:defRPr sz="3000">
                <a:solidFill>
                  <a:schemeClr val="tx1">
                    <a:tint val="75000"/>
                  </a:schemeClr>
                </a:solidFill>
                <a:latin typeface="+mn-lt"/>
                <a:ea typeface="ＭＳ Ｐゴシック" pitchFamily="-109" charset="-128"/>
              </a:defRPr>
            </a:lvl2pPr>
            <a:lvl3pPr marL="1218671" indent="0" algn="ctr" rtl="0" eaLnBrk="0" fontAlgn="base" hangingPunct="0">
              <a:spcBef>
                <a:spcPct val="20000"/>
              </a:spcBef>
              <a:spcAft>
                <a:spcPct val="0"/>
              </a:spcAft>
              <a:buNone/>
              <a:defRPr sz="2600">
                <a:solidFill>
                  <a:schemeClr val="tx1">
                    <a:tint val="75000"/>
                  </a:schemeClr>
                </a:solidFill>
                <a:latin typeface="+mn-lt"/>
                <a:ea typeface="ＭＳ Ｐゴシック" pitchFamily="-109" charset="-128"/>
              </a:defRPr>
            </a:lvl3pPr>
            <a:lvl4pPr marL="1828007"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4pPr>
            <a:lvl5pPr marL="2437343"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5pPr>
            <a:lvl6pPr marL="304668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6pPr>
            <a:lvl7pPr marL="365601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7pPr>
            <a:lvl8pPr marL="426535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8pPr>
            <a:lvl9pPr marL="487468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9pPr>
          </a:lstStyle>
          <a:p>
            <a:r>
              <a:rPr lang="en-GB" kern="0" dirty="0"/>
              <a:t>A drawback is that the codes need to be sent with a gap between them to allow the multipath for each code to die away</a:t>
            </a:r>
          </a:p>
        </p:txBody>
      </p:sp>
    </p:spTree>
    <p:extLst>
      <p:ext uri="{BB962C8B-B14F-4D97-AF65-F5344CB8AC3E}">
        <p14:creationId xmlns:p14="http://schemas.microsoft.com/office/powerpoint/2010/main" val="26591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331760-482F-4582-BD12-258998D875EA}"/>
              </a:ext>
            </a:extLst>
          </p:cNvPr>
          <p:cNvPicPr>
            <a:picLocks noGrp="1" noChangeAspect="1"/>
          </p:cNvPicPr>
          <p:nvPr>
            <p:ph idx="1"/>
          </p:nvPr>
        </p:nvPicPr>
        <p:blipFill>
          <a:blip r:embed="rId3"/>
          <a:stretch>
            <a:fillRect/>
          </a:stretch>
        </p:blipFill>
        <p:spPr>
          <a:xfrm>
            <a:off x="4312143" y="1905794"/>
            <a:ext cx="7590724" cy="4419600"/>
          </a:xfrm>
          <a:prstGeom prst="rect">
            <a:avLst/>
          </a:prstGeom>
        </p:spPr>
      </p:pic>
      <p:sp>
        <p:nvSpPr>
          <p:cNvPr id="3" name="Title 2">
            <a:extLst>
              <a:ext uri="{FF2B5EF4-FFF2-40B4-BE49-F238E27FC236}">
                <a16:creationId xmlns:a16="http://schemas.microsoft.com/office/drawing/2014/main" id="{56EA174B-674D-4624-A740-49F69935070D}"/>
              </a:ext>
            </a:extLst>
          </p:cNvPr>
          <p:cNvSpPr>
            <a:spLocks noGrp="1"/>
          </p:cNvSpPr>
          <p:nvPr>
            <p:ph type="title"/>
          </p:nvPr>
        </p:nvSpPr>
        <p:spPr/>
        <p:txBody>
          <a:bodyPr/>
          <a:lstStyle/>
          <a:p>
            <a:r>
              <a:rPr lang="en-GB" dirty="0"/>
              <a:t>Complementary </a:t>
            </a:r>
            <a:r>
              <a:rPr lang="en-GB" dirty="0" err="1"/>
              <a:t>Zerosum</a:t>
            </a:r>
            <a:r>
              <a:rPr lang="en-GB" dirty="0"/>
              <a:t> Cross-correlation Blocks</a:t>
            </a:r>
          </a:p>
        </p:txBody>
      </p:sp>
      <p:sp>
        <p:nvSpPr>
          <p:cNvPr id="7" name="TextBox 6">
            <a:extLst>
              <a:ext uri="{FF2B5EF4-FFF2-40B4-BE49-F238E27FC236}">
                <a16:creationId xmlns:a16="http://schemas.microsoft.com/office/drawing/2014/main" id="{EC5676AB-80B5-43B7-973A-6BF1C9450321}"/>
              </a:ext>
            </a:extLst>
          </p:cNvPr>
          <p:cNvSpPr txBox="1"/>
          <p:nvPr/>
        </p:nvSpPr>
        <p:spPr>
          <a:xfrm>
            <a:off x="2072308" y="2018566"/>
            <a:ext cx="1828800" cy="1892826"/>
          </a:xfrm>
          <a:prstGeom prst="rect">
            <a:avLst/>
          </a:prstGeom>
          <a:noFill/>
        </p:spPr>
        <p:txBody>
          <a:bodyPr wrap="square" rtlCol="0">
            <a:spAutoFit/>
          </a:bodyPr>
          <a:lstStyle/>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endParaRPr lang="en-GB" dirty="0">
              <a:latin typeface="Lucida Console" panose="020B0609040504020204" pitchFamily="49" charset="0"/>
            </a:endParaRPr>
          </a:p>
        </p:txBody>
      </p:sp>
      <p:sp>
        <p:nvSpPr>
          <p:cNvPr id="8" name="TextBox 7">
            <a:extLst>
              <a:ext uri="{FF2B5EF4-FFF2-40B4-BE49-F238E27FC236}">
                <a16:creationId xmlns:a16="http://schemas.microsoft.com/office/drawing/2014/main" id="{6C3A2281-7E7E-4DA0-9E17-82D4B29AF913}"/>
              </a:ext>
            </a:extLst>
          </p:cNvPr>
          <p:cNvSpPr txBox="1"/>
          <p:nvPr/>
        </p:nvSpPr>
        <p:spPr>
          <a:xfrm>
            <a:off x="1599406" y="3664765"/>
            <a:ext cx="2590800" cy="292388"/>
          </a:xfrm>
          <a:prstGeom prst="rect">
            <a:avLst/>
          </a:prstGeom>
          <a:noFill/>
        </p:spPr>
        <p:txBody>
          <a:bodyPr wrap="square" rtlCol="0">
            <a:spAutoFit/>
          </a:bodyPr>
          <a:lstStyle/>
          <a:p>
            <a:r>
              <a:rPr lang="en-GB" dirty="0"/>
              <a:t>Example 8 x 8 CZC code block</a:t>
            </a:r>
          </a:p>
        </p:txBody>
      </p:sp>
      <p:sp>
        <p:nvSpPr>
          <p:cNvPr id="2" name="Subtitle 1">
            <a:extLst>
              <a:ext uri="{FF2B5EF4-FFF2-40B4-BE49-F238E27FC236}">
                <a16:creationId xmlns:a16="http://schemas.microsoft.com/office/drawing/2014/main" id="{15C17530-429A-4105-9955-698CF11CEAF7}"/>
              </a:ext>
            </a:extLst>
          </p:cNvPr>
          <p:cNvSpPr>
            <a:spLocks noGrp="1"/>
          </p:cNvSpPr>
          <p:nvPr>
            <p:ph type="subTitle" idx="13"/>
          </p:nvPr>
        </p:nvSpPr>
        <p:spPr>
          <a:xfrm>
            <a:off x="301663" y="1206794"/>
            <a:ext cx="11570531" cy="839638"/>
          </a:xfrm>
        </p:spPr>
        <p:txBody>
          <a:bodyPr/>
          <a:lstStyle/>
          <a:p>
            <a:r>
              <a:rPr lang="en-GB" dirty="0"/>
              <a:t>By adding together all the impulse responses a perfect CIR estimate is found even when the codes are sent directly following each other</a:t>
            </a:r>
          </a:p>
        </p:txBody>
      </p:sp>
      <p:sp>
        <p:nvSpPr>
          <p:cNvPr id="9" name="Subtitle 1">
            <a:extLst>
              <a:ext uri="{FF2B5EF4-FFF2-40B4-BE49-F238E27FC236}">
                <a16:creationId xmlns:a16="http://schemas.microsoft.com/office/drawing/2014/main" id="{037C03EE-2369-4064-8D1C-4B6F8F0B6B15}"/>
              </a:ext>
            </a:extLst>
          </p:cNvPr>
          <p:cNvSpPr txBox="1">
            <a:spLocks/>
          </p:cNvSpPr>
          <p:nvPr/>
        </p:nvSpPr>
        <p:spPr bwMode="auto">
          <a:xfrm>
            <a:off x="380206" y="4115594"/>
            <a:ext cx="4714239" cy="16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0126" rIns="100251" bIns="50126" numCol="1" anchor="t" anchorCtr="0" compatLnSpc="1">
            <a:prstTxWarp prst="textNoShape">
              <a:avLst/>
            </a:prstTxWarp>
            <a:spAutoFit/>
          </a:bodyPr>
          <a:lstStyle>
            <a:lvl1pPr marL="0" indent="0" algn="l" rtl="0" eaLnBrk="0" fontAlgn="base" hangingPunct="0">
              <a:spcBef>
                <a:spcPts val="0"/>
              </a:spcBef>
              <a:spcAft>
                <a:spcPct val="0"/>
              </a:spcAft>
              <a:buNone/>
              <a:defRPr sz="2399">
                <a:solidFill>
                  <a:schemeClr val="accent1"/>
                </a:solidFill>
                <a:latin typeface="+mn-lt"/>
                <a:ea typeface="ＭＳ Ｐゴシック" pitchFamily="-65" charset="-128"/>
                <a:cs typeface="ＭＳ Ｐゴシック" pitchFamily="-65" charset="-128"/>
              </a:defRPr>
            </a:lvl1pPr>
            <a:lvl2pPr marL="609336" indent="0" algn="ctr" rtl="0" eaLnBrk="0" fontAlgn="base" hangingPunct="0">
              <a:spcBef>
                <a:spcPct val="20000"/>
              </a:spcBef>
              <a:spcAft>
                <a:spcPct val="0"/>
              </a:spcAft>
              <a:buNone/>
              <a:defRPr sz="3000">
                <a:solidFill>
                  <a:schemeClr val="tx1">
                    <a:tint val="75000"/>
                  </a:schemeClr>
                </a:solidFill>
                <a:latin typeface="+mn-lt"/>
                <a:ea typeface="ＭＳ Ｐゴシック" pitchFamily="-109" charset="-128"/>
              </a:defRPr>
            </a:lvl2pPr>
            <a:lvl3pPr marL="1218671" indent="0" algn="ctr" rtl="0" eaLnBrk="0" fontAlgn="base" hangingPunct="0">
              <a:spcBef>
                <a:spcPct val="20000"/>
              </a:spcBef>
              <a:spcAft>
                <a:spcPct val="0"/>
              </a:spcAft>
              <a:buNone/>
              <a:defRPr sz="2600">
                <a:solidFill>
                  <a:schemeClr val="tx1">
                    <a:tint val="75000"/>
                  </a:schemeClr>
                </a:solidFill>
                <a:latin typeface="+mn-lt"/>
                <a:ea typeface="ＭＳ Ｐゴシック" pitchFamily="-109" charset="-128"/>
              </a:defRPr>
            </a:lvl3pPr>
            <a:lvl4pPr marL="1828007"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4pPr>
            <a:lvl5pPr marL="2437343"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5pPr>
            <a:lvl6pPr marL="304668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6pPr>
            <a:lvl7pPr marL="365601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7pPr>
            <a:lvl8pPr marL="426535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8pPr>
            <a:lvl9pPr marL="487468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9pPr>
          </a:lstStyle>
          <a:p>
            <a:r>
              <a:rPr lang="en-GB" sz="2000" kern="0" dirty="0"/>
              <a:t>If the CZC block has this property, then provided the multipath has a delay of less than or equal to the code length, all the cross correlations will cancel each other out</a:t>
            </a:r>
          </a:p>
        </p:txBody>
      </p:sp>
    </p:spTree>
    <p:extLst>
      <p:ext uri="{BB962C8B-B14F-4D97-AF65-F5344CB8AC3E}">
        <p14:creationId xmlns:p14="http://schemas.microsoft.com/office/powerpoint/2010/main" val="769878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A85CEB2-A73D-4C9C-AE9C-083C0016A71F}"/>
              </a:ext>
            </a:extLst>
          </p:cNvPr>
          <p:cNvPicPr>
            <a:picLocks noGrp="1" noChangeAspect="1"/>
          </p:cNvPicPr>
          <p:nvPr>
            <p:ph idx="1"/>
          </p:nvPr>
        </p:nvPicPr>
        <p:blipFill>
          <a:blip r:embed="rId3"/>
          <a:stretch>
            <a:fillRect/>
          </a:stretch>
        </p:blipFill>
        <p:spPr>
          <a:xfrm>
            <a:off x="4489183" y="1662279"/>
            <a:ext cx="7600245" cy="4660900"/>
          </a:xfrm>
          <a:prstGeom prst="rect">
            <a:avLst/>
          </a:prstGeom>
        </p:spPr>
      </p:pic>
      <p:sp>
        <p:nvSpPr>
          <p:cNvPr id="3" name="Title 2">
            <a:extLst>
              <a:ext uri="{FF2B5EF4-FFF2-40B4-BE49-F238E27FC236}">
                <a16:creationId xmlns:a16="http://schemas.microsoft.com/office/drawing/2014/main" id="{56EA174B-674D-4624-A740-49F69935070D}"/>
              </a:ext>
            </a:extLst>
          </p:cNvPr>
          <p:cNvSpPr>
            <a:spLocks noGrp="1"/>
          </p:cNvSpPr>
          <p:nvPr>
            <p:ph type="title"/>
          </p:nvPr>
        </p:nvSpPr>
        <p:spPr>
          <a:xfrm>
            <a:off x="914280" y="596981"/>
            <a:ext cx="11079333" cy="623014"/>
          </a:xfrm>
        </p:spPr>
        <p:txBody>
          <a:bodyPr/>
          <a:lstStyle/>
          <a:p>
            <a:r>
              <a:rPr lang="en-GB" dirty="0"/>
              <a:t>CZC Blocks with “Double Protection”</a:t>
            </a:r>
          </a:p>
        </p:txBody>
      </p:sp>
      <p:sp>
        <p:nvSpPr>
          <p:cNvPr id="7" name="TextBox 6">
            <a:extLst>
              <a:ext uri="{FF2B5EF4-FFF2-40B4-BE49-F238E27FC236}">
                <a16:creationId xmlns:a16="http://schemas.microsoft.com/office/drawing/2014/main" id="{EC5676AB-80B5-43B7-973A-6BF1C9450321}"/>
              </a:ext>
            </a:extLst>
          </p:cNvPr>
          <p:cNvSpPr txBox="1"/>
          <p:nvPr/>
        </p:nvSpPr>
        <p:spPr>
          <a:xfrm>
            <a:off x="3509838" y="2287042"/>
            <a:ext cx="712645" cy="3493264"/>
          </a:xfrm>
          <a:prstGeom prst="rect">
            <a:avLst/>
          </a:prstGeom>
          <a:noFill/>
        </p:spPr>
        <p:txBody>
          <a:bodyPr wrap="square" rtlCol="0">
            <a:spAutoFit/>
          </a:bodyPr>
          <a:lstStyle/>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r>
              <a:rPr lang="en-GB" dirty="0">
                <a:latin typeface="Lucida Console" panose="020B0609040504020204" pitchFamily="49" charset="0"/>
              </a:rPr>
              <a:t>-+++</a:t>
            </a:r>
          </a:p>
          <a:p>
            <a:endParaRPr lang="en-GB" dirty="0">
              <a:latin typeface="Lucida Console" panose="020B0609040504020204" pitchFamily="49" charset="0"/>
            </a:endParaRPr>
          </a:p>
        </p:txBody>
      </p:sp>
      <p:sp>
        <p:nvSpPr>
          <p:cNvPr id="8" name="TextBox 7">
            <a:extLst>
              <a:ext uri="{FF2B5EF4-FFF2-40B4-BE49-F238E27FC236}">
                <a16:creationId xmlns:a16="http://schemas.microsoft.com/office/drawing/2014/main" id="{6C3A2281-7E7E-4DA0-9E17-82D4B29AF913}"/>
              </a:ext>
            </a:extLst>
          </p:cNvPr>
          <p:cNvSpPr txBox="1"/>
          <p:nvPr/>
        </p:nvSpPr>
        <p:spPr>
          <a:xfrm>
            <a:off x="2894806" y="5583445"/>
            <a:ext cx="2590800" cy="492443"/>
          </a:xfrm>
          <a:prstGeom prst="rect">
            <a:avLst/>
          </a:prstGeom>
          <a:noFill/>
        </p:spPr>
        <p:txBody>
          <a:bodyPr wrap="square" rtlCol="0">
            <a:spAutoFit/>
          </a:bodyPr>
          <a:lstStyle/>
          <a:p>
            <a:r>
              <a:rPr lang="en-GB" dirty="0"/>
              <a:t>Example16 x 4 CZC code block with “double cc protection”</a:t>
            </a:r>
          </a:p>
        </p:txBody>
      </p:sp>
      <p:sp>
        <p:nvSpPr>
          <p:cNvPr id="2" name="Subtitle 1">
            <a:extLst>
              <a:ext uri="{FF2B5EF4-FFF2-40B4-BE49-F238E27FC236}">
                <a16:creationId xmlns:a16="http://schemas.microsoft.com/office/drawing/2014/main" id="{15C17530-429A-4105-9955-698CF11CEAF7}"/>
              </a:ext>
            </a:extLst>
          </p:cNvPr>
          <p:cNvSpPr>
            <a:spLocks noGrp="1"/>
          </p:cNvSpPr>
          <p:nvPr>
            <p:ph type="subTitle" idx="13"/>
          </p:nvPr>
        </p:nvSpPr>
        <p:spPr>
          <a:xfrm>
            <a:off x="309940" y="1135295"/>
            <a:ext cx="11779488" cy="839638"/>
          </a:xfrm>
        </p:spPr>
        <p:txBody>
          <a:bodyPr/>
          <a:lstStyle/>
          <a:p>
            <a:r>
              <a:rPr lang="en-GB" dirty="0"/>
              <a:t>We can also ensure a zero sum of the cross correlations of the </a:t>
            </a:r>
            <a:r>
              <a:rPr lang="en-GB" i="1" dirty="0"/>
              <a:t>next</a:t>
            </a:r>
            <a:r>
              <a:rPr lang="en-GB" dirty="0"/>
              <a:t> nearest neighbour</a:t>
            </a:r>
          </a:p>
        </p:txBody>
      </p:sp>
      <p:sp>
        <p:nvSpPr>
          <p:cNvPr id="9" name="Subtitle 1">
            <a:extLst>
              <a:ext uri="{FF2B5EF4-FFF2-40B4-BE49-F238E27FC236}">
                <a16:creationId xmlns:a16="http://schemas.microsoft.com/office/drawing/2014/main" id="{037C03EE-2369-4064-8D1C-4B6F8F0B6B15}"/>
              </a:ext>
            </a:extLst>
          </p:cNvPr>
          <p:cNvSpPr txBox="1">
            <a:spLocks/>
          </p:cNvSpPr>
          <p:nvPr/>
        </p:nvSpPr>
        <p:spPr bwMode="auto">
          <a:xfrm>
            <a:off x="462953" y="1827348"/>
            <a:ext cx="2176954" cy="39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0126" rIns="100251" bIns="50126" numCol="1" anchor="t" anchorCtr="0" compatLnSpc="1">
            <a:prstTxWarp prst="textNoShape">
              <a:avLst/>
            </a:prstTxWarp>
            <a:spAutoFit/>
          </a:bodyPr>
          <a:lstStyle>
            <a:lvl1pPr marL="0" indent="0" algn="l" rtl="0" eaLnBrk="0" fontAlgn="base" hangingPunct="0">
              <a:spcBef>
                <a:spcPts val="0"/>
              </a:spcBef>
              <a:spcAft>
                <a:spcPct val="0"/>
              </a:spcAft>
              <a:buNone/>
              <a:defRPr sz="2399">
                <a:solidFill>
                  <a:schemeClr val="accent1"/>
                </a:solidFill>
                <a:latin typeface="+mn-lt"/>
                <a:ea typeface="ＭＳ Ｐゴシック" pitchFamily="-65" charset="-128"/>
                <a:cs typeface="ＭＳ Ｐゴシック" pitchFamily="-65" charset="-128"/>
              </a:defRPr>
            </a:lvl1pPr>
            <a:lvl2pPr marL="609336" indent="0" algn="ctr" rtl="0" eaLnBrk="0" fontAlgn="base" hangingPunct="0">
              <a:spcBef>
                <a:spcPct val="20000"/>
              </a:spcBef>
              <a:spcAft>
                <a:spcPct val="0"/>
              </a:spcAft>
              <a:buNone/>
              <a:defRPr sz="3000">
                <a:solidFill>
                  <a:schemeClr val="tx1">
                    <a:tint val="75000"/>
                  </a:schemeClr>
                </a:solidFill>
                <a:latin typeface="+mn-lt"/>
                <a:ea typeface="ＭＳ Ｐゴシック" pitchFamily="-109" charset="-128"/>
              </a:defRPr>
            </a:lvl2pPr>
            <a:lvl3pPr marL="1218671" indent="0" algn="ctr" rtl="0" eaLnBrk="0" fontAlgn="base" hangingPunct="0">
              <a:spcBef>
                <a:spcPct val="20000"/>
              </a:spcBef>
              <a:spcAft>
                <a:spcPct val="0"/>
              </a:spcAft>
              <a:buNone/>
              <a:defRPr sz="2600">
                <a:solidFill>
                  <a:schemeClr val="tx1">
                    <a:tint val="75000"/>
                  </a:schemeClr>
                </a:solidFill>
                <a:latin typeface="+mn-lt"/>
                <a:ea typeface="ＭＳ Ｐゴシック" pitchFamily="-109" charset="-128"/>
              </a:defRPr>
            </a:lvl3pPr>
            <a:lvl4pPr marL="1828007"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4pPr>
            <a:lvl5pPr marL="2437343"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5pPr>
            <a:lvl6pPr marL="304668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6pPr>
            <a:lvl7pPr marL="365601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7pPr>
            <a:lvl8pPr marL="4265350"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8pPr>
            <a:lvl9pPr marL="4874686" indent="0" algn="ctr" rtl="0" eaLnBrk="0" fontAlgn="base" hangingPunct="0">
              <a:spcBef>
                <a:spcPct val="20000"/>
              </a:spcBef>
              <a:spcAft>
                <a:spcPct val="0"/>
              </a:spcAft>
              <a:buNone/>
              <a:defRPr sz="2200">
                <a:solidFill>
                  <a:schemeClr val="tx1">
                    <a:tint val="75000"/>
                  </a:schemeClr>
                </a:solidFill>
                <a:latin typeface="+mn-lt"/>
                <a:ea typeface="ＭＳ Ｐゴシック" pitchFamily="-109" charset="-128"/>
              </a:defRPr>
            </a:lvl9pPr>
          </a:lstStyle>
          <a:p>
            <a:r>
              <a:rPr lang="en-GB" sz="1800" kern="0" dirty="0"/>
              <a:t>If the CZC block has this property, then provided the multipath has a delay of less than or equal to twice the code length, all the cross correlations will cancel each other out. Of course we can extend this concept to more neighbours if needed</a:t>
            </a:r>
          </a:p>
        </p:txBody>
      </p:sp>
    </p:spTree>
    <p:extLst>
      <p:ext uri="{BB962C8B-B14F-4D97-AF65-F5344CB8AC3E}">
        <p14:creationId xmlns:p14="http://schemas.microsoft.com/office/powerpoint/2010/main" val="712597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8DCD755-5B69-45E4-ACCA-9151375BF18F}"/>
              </a:ext>
            </a:extLst>
          </p:cNvPr>
          <p:cNvSpPr>
            <a:spLocks noGrp="1"/>
          </p:cNvSpPr>
          <p:nvPr>
            <p:ph type="subTitle" idx="13"/>
          </p:nvPr>
        </p:nvSpPr>
        <p:spPr>
          <a:xfrm>
            <a:off x="301663" y="1206794"/>
            <a:ext cx="8536743" cy="470435"/>
          </a:xfrm>
        </p:spPr>
        <p:txBody>
          <a:bodyPr/>
          <a:lstStyle/>
          <a:p>
            <a:r>
              <a:rPr lang="en-GB" dirty="0"/>
              <a:t>CZCs combine the virtues of both long and short codes</a:t>
            </a:r>
          </a:p>
        </p:txBody>
      </p:sp>
      <p:sp>
        <p:nvSpPr>
          <p:cNvPr id="3" name="Title 2">
            <a:extLst>
              <a:ext uri="{FF2B5EF4-FFF2-40B4-BE49-F238E27FC236}">
                <a16:creationId xmlns:a16="http://schemas.microsoft.com/office/drawing/2014/main" id="{E2E441BE-EBC4-4DDD-BCC2-CB8166CA2340}"/>
              </a:ext>
            </a:extLst>
          </p:cNvPr>
          <p:cNvSpPr>
            <a:spLocks noGrp="1"/>
          </p:cNvSpPr>
          <p:nvPr>
            <p:ph type="title"/>
          </p:nvPr>
        </p:nvSpPr>
        <p:spPr/>
        <p:txBody>
          <a:bodyPr/>
          <a:lstStyle/>
          <a:p>
            <a:pPr algn="ctr"/>
            <a:r>
              <a:rPr lang="en-GB" dirty="0"/>
              <a:t>Why CZCs solve the length conflict problem:</a:t>
            </a:r>
          </a:p>
        </p:txBody>
      </p:sp>
      <p:sp>
        <p:nvSpPr>
          <p:cNvPr id="4" name="Content Placeholder 3">
            <a:extLst>
              <a:ext uri="{FF2B5EF4-FFF2-40B4-BE49-F238E27FC236}">
                <a16:creationId xmlns:a16="http://schemas.microsoft.com/office/drawing/2014/main" id="{468AF70A-109D-4B64-B055-4BCE4ED2A57F}"/>
              </a:ext>
            </a:extLst>
          </p:cNvPr>
          <p:cNvSpPr>
            <a:spLocks noGrp="1"/>
          </p:cNvSpPr>
          <p:nvPr>
            <p:ph idx="1"/>
          </p:nvPr>
        </p:nvSpPr>
        <p:spPr>
          <a:xfrm>
            <a:off x="318219" y="1664026"/>
            <a:ext cx="8793716" cy="4661367"/>
          </a:xfrm>
        </p:spPr>
        <p:txBody>
          <a:bodyPr/>
          <a:lstStyle/>
          <a:p>
            <a:r>
              <a:rPr lang="en-GB" sz="2200" dirty="0"/>
              <a:t>An 16 x 4 CZC block sent at 64MHz PRF has 64 pulses so it is 1µs long =&gt; No spectral lines</a:t>
            </a:r>
          </a:p>
          <a:p>
            <a:r>
              <a:rPr lang="en-GB" sz="2200" dirty="0"/>
              <a:t>When the receiver correlates with the same set and adds the correlation results together there are no auto correlation or cross correlation sidelobes, so a </a:t>
            </a:r>
            <a:r>
              <a:rPr lang="en-GB" sz="2200" i="1" dirty="0"/>
              <a:t>perfect</a:t>
            </a:r>
            <a:r>
              <a:rPr lang="en-GB" sz="2200" dirty="0"/>
              <a:t> channel estimate is obtained for each and every 1µs block</a:t>
            </a:r>
          </a:p>
          <a:p>
            <a:r>
              <a:rPr lang="en-GB" sz="2200" dirty="0"/>
              <a:t>Each individual  4 pulse code only lasts 64ns so have negligible rotation, 7.5˚</a:t>
            </a:r>
          </a:p>
          <a:p>
            <a:r>
              <a:rPr lang="en-GB" sz="2200" dirty="0"/>
              <a:t>Over the 16 codes whose correlations are summed, the worst case (40ppm) rotation averages to 60˚</a:t>
            </a:r>
          </a:p>
          <a:p>
            <a:r>
              <a:rPr lang="en-GB" sz="2200" dirty="0"/>
              <a:t>This is a small enough rotation to get a good channel estimate which can give a good estimate of the rotation of the channel caused by the carrier offset.</a:t>
            </a:r>
          </a:p>
          <a:p>
            <a:endParaRPr lang="en-GB" sz="2200" dirty="0"/>
          </a:p>
          <a:p>
            <a:endParaRPr lang="en-GB" sz="2200" dirty="0"/>
          </a:p>
        </p:txBody>
      </p:sp>
      <p:sp>
        <p:nvSpPr>
          <p:cNvPr id="5" name="TextBox 4">
            <a:extLst>
              <a:ext uri="{FF2B5EF4-FFF2-40B4-BE49-F238E27FC236}">
                <a16:creationId xmlns:a16="http://schemas.microsoft.com/office/drawing/2014/main" id="{A52D69FF-545E-4D97-8AB8-8CBB69C2CFA5}"/>
              </a:ext>
            </a:extLst>
          </p:cNvPr>
          <p:cNvSpPr txBox="1"/>
          <p:nvPr/>
        </p:nvSpPr>
        <p:spPr>
          <a:xfrm>
            <a:off x="10101860" y="1311751"/>
            <a:ext cx="1174271" cy="1323439"/>
          </a:xfrm>
          <a:prstGeom prst="rect">
            <a:avLst/>
          </a:prstGeom>
          <a:noFill/>
        </p:spPr>
        <p:txBody>
          <a:bodyPr wrap="square" rtlCol="0">
            <a:spAutoFit/>
          </a:bodyPr>
          <a:lstStyle/>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a:p>
            <a:r>
              <a:rPr lang="en-GB" sz="1000" b="1" dirty="0">
                <a:latin typeface="Lucida Console" panose="020B0609040504020204" pitchFamily="49" charset="0"/>
              </a:rPr>
              <a:t>++--+-++</a:t>
            </a:r>
          </a:p>
        </p:txBody>
      </p:sp>
      <p:sp>
        <p:nvSpPr>
          <p:cNvPr id="6" name="TextBox 5">
            <a:extLst>
              <a:ext uri="{FF2B5EF4-FFF2-40B4-BE49-F238E27FC236}">
                <a16:creationId xmlns:a16="http://schemas.microsoft.com/office/drawing/2014/main" id="{47622793-6B24-4A3C-A5D3-C656B7BD36B4}"/>
              </a:ext>
            </a:extLst>
          </p:cNvPr>
          <p:cNvSpPr txBox="1"/>
          <p:nvPr/>
        </p:nvSpPr>
        <p:spPr>
          <a:xfrm>
            <a:off x="9506555" y="5863915"/>
            <a:ext cx="2453787" cy="292388"/>
          </a:xfrm>
          <a:prstGeom prst="rect">
            <a:avLst/>
          </a:prstGeom>
          <a:noFill/>
        </p:spPr>
        <p:txBody>
          <a:bodyPr wrap="square" rtlCol="0">
            <a:spAutoFit/>
          </a:bodyPr>
          <a:lstStyle/>
          <a:p>
            <a:r>
              <a:rPr lang="en-GB" dirty="0"/>
              <a:t>Example 16 x 4 CZC code block</a:t>
            </a:r>
          </a:p>
        </p:txBody>
      </p:sp>
      <p:sp>
        <p:nvSpPr>
          <p:cNvPr id="2" name="TextBox 1">
            <a:extLst>
              <a:ext uri="{FF2B5EF4-FFF2-40B4-BE49-F238E27FC236}">
                <a16:creationId xmlns:a16="http://schemas.microsoft.com/office/drawing/2014/main" id="{1A6B0071-37CE-430E-B7F0-DCABB1D379C5}"/>
              </a:ext>
            </a:extLst>
          </p:cNvPr>
          <p:cNvSpPr txBox="1"/>
          <p:nvPr/>
        </p:nvSpPr>
        <p:spPr>
          <a:xfrm>
            <a:off x="10226200" y="3237449"/>
            <a:ext cx="838200" cy="2554545"/>
          </a:xfrm>
          <a:prstGeom prst="rect">
            <a:avLst/>
          </a:prstGeom>
          <a:noFill/>
        </p:spPr>
        <p:txBody>
          <a:bodyPr wrap="square" rtlCol="0">
            <a:spAutoFit/>
          </a:bodyPr>
          <a:lstStyle/>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a:p>
            <a:r>
              <a:rPr lang="en-GB" sz="1000" b="1" dirty="0">
                <a:latin typeface="Lucida Console" panose="020B06090405040202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9FAE45F0-D2FF-4809-8250-2809CA3912FA}"/>
              </a:ext>
            </a:extLst>
          </p:cNvPr>
          <p:cNvSpPr txBox="1"/>
          <p:nvPr/>
        </p:nvSpPr>
        <p:spPr>
          <a:xfrm>
            <a:off x="9594705" y="2726946"/>
            <a:ext cx="2277489" cy="292388"/>
          </a:xfrm>
          <a:prstGeom prst="rect">
            <a:avLst/>
          </a:prstGeom>
          <a:noFill/>
        </p:spPr>
        <p:txBody>
          <a:bodyPr wrap="square" rtlCol="0">
            <a:spAutoFit/>
          </a:bodyPr>
          <a:lstStyle/>
          <a:p>
            <a:r>
              <a:rPr lang="en-GB" dirty="0"/>
              <a:t>Example 8 x 8 CZC code block</a:t>
            </a:r>
          </a:p>
        </p:txBody>
      </p:sp>
    </p:spTree>
    <p:extLst>
      <p:ext uri="{BB962C8B-B14F-4D97-AF65-F5344CB8AC3E}">
        <p14:creationId xmlns:p14="http://schemas.microsoft.com/office/powerpoint/2010/main" val="222594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AD4C3-A95F-45AC-BA06-6D5246FB0603}"/>
              </a:ext>
            </a:extLst>
          </p:cNvPr>
          <p:cNvSpPr>
            <a:spLocks noGrp="1"/>
          </p:cNvSpPr>
          <p:nvPr>
            <p:ph type="title"/>
          </p:nvPr>
        </p:nvSpPr>
        <p:spPr>
          <a:xfrm>
            <a:off x="914280" y="745136"/>
            <a:ext cx="10361851" cy="623014"/>
          </a:xfrm>
        </p:spPr>
        <p:txBody>
          <a:bodyPr/>
          <a:lstStyle/>
          <a:p>
            <a:r>
              <a:rPr lang="en-GB" dirty="0"/>
              <a:t>A new channel estimate is found every 64ns</a:t>
            </a:r>
          </a:p>
        </p:txBody>
      </p:sp>
      <p:sp>
        <p:nvSpPr>
          <p:cNvPr id="9" name="Content Placeholder 8">
            <a:extLst>
              <a:ext uri="{FF2B5EF4-FFF2-40B4-BE49-F238E27FC236}">
                <a16:creationId xmlns:a16="http://schemas.microsoft.com/office/drawing/2014/main" id="{13E7DE49-0025-4447-AE57-8AEE0B525C67}"/>
              </a:ext>
            </a:extLst>
          </p:cNvPr>
          <p:cNvSpPr>
            <a:spLocks noGrp="1"/>
          </p:cNvSpPr>
          <p:nvPr>
            <p:ph idx="1"/>
          </p:nvPr>
        </p:nvSpPr>
        <p:spPr>
          <a:xfrm>
            <a:off x="318218" y="1600994"/>
            <a:ext cx="11872195" cy="4661367"/>
          </a:xfrm>
        </p:spPr>
        <p:txBody>
          <a:bodyPr/>
          <a:lstStyle/>
          <a:p>
            <a:r>
              <a:rPr lang="en-GB" sz="2400" dirty="0"/>
              <a:t>After the first 1µs 16 codes have been received</a:t>
            </a:r>
          </a:p>
          <a:p>
            <a:pPr lvl="1"/>
            <a:r>
              <a:rPr lang="en-GB" sz="2400" dirty="0"/>
              <a:t>This forms a perfect channel estimation block</a:t>
            </a:r>
          </a:p>
          <a:p>
            <a:r>
              <a:rPr lang="en-GB" sz="2400" dirty="0"/>
              <a:t>Each 64ns a new code is received </a:t>
            </a:r>
          </a:p>
          <a:p>
            <a:pPr lvl="1"/>
            <a:r>
              <a:rPr lang="en-GB" sz="2400" dirty="0"/>
              <a:t>which also forms a perfect block </a:t>
            </a:r>
          </a:p>
          <a:p>
            <a:pPr lvl="1"/>
            <a:endParaRPr lang="en-GB" sz="2400" dirty="0"/>
          </a:p>
          <a:p>
            <a:pPr marL="497799" lvl="1" indent="0">
              <a:buNone/>
            </a:pPr>
            <a:endParaRPr lang="en-GB" sz="2400" dirty="0"/>
          </a:p>
          <a:p>
            <a:pPr marL="497799" lvl="1" indent="0">
              <a:buNone/>
            </a:pPr>
            <a:endParaRPr lang="en-GB" sz="2400" dirty="0"/>
          </a:p>
          <a:p>
            <a:pPr marL="497799" lvl="1" indent="0">
              <a:buNone/>
            </a:pPr>
            <a:endParaRPr lang="en-GB" sz="2400" dirty="0"/>
          </a:p>
          <a:p>
            <a:r>
              <a:rPr lang="en-GB" sz="2400" dirty="0"/>
              <a:t>So, e.g., a 4µs block, 64 x 4 pulse symbols gives us 48 </a:t>
            </a:r>
            <a:r>
              <a:rPr lang="en-GB" sz="2400" i="1" dirty="0"/>
              <a:t>different</a:t>
            </a:r>
            <a:r>
              <a:rPr lang="en-GB" sz="2400" dirty="0"/>
              <a:t> CIR estimates</a:t>
            </a:r>
          </a:p>
          <a:p>
            <a:pPr lvl="1"/>
            <a:r>
              <a:rPr lang="en-GB" sz="1900" dirty="0"/>
              <a:t>Each with zero auto-correlation and cross-correlation sidelobes</a:t>
            </a:r>
          </a:p>
          <a:p>
            <a:endParaRPr lang="en-GB" sz="2400" dirty="0"/>
          </a:p>
        </p:txBody>
      </p:sp>
      <p:pic>
        <p:nvPicPr>
          <p:cNvPr id="13" name="Picture 12">
            <a:extLst>
              <a:ext uri="{FF2B5EF4-FFF2-40B4-BE49-F238E27FC236}">
                <a16:creationId xmlns:a16="http://schemas.microsoft.com/office/drawing/2014/main" id="{8170DD6C-79CB-4F2F-8065-B39D9EC927D5}"/>
              </a:ext>
            </a:extLst>
          </p:cNvPr>
          <p:cNvPicPr>
            <a:picLocks noChangeAspect="1"/>
          </p:cNvPicPr>
          <p:nvPr/>
        </p:nvPicPr>
        <p:blipFill>
          <a:blip r:embed="rId3"/>
          <a:stretch>
            <a:fillRect/>
          </a:stretch>
        </p:blipFill>
        <p:spPr>
          <a:xfrm>
            <a:off x="0" y="3736439"/>
            <a:ext cx="12190413" cy="1267693"/>
          </a:xfrm>
          <a:prstGeom prst="rect">
            <a:avLst/>
          </a:prstGeom>
        </p:spPr>
      </p:pic>
    </p:spTree>
    <p:extLst>
      <p:ext uri="{BB962C8B-B14F-4D97-AF65-F5344CB8AC3E}">
        <p14:creationId xmlns:p14="http://schemas.microsoft.com/office/powerpoint/2010/main" val="157956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E8C53-4E1F-4566-85AC-A4A933BC4A5D}"/>
              </a:ext>
            </a:extLst>
          </p:cNvPr>
          <p:cNvSpPr>
            <a:spLocks noGrp="1"/>
          </p:cNvSpPr>
          <p:nvPr>
            <p:ph type="title"/>
          </p:nvPr>
        </p:nvSpPr>
        <p:spPr/>
        <p:txBody>
          <a:bodyPr/>
          <a:lstStyle/>
          <a:p>
            <a:r>
              <a:rPr lang="en-GB" dirty="0"/>
              <a:t>Further Advantages of the short CZC sequence (1)</a:t>
            </a:r>
          </a:p>
        </p:txBody>
      </p:sp>
      <p:sp>
        <p:nvSpPr>
          <p:cNvPr id="4" name="Content Placeholder 3">
            <a:extLst>
              <a:ext uri="{FF2B5EF4-FFF2-40B4-BE49-F238E27FC236}">
                <a16:creationId xmlns:a16="http://schemas.microsoft.com/office/drawing/2014/main" id="{377A200E-E159-42FF-A8D6-08A2DFD41317}"/>
              </a:ext>
            </a:extLst>
          </p:cNvPr>
          <p:cNvSpPr>
            <a:spLocks noGrp="1"/>
          </p:cNvSpPr>
          <p:nvPr>
            <p:ph idx="1"/>
          </p:nvPr>
        </p:nvSpPr>
        <p:spPr>
          <a:xfrm>
            <a:off x="318216" y="1753394"/>
            <a:ext cx="11553978" cy="4571999"/>
          </a:xfrm>
        </p:spPr>
        <p:txBody>
          <a:bodyPr/>
          <a:lstStyle/>
          <a:p>
            <a:r>
              <a:rPr lang="en-GB" sz="2400" dirty="0"/>
              <a:t>A UWB signal with exactly one pulse every 16ns has the same peak power as mean power in 50MHz RBW. This allows 24dBs of gain to be applied and for the signal to be as short as 4µs which is 4 CZC code blocks sent consecutively</a:t>
            </a:r>
          </a:p>
          <a:p>
            <a:r>
              <a:rPr lang="en-GB" sz="2400" dirty="0"/>
              <a:t>This boosts the Link Margin by 24dB for the duration of the sequence</a:t>
            </a:r>
          </a:p>
          <a:p>
            <a:r>
              <a:rPr lang="en-GB" sz="2400" dirty="0"/>
              <a:t>Very low average Transmitter power consumption (6% duty cycle vs shortest 4z packet)</a:t>
            </a:r>
          </a:p>
          <a:p>
            <a:r>
              <a:rPr lang="en-GB" sz="2400" dirty="0"/>
              <a:t>Very low Receiver power consumption (6% of power required vs shortest 4z packet)</a:t>
            </a:r>
          </a:p>
          <a:p>
            <a:pPr lvl="1"/>
            <a:r>
              <a:rPr lang="en-GB" sz="1900" dirty="0"/>
              <a:t>After the position of the burst is determined, the receiver, in e.g. the tag, can be turned off for most of the 1ms containing the burst</a:t>
            </a:r>
          </a:p>
          <a:p>
            <a:pPr marL="0" indent="0">
              <a:buNone/>
            </a:pPr>
            <a:endParaRPr lang="en-GB" sz="2400" dirty="0"/>
          </a:p>
          <a:p>
            <a:endParaRPr lang="en-GB" sz="2400" dirty="0"/>
          </a:p>
        </p:txBody>
      </p:sp>
    </p:spTree>
    <p:extLst>
      <p:ext uri="{BB962C8B-B14F-4D97-AF65-F5344CB8AC3E}">
        <p14:creationId xmlns:p14="http://schemas.microsoft.com/office/powerpoint/2010/main" val="387375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a16="http://schemas.microsoft.com/office/drawing/2014/main" id="{89077ED8-A5EB-4226-82A2-B634F48CEBD4}"/>
              </a:ext>
            </a:extLst>
          </p:cNvPr>
          <p:cNvGraphicFramePr>
            <a:graphicFrameLocks/>
          </p:cNvGraphicFramePr>
          <p:nvPr>
            <p:extLst>
              <p:ext uri="{D42A27DB-BD31-4B8C-83A1-F6EECF244321}">
                <p14:modId xmlns:p14="http://schemas.microsoft.com/office/powerpoint/2010/main" val="721632612"/>
              </p:ext>
            </p:extLst>
          </p:nvPr>
        </p:nvGraphicFramePr>
        <p:xfrm>
          <a:off x="685006" y="1219994"/>
          <a:ext cx="10489458" cy="5152034"/>
        </p:xfrm>
        <a:graphic>
          <a:graphicData uri="http://schemas.openxmlformats.org/drawingml/2006/table">
            <a:tbl>
              <a:tblPr firstRow="1" firstCol="1" bandRow="1">
                <a:tableStyleId>{5C22544A-7EE6-4342-B048-85BDC9FD1C3A}</a:tableStyleId>
              </a:tblPr>
              <a:tblGrid>
                <a:gridCol w="5244729">
                  <a:extLst>
                    <a:ext uri="{9D8B030D-6E8A-4147-A177-3AD203B41FA5}">
                      <a16:colId xmlns:a16="http://schemas.microsoft.com/office/drawing/2014/main" val="113863163"/>
                    </a:ext>
                  </a:extLst>
                </a:gridCol>
                <a:gridCol w="5244729">
                  <a:extLst>
                    <a:ext uri="{9D8B030D-6E8A-4147-A177-3AD203B41FA5}">
                      <a16:colId xmlns:a16="http://schemas.microsoft.com/office/drawing/2014/main"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97799" rtl="0" eaLnBrk="1" fontAlgn="auto" latinLnBrk="0" hangingPunct="1">
                        <a:lnSpc>
                          <a:spcPct val="107000"/>
                        </a:lnSpc>
                        <a:spcBef>
                          <a:spcPts val="0"/>
                        </a:spcBef>
                        <a:spcAft>
                          <a:spcPts val="0"/>
                        </a:spcAft>
                        <a:buClrTx/>
                        <a:buSzTx/>
                        <a:buFontTx/>
                        <a:buNone/>
                        <a:tabLst/>
                        <a:defRPr/>
                      </a:pPr>
                      <a:r>
                        <a:rPr lang="en-US" sz="900" b="0" dirty="0">
                          <a:effectLst/>
                        </a:rPr>
                        <a:t>This proposal reduces airtime by a factor of 16 or more thus reducing the probability of collisions by the same factor.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In contrast to, for example, m-sequences, Ipatov sequences, there are, literally, millions of CZC sequences of length 64. This means that many different logical channels can be supported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This proposal reduces airtime by a factor of 16 or more and improves link budget by up to 20dB</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97799" rtl="0" eaLnBrk="1" fontAlgn="auto" latinLnBrk="0" hangingPunct="1">
                        <a:lnSpc>
                          <a:spcPct val="107000"/>
                        </a:lnSpc>
                        <a:spcBef>
                          <a:spcPts val="0"/>
                        </a:spcBef>
                        <a:spcAft>
                          <a:spcPts val="0"/>
                        </a:spcAft>
                        <a:buClrTx/>
                        <a:buSzTx/>
                        <a:buFontTx/>
                        <a:buNone/>
                        <a:tabLst/>
                        <a:defRPr/>
                      </a:pPr>
                      <a:r>
                        <a:rPr lang="en-US" sz="900" b="0" dirty="0">
                          <a:effectLst/>
                        </a:rPr>
                        <a:t>This proposal reduces airtime by a factor of 16 or more and in that way reduces transmitter and receiver power consumption by approximately the same factor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This proposal removes the need for narrowband assistance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This sequence, by virtue of its extremely short duration, enables a wake-up radio with a similar link budget to current 802.15.4z devices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The lower PRF proposed here enhances sensing operation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97799" rtl="0" eaLnBrk="1" fontAlgn="auto" latinLnBrk="0" hangingPunct="1">
                        <a:lnSpc>
                          <a:spcPct val="107000"/>
                        </a:lnSpc>
                        <a:spcBef>
                          <a:spcPts val="0"/>
                        </a:spcBef>
                        <a:spcAft>
                          <a:spcPts val="0"/>
                        </a:spcAft>
                        <a:buClrTx/>
                        <a:buSzTx/>
                        <a:buFontTx/>
                        <a:buNone/>
                        <a:tabLst/>
                        <a:defRPr/>
                      </a:pPr>
                      <a:r>
                        <a:rPr lang="en-US" sz="900" b="0" dirty="0">
                          <a:effectLst/>
                        </a:rPr>
                        <a:t> In contrast to, for example, m-sequences, Ipatov sequences, there are, literally, millions of CZC sequences of length 64. This means that many different logical channels can be supported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This sequence, by virtue of its extremely short duration, enhances </a:t>
                      </a:r>
                      <a:r>
                        <a:rPr lang="en-US" sz="900" b="0" dirty="0" err="1">
                          <a:effectLst/>
                        </a:rPr>
                        <a:t>synchronisation</a:t>
                      </a:r>
                      <a:r>
                        <a:rPr lang="en-US" sz="900" b="0" dirty="0">
                          <a:effectLst/>
                        </a:rPr>
                        <a:t>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Tree>
    <p:extLst>
      <p:ext uri="{BB962C8B-B14F-4D97-AF65-F5344CB8AC3E}">
        <p14:creationId xmlns:p14="http://schemas.microsoft.com/office/powerpoint/2010/main" val="301781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E8C53-4E1F-4566-85AC-A4A933BC4A5D}"/>
              </a:ext>
            </a:extLst>
          </p:cNvPr>
          <p:cNvSpPr>
            <a:spLocks noGrp="1"/>
          </p:cNvSpPr>
          <p:nvPr>
            <p:ph type="title"/>
          </p:nvPr>
        </p:nvSpPr>
        <p:spPr/>
        <p:txBody>
          <a:bodyPr/>
          <a:lstStyle/>
          <a:p>
            <a:r>
              <a:rPr lang="en-GB" dirty="0"/>
              <a:t>Further Advantages of the short CZC sequence (2)</a:t>
            </a:r>
          </a:p>
        </p:txBody>
      </p:sp>
      <p:sp>
        <p:nvSpPr>
          <p:cNvPr id="4" name="Content Placeholder 3">
            <a:extLst>
              <a:ext uri="{FF2B5EF4-FFF2-40B4-BE49-F238E27FC236}">
                <a16:creationId xmlns:a16="http://schemas.microsoft.com/office/drawing/2014/main" id="{377A200E-E159-42FF-A8D6-08A2DFD41317}"/>
              </a:ext>
            </a:extLst>
          </p:cNvPr>
          <p:cNvSpPr>
            <a:spLocks noGrp="1"/>
          </p:cNvSpPr>
          <p:nvPr>
            <p:ph idx="1"/>
          </p:nvPr>
        </p:nvSpPr>
        <p:spPr>
          <a:xfrm>
            <a:off x="318216" y="1829594"/>
            <a:ext cx="11553978" cy="4495799"/>
          </a:xfrm>
        </p:spPr>
        <p:txBody>
          <a:bodyPr/>
          <a:lstStyle/>
          <a:p>
            <a:r>
              <a:rPr lang="en-GB" sz="2400" dirty="0"/>
              <a:t>Very low (0.4%) duty cycle makes collisions with other UWB packets very unlikely</a:t>
            </a:r>
          </a:p>
          <a:p>
            <a:r>
              <a:rPr lang="en-GB" sz="2400" dirty="0"/>
              <a:t>Correlator outputs can be stored in memory and processed serially during next 1ms to search for best CFO estimate, e.g. by finding optimum rotation.</a:t>
            </a:r>
          </a:p>
          <a:p>
            <a:r>
              <a:rPr lang="en-GB" sz="2400" dirty="0"/>
              <a:t>For transmitters with limited Tx gain capability, e.g. the tag, a much longer sequence can be transmitted, e.g. 32µs</a:t>
            </a:r>
          </a:p>
          <a:p>
            <a:r>
              <a:rPr lang="en-GB" sz="2400" dirty="0"/>
              <a:t>There are millions of CZC sequences of size 16 x 4 </a:t>
            </a:r>
          </a:p>
          <a:p>
            <a:pPr lvl="1"/>
            <a:r>
              <a:rPr lang="en-GB" sz="1900" dirty="0"/>
              <a:t>(I have found over 3,500,000 unique sequences in &lt; 10</a:t>
            </a:r>
            <a:r>
              <a:rPr lang="en-GB" sz="1900" baseline="30000" dirty="0"/>
              <a:t>-8</a:t>
            </a:r>
            <a:r>
              <a:rPr lang="en-GB" sz="1900" dirty="0"/>
              <a:t> of search space)</a:t>
            </a:r>
          </a:p>
          <a:p>
            <a:endParaRPr lang="en-GB" sz="2400" dirty="0"/>
          </a:p>
        </p:txBody>
      </p:sp>
    </p:spTree>
    <p:extLst>
      <p:ext uri="{BB962C8B-B14F-4D97-AF65-F5344CB8AC3E}">
        <p14:creationId xmlns:p14="http://schemas.microsoft.com/office/powerpoint/2010/main" val="324409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a:extLst>
              <a:ext uri="{FF2B5EF4-FFF2-40B4-BE49-F238E27FC236}">
                <a16:creationId xmlns:a16="http://schemas.microsoft.com/office/drawing/2014/main" id="{9B7ADADA-8FD7-49A5-9ABC-71776534E9A5}"/>
              </a:ext>
            </a:extLst>
          </p:cNvPr>
          <p:cNvSpPr>
            <a:spLocks noGrp="1"/>
          </p:cNvSpPr>
          <p:nvPr>
            <p:ph type="title"/>
          </p:nvPr>
        </p:nvSpPr>
        <p:spPr/>
        <p:txBody>
          <a:bodyPr>
            <a:noAutofit/>
          </a:bodyPr>
          <a:lstStyle/>
          <a:p>
            <a:pPr algn="ctr"/>
            <a:r>
              <a:rPr lang="en-GB" sz="3999" dirty="0"/>
              <a:t>1ms Fragments:</a:t>
            </a:r>
            <a:r>
              <a:rPr lang="en-GB" sz="2399" dirty="0"/>
              <a:t> </a:t>
            </a:r>
            <a:r>
              <a:rPr lang="en-GB" sz="3999" dirty="0"/>
              <a:t>Qorvo View</a:t>
            </a:r>
            <a:endParaRPr lang="en-IE" sz="3999" dirty="0"/>
          </a:p>
        </p:txBody>
      </p:sp>
      <p:grpSp>
        <p:nvGrpSpPr>
          <p:cNvPr id="8" name="Group 7">
            <a:extLst>
              <a:ext uri="{FF2B5EF4-FFF2-40B4-BE49-F238E27FC236}">
                <a16:creationId xmlns:a16="http://schemas.microsoft.com/office/drawing/2014/main" id="{80689619-FD6C-4405-83C3-741D9912A7A1}"/>
              </a:ext>
            </a:extLst>
          </p:cNvPr>
          <p:cNvGrpSpPr/>
          <p:nvPr/>
        </p:nvGrpSpPr>
        <p:grpSpPr>
          <a:xfrm>
            <a:off x="1675606" y="2210594"/>
            <a:ext cx="9334495" cy="2688933"/>
            <a:chOff x="1066006" y="2591594"/>
            <a:chExt cx="9334495" cy="2688933"/>
          </a:xfrm>
        </p:grpSpPr>
        <p:sp>
          <p:nvSpPr>
            <p:cNvPr id="6" name="Rectangle 5">
              <a:extLst>
                <a:ext uri="{FF2B5EF4-FFF2-40B4-BE49-F238E27FC236}">
                  <a16:creationId xmlns:a16="http://schemas.microsoft.com/office/drawing/2014/main" id="{32936B57-0D9B-4107-A707-B1B2EF97697D}"/>
                </a:ext>
              </a:extLst>
            </p:cNvPr>
            <p:cNvSpPr/>
            <p:nvPr/>
          </p:nvSpPr>
          <p:spPr>
            <a:xfrm>
              <a:off x="1819108" y="3585516"/>
              <a:ext cx="111304" cy="1184589"/>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7" name="TextBox 6">
              <a:extLst>
                <a:ext uri="{FF2B5EF4-FFF2-40B4-BE49-F238E27FC236}">
                  <a16:creationId xmlns:a16="http://schemas.microsoft.com/office/drawing/2014/main" id="{02538FBA-CECE-4920-A9F2-ED77DDCB92E7}"/>
                </a:ext>
              </a:extLst>
            </p:cNvPr>
            <p:cNvSpPr txBox="1"/>
            <p:nvPr/>
          </p:nvSpPr>
          <p:spPr>
            <a:xfrm>
              <a:off x="2009914" y="3585516"/>
              <a:ext cx="969934" cy="922945"/>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UWB</a:t>
              </a:r>
            </a:p>
            <a:p>
              <a:r>
                <a:rPr lang="en-GB" sz="1799" dirty="0">
                  <a:solidFill>
                    <a:schemeClr val="accent1">
                      <a:lumMod val="75000"/>
                    </a:schemeClr>
                  </a:solidFill>
                  <a:latin typeface="Arial Black" panose="020B0A04020102020204" pitchFamily="34" charset="0"/>
                </a:rPr>
                <a:t>CZC</a:t>
              </a:r>
            </a:p>
            <a:p>
              <a:r>
                <a:rPr lang="en-GB" sz="1799" dirty="0">
                  <a:solidFill>
                    <a:schemeClr val="accent1">
                      <a:lumMod val="75000"/>
                    </a:schemeClr>
                  </a:solidFill>
                  <a:latin typeface="Arial Black" panose="020B0A04020102020204" pitchFamily="34" charset="0"/>
                </a:rPr>
                <a:t>frag1</a:t>
              </a:r>
            </a:p>
          </p:txBody>
        </p:sp>
        <p:sp>
          <p:nvSpPr>
            <p:cNvPr id="11" name="TextBox 10">
              <a:extLst>
                <a:ext uri="{FF2B5EF4-FFF2-40B4-BE49-F238E27FC236}">
                  <a16:creationId xmlns:a16="http://schemas.microsoft.com/office/drawing/2014/main" id="{52DD288E-568F-4560-B509-4E231CAF0668}"/>
                </a:ext>
              </a:extLst>
            </p:cNvPr>
            <p:cNvSpPr txBox="1"/>
            <p:nvPr/>
          </p:nvSpPr>
          <p:spPr>
            <a:xfrm>
              <a:off x="1624870" y="4854635"/>
              <a:ext cx="770088" cy="369284"/>
            </a:xfrm>
            <a:prstGeom prst="rect">
              <a:avLst/>
            </a:prstGeom>
            <a:noFill/>
          </p:spPr>
          <p:txBody>
            <a:bodyPr wrap="square" rtlCol="0">
              <a:spAutoFit/>
            </a:bodyPr>
            <a:lstStyle/>
            <a:p>
              <a:r>
                <a:rPr lang="en-GB" sz="1799" dirty="0">
                  <a:latin typeface="Arial Black" panose="020B0A04020102020204" pitchFamily="34" charset="0"/>
                </a:rPr>
                <a:t>1ms</a:t>
              </a:r>
            </a:p>
          </p:txBody>
        </p:sp>
        <p:sp>
          <p:nvSpPr>
            <p:cNvPr id="13" name="Rectangle 12">
              <a:extLst>
                <a:ext uri="{FF2B5EF4-FFF2-40B4-BE49-F238E27FC236}">
                  <a16:creationId xmlns:a16="http://schemas.microsoft.com/office/drawing/2014/main" id="{6D04FC47-0F08-4110-A602-9B12F379ACB9}"/>
                </a:ext>
              </a:extLst>
            </p:cNvPr>
            <p:cNvSpPr/>
            <p:nvPr/>
          </p:nvSpPr>
          <p:spPr>
            <a:xfrm>
              <a:off x="3356486" y="3585516"/>
              <a:ext cx="111304" cy="1184589"/>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4" name="TextBox 13">
              <a:extLst>
                <a:ext uri="{FF2B5EF4-FFF2-40B4-BE49-F238E27FC236}">
                  <a16:creationId xmlns:a16="http://schemas.microsoft.com/office/drawing/2014/main" id="{C726262C-866C-45BA-94A0-083937936E5F}"/>
                </a:ext>
              </a:extLst>
            </p:cNvPr>
            <p:cNvSpPr txBox="1"/>
            <p:nvPr/>
          </p:nvSpPr>
          <p:spPr>
            <a:xfrm>
              <a:off x="3547292" y="3585516"/>
              <a:ext cx="969934" cy="922945"/>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UWB</a:t>
              </a:r>
            </a:p>
            <a:p>
              <a:r>
                <a:rPr lang="en-GB" sz="1799" dirty="0">
                  <a:solidFill>
                    <a:schemeClr val="accent1">
                      <a:lumMod val="75000"/>
                    </a:schemeClr>
                  </a:solidFill>
                  <a:latin typeface="Arial Black" panose="020B0A04020102020204" pitchFamily="34" charset="0"/>
                </a:rPr>
                <a:t>CZC</a:t>
              </a:r>
            </a:p>
            <a:p>
              <a:r>
                <a:rPr lang="en-GB" sz="1799" dirty="0">
                  <a:solidFill>
                    <a:schemeClr val="accent1">
                      <a:lumMod val="75000"/>
                    </a:schemeClr>
                  </a:solidFill>
                  <a:latin typeface="Arial Black" panose="020B0A04020102020204" pitchFamily="34" charset="0"/>
                </a:rPr>
                <a:t>frag2</a:t>
              </a:r>
            </a:p>
          </p:txBody>
        </p:sp>
        <p:sp>
          <p:nvSpPr>
            <p:cNvPr id="15" name="Rectangle 14">
              <a:extLst>
                <a:ext uri="{FF2B5EF4-FFF2-40B4-BE49-F238E27FC236}">
                  <a16:creationId xmlns:a16="http://schemas.microsoft.com/office/drawing/2014/main" id="{C7A7E6CD-3E94-478F-88B8-D3B40F3B6C27}"/>
                </a:ext>
              </a:extLst>
            </p:cNvPr>
            <p:cNvSpPr/>
            <p:nvPr/>
          </p:nvSpPr>
          <p:spPr>
            <a:xfrm>
              <a:off x="4852664" y="3585516"/>
              <a:ext cx="111304" cy="1184589"/>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TextBox 15">
              <a:extLst>
                <a:ext uri="{FF2B5EF4-FFF2-40B4-BE49-F238E27FC236}">
                  <a16:creationId xmlns:a16="http://schemas.microsoft.com/office/drawing/2014/main" id="{B496C059-D764-4F8F-BBBA-DAB1BEF6EB27}"/>
                </a:ext>
              </a:extLst>
            </p:cNvPr>
            <p:cNvSpPr txBox="1"/>
            <p:nvPr/>
          </p:nvSpPr>
          <p:spPr>
            <a:xfrm>
              <a:off x="5043470" y="3585516"/>
              <a:ext cx="969934" cy="922945"/>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UWB</a:t>
              </a:r>
            </a:p>
            <a:p>
              <a:r>
                <a:rPr lang="en-GB" sz="1799" dirty="0">
                  <a:solidFill>
                    <a:schemeClr val="accent1">
                      <a:lumMod val="75000"/>
                    </a:schemeClr>
                  </a:solidFill>
                  <a:latin typeface="Arial Black" panose="020B0A04020102020204" pitchFamily="34" charset="0"/>
                </a:rPr>
                <a:t>CZC</a:t>
              </a:r>
            </a:p>
            <a:p>
              <a:r>
                <a:rPr lang="en-GB" sz="1799" dirty="0">
                  <a:solidFill>
                    <a:schemeClr val="accent1">
                      <a:lumMod val="75000"/>
                    </a:schemeClr>
                  </a:solidFill>
                  <a:latin typeface="Arial Black" panose="020B0A04020102020204" pitchFamily="34" charset="0"/>
                </a:rPr>
                <a:t>frag3</a:t>
              </a:r>
            </a:p>
          </p:txBody>
        </p:sp>
        <p:sp>
          <p:nvSpPr>
            <p:cNvPr id="19" name="TextBox 18">
              <a:extLst>
                <a:ext uri="{FF2B5EF4-FFF2-40B4-BE49-F238E27FC236}">
                  <a16:creationId xmlns:a16="http://schemas.microsoft.com/office/drawing/2014/main" id="{6CC6C3B7-C612-42BF-B1D6-7F2F7129889A}"/>
                </a:ext>
              </a:extLst>
            </p:cNvPr>
            <p:cNvSpPr txBox="1"/>
            <p:nvPr/>
          </p:nvSpPr>
          <p:spPr>
            <a:xfrm>
              <a:off x="5852864" y="3639312"/>
              <a:ext cx="969934" cy="369284"/>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 . . </a:t>
              </a:r>
            </a:p>
          </p:txBody>
        </p:sp>
        <p:cxnSp>
          <p:nvCxnSpPr>
            <p:cNvPr id="9" name="Straight Connector 8">
              <a:extLst>
                <a:ext uri="{FF2B5EF4-FFF2-40B4-BE49-F238E27FC236}">
                  <a16:creationId xmlns:a16="http://schemas.microsoft.com/office/drawing/2014/main" id="{44018218-7BEB-413E-A2DB-699AE42024CA}"/>
                </a:ext>
              </a:extLst>
            </p:cNvPr>
            <p:cNvCxnSpPr>
              <a:cxnSpLocks/>
            </p:cNvCxnSpPr>
            <p:nvPr/>
          </p:nvCxnSpPr>
          <p:spPr>
            <a:xfrm flipV="1">
              <a:off x="1066006" y="4770105"/>
              <a:ext cx="8001000" cy="1"/>
            </a:xfrm>
            <a:prstGeom prst="line">
              <a:avLst/>
            </a:prstGeom>
            <a:ln w="69850"/>
          </p:spPr>
          <p:style>
            <a:lnRef idx="3">
              <a:schemeClr val="dk1"/>
            </a:lnRef>
            <a:fillRef idx="0">
              <a:schemeClr val="dk1"/>
            </a:fillRef>
            <a:effectRef idx="2">
              <a:schemeClr val="dk1"/>
            </a:effectRef>
            <a:fontRef idx="minor">
              <a:schemeClr val="tx1"/>
            </a:fontRef>
          </p:style>
        </p:cxnSp>
        <p:sp>
          <p:nvSpPr>
            <p:cNvPr id="21" name="Freeform: Shape 20">
              <a:extLst>
                <a:ext uri="{FF2B5EF4-FFF2-40B4-BE49-F238E27FC236}">
                  <a16:creationId xmlns:a16="http://schemas.microsoft.com/office/drawing/2014/main" id="{109F2C93-B4EB-422A-B070-088AF1937DF7}"/>
                </a:ext>
              </a:extLst>
            </p:cNvPr>
            <p:cNvSpPr/>
            <p:nvPr/>
          </p:nvSpPr>
          <p:spPr>
            <a:xfrm>
              <a:off x="1997539" y="3180719"/>
              <a:ext cx="1129913" cy="327761"/>
            </a:xfrm>
            <a:custGeom>
              <a:avLst/>
              <a:gdLst>
                <a:gd name="connsiteX0" fmla="*/ 0 w 1130060"/>
                <a:gd name="connsiteY0" fmla="*/ 327804 h 327804"/>
                <a:gd name="connsiteX1" fmla="*/ 595223 w 1130060"/>
                <a:gd name="connsiteY1" fmla="*/ 0 h 327804"/>
                <a:gd name="connsiteX2" fmla="*/ 1130060 w 1130060"/>
                <a:gd name="connsiteY2" fmla="*/ 327804 h 327804"/>
              </a:gdLst>
              <a:ahLst/>
              <a:cxnLst>
                <a:cxn ang="0">
                  <a:pos x="connsiteX0" y="connsiteY0"/>
                </a:cxn>
                <a:cxn ang="0">
                  <a:pos x="connsiteX1" y="connsiteY1"/>
                </a:cxn>
                <a:cxn ang="0">
                  <a:pos x="connsiteX2" y="connsiteY2"/>
                </a:cxn>
              </a:cxnLst>
              <a:rect l="l" t="t" r="r" b="b"/>
              <a:pathLst>
                <a:path w="1130060" h="327804">
                  <a:moveTo>
                    <a:pt x="0" y="327804"/>
                  </a:moveTo>
                  <a:cubicBezTo>
                    <a:pt x="203440" y="163902"/>
                    <a:pt x="406880" y="0"/>
                    <a:pt x="595223" y="0"/>
                  </a:cubicBezTo>
                  <a:cubicBezTo>
                    <a:pt x="783566" y="0"/>
                    <a:pt x="956813" y="163902"/>
                    <a:pt x="1130060" y="327804"/>
                  </a:cubicBezTo>
                </a:path>
              </a:pathLst>
            </a:custGeom>
            <a:noFill/>
            <a:ln w="412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2" name="TextBox 21">
              <a:extLst>
                <a:ext uri="{FF2B5EF4-FFF2-40B4-BE49-F238E27FC236}">
                  <a16:creationId xmlns:a16="http://schemas.microsoft.com/office/drawing/2014/main" id="{C9B23B1A-3218-40D9-A78B-8F193A4B4334}"/>
                </a:ext>
              </a:extLst>
            </p:cNvPr>
            <p:cNvSpPr txBox="1"/>
            <p:nvPr/>
          </p:nvSpPr>
          <p:spPr>
            <a:xfrm>
              <a:off x="1464158" y="2591594"/>
              <a:ext cx="2061445" cy="523288"/>
            </a:xfrm>
            <a:prstGeom prst="rect">
              <a:avLst/>
            </a:prstGeom>
            <a:noFill/>
          </p:spPr>
          <p:txBody>
            <a:bodyPr wrap="square" rtlCol="0">
              <a:spAutoFit/>
            </a:bodyPr>
            <a:lstStyle/>
            <a:p>
              <a:r>
                <a:rPr lang="en-GB" sz="1400" i="1" dirty="0"/>
                <a:t>Initial TOA, CIR and CFO estimate</a:t>
              </a:r>
            </a:p>
          </p:txBody>
        </p:sp>
        <p:sp>
          <p:nvSpPr>
            <p:cNvPr id="23" name="TextBox 22">
              <a:extLst>
                <a:ext uri="{FF2B5EF4-FFF2-40B4-BE49-F238E27FC236}">
                  <a16:creationId xmlns:a16="http://schemas.microsoft.com/office/drawing/2014/main" id="{3CD5DC87-3F4F-4B92-A86B-B41785C7F0C8}"/>
                </a:ext>
              </a:extLst>
            </p:cNvPr>
            <p:cNvSpPr txBox="1"/>
            <p:nvPr/>
          </p:nvSpPr>
          <p:spPr>
            <a:xfrm>
              <a:off x="3023128" y="3135274"/>
              <a:ext cx="2061445" cy="307817"/>
            </a:xfrm>
            <a:prstGeom prst="rect">
              <a:avLst/>
            </a:prstGeom>
            <a:noFill/>
          </p:spPr>
          <p:txBody>
            <a:bodyPr wrap="square" rtlCol="0">
              <a:spAutoFit/>
            </a:bodyPr>
            <a:lstStyle/>
            <a:p>
              <a:r>
                <a:rPr lang="en-GB" sz="1400" dirty="0"/>
                <a:t>Refined CIR, TOA</a:t>
              </a:r>
            </a:p>
          </p:txBody>
        </p:sp>
        <p:sp>
          <p:nvSpPr>
            <p:cNvPr id="24" name="TextBox 23">
              <a:extLst>
                <a:ext uri="{FF2B5EF4-FFF2-40B4-BE49-F238E27FC236}">
                  <a16:creationId xmlns:a16="http://schemas.microsoft.com/office/drawing/2014/main" id="{1AB1A4FE-3C21-4B2B-8761-2C006699C5FC}"/>
                </a:ext>
              </a:extLst>
            </p:cNvPr>
            <p:cNvSpPr txBox="1"/>
            <p:nvPr/>
          </p:nvSpPr>
          <p:spPr>
            <a:xfrm>
              <a:off x="4760634" y="3132845"/>
              <a:ext cx="2061445" cy="307817"/>
            </a:xfrm>
            <a:prstGeom prst="rect">
              <a:avLst/>
            </a:prstGeom>
            <a:noFill/>
          </p:spPr>
          <p:txBody>
            <a:bodyPr wrap="square" rtlCol="0">
              <a:spAutoFit/>
            </a:bodyPr>
            <a:lstStyle/>
            <a:p>
              <a:r>
                <a:rPr lang="en-GB" sz="1400" dirty="0"/>
                <a:t>Further Refinement</a:t>
              </a:r>
            </a:p>
          </p:txBody>
        </p:sp>
        <p:sp>
          <p:nvSpPr>
            <p:cNvPr id="27" name="TextBox 26">
              <a:extLst>
                <a:ext uri="{FF2B5EF4-FFF2-40B4-BE49-F238E27FC236}">
                  <a16:creationId xmlns:a16="http://schemas.microsoft.com/office/drawing/2014/main" id="{928EE251-2DB9-4E8E-B7FF-79641FC52C47}"/>
                </a:ext>
              </a:extLst>
            </p:cNvPr>
            <p:cNvSpPr txBox="1"/>
            <p:nvPr/>
          </p:nvSpPr>
          <p:spPr>
            <a:xfrm>
              <a:off x="3162248" y="4852181"/>
              <a:ext cx="770088" cy="369284"/>
            </a:xfrm>
            <a:prstGeom prst="rect">
              <a:avLst/>
            </a:prstGeom>
            <a:noFill/>
          </p:spPr>
          <p:txBody>
            <a:bodyPr wrap="square" rtlCol="0">
              <a:spAutoFit/>
            </a:bodyPr>
            <a:lstStyle/>
            <a:p>
              <a:r>
                <a:rPr lang="en-GB" sz="1799" dirty="0">
                  <a:latin typeface="Arial Black" panose="020B0A04020102020204" pitchFamily="34" charset="0"/>
                </a:rPr>
                <a:t>2ms</a:t>
              </a:r>
            </a:p>
          </p:txBody>
        </p:sp>
        <p:sp>
          <p:nvSpPr>
            <p:cNvPr id="28" name="TextBox 27">
              <a:extLst>
                <a:ext uri="{FF2B5EF4-FFF2-40B4-BE49-F238E27FC236}">
                  <a16:creationId xmlns:a16="http://schemas.microsoft.com/office/drawing/2014/main" id="{95E552D5-7A65-4E70-A96B-1660BE7BEB21}"/>
                </a:ext>
              </a:extLst>
            </p:cNvPr>
            <p:cNvSpPr txBox="1"/>
            <p:nvPr/>
          </p:nvSpPr>
          <p:spPr>
            <a:xfrm>
              <a:off x="4658427" y="4881521"/>
              <a:ext cx="770088" cy="369284"/>
            </a:xfrm>
            <a:prstGeom prst="rect">
              <a:avLst/>
            </a:prstGeom>
            <a:noFill/>
          </p:spPr>
          <p:txBody>
            <a:bodyPr wrap="square" rtlCol="0">
              <a:spAutoFit/>
            </a:bodyPr>
            <a:lstStyle/>
            <a:p>
              <a:r>
                <a:rPr lang="en-GB" sz="1799" dirty="0">
                  <a:latin typeface="Arial Black" panose="020B0A04020102020204" pitchFamily="34" charset="0"/>
                </a:rPr>
                <a:t>3ms</a:t>
              </a:r>
            </a:p>
          </p:txBody>
        </p:sp>
        <p:sp>
          <p:nvSpPr>
            <p:cNvPr id="25" name="Rectangle 24">
              <a:extLst>
                <a:ext uri="{FF2B5EF4-FFF2-40B4-BE49-F238E27FC236}">
                  <a16:creationId xmlns:a16="http://schemas.microsoft.com/office/drawing/2014/main" id="{F3DD2448-8B33-46EE-A972-BF44B7E7291A}"/>
                </a:ext>
              </a:extLst>
            </p:cNvPr>
            <p:cNvSpPr/>
            <p:nvPr/>
          </p:nvSpPr>
          <p:spPr>
            <a:xfrm>
              <a:off x="6609992" y="3585516"/>
              <a:ext cx="111304" cy="1184589"/>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TextBox 25">
              <a:extLst>
                <a:ext uri="{FF2B5EF4-FFF2-40B4-BE49-F238E27FC236}">
                  <a16:creationId xmlns:a16="http://schemas.microsoft.com/office/drawing/2014/main" id="{907B629B-E187-409C-B09B-899931FA9672}"/>
                </a:ext>
              </a:extLst>
            </p:cNvPr>
            <p:cNvSpPr txBox="1"/>
            <p:nvPr/>
          </p:nvSpPr>
          <p:spPr>
            <a:xfrm>
              <a:off x="6800798" y="3555924"/>
              <a:ext cx="969934" cy="922945"/>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UWB</a:t>
              </a:r>
            </a:p>
            <a:p>
              <a:r>
                <a:rPr lang="en-GB" sz="1799" dirty="0">
                  <a:solidFill>
                    <a:schemeClr val="accent1">
                      <a:lumMod val="75000"/>
                    </a:schemeClr>
                  </a:solidFill>
                  <a:latin typeface="Arial Black" panose="020B0A04020102020204" pitchFamily="34" charset="0"/>
                </a:rPr>
                <a:t>data</a:t>
              </a:r>
            </a:p>
            <a:p>
              <a:r>
                <a:rPr lang="en-GB" sz="1799" dirty="0" err="1">
                  <a:solidFill>
                    <a:schemeClr val="accent1">
                      <a:lumMod val="75000"/>
                    </a:schemeClr>
                  </a:solidFill>
                  <a:latin typeface="Arial Black" panose="020B0A04020102020204" pitchFamily="34" charset="0"/>
                </a:rPr>
                <a:t>fragM</a:t>
              </a:r>
              <a:endParaRPr lang="en-GB" sz="1799" dirty="0">
                <a:solidFill>
                  <a:schemeClr val="accent1">
                    <a:lumMod val="75000"/>
                  </a:schemeClr>
                </a:solidFill>
                <a:latin typeface="Arial Black" panose="020B0A04020102020204" pitchFamily="34" charset="0"/>
              </a:endParaRPr>
            </a:p>
          </p:txBody>
        </p:sp>
        <p:sp>
          <p:nvSpPr>
            <p:cNvPr id="30" name="TextBox 29">
              <a:extLst>
                <a:ext uri="{FF2B5EF4-FFF2-40B4-BE49-F238E27FC236}">
                  <a16:creationId xmlns:a16="http://schemas.microsoft.com/office/drawing/2014/main" id="{C23656E7-EDB5-49D9-819D-AFF31F242581}"/>
                </a:ext>
              </a:extLst>
            </p:cNvPr>
            <p:cNvSpPr txBox="1"/>
            <p:nvPr/>
          </p:nvSpPr>
          <p:spPr>
            <a:xfrm>
              <a:off x="6517962" y="3103253"/>
              <a:ext cx="2061445" cy="307817"/>
            </a:xfrm>
            <a:prstGeom prst="rect">
              <a:avLst/>
            </a:prstGeom>
            <a:noFill/>
          </p:spPr>
          <p:txBody>
            <a:bodyPr wrap="square" rtlCol="0">
              <a:spAutoFit/>
            </a:bodyPr>
            <a:lstStyle/>
            <a:p>
              <a:r>
                <a:rPr lang="en-GB" sz="1400" dirty="0"/>
                <a:t>Possible Data packet</a:t>
              </a:r>
            </a:p>
          </p:txBody>
        </p:sp>
        <p:sp>
          <p:nvSpPr>
            <p:cNvPr id="31" name="Rectangle 30">
              <a:extLst>
                <a:ext uri="{FF2B5EF4-FFF2-40B4-BE49-F238E27FC236}">
                  <a16:creationId xmlns:a16="http://schemas.microsoft.com/office/drawing/2014/main" id="{E3B0076B-BC32-4155-B656-491FFA0582AF}"/>
                </a:ext>
              </a:extLst>
            </p:cNvPr>
            <p:cNvSpPr/>
            <p:nvPr/>
          </p:nvSpPr>
          <p:spPr>
            <a:xfrm>
              <a:off x="8431086" y="3585516"/>
              <a:ext cx="111304" cy="1184589"/>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2" name="TextBox 31">
              <a:extLst>
                <a:ext uri="{FF2B5EF4-FFF2-40B4-BE49-F238E27FC236}">
                  <a16:creationId xmlns:a16="http://schemas.microsoft.com/office/drawing/2014/main" id="{34C99C83-6BD3-4C17-8D9B-34B5CC6DC58A}"/>
                </a:ext>
              </a:extLst>
            </p:cNvPr>
            <p:cNvSpPr txBox="1"/>
            <p:nvPr/>
          </p:nvSpPr>
          <p:spPr>
            <a:xfrm>
              <a:off x="8621892" y="3585516"/>
              <a:ext cx="969934" cy="922945"/>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UWB</a:t>
              </a:r>
            </a:p>
            <a:p>
              <a:r>
                <a:rPr lang="en-GB" sz="1799" dirty="0">
                  <a:solidFill>
                    <a:schemeClr val="accent1">
                      <a:lumMod val="75000"/>
                    </a:schemeClr>
                  </a:solidFill>
                  <a:latin typeface="Arial Black" panose="020B0A04020102020204" pitchFamily="34" charset="0"/>
                </a:rPr>
                <a:t>data</a:t>
              </a:r>
            </a:p>
            <a:p>
              <a:r>
                <a:rPr lang="en-GB" sz="1799" dirty="0" err="1">
                  <a:solidFill>
                    <a:schemeClr val="accent1">
                      <a:lumMod val="75000"/>
                    </a:schemeClr>
                  </a:solidFill>
                  <a:latin typeface="Arial Black" panose="020B0A04020102020204" pitchFamily="34" charset="0"/>
                </a:rPr>
                <a:t>fragN</a:t>
              </a:r>
              <a:endParaRPr lang="en-GB" sz="1799" dirty="0">
                <a:solidFill>
                  <a:schemeClr val="accent1">
                    <a:lumMod val="75000"/>
                  </a:schemeClr>
                </a:solidFill>
                <a:latin typeface="Arial Black" panose="020B0A04020102020204" pitchFamily="34" charset="0"/>
              </a:endParaRPr>
            </a:p>
          </p:txBody>
        </p:sp>
        <p:sp>
          <p:nvSpPr>
            <p:cNvPr id="33" name="TextBox 32">
              <a:extLst>
                <a:ext uri="{FF2B5EF4-FFF2-40B4-BE49-F238E27FC236}">
                  <a16:creationId xmlns:a16="http://schemas.microsoft.com/office/drawing/2014/main" id="{040639D8-19A6-4BAA-928B-D10E9B770780}"/>
                </a:ext>
              </a:extLst>
            </p:cNvPr>
            <p:cNvSpPr txBox="1"/>
            <p:nvPr/>
          </p:nvSpPr>
          <p:spPr>
            <a:xfrm>
              <a:off x="8339056" y="3132845"/>
              <a:ext cx="2061445" cy="307817"/>
            </a:xfrm>
            <a:prstGeom prst="rect">
              <a:avLst/>
            </a:prstGeom>
            <a:noFill/>
          </p:spPr>
          <p:txBody>
            <a:bodyPr wrap="square" rtlCol="0">
              <a:spAutoFit/>
            </a:bodyPr>
            <a:lstStyle/>
            <a:p>
              <a:r>
                <a:rPr lang="en-GB" sz="1400" dirty="0"/>
                <a:t>Possible Data packet</a:t>
              </a:r>
            </a:p>
          </p:txBody>
        </p:sp>
        <p:sp>
          <p:nvSpPr>
            <p:cNvPr id="34" name="TextBox 33">
              <a:extLst>
                <a:ext uri="{FF2B5EF4-FFF2-40B4-BE49-F238E27FC236}">
                  <a16:creationId xmlns:a16="http://schemas.microsoft.com/office/drawing/2014/main" id="{2DCB03BF-2BCC-43CA-BB65-F538294D3336}"/>
                </a:ext>
              </a:extLst>
            </p:cNvPr>
            <p:cNvSpPr txBox="1"/>
            <p:nvPr/>
          </p:nvSpPr>
          <p:spPr>
            <a:xfrm>
              <a:off x="7635246" y="3639312"/>
              <a:ext cx="969934" cy="369284"/>
            </a:xfrm>
            <a:prstGeom prst="rect">
              <a:avLst/>
            </a:prstGeom>
            <a:noFill/>
          </p:spPr>
          <p:txBody>
            <a:bodyPr wrap="square" rtlCol="0">
              <a:spAutoFit/>
            </a:bodyPr>
            <a:lstStyle/>
            <a:p>
              <a:r>
                <a:rPr lang="en-GB" sz="1799" dirty="0">
                  <a:solidFill>
                    <a:schemeClr val="accent1">
                      <a:lumMod val="75000"/>
                    </a:schemeClr>
                  </a:solidFill>
                  <a:latin typeface="Arial Black" panose="020B0A04020102020204" pitchFamily="34" charset="0"/>
                </a:rPr>
                <a:t>. . . </a:t>
              </a:r>
            </a:p>
          </p:txBody>
        </p:sp>
        <p:sp>
          <p:nvSpPr>
            <p:cNvPr id="35" name="TextBox 34">
              <a:extLst>
                <a:ext uri="{FF2B5EF4-FFF2-40B4-BE49-F238E27FC236}">
                  <a16:creationId xmlns:a16="http://schemas.microsoft.com/office/drawing/2014/main" id="{F944C52A-78B5-4940-95AF-4A2A053AB789}"/>
                </a:ext>
              </a:extLst>
            </p:cNvPr>
            <p:cNvSpPr txBox="1"/>
            <p:nvPr/>
          </p:nvSpPr>
          <p:spPr>
            <a:xfrm>
              <a:off x="6317733" y="4881099"/>
              <a:ext cx="770088" cy="369284"/>
            </a:xfrm>
            <a:prstGeom prst="rect">
              <a:avLst/>
            </a:prstGeom>
            <a:noFill/>
          </p:spPr>
          <p:txBody>
            <a:bodyPr wrap="square" rtlCol="0">
              <a:spAutoFit/>
            </a:bodyPr>
            <a:lstStyle/>
            <a:p>
              <a:r>
                <a:rPr lang="en-GB" sz="1799" dirty="0">
                  <a:latin typeface="Arial Black" panose="020B0A04020102020204" pitchFamily="34" charset="0"/>
                </a:rPr>
                <a:t>Mms</a:t>
              </a:r>
            </a:p>
          </p:txBody>
        </p:sp>
        <p:sp>
          <p:nvSpPr>
            <p:cNvPr id="36" name="TextBox 35">
              <a:extLst>
                <a:ext uri="{FF2B5EF4-FFF2-40B4-BE49-F238E27FC236}">
                  <a16:creationId xmlns:a16="http://schemas.microsoft.com/office/drawing/2014/main" id="{5960FCD8-22EE-4E0A-81EE-4A49EB772788}"/>
                </a:ext>
              </a:extLst>
            </p:cNvPr>
            <p:cNvSpPr txBox="1"/>
            <p:nvPr/>
          </p:nvSpPr>
          <p:spPr>
            <a:xfrm>
              <a:off x="8236848" y="4911243"/>
              <a:ext cx="770088" cy="369284"/>
            </a:xfrm>
            <a:prstGeom prst="rect">
              <a:avLst/>
            </a:prstGeom>
            <a:noFill/>
          </p:spPr>
          <p:txBody>
            <a:bodyPr wrap="square" rtlCol="0">
              <a:spAutoFit/>
            </a:bodyPr>
            <a:lstStyle/>
            <a:p>
              <a:r>
                <a:rPr lang="en-GB" sz="1799" dirty="0" err="1">
                  <a:latin typeface="Arial Black" panose="020B0A04020102020204" pitchFamily="34" charset="0"/>
                </a:rPr>
                <a:t>Nms</a:t>
              </a:r>
              <a:endParaRPr lang="en-GB" sz="1799" dirty="0">
                <a:latin typeface="Arial Black" panose="020B0A04020102020204" pitchFamily="34" charset="0"/>
              </a:endParaRPr>
            </a:p>
          </p:txBody>
        </p:sp>
        <p:sp>
          <p:nvSpPr>
            <p:cNvPr id="37" name="TextBox 36">
              <a:extLst>
                <a:ext uri="{FF2B5EF4-FFF2-40B4-BE49-F238E27FC236}">
                  <a16:creationId xmlns:a16="http://schemas.microsoft.com/office/drawing/2014/main" id="{B0C65A9D-2684-429D-9C3C-907C079074C4}"/>
                </a:ext>
              </a:extLst>
            </p:cNvPr>
            <p:cNvSpPr txBox="1"/>
            <p:nvPr/>
          </p:nvSpPr>
          <p:spPr>
            <a:xfrm>
              <a:off x="5528437" y="4833053"/>
              <a:ext cx="969934" cy="369284"/>
            </a:xfrm>
            <a:prstGeom prst="rect">
              <a:avLst/>
            </a:prstGeom>
            <a:noFill/>
          </p:spPr>
          <p:txBody>
            <a:bodyPr wrap="square" rtlCol="0">
              <a:spAutoFit/>
            </a:bodyPr>
            <a:lstStyle/>
            <a:p>
              <a:r>
                <a:rPr lang="en-GB" sz="1799" dirty="0">
                  <a:latin typeface="Arial Black" panose="020B0A04020102020204" pitchFamily="34" charset="0"/>
                </a:rPr>
                <a:t>. . . </a:t>
              </a:r>
            </a:p>
          </p:txBody>
        </p:sp>
        <p:sp>
          <p:nvSpPr>
            <p:cNvPr id="38" name="TextBox 37">
              <a:extLst>
                <a:ext uri="{FF2B5EF4-FFF2-40B4-BE49-F238E27FC236}">
                  <a16:creationId xmlns:a16="http://schemas.microsoft.com/office/drawing/2014/main" id="{9A7DFFA8-F021-42C3-9212-94B27C0ADFE8}"/>
                </a:ext>
              </a:extLst>
            </p:cNvPr>
            <p:cNvSpPr txBox="1"/>
            <p:nvPr/>
          </p:nvSpPr>
          <p:spPr>
            <a:xfrm>
              <a:off x="7285765" y="4854635"/>
              <a:ext cx="969934" cy="369284"/>
            </a:xfrm>
            <a:prstGeom prst="rect">
              <a:avLst/>
            </a:prstGeom>
            <a:noFill/>
          </p:spPr>
          <p:txBody>
            <a:bodyPr wrap="square" rtlCol="0">
              <a:spAutoFit/>
            </a:bodyPr>
            <a:lstStyle/>
            <a:p>
              <a:r>
                <a:rPr lang="en-GB" sz="1799" dirty="0">
                  <a:latin typeface="Arial Black" panose="020B0A04020102020204" pitchFamily="34" charset="0"/>
                </a:rPr>
                <a:t>. . . </a:t>
              </a:r>
            </a:p>
          </p:txBody>
        </p:sp>
      </p:grpSp>
    </p:spTree>
    <p:extLst>
      <p:ext uri="{BB962C8B-B14F-4D97-AF65-F5344CB8AC3E}">
        <p14:creationId xmlns:p14="http://schemas.microsoft.com/office/powerpoint/2010/main" val="24289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33047-6FE8-4E0C-985D-E7DD9C4C93FD}"/>
              </a:ext>
            </a:extLst>
          </p:cNvPr>
          <p:cNvPicPr>
            <a:picLocks noChangeAspect="1"/>
          </p:cNvPicPr>
          <p:nvPr/>
        </p:nvPicPr>
        <p:blipFill>
          <a:blip r:embed="rId3"/>
          <a:stretch>
            <a:fillRect/>
          </a:stretch>
        </p:blipFill>
        <p:spPr>
          <a:xfrm>
            <a:off x="3961606" y="1864506"/>
            <a:ext cx="4394318" cy="3518507"/>
          </a:xfrm>
          <a:prstGeom prst="rect">
            <a:avLst/>
          </a:prstGeom>
        </p:spPr>
      </p:pic>
      <p:sp>
        <p:nvSpPr>
          <p:cNvPr id="2" name="Subtitle 1">
            <a:extLst>
              <a:ext uri="{FF2B5EF4-FFF2-40B4-BE49-F238E27FC236}">
                <a16:creationId xmlns:a16="http://schemas.microsoft.com/office/drawing/2014/main" id="{D8E0FC68-77FF-4CB5-8B77-28AF9AF0DDA8}"/>
              </a:ext>
            </a:extLst>
          </p:cNvPr>
          <p:cNvSpPr>
            <a:spLocks noGrp="1"/>
          </p:cNvSpPr>
          <p:nvPr>
            <p:ph type="subTitle" idx="13"/>
          </p:nvPr>
        </p:nvSpPr>
        <p:spPr/>
        <p:txBody>
          <a:bodyPr/>
          <a:lstStyle/>
          <a:p>
            <a:r>
              <a:rPr lang="en-GB" dirty="0"/>
              <a:t>Detection rate: 100% in each 1ms using 1µs (64 pulse) correlator</a:t>
            </a:r>
          </a:p>
        </p:txBody>
      </p:sp>
      <p:sp>
        <p:nvSpPr>
          <p:cNvPr id="3" name="Title 2">
            <a:extLst>
              <a:ext uri="{FF2B5EF4-FFF2-40B4-BE49-F238E27FC236}">
                <a16:creationId xmlns:a16="http://schemas.microsoft.com/office/drawing/2014/main" id="{39E03A74-9906-411E-9880-622DE1FAE1DD}"/>
              </a:ext>
            </a:extLst>
          </p:cNvPr>
          <p:cNvSpPr>
            <a:spLocks noGrp="1"/>
          </p:cNvSpPr>
          <p:nvPr>
            <p:ph type="title"/>
          </p:nvPr>
        </p:nvSpPr>
        <p:spPr/>
        <p:txBody>
          <a:bodyPr/>
          <a:lstStyle/>
          <a:p>
            <a:r>
              <a:rPr lang="en-GB" dirty="0"/>
              <a:t>Performance at 107dB Link Margin</a:t>
            </a:r>
          </a:p>
        </p:txBody>
      </p:sp>
      <p:sp>
        <p:nvSpPr>
          <p:cNvPr id="15" name="TextBox 14">
            <a:extLst>
              <a:ext uri="{FF2B5EF4-FFF2-40B4-BE49-F238E27FC236}">
                <a16:creationId xmlns:a16="http://schemas.microsoft.com/office/drawing/2014/main" id="{E6DC4F88-2FF1-4C2F-870C-20198BB50DFB}"/>
              </a:ext>
            </a:extLst>
          </p:cNvPr>
          <p:cNvSpPr txBox="1"/>
          <p:nvPr/>
        </p:nvSpPr>
        <p:spPr>
          <a:xfrm>
            <a:off x="1447006" y="5715794"/>
            <a:ext cx="5181600" cy="292388"/>
          </a:xfrm>
          <a:prstGeom prst="rect">
            <a:avLst/>
          </a:prstGeom>
          <a:noFill/>
        </p:spPr>
        <p:txBody>
          <a:bodyPr wrap="square" rtlCol="0">
            <a:spAutoFit/>
          </a:bodyPr>
          <a:lstStyle/>
          <a:p>
            <a:r>
              <a:rPr lang="en-GB" dirty="0"/>
              <a:t>The CFO here is estimated by doing a serial search for the best rotation</a:t>
            </a:r>
          </a:p>
        </p:txBody>
      </p:sp>
      <p:pic>
        <p:nvPicPr>
          <p:cNvPr id="4" name="Picture 3">
            <a:extLst>
              <a:ext uri="{FF2B5EF4-FFF2-40B4-BE49-F238E27FC236}">
                <a16:creationId xmlns:a16="http://schemas.microsoft.com/office/drawing/2014/main" id="{8FC5A41C-9801-472D-8092-208B3EC96FF0}"/>
              </a:ext>
            </a:extLst>
          </p:cNvPr>
          <p:cNvPicPr>
            <a:picLocks noChangeAspect="1"/>
          </p:cNvPicPr>
          <p:nvPr/>
        </p:nvPicPr>
        <p:blipFill>
          <a:blip r:embed="rId4"/>
          <a:stretch>
            <a:fillRect/>
          </a:stretch>
        </p:blipFill>
        <p:spPr>
          <a:xfrm>
            <a:off x="75406" y="1869529"/>
            <a:ext cx="4484833" cy="3578523"/>
          </a:xfrm>
          <a:prstGeom prst="rect">
            <a:avLst/>
          </a:prstGeom>
        </p:spPr>
      </p:pic>
      <p:pic>
        <p:nvPicPr>
          <p:cNvPr id="8" name="Picture 7">
            <a:extLst>
              <a:ext uri="{FF2B5EF4-FFF2-40B4-BE49-F238E27FC236}">
                <a16:creationId xmlns:a16="http://schemas.microsoft.com/office/drawing/2014/main" id="{97AA3F98-AE05-40D6-BF02-170A49AAE207}"/>
              </a:ext>
            </a:extLst>
          </p:cNvPr>
          <p:cNvPicPr>
            <a:picLocks noChangeAspect="1"/>
          </p:cNvPicPr>
          <p:nvPr/>
        </p:nvPicPr>
        <p:blipFill>
          <a:blip r:embed="rId5"/>
          <a:stretch>
            <a:fillRect/>
          </a:stretch>
        </p:blipFill>
        <p:spPr>
          <a:xfrm>
            <a:off x="7085806" y="1929545"/>
            <a:ext cx="4854528" cy="3886994"/>
          </a:xfrm>
          <a:prstGeom prst="rect">
            <a:avLst/>
          </a:prstGeom>
        </p:spPr>
      </p:pic>
    </p:spTree>
    <p:extLst>
      <p:ext uri="{BB962C8B-B14F-4D97-AF65-F5344CB8AC3E}">
        <p14:creationId xmlns:p14="http://schemas.microsoft.com/office/powerpoint/2010/main" val="4087135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E0FC68-77FF-4CB5-8B77-28AF9AF0DDA8}"/>
              </a:ext>
            </a:extLst>
          </p:cNvPr>
          <p:cNvSpPr>
            <a:spLocks noGrp="1"/>
          </p:cNvSpPr>
          <p:nvPr>
            <p:ph type="subTitle" idx="13"/>
          </p:nvPr>
        </p:nvSpPr>
        <p:spPr/>
        <p:txBody>
          <a:bodyPr/>
          <a:lstStyle/>
          <a:p>
            <a:r>
              <a:rPr lang="en-GB" dirty="0"/>
              <a:t>Detection rate: 86% in each 1ms using 1µs (64 pulse) correlator</a:t>
            </a:r>
          </a:p>
        </p:txBody>
      </p:sp>
      <p:sp>
        <p:nvSpPr>
          <p:cNvPr id="3" name="Title 2">
            <a:extLst>
              <a:ext uri="{FF2B5EF4-FFF2-40B4-BE49-F238E27FC236}">
                <a16:creationId xmlns:a16="http://schemas.microsoft.com/office/drawing/2014/main" id="{39E03A74-9906-411E-9880-622DE1FAE1DD}"/>
              </a:ext>
            </a:extLst>
          </p:cNvPr>
          <p:cNvSpPr>
            <a:spLocks noGrp="1"/>
          </p:cNvSpPr>
          <p:nvPr>
            <p:ph type="title"/>
          </p:nvPr>
        </p:nvSpPr>
        <p:spPr/>
        <p:txBody>
          <a:bodyPr/>
          <a:lstStyle/>
          <a:p>
            <a:r>
              <a:rPr lang="en-GB" dirty="0"/>
              <a:t>Performance at 110dB Link Margin</a:t>
            </a:r>
          </a:p>
        </p:txBody>
      </p:sp>
      <p:pic>
        <p:nvPicPr>
          <p:cNvPr id="11" name="Picture 10">
            <a:extLst>
              <a:ext uri="{FF2B5EF4-FFF2-40B4-BE49-F238E27FC236}">
                <a16:creationId xmlns:a16="http://schemas.microsoft.com/office/drawing/2014/main" id="{BDE87E05-CCB1-4A0E-B5BC-332D8D1EDCC5}"/>
              </a:ext>
            </a:extLst>
          </p:cNvPr>
          <p:cNvPicPr>
            <a:picLocks noChangeAspect="1"/>
          </p:cNvPicPr>
          <p:nvPr/>
        </p:nvPicPr>
        <p:blipFill>
          <a:blip r:embed="rId3"/>
          <a:stretch>
            <a:fillRect/>
          </a:stretch>
        </p:blipFill>
        <p:spPr>
          <a:xfrm>
            <a:off x="7424283" y="1753394"/>
            <a:ext cx="4569026" cy="3658394"/>
          </a:xfrm>
          <a:prstGeom prst="rect">
            <a:avLst/>
          </a:prstGeom>
        </p:spPr>
      </p:pic>
      <p:pic>
        <p:nvPicPr>
          <p:cNvPr id="13" name="Content Placeholder 12">
            <a:extLst>
              <a:ext uri="{FF2B5EF4-FFF2-40B4-BE49-F238E27FC236}">
                <a16:creationId xmlns:a16="http://schemas.microsoft.com/office/drawing/2014/main" id="{AEAD923A-9D89-4726-B75E-9B2BC6CF0D4C}"/>
              </a:ext>
            </a:extLst>
          </p:cNvPr>
          <p:cNvPicPr>
            <a:picLocks noGrp="1" noChangeAspect="1"/>
          </p:cNvPicPr>
          <p:nvPr>
            <p:ph idx="1"/>
          </p:nvPr>
        </p:nvPicPr>
        <p:blipFill>
          <a:blip r:embed="rId4"/>
          <a:stretch>
            <a:fillRect/>
          </a:stretch>
        </p:blipFill>
        <p:spPr>
          <a:xfrm>
            <a:off x="4266406" y="1829594"/>
            <a:ext cx="4569025" cy="3658394"/>
          </a:xfrm>
          <a:prstGeom prst="rect">
            <a:avLst/>
          </a:prstGeom>
        </p:spPr>
      </p:pic>
      <p:pic>
        <p:nvPicPr>
          <p:cNvPr id="14" name="Picture 13">
            <a:extLst>
              <a:ext uri="{FF2B5EF4-FFF2-40B4-BE49-F238E27FC236}">
                <a16:creationId xmlns:a16="http://schemas.microsoft.com/office/drawing/2014/main" id="{7219F666-1EC1-47D6-B742-71B6D3380CF6}"/>
              </a:ext>
            </a:extLst>
          </p:cNvPr>
          <p:cNvPicPr>
            <a:picLocks noChangeAspect="1"/>
          </p:cNvPicPr>
          <p:nvPr/>
        </p:nvPicPr>
        <p:blipFill>
          <a:blip r:embed="rId5"/>
          <a:stretch>
            <a:fillRect/>
          </a:stretch>
        </p:blipFill>
        <p:spPr>
          <a:xfrm>
            <a:off x="218612" y="1829594"/>
            <a:ext cx="4569026" cy="3658394"/>
          </a:xfrm>
          <a:prstGeom prst="rect">
            <a:avLst/>
          </a:prstGeom>
        </p:spPr>
      </p:pic>
      <p:sp>
        <p:nvSpPr>
          <p:cNvPr id="15" name="TextBox 14">
            <a:extLst>
              <a:ext uri="{FF2B5EF4-FFF2-40B4-BE49-F238E27FC236}">
                <a16:creationId xmlns:a16="http://schemas.microsoft.com/office/drawing/2014/main" id="{E6DC4F88-2FF1-4C2F-870C-20198BB50DFB}"/>
              </a:ext>
            </a:extLst>
          </p:cNvPr>
          <p:cNvSpPr txBox="1"/>
          <p:nvPr/>
        </p:nvSpPr>
        <p:spPr>
          <a:xfrm>
            <a:off x="1599406" y="5528158"/>
            <a:ext cx="5181600" cy="292388"/>
          </a:xfrm>
          <a:prstGeom prst="rect">
            <a:avLst/>
          </a:prstGeom>
          <a:noFill/>
        </p:spPr>
        <p:txBody>
          <a:bodyPr wrap="square" rtlCol="0">
            <a:spAutoFit/>
          </a:bodyPr>
          <a:lstStyle/>
          <a:p>
            <a:r>
              <a:rPr lang="en-GB" dirty="0"/>
              <a:t>The CFO here is estimated by doing a serial search for the best rotation</a:t>
            </a:r>
          </a:p>
        </p:txBody>
      </p:sp>
    </p:spTree>
    <p:extLst>
      <p:ext uri="{BB962C8B-B14F-4D97-AF65-F5344CB8AC3E}">
        <p14:creationId xmlns:p14="http://schemas.microsoft.com/office/powerpoint/2010/main" val="2674145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E0FC68-77FF-4CB5-8B77-28AF9AF0DDA8}"/>
              </a:ext>
            </a:extLst>
          </p:cNvPr>
          <p:cNvSpPr>
            <a:spLocks noGrp="1"/>
          </p:cNvSpPr>
          <p:nvPr>
            <p:ph type="subTitle" idx="13"/>
          </p:nvPr>
        </p:nvSpPr>
        <p:spPr>
          <a:xfrm>
            <a:off x="301663" y="1206794"/>
            <a:ext cx="11570531" cy="470435"/>
          </a:xfrm>
        </p:spPr>
        <p:txBody>
          <a:bodyPr/>
          <a:lstStyle/>
          <a:p>
            <a:r>
              <a:rPr lang="en-GB" dirty="0"/>
              <a:t>Detection rate: Currently 25% in each 1ms using 1µs (64 pulse) correlator</a:t>
            </a:r>
          </a:p>
        </p:txBody>
      </p:sp>
      <p:sp>
        <p:nvSpPr>
          <p:cNvPr id="3" name="Title 2">
            <a:extLst>
              <a:ext uri="{FF2B5EF4-FFF2-40B4-BE49-F238E27FC236}">
                <a16:creationId xmlns:a16="http://schemas.microsoft.com/office/drawing/2014/main" id="{39E03A74-9906-411E-9880-622DE1FAE1DD}"/>
              </a:ext>
            </a:extLst>
          </p:cNvPr>
          <p:cNvSpPr>
            <a:spLocks noGrp="1"/>
          </p:cNvSpPr>
          <p:nvPr>
            <p:ph type="title"/>
          </p:nvPr>
        </p:nvSpPr>
        <p:spPr/>
        <p:txBody>
          <a:bodyPr/>
          <a:lstStyle/>
          <a:p>
            <a:r>
              <a:rPr lang="en-GB" dirty="0"/>
              <a:t>Performance at 112dB Link Margin</a:t>
            </a:r>
          </a:p>
        </p:txBody>
      </p:sp>
      <p:pic>
        <p:nvPicPr>
          <p:cNvPr id="5" name="Content Placeholder 4">
            <a:extLst>
              <a:ext uri="{FF2B5EF4-FFF2-40B4-BE49-F238E27FC236}">
                <a16:creationId xmlns:a16="http://schemas.microsoft.com/office/drawing/2014/main" id="{0E2ED95D-56E3-4C9C-850F-7DDB2275BD06}"/>
              </a:ext>
            </a:extLst>
          </p:cNvPr>
          <p:cNvPicPr>
            <a:picLocks noGrp="1" noChangeAspect="1"/>
          </p:cNvPicPr>
          <p:nvPr>
            <p:ph idx="1"/>
          </p:nvPr>
        </p:nvPicPr>
        <p:blipFill>
          <a:blip r:embed="rId3"/>
          <a:stretch>
            <a:fillRect/>
          </a:stretch>
        </p:blipFill>
        <p:spPr>
          <a:xfrm>
            <a:off x="7771606" y="2119734"/>
            <a:ext cx="3429000" cy="2143125"/>
          </a:xfrm>
          <a:prstGeom prst="rect">
            <a:avLst/>
          </a:prstGeom>
        </p:spPr>
      </p:pic>
      <p:pic>
        <p:nvPicPr>
          <p:cNvPr id="6" name="Picture 5">
            <a:extLst>
              <a:ext uri="{FF2B5EF4-FFF2-40B4-BE49-F238E27FC236}">
                <a16:creationId xmlns:a16="http://schemas.microsoft.com/office/drawing/2014/main" id="{BDC8FF85-B24E-4F0B-A4D9-88450355BDCD}"/>
              </a:ext>
            </a:extLst>
          </p:cNvPr>
          <p:cNvPicPr>
            <a:picLocks noChangeAspect="1"/>
          </p:cNvPicPr>
          <p:nvPr/>
        </p:nvPicPr>
        <p:blipFill>
          <a:blip r:embed="rId4"/>
          <a:stretch>
            <a:fillRect/>
          </a:stretch>
        </p:blipFill>
        <p:spPr>
          <a:xfrm>
            <a:off x="4037806" y="2287042"/>
            <a:ext cx="3429000" cy="2143125"/>
          </a:xfrm>
          <a:prstGeom prst="rect">
            <a:avLst/>
          </a:prstGeom>
        </p:spPr>
      </p:pic>
      <p:pic>
        <p:nvPicPr>
          <p:cNvPr id="7" name="Picture 6">
            <a:extLst>
              <a:ext uri="{FF2B5EF4-FFF2-40B4-BE49-F238E27FC236}">
                <a16:creationId xmlns:a16="http://schemas.microsoft.com/office/drawing/2014/main" id="{D71AA398-C22B-42B8-B2E4-098F25E4C830}"/>
              </a:ext>
            </a:extLst>
          </p:cNvPr>
          <p:cNvPicPr>
            <a:picLocks noChangeAspect="1"/>
          </p:cNvPicPr>
          <p:nvPr/>
        </p:nvPicPr>
        <p:blipFill>
          <a:blip r:embed="rId5"/>
          <a:stretch>
            <a:fillRect/>
          </a:stretch>
        </p:blipFill>
        <p:spPr>
          <a:xfrm>
            <a:off x="227806" y="2111506"/>
            <a:ext cx="3429000" cy="2143125"/>
          </a:xfrm>
          <a:prstGeom prst="rect">
            <a:avLst/>
          </a:prstGeom>
        </p:spPr>
      </p:pic>
    </p:spTree>
    <p:extLst>
      <p:ext uri="{BB962C8B-B14F-4D97-AF65-F5344CB8AC3E}">
        <p14:creationId xmlns:p14="http://schemas.microsoft.com/office/powerpoint/2010/main" val="419375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69EEBF-BE41-44BF-BD85-4F740A83A2F9}"/>
              </a:ext>
            </a:extLst>
          </p:cNvPr>
          <p:cNvSpPr>
            <a:spLocks noGrp="1"/>
          </p:cNvSpPr>
          <p:nvPr>
            <p:ph type="subTitle" idx="13"/>
          </p:nvPr>
        </p:nvSpPr>
        <p:spPr/>
        <p:txBody>
          <a:bodyPr/>
          <a:lstStyle/>
          <a:p>
            <a:r>
              <a:rPr lang="en-GB" dirty="0"/>
              <a:t>Fixed response delay does not require data transfer</a:t>
            </a:r>
          </a:p>
        </p:txBody>
      </p:sp>
      <p:sp>
        <p:nvSpPr>
          <p:cNvPr id="3" name="Title 2">
            <a:extLst>
              <a:ext uri="{FF2B5EF4-FFF2-40B4-BE49-F238E27FC236}">
                <a16:creationId xmlns:a16="http://schemas.microsoft.com/office/drawing/2014/main" id="{5A077A64-3A68-49B1-8066-167432B18149}"/>
              </a:ext>
            </a:extLst>
          </p:cNvPr>
          <p:cNvSpPr>
            <a:spLocks noGrp="1"/>
          </p:cNvSpPr>
          <p:nvPr>
            <p:ph type="title"/>
          </p:nvPr>
        </p:nvSpPr>
        <p:spPr/>
        <p:txBody>
          <a:bodyPr/>
          <a:lstStyle/>
          <a:p>
            <a:r>
              <a:rPr lang="en-GB" dirty="0"/>
              <a:t>Very long range ranging measurement</a:t>
            </a:r>
          </a:p>
        </p:txBody>
      </p:sp>
      <p:sp>
        <p:nvSpPr>
          <p:cNvPr id="4" name="Content Placeholder 3">
            <a:extLst>
              <a:ext uri="{FF2B5EF4-FFF2-40B4-BE49-F238E27FC236}">
                <a16:creationId xmlns:a16="http://schemas.microsoft.com/office/drawing/2014/main" id="{A7E68B6A-CE67-4A95-A77A-763D51C29B99}"/>
              </a:ext>
            </a:extLst>
          </p:cNvPr>
          <p:cNvSpPr>
            <a:spLocks noGrp="1"/>
          </p:cNvSpPr>
          <p:nvPr>
            <p:ph idx="1"/>
          </p:nvPr>
        </p:nvSpPr>
        <p:spPr>
          <a:xfrm>
            <a:off x="318216" y="1981994"/>
            <a:ext cx="11553978" cy="4661367"/>
          </a:xfrm>
        </p:spPr>
        <p:txBody>
          <a:bodyPr/>
          <a:lstStyle/>
          <a:p>
            <a:r>
              <a:rPr lang="en-GB" sz="2800" dirty="0"/>
              <a:t>At very high link margins, data transfer may be challenging. </a:t>
            </a:r>
          </a:p>
          <a:p>
            <a:pPr lvl="1"/>
            <a:r>
              <a:rPr lang="en-GB" sz="2300" dirty="0"/>
              <a:t>Unless multi-</a:t>
            </a:r>
            <a:r>
              <a:rPr lang="en-GB" sz="2300" dirty="0" err="1"/>
              <a:t>ms</a:t>
            </a:r>
            <a:r>
              <a:rPr lang="en-GB" sz="2300" dirty="0"/>
              <a:t> data fragments are used</a:t>
            </a:r>
          </a:p>
          <a:p>
            <a:r>
              <a:rPr lang="en-GB" sz="2800" dirty="0"/>
              <a:t>For this situation, a fixed response delay can be used</a:t>
            </a:r>
          </a:p>
          <a:p>
            <a:pPr lvl="1"/>
            <a:r>
              <a:rPr lang="en-GB" sz="2300" dirty="0"/>
              <a:t>E.g. say a tag is being searched for by someone with a phone. A fixed response delay can be used until the phone gets closer to the tag</a:t>
            </a:r>
          </a:p>
          <a:p>
            <a:pPr lvl="1"/>
            <a:r>
              <a:rPr lang="en-GB" sz="2300" dirty="0"/>
              <a:t>A unique CZC code could have been previously chosen to avoid collisions</a:t>
            </a:r>
          </a:p>
          <a:p>
            <a:r>
              <a:rPr lang="en-GB" sz="2800" dirty="0"/>
              <a:t>Extremely weak direct paths can be found with multi-</a:t>
            </a:r>
            <a:r>
              <a:rPr lang="en-GB" sz="2800" dirty="0" err="1"/>
              <a:t>ms</a:t>
            </a:r>
            <a:r>
              <a:rPr lang="en-GB" sz="2800" dirty="0"/>
              <a:t> fragments if a weak, but stronger, reflected path is present.</a:t>
            </a:r>
            <a:endParaRPr lang="en-GB" sz="2800" dirty="0">
              <a:solidFill>
                <a:srgbClr val="FF0000"/>
              </a:solidFill>
            </a:endParaRPr>
          </a:p>
        </p:txBody>
      </p:sp>
    </p:spTree>
    <p:extLst>
      <p:ext uri="{BB962C8B-B14F-4D97-AF65-F5344CB8AC3E}">
        <p14:creationId xmlns:p14="http://schemas.microsoft.com/office/powerpoint/2010/main" val="34740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04AAC-5A60-4230-8566-D77D29EAF21C}"/>
              </a:ext>
            </a:extLst>
          </p:cNvPr>
          <p:cNvSpPr>
            <a:spLocks noGrp="1"/>
          </p:cNvSpPr>
          <p:nvPr>
            <p:ph type="title"/>
          </p:nvPr>
        </p:nvSpPr>
        <p:spPr>
          <a:xfrm>
            <a:off x="608806" y="686594"/>
            <a:ext cx="10667325" cy="623014"/>
          </a:xfrm>
        </p:spPr>
        <p:txBody>
          <a:bodyPr/>
          <a:lstStyle/>
          <a:p>
            <a:r>
              <a:rPr lang="en-GB" dirty="0"/>
              <a:t>How accurately does the CFO need to be estimated?</a:t>
            </a:r>
          </a:p>
        </p:txBody>
      </p:sp>
      <p:sp>
        <p:nvSpPr>
          <p:cNvPr id="4" name="Content Placeholder 3">
            <a:extLst>
              <a:ext uri="{FF2B5EF4-FFF2-40B4-BE49-F238E27FC236}">
                <a16:creationId xmlns:a16="http://schemas.microsoft.com/office/drawing/2014/main" id="{D3972E81-5A25-45FE-92DA-5C088B89F205}"/>
              </a:ext>
            </a:extLst>
          </p:cNvPr>
          <p:cNvSpPr>
            <a:spLocks noGrp="1"/>
          </p:cNvSpPr>
          <p:nvPr>
            <p:ph idx="1"/>
          </p:nvPr>
        </p:nvSpPr>
        <p:spPr/>
        <p:txBody>
          <a:bodyPr/>
          <a:lstStyle/>
          <a:p>
            <a:r>
              <a:rPr lang="en-GB" dirty="0"/>
              <a:t>The better the accuracy, the less uncertainty there is in the TOA of the next burst</a:t>
            </a:r>
          </a:p>
          <a:p>
            <a:r>
              <a:rPr lang="en-GB" dirty="0"/>
              <a:t>1ppm drift error over 1ms is a 1ns drift in time</a:t>
            </a:r>
          </a:p>
          <a:p>
            <a:r>
              <a:rPr lang="en-GB" dirty="0"/>
              <a:t>The 5ppm accuracy achieved here, with one fragment,  at a link margin of 110dB allows the TOA of the next fragment to be predicted to within 5ns</a:t>
            </a:r>
          </a:p>
          <a:p>
            <a:r>
              <a:rPr lang="en-GB" dirty="0"/>
              <a:t>As the CFO accuracy is refined, even better fragment arrival time can be achieved</a:t>
            </a:r>
          </a:p>
        </p:txBody>
      </p:sp>
    </p:spTree>
    <p:extLst>
      <p:ext uri="{BB962C8B-B14F-4D97-AF65-F5344CB8AC3E}">
        <p14:creationId xmlns:p14="http://schemas.microsoft.com/office/powerpoint/2010/main" val="55496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7406" y="2820584"/>
            <a:ext cx="10361851" cy="623014"/>
          </a:xfrm>
        </p:spPr>
        <p:txBody>
          <a:bodyPr/>
          <a:lstStyle/>
          <a:p>
            <a:r>
              <a:rPr lang="en-US" dirty="0"/>
              <a:t>A Novel Channel Sounding Sequence</a:t>
            </a:r>
          </a:p>
        </p:txBody>
      </p:sp>
      <p:sp>
        <p:nvSpPr>
          <p:cNvPr id="8" name="Title 6">
            <a:extLst>
              <a:ext uri="{FF2B5EF4-FFF2-40B4-BE49-F238E27FC236}">
                <a16:creationId xmlns:a16="http://schemas.microsoft.com/office/drawing/2014/main" id="{CF7A39AF-7F31-40FD-BA71-B57D6B0101D2}"/>
              </a:ext>
            </a:extLst>
          </p:cNvPr>
          <p:cNvSpPr txBox="1">
            <a:spLocks/>
          </p:cNvSpPr>
          <p:nvPr/>
        </p:nvSpPr>
        <p:spPr bwMode="auto">
          <a:xfrm>
            <a:off x="761206" y="3658394"/>
            <a:ext cx="1036185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ctr" anchorCtr="0" compatLnSpc="1">
            <a:prstTxWarp prst="textNoShape">
              <a:avLst/>
            </a:prstTxWarp>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sz="2400" kern="0" dirty="0">
                <a:solidFill>
                  <a:srgbClr val="0070C0"/>
                </a:solidFill>
              </a:rPr>
              <a:t>This contribution proposes a </a:t>
            </a:r>
            <a:r>
              <a:rPr lang="en-US" sz="2400" dirty="0">
                <a:solidFill>
                  <a:srgbClr val="0070C0"/>
                </a:solidFill>
              </a:rPr>
              <a:t>Channel Sounding Sequence that allows a UWB transceiver to do ranging with a link margin of at least 110dB</a:t>
            </a:r>
            <a:endParaRPr lang="en-US" sz="2400" kern="0" dirty="0">
              <a:solidFill>
                <a:srgbClr val="0070C0"/>
              </a:solidFill>
            </a:endParaRPr>
          </a:p>
        </p:txBody>
      </p:sp>
    </p:spTree>
    <p:extLst>
      <p:ext uri="{BB962C8B-B14F-4D97-AF65-F5344CB8AC3E}">
        <p14:creationId xmlns:p14="http://schemas.microsoft.com/office/powerpoint/2010/main" val="5156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B4C9CC-8F1E-41E5-83B8-3E3258F2703F}"/>
              </a:ext>
            </a:extLst>
          </p:cNvPr>
          <p:cNvSpPr>
            <a:spLocks noGrp="1"/>
          </p:cNvSpPr>
          <p:nvPr>
            <p:ph type="subTitle" idx="13"/>
          </p:nvPr>
        </p:nvSpPr>
        <p:spPr/>
        <p:txBody>
          <a:bodyPr/>
          <a:lstStyle/>
          <a:p>
            <a:r>
              <a:rPr lang="en-GB" dirty="0"/>
              <a:t>Channel sounding sequences have two conflicting requirements</a:t>
            </a:r>
          </a:p>
        </p:txBody>
      </p:sp>
      <p:sp>
        <p:nvSpPr>
          <p:cNvPr id="3" name="Title 2">
            <a:extLst>
              <a:ext uri="{FF2B5EF4-FFF2-40B4-BE49-F238E27FC236}">
                <a16:creationId xmlns:a16="http://schemas.microsoft.com/office/drawing/2014/main" id="{6CA41CD5-795D-4A81-AB97-5597B74109A1}"/>
              </a:ext>
            </a:extLst>
          </p:cNvPr>
          <p:cNvSpPr>
            <a:spLocks noGrp="1"/>
          </p:cNvSpPr>
          <p:nvPr>
            <p:ph type="title"/>
          </p:nvPr>
        </p:nvSpPr>
        <p:spPr/>
        <p:txBody>
          <a:bodyPr/>
          <a:lstStyle/>
          <a:p>
            <a:r>
              <a:rPr lang="en-GB" dirty="0"/>
              <a:t>Seemingly unresolvable conflict</a:t>
            </a:r>
          </a:p>
        </p:txBody>
      </p:sp>
      <p:sp>
        <p:nvSpPr>
          <p:cNvPr id="4" name="Content Placeholder 3">
            <a:extLst>
              <a:ext uri="{FF2B5EF4-FFF2-40B4-BE49-F238E27FC236}">
                <a16:creationId xmlns:a16="http://schemas.microsoft.com/office/drawing/2014/main" id="{703AC89B-140D-4AE4-A7CC-8F9111E88EDE}"/>
              </a:ext>
            </a:extLst>
          </p:cNvPr>
          <p:cNvSpPr>
            <a:spLocks noGrp="1"/>
          </p:cNvSpPr>
          <p:nvPr>
            <p:ph idx="1"/>
          </p:nvPr>
        </p:nvSpPr>
        <p:spPr>
          <a:xfrm>
            <a:off x="301662" y="1829808"/>
            <a:ext cx="11570531" cy="1521624"/>
          </a:xfrm>
        </p:spPr>
        <p:txBody>
          <a:bodyPr/>
          <a:lstStyle/>
          <a:p>
            <a:pPr marL="0" indent="0">
              <a:buNone/>
            </a:pPr>
            <a:r>
              <a:rPr lang="en-GB" sz="2000" b="1" dirty="0"/>
              <a:t>Requirement 1</a:t>
            </a:r>
          </a:p>
          <a:p>
            <a:r>
              <a:rPr lang="en-GB" sz="2000" dirty="0"/>
              <a:t>A repeating sequence has spectral lines at the repetition frequency with nulls in between</a:t>
            </a:r>
          </a:p>
          <a:p>
            <a:r>
              <a:rPr lang="en-GB" sz="2000" dirty="0"/>
              <a:t>UWB spectrum must have no nulls when measured with a 1MHz RBW</a:t>
            </a:r>
          </a:p>
          <a:p>
            <a:r>
              <a:rPr lang="en-GB" sz="2000" dirty="0"/>
              <a:t>=&gt; Sequence must be &gt; than 0.5µs long, preferably 1µs long</a:t>
            </a:r>
          </a:p>
        </p:txBody>
      </p:sp>
      <p:sp>
        <p:nvSpPr>
          <p:cNvPr id="6" name="Content Placeholder 3">
            <a:extLst>
              <a:ext uri="{FF2B5EF4-FFF2-40B4-BE49-F238E27FC236}">
                <a16:creationId xmlns:a16="http://schemas.microsoft.com/office/drawing/2014/main" id="{65FC0EE0-B30F-45A9-9115-A9451F399C59}"/>
              </a:ext>
            </a:extLst>
          </p:cNvPr>
          <p:cNvSpPr txBox="1">
            <a:spLocks/>
          </p:cNvSpPr>
          <p:nvPr/>
        </p:nvSpPr>
        <p:spPr>
          <a:xfrm>
            <a:off x="301209" y="3519673"/>
            <a:ext cx="11587994" cy="1955205"/>
          </a:xfrm>
          <a:prstGeom prst="rect">
            <a:avLst/>
          </a:prstGeom>
        </p:spPr>
        <p:txBody>
          <a:bodyPr vert="horz" lIns="0" tIns="45714" rIns="18285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Requirement 2</a:t>
            </a:r>
          </a:p>
          <a:p>
            <a:r>
              <a:rPr lang="en-GB" sz="2000" dirty="0"/>
              <a:t>A 40ppm CFO at 8GHz is 320kHz offset</a:t>
            </a:r>
          </a:p>
          <a:p>
            <a:pPr lvl="1"/>
            <a:r>
              <a:rPr lang="en-GB" sz="1600" dirty="0"/>
              <a:t>Over 1µs the phase drifts by ~120˚</a:t>
            </a:r>
          </a:p>
          <a:p>
            <a:r>
              <a:rPr lang="en-GB" sz="2000" dirty="0"/>
              <a:t>The CIR estimate from 3 symbols accumulated will completely cancel each other out</a:t>
            </a:r>
          </a:p>
          <a:p>
            <a:r>
              <a:rPr lang="en-GB" sz="2000" dirty="0"/>
              <a:t>To get a channel estimate, many symbols need to be accumulated</a:t>
            </a:r>
          </a:p>
          <a:p>
            <a:r>
              <a:rPr lang="en-GB" sz="2000" dirty="0"/>
              <a:t>=&gt; Symbols need to be MUCH shorter than 1µs</a:t>
            </a:r>
          </a:p>
          <a:p>
            <a:endParaRPr lang="en-GB" sz="2000" dirty="0"/>
          </a:p>
          <a:p>
            <a:endParaRPr lang="en-GB" sz="2000" dirty="0"/>
          </a:p>
          <a:p>
            <a:pPr marL="0" indent="0">
              <a:buNone/>
            </a:pPr>
            <a:endParaRPr lang="en-GB" sz="2000" dirty="0"/>
          </a:p>
        </p:txBody>
      </p:sp>
      <p:grpSp>
        <p:nvGrpSpPr>
          <p:cNvPr id="26" name="Group 25">
            <a:extLst>
              <a:ext uri="{FF2B5EF4-FFF2-40B4-BE49-F238E27FC236}">
                <a16:creationId xmlns:a16="http://schemas.microsoft.com/office/drawing/2014/main" id="{D93BB8DC-2FE9-49AA-9BFA-69C1585EFABE}"/>
              </a:ext>
            </a:extLst>
          </p:cNvPr>
          <p:cNvGrpSpPr/>
          <p:nvPr/>
        </p:nvGrpSpPr>
        <p:grpSpPr>
          <a:xfrm>
            <a:off x="8914606" y="4039394"/>
            <a:ext cx="1596000" cy="574575"/>
            <a:chOff x="9143206" y="5506600"/>
            <a:chExt cx="1596000" cy="574575"/>
          </a:xfrm>
        </p:grpSpPr>
        <p:sp>
          <p:nvSpPr>
            <p:cNvPr id="22" name="TextBox 21">
              <a:extLst>
                <a:ext uri="{FF2B5EF4-FFF2-40B4-BE49-F238E27FC236}">
                  <a16:creationId xmlns:a16="http://schemas.microsoft.com/office/drawing/2014/main" id="{C7D6B6AB-6001-437C-B35C-DA96E3860643}"/>
                </a:ext>
              </a:extLst>
            </p:cNvPr>
            <p:cNvSpPr txBox="1"/>
            <p:nvPr/>
          </p:nvSpPr>
          <p:spPr>
            <a:xfrm>
              <a:off x="9981406" y="5506600"/>
              <a:ext cx="395946" cy="292388"/>
            </a:xfrm>
            <a:prstGeom prst="rect">
              <a:avLst/>
            </a:prstGeom>
            <a:noFill/>
          </p:spPr>
          <p:txBody>
            <a:bodyPr wrap="square" rtlCol="0">
              <a:spAutoFit/>
            </a:bodyPr>
            <a:lstStyle/>
            <a:p>
              <a:r>
                <a:rPr lang="en-GB" dirty="0"/>
                <a:t>=</a:t>
              </a:r>
            </a:p>
          </p:txBody>
        </p:sp>
        <p:sp>
          <p:nvSpPr>
            <p:cNvPr id="23" name="Oval 22">
              <a:extLst>
                <a:ext uri="{FF2B5EF4-FFF2-40B4-BE49-F238E27FC236}">
                  <a16:creationId xmlns:a16="http://schemas.microsoft.com/office/drawing/2014/main" id="{C5DFBD7B-620F-4D5A-A73F-4BAE4FF035C6}"/>
                </a:ext>
              </a:extLst>
            </p:cNvPr>
            <p:cNvSpPr/>
            <p:nvPr/>
          </p:nvSpPr>
          <p:spPr bwMode="auto">
            <a:xfrm>
              <a:off x="10667206" y="5582800"/>
              <a:ext cx="72000" cy="720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grpSp>
          <p:nvGrpSpPr>
            <p:cNvPr id="25" name="Group 24">
              <a:extLst>
                <a:ext uri="{FF2B5EF4-FFF2-40B4-BE49-F238E27FC236}">
                  <a16:creationId xmlns:a16="http://schemas.microsoft.com/office/drawing/2014/main" id="{EBB782C2-97AA-41DF-81A1-FCB9C4F80007}"/>
                </a:ext>
              </a:extLst>
            </p:cNvPr>
            <p:cNvGrpSpPr/>
            <p:nvPr/>
          </p:nvGrpSpPr>
          <p:grpSpPr>
            <a:xfrm>
              <a:off x="9143206" y="5506600"/>
              <a:ext cx="853148" cy="574575"/>
              <a:chOff x="10133806" y="4496594"/>
              <a:chExt cx="853148" cy="574575"/>
            </a:xfrm>
          </p:grpSpPr>
          <p:grpSp>
            <p:nvGrpSpPr>
              <p:cNvPr id="21" name="Group 20">
                <a:extLst>
                  <a:ext uri="{FF2B5EF4-FFF2-40B4-BE49-F238E27FC236}">
                    <a16:creationId xmlns:a16="http://schemas.microsoft.com/office/drawing/2014/main" id="{DF86F3A0-140D-4785-AAD5-7FCC34ACF875}"/>
                  </a:ext>
                </a:extLst>
              </p:cNvPr>
              <p:cNvGrpSpPr/>
              <p:nvPr/>
            </p:nvGrpSpPr>
            <p:grpSpPr>
              <a:xfrm>
                <a:off x="10133806" y="4496594"/>
                <a:ext cx="853148" cy="574575"/>
                <a:chOff x="8953733" y="4455419"/>
                <a:chExt cx="853148" cy="574575"/>
              </a:xfrm>
            </p:grpSpPr>
            <p:cxnSp>
              <p:nvCxnSpPr>
                <p:cNvPr id="11" name="Straight Arrow Connector 10">
                  <a:extLst>
                    <a:ext uri="{FF2B5EF4-FFF2-40B4-BE49-F238E27FC236}">
                      <a16:creationId xmlns:a16="http://schemas.microsoft.com/office/drawing/2014/main" id="{6E31789D-F6D2-4744-98F3-DA4BE642D9AB}"/>
                    </a:ext>
                  </a:extLst>
                </p:cNvPr>
                <p:cNvCxnSpPr>
                  <a:cxnSpLocks/>
                </p:cNvCxnSpPr>
                <p:nvPr/>
              </p:nvCxnSpPr>
              <p:spPr bwMode="auto">
                <a:xfrm>
                  <a:off x="9371806" y="4572794"/>
                  <a:ext cx="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71FF6725-1F3E-4331-A529-04F154E3EF98}"/>
                    </a:ext>
                  </a:extLst>
                </p:cNvPr>
                <p:cNvCxnSpPr>
                  <a:cxnSpLocks/>
                </p:cNvCxnSpPr>
                <p:nvPr/>
              </p:nvCxnSpPr>
              <p:spPr bwMode="auto">
                <a:xfrm rot="7200000">
                  <a:off x="9182333" y="4230536"/>
                  <a:ext cx="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 name="Straight Arrow Connector 19">
                  <a:extLst>
                    <a:ext uri="{FF2B5EF4-FFF2-40B4-BE49-F238E27FC236}">
                      <a16:creationId xmlns:a16="http://schemas.microsoft.com/office/drawing/2014/main" id="{16BC932F-9D8A-4EC6-A0F3-1E903F137C0F}"/>
                    </a:ext>
                  </a:extLst>
                </p:cNvPr>
                <p:cNvCxnSpPr>
                  <a:cxnSpLocks/>
                </p:cNvCxnSpPr>
                <p:nvPr/>
              </p:nvCxnSpPr>
              <p:spPr bwMode="auto">
                <a:xfrm rot="14400000">
                  <a:off x="9578281" y="4226819"/>
                  <a:ext cx="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
            <p:nvSpPr>
              <p:cNvPr id="24" name="Oval 23">
                <a:extLst>
                  <a:ext uri="{FF2B5EF4-FFF2-40B4-BE49-F238E27FC236}">
                    <a16:creationId xmlns:a16="http://schemas.microsoft.com/office/drawing/2014/main" id="{45C8EAD1-9B5F-46D6-AEC1-5F19916F45BE}"/>
                  </a:ext>
                </a:extLst>
              </p:cNvPr>
              <p:cNvSpPr/>
              <p:nvPr/>
            </p:nvSpPr>
            <p:spPr bwMode="auto">
              <a:xfrm>
                <a:off x="10514806" y="4572794"/>
                <a:ext cx="72000" cy="720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grpSp>
      </p:grpSp>
    </p:spTree>
    <p:extLst>
      <p:ext uri="{BB962C8B-B14F-4D97-AF65-F5344CB8AC3E}">
        <p14:creationId xmlns:p14="http://schemas.microsoft.com/office/powerpoint/2010/main" val="268522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9D3B14-7F7B-42E4-9441-CA56469219F9}"/>
              </a:ext>
            </a:extLst>
          </p:cNvPr>
          <p:cNvSpPr>
            <a:spLocks noGrp="1"/>
          </p:cNvSpPr>
          <p:nvPr>
            <p:ph type="subTitle" idx="13"/>
          </p:nvPr>
        </p:nvSpPr>
        <p:spPr/>
        <p:txBody>
          <a:bodyPr/>
          <a:lstStyle/>
          <a:p>
            <a:r>
              <a:rPr lang="en-GB" dirty="0"/>
              <a:t>History of some useful channel sounding sequences</a:t>
            </a:r>
          </a:p>
        </p:txBody>
      </p:sp>
      <p:sp>
        <p:nvSpPr>
          <p:cNvPr id="3" name="Title 2">
            <a:extLst>
              <a:ext uri="{FF2B5EF4-FFF2-40B4-BE49-F238E27FC236}">
                <a16:creationId xmlns:a16="http://schemas.microsoft.com/office/drawing/2014/main" id="{32561D69-99D1-4CE2-9F85-C73C7EA8B1C0}"/>
              </a:ext>
            </a:extLst>
          </p:cNvPr>
          <p:cNvSpPr>
            <a:spLocks noGrp="1"/>
          </p:cNvSpPr>
          <p:nvPr>
            <p:ph type="title"/>
          </p:nvPr>
        </p:nvSpPr>
        <p:spPr/>
        <p:txBody>
          <a:bodyPr/>
          <a:lstStyle/>
          <a:p>
            <a:pPr algn="ctr"/>
            <a:r>
              <a:rPr lang="en-GB" dirty="0"/>
              <a:t>Enter CZC codes</a:t>
            </a:r>
          </a:p>
        </p:txBody>
      </p:sp>
      <p:sp>
        <p:nvSpPr>
          <p:cNvPr id="4" name="Content Placeholder 3">
            <a:extLst>
              <a:ext uri="{FF2B5EF4-FFF2-40B4-BE49-F238E27FC236}">
                <a16:creationId xmlns:a16="http://schemas.microsoft.com/office/drawing/2014/main" id="{1081BD53-A4B2-46FC-A34A-C9B6A6B5B987}"/>
              </a:ext>
            </a:extLst>
          </p:cNvPr>
          <p:cNvSpPr>
            <a:spLocks noGrp="1"/>
          </p:cNvSpPr>
          <p:nvPr>
            <p:ph idx="1"/>
          </p:nvPr>
        </p:nvSpPr>
        <p:spPr>
          <a:xfrm>
            <a:off x="318217" y="1829808"/>
            <a:ext cx="11553978" cy="4432799"/>
          </a:xfrm>
        </p:spPr>
        <p:txBody>
          <a:bodyPr/>
          <a:lstStyle/>
          <a:p>
            <a:r>
              <a:rPr lang="en-GB" sz="2400" b="1" i="1" dirty="0" err="1"/>
              <a:t>Golay</a:t>
            </a:r>
            <a:r>
              <a:rPr lang="en-GB" sz="2400" dirty="0"/>
              <a:t> introduced </a:t>
            </a:r>
            <a:r>
              <a:rPr lang="en-GB" sz="2400" i="1" dirty="0"/>
              <a:t>Complementary Pairs</a:t>
            </a:r>
            <a:r>
              <a:rPr lang="en-GB" sz="2400" dirty="0"/>
              <a:t> in </a:t>
            </a:r>
            <a:r>
              <a:rPr lang="en-GB" sz="2400" b="1" i="1" dirty="0"/>
              <a:t>1961</a:t>
            </a:r>
            <a:r>
              <a:rPr lang="en-GB" sz="2400" dirty="0"/>
              <a:t>. These are pairs of sequences the sum of whose autocorrelation sidelobes are zero.</a:t>
            </a:r>
          </a:p>
          <a:p>
            <a:r>
              <a:rPr lang="en-GB" sz="2400" i="1" dirty="0"/>
              <a:t>Complementary Sets</a:t>
            </a:r>
            <a:r>
              <a:rPr lang="en-GB" sz="2400" dirty="0"/>
              <a:t> were introduced in 1972 by </a:t>
            </a:r>
            <a:r>
              <a:rPr lang="en-GB" sz="2400" b="1" i="1" dirty="0"/>
              <a:t>Tseng and Liu</a:t>
            </a:r>
            <a:r>
              <a:rPr lang="en-GB" sz="2400" dirty="0"/>
              <a:t>. These are sets of sequences the sum of whose autocorrelation sidelobes are zero. </a:t>
            </a:r>
          </a:p>
          <a:p>
            <a:r>
              <a:rPr lang="en-GB" sz="2400" b="1" i="1" dirty="0"/>
              <a:t>Ipatov </a:t>
            </a:r>
            <a:r>
              <a:rPr lang="en-GB" sz="2400" dirty="0"/>
              <a:t>introduced ternary codes in 1980 which have </a:t>
            </a:r>
            <a:r>
              <a:rPr lang="en-GB" sz="2400" i="1" dirty="0"/>
              <a:t>perfect periodic auto-correlation</a:t>
            </a:r>
            <a:r>
              <a:rPr lang="en-GB" sz="2400" dirty="0"/>
              <a:t>. </a:t>
            </a:r>
          </a:p>
          <a:p>
            <a:r>
              <a:rPr lang="en-GB" sz="2400" b="1" i="1" dirty="0"/>
              <a:t>Igor Dotlic (Qorvo) </a:t>
            </a:r>
            <a:r>
              <a:rPr lang="en-GB" sz="2400" dirty="0"/>
              <a:t>took these Complementary Sets and added the property whereby neighbouring codes in a set have zero-sum cross correlation. We call these </a:t>
            </a:r>
            <a:r>
              <a:rPr lang="en-GB" sz="2400" i="1" dirty="0"/>
              <a:t>Complementary  Zero-sum Cross-correlation </a:t>
            </a:r>
            <a:r>
              <a:rPr lang="en-GB" sz="2400" dirty="0"/>
              <a:t>Code Blocks or </a:t>
            </a:r>
            <a:r>
              <a:rPr lang="en-GB" sz="2400" i="1" dirty="0"/>
              <a:t>CZC </a:t>
            </a:r>
            <a:r>
              <a:rPr lang="en-GB" sz="2400" dirty="0"/>
              <a:t>codes</a:t>
            </a:r>
          </a:p>
          <a:p>
            <a:r>
              <a:rPr lang="en-GB" sz="2400" dirty="0"/>
              <a:t>This allows codes to be sent consecutively, with no gap, and they don’t interfere with each other</a:t>
            </a:r>
          </a:p>
        </p:txBody>
      </p:sp>
    </p:spTree>
    <p:extLst>
      <p:ext uri="{BB962C8B-B14F-4D97-AF65-F5344CB8AC3E}">
        <p14:creationId xmlns:p14="http://schemas.microsoft.com/office/powerpoint/2010/main" val="226895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p:txBody>
          <a:bodyPr/>
          <a:lstStyle/>
          <a:p>
            <a:r>
              <a:rPr lang="en-GB" dirty="0"/>
              <a:t>What we would like to do (But we can’t)</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t>Channel Sounding</a:t>
            </a:r>
          </a:p>
        </p:txBody>
      </p:sp>
      <p:sp>
        <p:nvSpPr>
          <p:cNvPr id="6" name="Rectangle 5">
            <a:extLst>
              <a:ext uri="{FF2B5EF4-FFF2-40B4-BE49-F238E27FC236}">
                <a16:creationId xmlns:a16="http://schemas.microsoft.com/office/drawing/2014/main" id="{682C2C55-4A55-4A08-B874-74F97AB29797}"/>
              </a:ext>
            </a:extLst>
          </p:cNvPr>
          <p:cNvSpPr/>
          <p:nvPr/>
        </p:nvSpPr>
        <p:spPr>
          <a:xfrm flipH="1">
            <a:off x="1045547" y="4795042"/>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2" name="Rectangle 11">
            <a:extLst>
              <a:ext uri="{FF2B5EF4-FFF2-40B4-BE49-F238E27FC236}">
                <a16:creationId xmlns:a16="http://schemas.microsoft.com/office/drawing/2014/main" id="{80C2568D-FF22-449C-A557-2FA5DD725B34}"/>
              </a:ext>
            </a:extLst>
          </p:cNvPr>
          <p:cNvSpPr/>
          <p:nvPr/>
        </p:nvSpPr>
        <p:spPr>
          <a:xfrm flipH="1">
            <a:off x="1045547" y="2969108"/>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extBox 12">
            <a:extLst>
              <a:ext uri="{FF2B5EF4-FFF2-40B4-BE49-F238E27FC236}">
                <a16:creationId xmlns:a16="http://schemas.microsoft.com/office/drawing/2014/main" id="{A9408B66-BFE2-4B87-B12E-5E8ECF285332}"/>
              </a:ext>
            </a:extLst>
          </p:cNvPr>
          <p:cNvSpPr txBox="1"/>
          <p:nvPr/>
        </p:nvSpPr>
        <p:spPr>
          <a:xfrm>
            <a:off x="960925" y="4039394"/>
            <a:ext cx="152400" cy="692497"/>
          </a:xfrm>
          <a:prstGeom prst="rect">
            <a:avLst/>
          </a:prstGeom>
          <a:noFill/>
        </p:spPr>
        <p:txBody>
          <a:bodyPr wrap="square" rtlCol="0">
            <a:spAutoFit/>
          </a:bodyPr>
          <a:lstStyle/>
          <a:p>
            <a:r>
              <a:rPr lang="en-GB" dirty="0">
                <a:latin typeface="Arial Black" panose="020B0A04020102020204" pitchFamily="34" charset="0"/>
              </a:rPr>
              <a:t>.</a:t>
            </a:r>
          </a:p>
          <a:p>
            <a:r>
              <a:rPr lang="en-GB" dirty="0">
                <a:latin typeface="Arial Black" panose="020B0A04020102020204" pitchFamily="34" charset="0"/>
              </a:rPr>
              <a:t>.</a:t>
            </a:r>
          </a:p>
          <a:p>
            <a:r>
              <a:rPr lang="en-GB" dirty="0">
                <a:latin typeface="Arial Black" panose="020B0A04020102020204" pitchFamily="34" charset="0"/>
              </a:rPr>
              <a:t>.</a:t>
            </a:r>
          </a:p>
        </p:txBody>
      </p:sp>
      <p:cxnSp>
        <p:nvCxnSpPr>
          <p:cNvPr id="17" name="Straight Arrow Connector 16">
            <a:extLst>
              <a:ext uri="{FF2B5EF4-FFF2-40B4-BE49-F238E27FC236}">
                <a16:creationId xmlns:a16="http://schemas.microsoft.com/office/drawing/2014/main" id="{AC67F24A-A44F-4AA6-AF56-1A65EE74CB39}"/>
              </a:ext>
            </a:extLst>
          </p:cNvPr>
          <p:cNvCxnSpPr>
            <a:cxnSpLocks/>
          </p:cNvCxnSpPr>
          <p:nvPr/>
        </p:nvCxnSpPr>
        <p:spPr bwMode="auto">
          <a:xfrm flipV="1">
            <a:off x="1068409" y="2362994"/>
            <a:ext cx="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5168421B-3A9E-43A9-92E7-C5C0F9251303}"/>
              </a:ext>
            </a:extLst>
          </p:cNvPr>
          <p:cNvSpPr txBox="1"/>
          <p:nvPr/>
        </p:nvSpPr>
        <p:spPr>
          <a:xfrm>
            <a:off x="685006" y="1754671"/>
            <a:ext cx="1905000" cy="492443"/>
          </a:xfrm>
          <a:prstGeom prst="rect">
            <a:avLst/>
          </a:prstGeom>
          <a:noFill/>
        </p:spPr>
        <p:txBody>
          <a:bodyPr wrap="square" rtlCol="0">
            <a:spAutoFit/>
          </a:bodyPr>
          <a:lstStyle/>
          <a:p>
            <a:r>
              <a:rPr lang="en-GB" dirty="0"/>
              <a:t>Infinitely Tall </a:t>
            </a:r>
          </a:p>
          <a:p>
            <a:r>
              <a:rPr lang="en-GB" dirty="0"/>
              <a:t>    I → ∞</a:t>
            </a:r>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762935" y="4836841"/>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1144609" y="4836841"/>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5" name="TextBox 24">
            <a:extLst>
              <a:ext uri="{FF2B5EF4-FFF2-40B4-BE49-F238E27FC236}">
                <a16:creationId xmlns:a16="http://schemas.microsoft.com/office/drawing/2014/main" id="{CE6BA740-0D79-4AFD-A651-562CA00E8FD7}"/>
              </a:ext>
            </a:extLst>
          </p:cNvPr>
          <p:cNvSpPr txBox="1"/>
          <p:nvPr/>
        </p:nvSpPr>
        <p:spPr>
          <a:xfrm>
            <a:off x="1454076" y="4728732"/>
            <a:ext cx="1905000" cy="492443"/>
          </a:xfrm>
          <a:prstGeom prst="rect">
            <a:avLst/>
          </a:prstGeom>
          <a:noFill/>
        </p:spPr>
        <p:txBody>
          <a:bodyPr wrap="square" rtlCol="0">
            <a:spAutoFit/>
          </a:bodyPr>
          <a:lstStyle/>
          <a:p>
            <a:r>
              <a:rPr lang="en-GB" dirty="0"/>
              <a:t>Infinitely Narrow</a:t>
            </a:r>
          </a:p>
          <a:p>
            <a:r>
              <a:rPr lang="en-GB" dirty="0"/>
              <a:t> ∆t → 0</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3681405" y="3221033"/>
            <a:ext cx="3505175" cy="2289539"/>
          </a:xfrm>
          <a:prstGeom prst="rect">
            <a:avLst/>
          </a:prstGeom>
        </p:spPr>
      </p:pic>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002072" y="3221033"/>
            <a:ext cx="3505175"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4952206" y="2788052"/>
            <a:ext cx="1828798" cy="292388"/>
          </a:xfrm>
          <a:prstGeom prst="rect">
            <a:avLst/>
          </a:prstGeom>
          <a:noFill/>
        </p:spPr>
        <p:txBody>
          <a:bodyPr wrap="square" rtlCol="0">
            <a:spAutoFit/>
          </a:bodyPr>
          <a:lstStyle/>
          <a:p>
            <a:r>
              <a:rPr lang="en-GB" dirty="0"/>
              <a:t>Channel (i.e. CIR)</a:t>
            </a:r>
          </a:p>
        </p:txBody>
      </p:sp>
      <p:sp>
        <p:nvSpPr>
          <p:cNvPr id="34" name="TextBox 33">
            <a:extLst>
              <a:ext uri="{FF2B5EF4-FFF2-40B4-BE49-F238E27FC236}">
                <a16:creationId xmlns:a16="http://schemas.microsoft.com/office/drawing/2014/main" id="{6AD79304-21B2-4753-983B-14DFD503BFB5}"/>
              </a:ext>
            </a:extLst>
          </p:cNvPr>
          <p:cNvSpPr txBox="1"/>
          <p:nvPr/>
        </p:nvSpPr>
        <p:spPr>
          <a:xfrm>
            <a:off x="9067006" y="2764398"/>
            <a:ext cx="1828798" cy="292388"/>
          </a:xfrm>
          <a:prstGeom prst="rect">
            <a:avLst/>
          </a:prstGeom>
          <a:noFill/>
        </p:spPr>
        <p:txBody>
          <a:bodyPr wrap="square" rtlCol="0">
            <a:spAutoFit/>
          </a:bodyPr>
          <a:lstStyle/>
          <a:p>
            <a:r>
              <a:rPr lang="en-GB" dirty="0"/>
              <a:t>Received signal</a:t>
            </a:r>
          </a:p>
        </p:txBody>
      </p:sp>
      <p:sp>
        <p:nvSpPr>
          <p:cNvPr id="35" name="TextBox 34">
            <a:extLst>
              <a:ext uri="{FF2B5EF4-FFF2-40B4-BE49-F238E27FC236}">
                <a16:creationId xmlns:a16="http://schemas.microsoft.com/office/drawing/2014/main" id="{F50A4DFD-D955-4947-8E47-52F5D8294317}"/>
              </a:ext>
            </a:extLst>
          </p:cNvPr>
          <p:cNvSpPr txBox="1"/>
          <p:nvPr/>
        </p:nvSpPr>
        <p:spPr>
          <a:xfrm>
            <a:off x="3121259" y="3810794"/>
            <a:ext cx="582199" cy="584775"/>
          </a:xfrm>
          <a:prstGeom prst="rect">
            <a:avLst/>
          </a:prstGeom>
          <a:noFill/>
        </p:spPr>
        <p:txBody>
          <a:bodyPr wrap="square" rtlCol="0">
            <a:spAutoFit/>
          </a:bodyPr>
          <a:lstStyle/>
          <a:p>
            <a:r>
              <a:rPr lang="en-GB" sz="3200" dirty="0"/>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7303226" y="3810794"/>
            <a:ext cx="582199" cy="584775"/>
          </a:xfrm>
          <a:prstGeom prst="rect">
            <a:avLst/>
          </a:prstGeom>
          <a:noFill/>
        </p:spPr>
        <p:txBody>
          <a:bodyPr wrap="square" rtlCol="0">
            <a:spAutoFit/>
          </a:bodyPr>
          <a:lstStyle/>
          <a:p>
            <a:r>
              <a:rPr lang="en-GB" sz="3200" dirty="0"/>
              <a:t>→</a:t>
            </a:r>
          </a:p>
        </p:txBody>
      </p:sp>
      <p:sp>
        <p:nvSpPr>
          <p:cNvPr id="37" name="TextBox 36">
            <a:extLst>
              <a:ext uri="{FF2B5EF4-FFF2-40B4-BE49-F238E27FC236}">
                <a16:creationId xmlns:a16="http://schemas.microsoft.com/office/drawing/2014/main" id="{03F5B95E-FA23-4759-BD0A-AE5B2DF99A53}"/>
              </a:ext>
            </a:extLst>
          </p:cNvPr>
          <p:cNvSpPr txBox="1"/>
          <p:nvPr/>
        </p:nvSpPr>
        <p:spPr>
          <a:xfrm>
            <a:off x="1252462" y="4119580"/>
            <a:ext cx="1905000" cy="492443"/>
          </a:xfrm>
          <a:prstGeom prst="rect">
            <a:avLst/>
          </a:prstGeom>
          <a:noFill/>
        </p:spPr>
        <p:txBody>
          <a:bodyPr wrap="square" rtlCol="0">
            <a:spAutoFit/>
          </a:bodyPr>
          <a:lstStyle/>
          <a:p>
            <a:r>
              <a:rPr lang="en-GB" dirty="0"/>
              <a:t>Where </a:t>
            </a:r>
            <a:r>
              <a:rPr lang="en-GB" dirty="0">
                <a:latin typeface="Arial" panose="020B0604020202020204" pitchFamily="34" charset="0"/>
                <a:cs typeface="Arial" panose="020B0604020202020204" pitchFamily="34" charset="0"/>
              </a:rPr>
              <a:t>(</a:t>
            </a:r>
            <a:r>
              <a:rPr lang="en-GB" dirty="0">
                <a:latin typeface="+mj-lt"/>
                <a:cs typeface="Arial" panose="020B0604020202020204" pitchFamily="34" charset="0"/>
              </a:rPr>
              <a:t>I</a:t>
            </a:r>
            <a:r>
              <a:rPr lang="en-GB" dirty="0">
                <a:latin typeface="Arial" panose="020B0604020202020204" pitchFamily="34" charset="0"/>
                <a:cs typeface="Arial" panose="020B0604020202020204" pitchFamily="34" charset="0"/>
              </a:rPr>
              <a:t> x ∆t</a:t>
            </a:r>
            <a:r>
              <a:rPr lang="en-GB" dirty="0"/>
              <a:t>)</a:t>
            </a:r>
            <a:r>
              <a:rPr lang="en-GB" i="1" dirty="0"/>
              <a:t> </a:t>
            </a:r>
            <a:r>
              <a:rPr lang="en-GB" dirty="0"/>
              <a:t>is some finite charge</a:t>
            </a:r>
          </a:p>
        </p:txBody>
      </p:sp>
    </p:spTree>
    <p:extLst>
      <p:ext uri="{BB962C8B-B14F-4D97-AF65-F5344CB8AC3E}">
        <p14:creationId xmlns:p14="http://schemas.microsoft.com/office/powerpoint/2010/main" val="4154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p:txBody>
          <a:bodyPr/>
          <a:lstStyle/>
          <a:p>
            <a:r>
              <a:rPr lang="en-GB" dirty="0"/>
              <a:t>Next best thing… (But we are not allowed)</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t>Channel Sounding</a:t>
            </a:r>
          </a:p>
        </p:txBody>
      </p:sp>
      <p:sp>
        <p:nvSpPr>
          <p:cNvPr id="6" name="Rectangle 5">
            <a:extLst>
              <a:ext uri="{FF2B5EF4-FFF2-40B4-BE49-F238E27FC236}">
                <a16:creationId xmlns:a16="http://schemas.microsoft.com/office/drawing/2014/main" id="{682C2C55-4A55-4A08-B874-74F97AB29797}"/>
              </a:ext>
            </a:extLst>
          </p:cNvPr>
          <p:cNvSpPr/>
          <p:nvPr/>
        </p:nvSpPr>
        <p:spPr>
          <a:xfrm flipH="1">
            <a:off x="1045547" y="4795042"/>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2" name="Rectangle 11">
            <a:extLst>
              <a:ext uri="{FF2B5EF4-FFF2-40B4-BE49-F238E27FC236}">
                <a16:creationId xmlns:a16="http://schemas.microsoft.com/office/drawing/2014/main" id="{80C2568D-FF22-449C-A557-2FA5DD725B34}"/>
              </a:ext>
            </a:extLst>
          </p:cNvPr>
          <p:cNvSpPr/>
          <p:nvPr/>
        </p:nvSpPr>
        <p:spPr>
          <a:xfrm flipH="1">
            <a:off x="1045547" y="2969108"/>
            <a:ext cx="45725" cy="1090891"/>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extBox 12">
            <a:extLst>
              <a:ext uri="{FF2B5EF4-FFF2-40B4-BE49-F238E27FC236}">
                <a16:creationId xmlns:a16="http://schemas.microsoft.com/office/drawing/2014/main" id="{A9408B66-BFE2-4B87-B12E-5E8ECF285332}"/>
              </a:ext>
            </a:extLst>
          </p:cNvPr>
          <p:cNvSpPr txBox="1"/>
          <p:nvPr/>
        </p:nvSpPr>
        <p:spPr>
          <a:xfrm>
            <a:off x="960925" y="4039394"/>
            <a:ext cx="152400" cy="692497"/>
          </a:xfrm>
          <a:prstGeom prst="rect">
            <a:avLst/>
          </a:prstGeom>
          <a:noFill/>
        </p:spPr>
        <p:txBody>
          <a:bodyPr wrap="square" rtlCol="0">
            <a:spAutoFit/>
          </a:bodyPr>
          <a:lstStyle/>
          <a:p>
            <a:r>
              <a:rPr lang="en-GB" dirty="0">
                <a:latin typeface="Arial Black" panose="020B0A04020102020204" pitchFamily="34" charset="0"/>
              </a:rPr>
              <a:t>.</a:t>
            </a:r>
          </a:p>
          <a:p>
            <a:r>
              <a:rPr lang="en-GB" dirty="0">
                <a:latin typeface="Arial Black" panose="020B0A04020102020204" pitchFamily="34" charset="0"/>
              </a:rPr>
              <a:t>.</a:t>
            </a:r>
          </a:p>
          <a:p>
            <a:r>
              <a:rPr lang="en-GB" dirty="0">
                <a:latin typeface="Arial Black" panose="020B0A04020102020204" pitchFamily="34" charset="0"/>
              </a:rPr>
              <a:t>.</a:t>
            </a:r>
          </a:p>
        </p:txBody>
      </p:sp>
      <p:cxnSp>
        <p:nvCxnSpPr>
          <p:cNvPr id="17" name="Straight Arrow Connector 16">
            <a:extLst>
              <a:ext uri="{FF2B5EF4-FFF2-40B4-BE49-F238E27FC236}">
                <a16:creationId xmlns:a16="http://schemas.microsoft.com/office/drawing/2014/main" id="{AC67F24A-A44F-4AA6-AF56-1A65EE74CB39}"/>
              </a:ext>
            </a:extLst>
          </p:cNvPr>
          <p:cNvCxnSpPr>
            <a:cxnSpLocks/>
          </p:cNvCxnSpPr>
          <p:nvPr/>
        </p:nvCxnSpPr>
        <p:spPr bwMode="auto">
          <a:xfrm flipV="1">
            <a:off x="1068409" y="2362994"/>
            <a:ext cx="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5168421B-3A9E-43A9-92E7-C5C0F9251303}"/>
              </a:ext>
            </a:extLst>
          </p:cNvPr>
          <p:cNvSpPr txBox="1"/>
          <p:nvPr/>
        </p:nvSpPr>
        <p:spPr>
          <a:xfrm>
            <a:off x="685006" y="1754671"/>
            <a:ext cx="1905000" cy="492443"/>
          </a:xfrm>
          <a:prstGeom prst="rect">
            <a:avLst/>
          </a:prstGeom>
          <a:noFill/>
        </p:spPr>
        <p:txBody>
          <a:bodyPr wrap="square" rtlCol="0">
            <a:spAutoFit/>
          </a:bodyPr>
          <a:lstStyle/>
          <a:p>
            <a:r>
              <a:rPr lang="en-GB" dirty="0"/>
              <a:t>Very Tall </a:t>
            </a:r>
          </a:p>
          <a:p>
            <a:r>
              <a:rPr lang="en-GB" dirty="0"/>
              <a:t>    I → lots of mA</a:t>
            </a:r>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762935" y="4836841"/>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1144609" y="4836841"/>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5" name="TextBox 24">
            <a:extLst>
              <a:ext uri="{FF2B5EF4-FFF2-40B4-BE49-F238E27FC236}">
                <a16:creationId xmlns:a16="http://schemas.microsoft.com/office/drawing/2014/main" id="{CE6BA740-0D79-4AFD-A651-562CA00E8FD7}"/>
              </a:ext>
            </a:extLst>
          </p:cNvPr>
          <p:cNvSpPr txBox="1"/>
          <p:nvPr/>
        </p:nvSpPr>
        <p:spPr>
          <a:xfrm>
            <a:off x="1454076" y="4728732"/>
            <a:ext cx="1905000" cy="492443"/>
          </a:xfrm>
          <a:prstGeom prst="rect">
            <a:avLst/>
          </a:prstGeom>
          <a:noFill/>
        </p:spPr>
        <p:txBody>
          <a:bodyPr wrap="square" rtlCol="0">
            <a:spAutoFit/>
          </a:bodyPr>
          <a:lstStyle/>
          <a:p>
            <a:r>
              <a:rPr lang="en-GB" dirty="0"/>
              <a:t>Very Narrow</a:t>
            </a:r>
          </a:p>
          <a:p>
            <a:r>
              <a:rPr lang="en-GB" dirty="0"/>
              <a:t> ∆t &lt; 1ps</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3681405" y="3221033"/>
            <a:ext cx="3505175" cy="2289539"/>
          </a:xfrm>
          <a:prstGeom prst="rect">
            <a:avLst/>
          </a:prstGeom>
        </p:spPr>
      </p:pic>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002072" y="3221033"/>
            <a:ext cx="3505175"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4952206" y="2788052"/>
            <a:ext cx="1828798" cy="292388"/>
          </a:xfrm>
          <a:prstGeom prst="rect">
            <a:avLst/>
          </a:prstGeom>
          <a:noFill/>
        </p:spPr>
        <p:txBody>
          <a:bodyPr wrap="square" rtlCol="0">
            <a:spAutoFit/>
          </a:bodyPr>
          <a:lstStyle/>
          <a:p>
            <a:r>
              <a:rPr lang="en-GB" dirty="0"/>
              <a:t>Channel (i.e. CIR)</a:t>
            </a:r>
          </a:p>
        </p:txBody>
      </p:sp>
      <p:sp>
        <p:nvSpPr>
          <p:cNvPr id="34" name="TextBox 33">
            <a:extLst>
              <a:ext uri="{FF2B5EF4-FFF2-40B4-BE49-F238E27FC236}">
                <a16:creationId xmlns:a16="http://schemas.microsoft.com/office/drawing/2014/main" id="{6AD79304-21B2-4753-983B-14DFD503BFB5}"/>
              </a:ext>
            </a:extLst>
          </p:cNvPr>
          <p:cNvSpPr txBox="1"/>
          <p:nvPr/>
        </p:nvSpPr>
        <p:spPr>
          <a:xfrm>
            <a:off x="9067006" y="2764398"/>
            <a:ext cx="1828798" cy="292388"/>
          </a:xfrm>
          <a:prstGeom prst="rect">
            <a:avLst/>
          </a:prstGeom>
          <a:noFill/>
        </p:spPr>
        <p:txBody>
          <a:bodyPr wrap="square" rtlCol="0">
            <a:spAutoFit/>
          </a:bodyPr>
          <a:lstStyle/>
          <a:p>
            <a:r>
              <a:rPr lang="en-GB" dirty="0"/>
              <a:t>Received signal</a:t>
            </a:r>
          </a:p>
        </p:txBody>
      </p:sp>
      <p:sp>
        <p:nvSpPr>
          <p:cNvPr id="35" name="TextBox 34">
            <a:extLst>
              <a:ext uri="{FF2B5EF4-FFF2-40B4-BE49-F238E27FC236}">
                <a16:creationId xmlns:a16="http://schemas.microsoft.com/office/drawing/2014/main" id="{F50A4DFD-D955-4947-8E47-52F5D8294317}"/>
              </a:ext>
            </a:extLst>
          </p:cNvPr>
          <p:cNvSpPr txBox="1"/>
          <p:nvPr/>
        </p:nvSpPr>
        <p:spPr>
          <a:xfrm>
            <a:off x="3121259" y="3810794"/>
            <a:ext cx="582199" cy="584775"/>
          </a:xfrm>
          <a:prstGeom prst="rect">
            <a:avLst/>
          </a:prstGeom>
          <a:noFill/>
        </p:spPr>
        <p:txBody>
          <a:bodyPr wrap="square" rtlCol="0">
            <a:spAutoFit/>
          </a:bodyPr>
          <a:lstStyle/>
          <a:p>
            <a:r>
              <a:rPr lang="en-GB" sz="3200" dirty="0"/>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7303226" y="3810794"/>
            <a:ext cx="582199" cy="584775"/>
          </a:xfrm>
          <a:prstGeom prst="rect">
            <a:avLst/>
          </a:prstGeom>
          <a:noFill/>
        </p:spPr>
        <p:txBody>
          <a:bodyPr wrap="square" rtlCol="0">
            <a:spAutoFit/>
          </a:bodyPr>
          <a:lstStyle/>
          <a:p>
            <a:r>
              <a:rPr lang="en-GB" sz="3200" dirty="0"/>
              <a:t>→</a:t>
            </a:r>
          </a:p>
        </p:txBody>
      </p:sp>
      <p:cxnSp>
        <p:nvCxnSpPr>
          <p:cNvPr id="5" name="Straight Connector 4">
            <a:extLst>
              <a:ext uri="{FF2B5EF4-FFF2-40B4-BE49-F238E27FC236}">
                <a16:creationId xmlns:a16="http://schemas.microsoft.com/office/drawing/2014/main" id="{AFF3729B-A4C1-46CC-A890-6884BE4A6F88}"/>
              </a:ext>
            </a:extLst>
          </p:cNvPr>
          <p:cNvCxnSpPr/>
          <p:nvPr/>
        </p:nvCxnSpPr>
        <p:spPr bwMode="auto">
          <a:xfrm>
            <a:off x="608806" y="5885933"/>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spTree>
    <p:extLst>
      <p:ext uri="{BB962C8B-B14F-4D97-AF65-F5344CB8AC3E}">
        <p14:creationId xmlns:p14="http://schemas.microsoft.com/office/powerpoint/2010/main" val="36125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617989" y="3134818"/>
            <a:ext cx="2809490" cy="2289539"/>
          </a:xfrm>
          <a:prstGeom prst="rect">
            <a:avLst/>
          </a:prstGeom>
        </p:spPr>
      </p:pic>
      <p:pic>
        <p:nvPicPr>
          <p:cNvPr id="4" name="Picture 3">
            <a:extLst>
              <a:ext uri="{FF2B5EF4-FFF2-40B4-BE49-F238E27FC236}">
                <a16:creationId xmlns:a16="http://schemas.microsoft.com/office/drawing/2014/main" id="{711C05D9-5404-4581-BE1C-851F4B362C60}"/>
              </a:ext>
            </a:extLst>
          </p:cNvPr>
          <p:cNvPicPr>
            <a:picLocks noChangeAspect="1"/>
          </p:cNvPicPr>
          <p:nvPr/>
        </p:nvPicPr>
        <p:blipFill>
          <a:blip r:embed="rId4"/>
          <a:stretch>
            <a:fillRect/>
          </a:stretch>
        </p:blipFill>
        <p:spPr>
          <a:xfrm>
            <a:off x="5147401" y="2667794"/>
            <a:ext cx="2809490" cy="2843339"/>
          </a:xfrm>
          <a:prstGeom prst="rect">
            <a:avLst/>
          </a:prstGeom>
        </p:spPr>
      </p:pic>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a:xfrm>
            <a:off x="416159" y="1976447"/>
            <a:ext cx="11570531" cy="470435"/>
          </a:xfrm>
        </p:spPr>
        <p:txBody>
          <a:bodyPr/>
          <a:lstStyle/>
          <a:p>
            <a:r>
              <a:rPr lang="en-GB" dirty="0"/>
              <a:t>A perfect solution?</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t>Channel Sounding</a:t>
            </a:r>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8" name="TextBox 17">
            <a:extLst>
              <a:ext uri="{FF2B5EF4-FFF2-40B4-BE49-F238E27FC236}">
                <a16:creationId xmlns:a16="http://schemas.microsoft.com/office/drawing/2014/main" id="{5168421B-3A9E-43A9-92E7-C5C0F9251303}"/>
              </a:ext>
            </a:extLst>
          </p:cNvPr>
          <p:cNvSpPr txBox="1"/>
          <p:nvPr/>
        </p:nvSpPr>
        <p:spPr>
          <a:xfrm>
            <a:off x="416159" y="4781591"/>
            <a:ext cx="1905000" cy="292388"/>
          </a:xfrm>
          <a:prstGeom prst="rect">
            <a:avLst/>
          </a:prstGeom>
          <a:noFill/>
        </p:spPr>
        <p:txBody>
          <a:bodyPr wrap="square" rtlCol="0">
            <a:spAutoFit/>
          </a:bodyPr>
          <a:lstStyle/>
          <a:p>
            <a:r>
              <a:rPr lang="en-GB" dirty="0"/>
              <a:t>Not too tall, modest I</a:t>
            </a:r>
          </a:p>
        </p:txBody>
      </p:sp>
      <p:sp>
        <p:nvSpPr>
          <p:cNvPr id="25" name="TextBox 24">
            <a:extLst>
              <a:ext uri="{FF2B5EF4-FFF2-40B4-BE49-F238E27FC236}">
                <a16:creationId xmlns:a16="http://schemas.microsoft.com/office/drawing/2014/main" id="{CE6BA740-0D79-4AFD-A651-562CA00E8FD7}"/>
              </a:ext>
            </a:extLst>
          </p:cNvPr>
          <p:cNvSpPr txBox="1"/>
          <p:nvPr/>
        </p:nvSpPr>
        <p:spPr>
          <a:xfrm>
            <a:off x="453856" y="2966001"/>
            <a:ext cx="1905000" cy="492443"/>
          </a:xfrm>
          <a:prstGeom prst="rect">
            <a:avLst/>
          </a:prstGeom>
          <a:noFill/>
        </p:spPr>
        <p:txBody>
          <a:bodyPr wrap="square" rtlCol="0">
            <a:spAutoFit/>
          </a:bodyPr>
          <a:lstStyle/>
          <a:p>
            <a:r>
              <a:rPr lang="en-GB" dirty="0"/>
              <a:t>Quite Narrow</a:t>
            </a:r>
          </a:p>
          <a:p>
            <a:r>
              <a:rPr lang="en-GB" dirty="0"/>
              <a:t> ∆t ~ 2ns</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3045003" y="3163240"/>
            <a:ext cx="2209534"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3166464" y="3003672"/>
            <a:ext cx="1828798" cy="292388"/>
          </a:xfrm>
          <a:prstGeom prst="rect">
            <a:avLst/>
          </a:prstGeom>
          <a:noFill/>
        </p:spPr>
        <p:txBody>
          <a:bodyPr wrap="square" rtlCol="0">
            <a:spAutoFit/>
          </a:bodyPr>
          <a:lstStyle/>
          <a:p>
            <a:r>
              <a:rPr lang="en-GB" dirty="0"/>
              <a:t>Channel (i.e. CIR)</a:t>
            </a:r>
          </a:p>
        </p:txBody>
      </p:sp>
      <p:sp>
        <p:nvSpPr>
          <p:cNvPr id="34" name="TextBox 33">
            <a:extLst>
              <a:ext uri="{FF2B5EF4-FFF2-40B4-BE49-F238E27FC236}">
                <a16:creationId xmlns:a16="http://schemas.microsoft.com/office/drawing/2014/main" id="{6AD79304-21B2-4753-983B-14DFD503BFB5}"/>
              </a:ext>
            </a:extLst>
          </p:cNvPr>
          <p:cNvSpPr txBox="1"/>
          <p:nvPr/>
        </p:nvSpPr>
        <p:spPr>
          <a:xfrm>
            <a:off x="9067006" y="2764398"/>
            <a:ext cx="1828798" cy="492443"/>
          </a:xfrm>
          <a:prstGeom prst="rect">
            <a:avLst/>
          </a:prstGeom>
          <a:noFill/>
        </p:spPr>
        <p:txBody>
          <a:bodyPr wrap="square" rtlCol="0">
            <a:spAutoFit/>
          </a:bodyPr>
          <a:lstStyle/>
          <a:p>
            <a:r>
              <a:rPr lang="en-GB" dirty="0"/>
              <a:t>Correlated signal is CIR estimate</a:t>
            </a:r>
          </a:p>
        </p:txBody>
      </p:sp>
      <p:sp>
        <p:nvSpPr>
          <p:cNvPr id="35" name="TextBox 34">
            <a:extLst>
              <a:ext uri="{FF2B5EF4-FFF2-40B4-BE49-F238E27FC236}">
                <a16:creationId xmlns:a16="http://schemas.microsoft.com/office/drawing/2014/main" id="{F50A4DFD-D955-4947-8E47-52F5D8294317}"/>
              </a:ext>
            </a:extLst>
          </p:cNvPr>
          <p:cNvSpPr txBox="1"/>
          <p:nvPr/>
        </p:nvSpPr>
        <p:spPr>
          <a:xfrm>
            <a:off x="2771535" y="3781585"/>
            <a:ext cx="582199" cy="461665"/>
          </a:xfrm>
          <a:prstGeom prst="rect">
            <a:avLst/>
          </a:prstGeom>
          <a:noFill/>
        </p:spPr>
        <p:txBody>
          <a:bodyPr wrap="square" rtlCol="0">
            <a:spAutoFit/>
          </a:bodyPr>
          <a:lstStyle/>
          <a:p>
            <a:r>
              <a:rPr lang="en-GB" sz="2400" dirty="0">
                <a:solidFill>
                  <a:srgbClr val="0000FF"/>
                </a:solidFill>
              </a:rPr>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5035038" y="3778376"/>
            <a:ext cx="582199" cy="461665"/>
          </a:xfrm>
          <a:prstGeom prst="rect">
            <a:avLst/>
          </a:prstGeom>
          <a:noFill/>
        </p:spPr>
        <p:txBody>
          <a:bodyPr wrap="square" rtlCol="0">
            <a:spAutoFit/>
          </a:bodyPr>
          <a:lstStyle/>
          <a:p>
            <a:r>
              <a:rPr lang="en-GB" sz="2400" dirty="0">
                <a:solidFill>
                  <a:srgbClr val="0000FF"/>
                </a:solidFill>
              </a:rPr>
              <a:t>→</a:t>
            </a:r>
          </a:p>
        </p:txBody>
      </p:sp>
      <p:grpSp>
        <p:nvGrpSpPr>
          <p:cNvPr id="5" name="Group 4">
            <a:extLst>
              <a:ext uri="{FF2B5EF4-FFF2-40B4-BE49-F238E27FC236}">
                <a16:creationId xmlns:a16="http://schemas.microsoft.com/office/drawing/2014/main" id="{84B955E3-75F8-4A49-8421-20C6B4E45A8F}"/>
              </a:ext>
            </a:extLst>
          </p:cNvPr>
          <p:cNvGrpSpPr/>
          <p:nvPr/>
        </p:nvGrpSpPr>
        <p:grpSpPr>
          <a:xfrm>
            <a:off x="189905" y="3458444"/>
            <a:ext cx="2590800" cy="1069324"/>
            <a:chOff x="189905" y="3458444"/>
            <a:chExt cx="2590800" cy="1069324"/>
          </a:xfrm>
        </p:grpSpPr>
        <p:sp>
          <p:nvSpPr>
            <p:cNvPr id="6" name="Rectangle 5">
              <a:extLst>
                <a:ext uri="{FF2B5EF4-FFF2-40B4-BE49-F238E27FC236}">
                  <a16:creationId xmlns:a16="http://schemas.microsoft.com/office/drawing/2014/main" id="{682C2C55-4A55-4A08-B874-74F97AB2979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Rectangle 22">
              <a:extLst>
                <a:ext uri="{FF2B5EF4-FFF2-40B4-BE49-F238E27FC236}">
                  <a16:creationId xmlns:a16="http://schemas.microsoft.com/office/drawing/2014/main" id="{565E3A8D-6D17-4DC8-B789-1C403CD6CB50}"/>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a:extLst>
                <a:ext uri="{FF2B5EF4-FFF2-40B4-BE49-F238E27FC236}">
                  <a16:creationId xmlns:a16="http://schemas.microsoft.com/office/drawing/2014/main" id="{345969BD-63E0-464F-B44F-7688A05581C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a:extLst>
                <a:ext uri="{FF2B5EF4-FFF2-40B4-BE49-F238E27FC236}">
                  <a16:creationId xmlns:a16="http://schemas.microsoft.com/office/drawing/2014/main" id="{C5081D6A-78D7-4585-8BA1-3C97DADAB00F}"/>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7" name="Rectangle 26">
              <a:extLst>
                <a:ext uri="{FF2B5EF4-FFF2-40B4-BE49-F238E27FC236}">
                  <a16:creationId xmlns:a16="http://schemas.microsoft.com/office/drawing/2014/main" id="{E8F17AFB-FFC5-48FE-A384-956932034986}"/>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8" name="Rectangle 27">
              <a:extLst>
                <a:ext uri="{FF2B5EF4-FFF2-40B4-BE49-F238E27FC236}">
                  <a16:creationId xmlns:a16="http://schemas.microsoft.com/office/drawing/2014/main" id="{41F25A0E-E8A7-4591-AEA7-16BE0DDFE720}"/>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9" name="Rectangle 28">
              <a:extLst>
                <a:ext uri="{FF2B5EF4-FFF2-40B4-BE49-F238E27FC236}">
                  <a16:creationId xmlns:a16="http://schemas.microsoft.com/office/drawing/2014/main" id="{E2D26C26-C8D3-45C6-9C29-3E394D0AAD6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angle 29">
              <a:extLst>
                <a:ext uri="{FF2B5EF4-FFF2-40B4-BE49-F238E27FC236}">
                  <a16:creationId xmlns:a16="http://schemas.microsoft.com/office/drawing/2014/main" id="{3D5E910E-CA6E-49DB-8636-EBCA22770AC9}"/>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37" name="Straight Connector 36">
              <a:extLst>
                <a:ext uri="{FF2B5EF4-FFF2-40B4-BE49-F238E27FC236}">
                  <a16:creationId xmlns:a16="http://schemas.microsoft.com/office/drawing/2014/main" id="{FE779E0B-7602-451E-BACB-43053EDD10BE}"/>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38" name="Group 37">
            <a:extLst>
              <a:ext uri="{FF2B5EF4-FFF2-40B4-BE49-F238E27FC236}">
                <a16:creationId xmlns:a16="http://schemas.microsoft.com/office/drawing/2014/main" id="{6280B77F-B38F-4C8E-B75A-6783392C0D53}"/>
              </a:ext>
            </a:extLst>
          </p:cNvPr>
          <p:cNvGrpSpPr/>
          <p:nvPr/>
        </p:nvGrpSpPr>
        <p:grpSpPr>
          <a:xfrm>
            <a:off x="8261782" y="3907881"/>
            <a:ext cx="144000" cy="143934"/>
            <a:chOff x="5856967" y="4487333"/>
            <a:chExt cx="144000" cy="143934"/>
          </a:xfrm>
        </p:grpSpPr>
        <p:sp>
          <p:nvSpPr>
            <p:cNvPr id="39" name="Oval 38">
              <a:extLst>
                <a:ext uri="{FF2B5EF4-FFF2-40B4-BE49-F238E27FC236}">
                  <a16:creationId xmlns:a16="http://schemas.microsoft.com/office/drawing/2014/main" id="{EB5F019B-4363-4134-9BAD-A8C48FC1E7F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7A16F0-DC83-4201-8B5B-76B2BE8853B0}"/>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04AE7-C83B-4633-929B-CA2A3DD06809}"/>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15311E6-3887-4D06-8F08-F33572BC8F95}"/>
              </a:ext>
            </a:extLst>
          </p:cNvPr>
          <p:cNvSpPr txBox="1"/>
          <p:nvPr/>
        </p:nvSpPr>
        <p:spPr>
          <a:xfrm>
            <a:off x="7737392" y="3749016"/>
            <a:ext cx="582199" cy="461665"/>
          </a:xfrm>
          <a:prstGeom prst="rect">
            <a:avLst/>
          </a:prstGeom>
          <a:noFill/>
        </p:spPr>
        <p:txBody>
          <a:bodyPr wrap="square" rtlCol="0">
            <a:spAutoFit/>
          </a:bodyPr>
          <a:lstStyle/>
          <a:p>
            <a:r>
              <a:rPr lang="en-GB" sz="2400" dirty="0">
                <a:solidFill>
                  <a:srgbClr val="0000FF"/>
                </a:solidFill>
              </a:rPr>
              <a:t>→</a:t>
            </a:r>
          </a:p>
        </p:txBody>
      </p:sp>
      <p:sp>
        <p:nvSpPr>
          <p:cNvPr id="43" name="TextBox 42">
            <a:extLst>
              <a:ext uri="{FF2B5EF4-FFF2-40B4-BE49-F238E27FC236}">
                <a16:creationId xmlns:a16="http://schemas.microsoft.com/office/drawing/2014/main" id="{5E7ACF69-9357-4F2B-BD67-2E83598F35BA}"/>
              </a:ext>
            </a:extLst>
          </p:cNvPr>
          <p:cNvSpPr txBox="1"/>
          <p:nvPr/>
        </p:nvSpPr>
        <p:spPr>
          <a:xfrm>
            <a:off x="8484807" y="3749015"/>
            <a:ext cx="582199" cy="461665"/>
          </a:xfrm>
          <a:prstGeom prst="rect">
            <a:avLst/>
          </a:prstGeom>
          <a:noFill/>
        </p:spPr>
        <p:txBody>
          <a:bodyPr wrap="square" rtlCol="0">
            <a:spAutoFit/>
          </a:bodyPr>
          <a:lstStyle/>
          <a:p>
            <a:r>
              <a:rPr lang="en-GB" sz="2400" dirty="0">
                <a:solidFill>
                  <a:srgbClr val="0000FF"/>
                </a:solidFill>
              </a:rPr>
              <a:t>→</a:t>
            </a:r>
          </a:p>
        </p:txBody>
      </p:sp>
      <p:grpSp>
        <p:nvGrpSpPr>
          <p:cNvPr id="45" name="Group 44">
            <a:extLst>
              <a:ext uri="{FF2B5EF4-FFF2-40B4-BE49-F238E27FC236}">
                <a16:creationId xmlns:a16="http://schemas.microsoft.com/office/drawing/2014/main" id="{4787C6F3-1F49-45B8-876F-3DF233BC6629}"/>
              </a:ext>
            </a:extLst>
          </p:cNvPr>
          <p:cNvGrpSpPr/>
          <p:nvPr/>
        </p:nvGrpSpPr>
        <p:grpSpPr>
          <a:xfrm rot="16200000">
            <a:off x="7460176" y="4558047"/>
            <a:ext cx="1705337" cy="1069324"/>
            <a:chOff x="189905" y="3458444"/>
            <a:chExt cx="2590800" cy="1069324"/>
          </a:xfrm>
        </p:grpSpPr>
        <p:sp>
          <p:nvSpPr>
            <p:cNvPr id="46" name="Rectangle 45">
              <a:extLst>
                <a:ext uri="{FF2B5EF4-FFF2-40B4-BE49-F238E27FC236}">
                  <a16:creationId xmlns:a16="http://schemas.microsoft.com/office/drawing/2014/main" id="{A4D64CC9-C5C3-428A-A98E-48326530BD1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47" name="Straight Arrow Connector 46">
              <a:extLst>
                <a:ext uri="{FF2B5EF4-FFF2-40B4-BE49-F238E27FC236}">
                  <a16:creationId xmlns:a16="http://schemas.microsoft.com/office/drawing/2014/main" id="{174FED8D-B867-4FC7-8FDF-00C8F854838C}"/>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09F1A459-209C-4C1C-ADCF-57767DEC8A20}"/>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9" name="Rectangle 48">
              <a:extLst>
                <a:ext uri="{FF2B5EF4-FFF2-40B4-BE49-F238E27FC236}">
                  <a16:creationId xmlns:a16="http://schemas.microsoft.com/office/drawing/2014/main" id="{7F2729EB-B3A9-403D-A77C-4FFD40F399C3}"/>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0" name="Rectangle 49">
              <a:extLst>
                <a:ext uri="{FF2B5EF4-FFF2-40B4-BE49-F238E27FC236}">
                  <a16:creationId xmlns:a16="http://schemas.microsoft.com/office/drawing/2014/main" id="{CA6A8ECB-D562-4633-B2C5-E9A6862A0DF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1" name="Rectangle 50">
              <a:extLst>
                <a:ext uri="{FF2B5EF4-FFF2-40B4-BE49-F238E27FC236}">
                  <a16:creationId xmlns:a16="http://schemas.microsoft.com/office/drawing/2014/main" id="{FD0FD580-A3CE-430A-B443-7B97EC9E6912}"/>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2" name="Rectangle 51">
              <a:extLst>
                <a:ext uri="{FF2B5EF4-FFF2-40B4-BE49-F238E27FC236}">
                  <a16:creationId xmlns:a16="http://schemas.microsoft.com/office/drawing/2014/main" id="{D78C2D28-4B7B-48CA-8E2A-7F0F6DE01EEC}"/>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3" name="Rectangle 52">
              <a:extLst>
                <a:ext uri="{FF2B5EF4-FFF2-40B4-BE49-F238E27FC236}">
                  <a16:creationId xmlns:a16="http://schemas.microsoft.com/office/drawing/2014/main" id="{4D75EBE3-E671-4FD6-8CA6-3D566642CD81}"/>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4" name="Rectangle 53">
              <a:extLst>
                <a:ext uri="{FF2B5EF4-FFF2-40B4-BE49-F238E27FC236}">
                  <a16:creationId xmlns:a16="http://schemas.microsoft.com/office/drawing/2014/main" id="{F36CC6BF-2F8B-43ED-A873-112AC5EF937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5" name="Rectangle 54">
              <a:extLst>
                <a:ext uri="{FF2B5EF4-FFF2-40B4-BE49-F238E27FC236}">
                  <a16:creationId xmlns:a16="http://schemas.microsoft.com/office/drawing/2014/main" id="{6358AE84-1DA6-447A-BF47-4AA761D30472}"/>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6" name="Straight Connector 55">
              <a:extLst>
                <a:ext uri="{FF2B5EF4-FFF2-40B4-BE49-F238E27FC236}">
                  <a16:creationId xmlns:a16="http://schemas.microsoft.com/office/drawing/2014/main" id="{8C5D0E26-89B0-4B84-A4C7-47320EBB9FD5}"/>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Tree>
    <p:extLst>
      <p:ext uri="{BB962C8B-B14F-4D97-AF65-F5344CB8AC3E}">
        <p14:creationId xmlns:p14="http://schemas.microsoft.com/office/powerpoint/2010/main" val="10352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1398436-BD87-45C5-BE99-AC3CD9B1F93B}"/>
              </a:ext>
            </a:extLst>
          </p:cNvPr>
          <p:cNvPicPr>
            <a:picLocks noChangeAspect="1"/>
          </p:cNvPicPr>
          <p:nvPr/>
        </p:nvPicPr>
        <p:blipFill>
          <a:blip r:embed="rId3"/>
          <a:stretch>
            <a:fillRect/>
          </a:stretch>
        </p:blipFill>
        <p:spPr>
          <a:xfrm>
            <a:off x="8617989" y="3134818"/>
            <a:ext cx="2809490" cy="2289539"/>
          </a:xfrm>
          <a:prstGeom prst="rect">
            <a:avLst/>
          </a:prstGeom>
        </p:spPr>
      </p:pic>
      <p:pic>
        <p:nvPicPr>
          <p:cNvPr id="4" name="Picture 3">
            <a:extLst>
              <a:ext uri="{FF2B5EF4-FFF2-40B4-BE49-F238E27FC236}">
                <a16:creationId xmlns:a16="http://schemas.microsoft.com/office/drawing/2014/main" id="{711C05D9-5404-4581-BE1C-851F4B362C60}"/>
              </a:ext>
            </a:extLst>
          </p:cNvPr>
          <p:cNvPicPr>
            <a:picLocks noChangeAspect="1"/>
          </p:cNvPicPr>
          <p:nvPr/>
        </p:nvPicPr>
        <p:blipFill>
          <a:blip r:embed="rId4"/>
          <a:stretch>
            <a:fillRect/>
          </a:stretch>
        </p:blipFill>
        <p:spPr>
          <a:xfrm>
            <a:off x="5147401" y="2667794"/>
            <a:ext cx="2809490" cy="2843339"/>
          </a:xfrm>
          <a:prstGeom prst="rect">
            <a:avLst/>
          </a:prstGeom>
        </p:spPr>
      </p:pic>
      <p:sp>
        <p:nvSpPr>
          <p:cNvPr id="2" name="Subtitle 1">
            <a:extLst>
              <a:ext uri="{FF2B5EF4-FFF2-40B4-BE49-F238E27FC236}">
                <a16:creationId xmlns:a16="http://schemas.microsoft.com/office/drawing/2014/main" id="{EA223AEB-7641-465C-9F96-F3C93E4FC596}"/>
              </a:ext>
            </a:extLst>
          </p:cNvPr>
          <p:cNvSpPr>
            <a:spLocks noGrp="1"/>
          </p:cNvSpPr>
          <p:nvPr>
            <p:ph type="subTitle" idx="13"/>
          </p:nvPr>
        </p:nvSpPr>
        <p:spPr>
          <a:xfrm>
            <a:off x="416159" y="1976447"/>
            <a:ext cx="11570531" cy="470435"/>
          </a:xfrm>
        </p:spPr>
        <p:txBody>
          <a:bodyPr/>
          <a:lstStyle/>
          <a:p>
            <a:r>
              <a:rPr lang="en-GB" dirty="0"/>
              <a:t>A perfect solution?</a:t>
            </a:r>
          </a:p>
        </p:txBody>
      </p:sp>
      <p:sp>
        <p:nvSpPr>
          <p:cNvPr id="3" name="Title 2">
            <a:extLst>
              <a:ext uri="{FF2B5EF4-FFF2-40B4-BE49-F238E27FC236}">
                <a16:creationId xmlns:a16="http://schemas.microsoft.com/office/drawing/2014/main" id="{BF2EA6A6-4304-4BB4-870B-B7C81852DC79}"/>
              </a:ext>
            </a:extLst>
          </p:cNvPr>
          <p:cNvSpPr>
            <a:spLocks noGrp="1"/>
          </p:cNvSpPr>
          <p:nvPr>
            <p:ph type="title"/>
          </p:nvPr>
        </p:nvSpPr>
        <p:spPr/>
        <p:txBody>
          <a:bodyPr/>
          <a:lstStyle/>
          <a:p>
            <a:r>
              <a:rPr lang="en-GB" dirty="0"/>
              <a:t>Channel Sounding</a:t>
            </a:r>
          </a:p>
        </p:txBody>
      </p:sp>
      <p:sp>
        <p:nvSpPr>
          <p:cNvPr id="8" name="TextBox 7">
            <a:extLst>
              <a:ext uri="{FF2B5EF4-FFF2-40B4-BE49-F238E27FC236}">
                <a16:creationId xmlns:a16="http://schemas.microsoft.com/office/drawing/2014/main" id="{0E9A479A-5ABB-4069-A474-8EE8562C5B8B}"/>
              </a:ext>
            </a:extLst>
          </p:cNvPr>
          <p:cNvSpPr txBox="1"/>
          <p:nvPr/>
        </p:nvSpPr>
        <p:spPr>
          <a:xfrm>
            <a:off x="867419" y="5945378"/>
            <a:ext cx="770087" cy="369284"/>
          </a:xfrm>
          <a:prstGeom prst="rect">
            <a:avLst/>
          </a:prstGeom>
          <a:noFill/>
        </p:spPr>
        <p:txBody>
          <a:bodyPr wrap="square" rtlCol="0">
            <a:spAutoFit/>
          </a:bodyPr>
          <a:lstStyle/>
          <a:p>
            <a:r>
              <a:rPr lang="en-GB" sz="1799" dirty="0">
                <a:latin typeface="Arial Black" panose="020B0A04020102020204" pitchFamily="34" charset="0"/>
              </a:rPr>
              <a:t>T</a:t>
            </a:r>
            <a:r>
              <a:rPr lang="en-GB" sz="1799" baseline="-25000" dirty="0">
                <a:latin typeface="Arial Black" panose="020B0A04020102020204" pitchFamily="34" charset="0"/>
              </a:rPr>
              <a:t>0</a:t>
            </a:r>
          </a:p>
        </p:txBody>
      </p:sp>
      <p:sp>
        <p:nvSpPr>
          <p:cNvPr id="18" name="TextBox 17">
            <a:extLst>
              <a:ext uri="{FF2B5EF4-FFF2-40B4-BE49-F238E27FC236}">
                <a16:creationId xmlns:a16="http://schemas.microsoft.com/office/drawing/2014/main" id="{5168421B-3A9E-43A9-92E7-C5C0F9251303}"/>
              </a:ext>
            </a:extLst>
          </p:cNvPr>
          <p:cNvSpPr txBox="1"/>
          <p:nvPr/>
        </p:nvSpPr>
        <p:spPr>
          <a:xfrm>
            <a:off x="416159" y="4781591"/>
            <a:ext cx="1905000" cy="492443"/>
          </a:xfrm>
          <a:prstGeom prst="rect">
            <a:avLst/>
          </a:prstGeom>
          <a:noFill/>
        </p:spPr>
        <p:txBody>
          <a:bodyPr wrap="square" rtlCol="0">
            <a:spAutoFit/>
          </a:bodyPr>
          <a:lstStyle/>
          <a:p>
            <a:r>
              <a:rPr lang="en-GB" dirty="0"/>
              <a:t>Not too tall</a:t>
            </a:r>
          </a:p>
          <a:p>
            <a:r>
              <a:rPr lang="en-GB" dirty="0"/>
              <a:t>    I ~ modest</a:t>
            </a:r>
          </a:p>
        </p:txBody>
      </p:sp>
      <p:sp>
        <p:nvSpPr>
          <p:cNvPr id="25" name="TextBox 24">
            <a:extLst>
              <a:ext uri="{FF2B5EF4-FFF2-40B4-BE49-F238E27FC236}">
                <a16:creationId xmlns:a16="http://schemas.microsoft.com/office/drawing/2014/main" id="{CE6BA740-0D79-4AFD-A651-562CA00E8FD7}"/>
              </a:ext>
            </a:extLst>
          </p:cNvPr>
          <p:cNvSpPr txBox="1"/>
          <p:nvPr/>
        </p:nvSpPr>
        <p:spPr>
          <a:xfrm>
            <a:off x="453856" y="2966001"/>
            <a:ext cx="1905000" cy="492443"/>
          </a:xfrm>
          <a:prstGeom prst="rect">
            <a:avLst/>
          </a:prstGeom>
          <a:noFill/>
        </p:spPr>
        <p:txBody>
          <a:bodyPr wrap="square" rtlCol="0">
            <a:spAutoFit/>
          </a:bodyPr>
          <a:lstStyle/>
          <a:p>
            <a:r>
              <a:rPr lang="en-GB" dirty="0"/>
              <a:t>Quite Narrow</a:t>
            </a:r>
          </a:p>
          <a:p>
            <a:r>
              <a:rPr lang="en-GB" dirty="0"/>
              <a:t> ∆t ~ 2ns</a:t>
            </a:r>
          </a:p>
        </p:txBody>
      </p:sp>
      <p:pic>
        <p:nvPicPr>
          <p:cNvPr id="31" name="Picture 30">
            <a:extLst>
              <a:ext uri="{FF2B5EF4-FFF2-40B4-BE49-F238E27FC236}">
                <a16:creationId xmlns:a16="http://schemas.microsoft.com/office/drawing/2014/main" id="{E28BC870-0DB1-4B39-9934-373AACAD7B8F}"/>
              </a:ext>
            </a:extLst>
          </p:cNvPr>
          <p:cNvPicPr>
            <a:picLocks noChangeAspect="1"/>
          </p:cNvPicPr>
          <p:nvPr/>
        </p:nvPicPr>
        <p:blipFill>
          <a:blip r:embed="rId3"/>
          <a:stretch>
            <a:fillRect/>
          </a:stretch>
        </p:blipFill>
        <p:spPr>
          <a:xfrm>
            <a:off x="3045003" y="3163240"/>
            <a:ext cx="2209534" cy="2289539"/>
          </a:xfrm>
          <a:prstGeom prst="rect">
            <a:avLst/>
          </a:prstGeom>
        </p:spPr>
      </p:pic>
      <p:sp>
        <p:nvSpPr>
          <p:cNvPr id="33" name="TextBox 32">
            <a:extLst>
              <a:ext uri="{FF2B5EF4-FFF2-40B4-BE49-F238E27FC236}">
                <a16:creationId xmlns:a16="http://schemas.microsoft.com/office/drawing/2014/main" id="{CEE6604E-4324-4E59-AE11-8C97BCC2490A}"/>
              </a:ext>
            </a:extLst>
          </p:cNvPr>
          <p:cNvSpPr txBox="1"/>
          <p:nvPr/>
        </p:nvSpPr>
        <p:spPr>
          <a:xfrm>
            <a:off x="3166464" y="3003672"/>
            <a:ext cx="1828798" cy="292388"/>
          </a:xfrm>
          <a:prstGeom prst="rect">
            <a:avLst/>
          </a:prstGeom>
          <a:noFill/>
        </p:spPr>
        <p:txBody>
          <a:bodyPr wrap="square" rtlCol="0">
            <a:spAutoFit/>
          </a:bodyPr>
          <a:lstStyle/>
          <a:p>
            <a:r>
              <a:rPr lang="en-GB" dirty="0"/>
              <a:t>Channel (i.e. CIR)</a:t>
            </a:r>
          </a:p>
        </p:txBody>
      </p:sp>
      <p:sp>
        <p:nvSpPr>
          <p:cNvPr id="35" name="TextBox 34">
            <a:extLst>
              <a:ext uri="{FF2B5EF4-FFF2-40B4-BE49-F238E27FC236}">
                <a16:creationId xmlns:a16="http://schemas.microsoft.com/office/drawing/2014/main" id="{F50A4DFD-D955-4947-8E47-52F5D8294317}"/>
              </a:ext>
            </a:extLst>
          </p:cNvPr>
          <p:cNvSpPr txBox="1"/>
          <p:nvPr/>
        </p:nvSpPr>
        <p:spPr>
          <a:xfrm>
            <a:off x="2771535" y="3781585"/>
            <a:ext cx="582199" cy="461665"/>
          </a:xfrm>
          <a:prstGeom prst="rect">
            <a:avLst/>
          </a:prstGeom>
          <a:noFill/>
        </p:spPr>
        <p:txBody>
          <a:bodyPr wrap="square" rtlCol="0">
            <a:spAutoFit/>
          </a:bodyPr>
          <a:lstStyle/>
          <a:p>
            <a:r>
              <a:rPr lang="en-GB" sz="2400" dirty="0">
                <a:solidFill>
                  <a:srgbClr val="0000FF"/>
                </a:solidFill>
              </a:rPr>
              <a:t>→</a:t>
            </a:r>
          </a:p>
        </p:txBody>
      </p:sp>
      <p:sp>
        <p:nvSpPr>
          <p:cNvPr id="36" name="TextBox 35">
            <a:extLst>
              <a:ext uri="{FF2B5EF4-FFF2-40B4-BE49-F238E27FC236}">
                <a16:creationId xmlns:a16="http://schemas.microsoft.com/office/drawing/2014/main" id="{8176B980-4AA3-4DED-A225-A32AC7DD4D3A}"/>
              </a:ext>
            </a:extLst>
          </p:cNvPr>
          <p:cNvSpPr txBox="1"/>
          <p:nvPr/>
        </p:nvSpPr>
        <p:spPr>
          <a:xfrm>
            <a:off x="5035038" y="3778376"/>
            <a:ext cx="582199" cy="461665"/>
          </a:xfrm>
          <a:prstGeom prst="rect">
            <a:avLst/>
          </a:prstGeom>
          <a:noFill/>
        </p:spPr>
        <p:txBody>
          <a:bodyPr wrap="square" rtlCol="0">
            <a:spAutoFit/>
          </a:bodyPr>
          <a:lstStyle/>
          <a:p>
            <a:r>
              <a:rPr lang="en-GB" sz="2400" dirty="0">
                <a:solidFill>
                  <a:srgbClr val="0000FF"/>
                </a:solidFill>
              </a:rPr>
              <a:t>→</a:t>
            </a:r>
          </a:p>
        </p:txBody>
      </p:sp>
      <p:grpSp>
        <p:nvGrpSpPr>
          <p:cNvPr id="5" name="Group 4">
            <a:extLst>
              <a:ext uri="{FF2B5EF4-FFF2-40B4-BE49-F238E27FC236}">
                <a16:creationId xmlns:a16="http://schemas.microsoft.com/office/drawing/2014/main" id="{84B955E3-75F8-4A49-8421-20C6B4E45A8F}"/>
              </a:ext>
            </a:extLst>
          </p:cNvPr>
          <p:cNvGrpSpPr/>
          <p:nvPr/>
        </p:nvGrpSpPr>
        <p:grpSpPr>
          <a:xfrm>
            <a:off x="189905" y="3458444"/>
            <a:ext cx="2590800" cy="1069324"/>
            <a:chOff x="189905" y="3458444"/>
            <a:chExt cx="2590800" cy="1069324"/>
          </a:xfrm>
        </p:grpSpPr>
        <p:sp>
          <p:nvSpPr>
            <p:cNvPr id="6" name="Rectangle 5">
              <a:extLst>
                <a:ext uri="{FF2B5EF4-FFF2-40B4-BE49-F238E27FC236}">
                  <a16:creationId xmlns:a16="http://schemas.microsoft.com/office/drawing/2014/main" id="{682C2C55-4A55-4A08-B874-74F97AB2979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20" name="Straight Arrow Connector 19">
              <a:extLst>
                <a:ext uri="{FF2B5EF4-FFF2-40B4-BE49-F238E27FC236}">
                  <a16:creationId xmlns:a16="http://schemas.microsoft.com/office/drawing/2014/main" id="{5E767F52-3768-47EF-A29E-0623E1C2F876}"/>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96D03CB8-BEE4-48C8-9ECA-FB0BFF5A0F4A}"/>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3" name="Rectangle 22">
              <a:extLst>
                <a:ext uri="{FF2B5EF4-FFF2-40B4-BE49-F238E27FC236}">
                  <a16:creationId xmlns:a16="http://schemas.microsoft.com/office/drawing/2014/main" id="{565E3A8D-6D17-4DC8-B789-1C403CD6CB50}"/>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4" name="Rectangle 23">
              <a:extLst>
                <a:ext uri="{FF2B5EF4-FFF2-40B4-BE49-F238E27FC236}">
                  <a16:creationId xmlns:a16="http://schemas.microsoft.com/office/drawing/2014/main" id="{345969BD-63E0-464F-B44F-7688A05581C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6" name="Rectangle 25">
              <a:extLst>
                <a:ext uri="{FF2B5EF4-FFF2-40B4-BE49-F238E27FC236}">
                  <a16:creationId xmlns:a16="http://schemas.microsoft.com/office/drawing/2014/main" id="{C5081D6A-78D7-4585-8BA1-3C97DADAB00F}"/>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7" name="Rectangle 26">
              <a:extLst>
                <a:ext uri="{FF2B5EF4-FFF2-40B4-BE49-F238E27FC236}">
                  <a16:creationId xmlns:a16="http://schemas.microsoft.com/office/drawing/2014/main" id="{E8F17AFB-FFC5-48FE-A384-956932034986}"/>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8" name="Rectangle 27">
              <a:extLst>
                <a:ext uri="{FF2B5EF4-FFF2-40B4-BE49-F238E27FC236}">
                  <a16:creationId xmlns:a16="http://schemas.microsoft.com/office/drawing/2014/main" id="{41F25A0E-E8A7-4591-AEA7-16BE0DDFE720}"/>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9" name="Rectangle 28">
              <a:extLst>
                <a:ext uri="{FF2B5EF4-FFF2-40B4-BE49-F238E27FC236}">
                  <a16:creationId xmlns:a16="http://schemas.microsoft.com/office/drawing/2014/main" id="{E2D26C26-C8D3-45C6-9C29-3E394D0AAD67}"/>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Rectangle 29">
              <a:extLst>
                <a:ext uri="{FF2B5EF4-FFF2-40B4-BE49-F238E27FC236}">
                  <a16:creationId xmlns:a16="http://schemas.microsoft.com/office/drawing/2014/main" id="{3D5E910E-CA6E-49DB-8636-EBCA22770AC9}"/>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37" name="Straight Connector 36">
              <a:extLst>
                <a:ext uri="{FF2B5EF4-FFF2-40B4-BE49-F238E27FC236}">
                  <a16:creationId xmlns:a16="http://schemas.microsoft.com/office/drawing/2014/main" id="{FE779E0B-7602-451E-BACB-43053EDD10BE}"/>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grpSp>
        <p:nvGrpSpPr>
          <p:cNvPr id="38" name="Group 37">
            <a:extLst>
              <a:ext uri="{FF2B5EF4-FFF2-40B4-BE49-F238E27FC236}">
                <a16:creationId xmlns:a16="http://schemas.microsoft.com/office/drawing/2014/main" id="{6280B77F-B38F-4C8E-B75A-6783392C0D53}"/>
              </a:ext>
            </a:extLst>
          </p:cNvPr>
          <p:cNvGrpSpPr/>
          <p:nvPr/>
        </p:nvGrpSpPr>
        <p:grpSpPr>
          <a:xfrm>
            <a:off x="8261782" y="3907881"/>
            <a:ext cx="144000" cy="143934"/>
            <a:chOff x="5856967" y="4487333"/>
            <a:chExt cx="144000" cy="143934"/>
          </a:xfrm>
        </p:grpSpPr>
        <p:sp>
          <p:nvSpPr>
            <p:cNvPr id="39" name="Oval 38">
              <a:extLst>
                <a:ext uri="{FF2B5EF4-FFF2-40B4-BE49-F238E27FC236}">
                  <a16:creationId xmlns:a16="http://schemas.microsoft.com/office/drawing/2014/main" id="{EB5F019B-4363-4134-9BAD-A8C48FC1E7F6}"/>
                </a:ext>
              </a:extLst>
            </p:cNvPr>
            <p:cNvSpPr/>
            <p:nvPr/>
          </p:nvSpPr>
          <p:spPr>
            <a:xfrm>
              <a:off x="5856967" y="4487333"/>
              <a:ext cx="144000" cy="1439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DD7A16F0-DC83-4201-8B5B-76B2BE8853B0}"/>
                </a:ext>
              </a:extLst>
            </p:cNvPr>
            <p:cNvCxnSpPr>
              <a:cxnSpLocks/>
            </p:cNvCxnSpPr>
            <p:nvPr/>
          </p:nvCxnSpPr>
          <p:spPr>
            <a:xfrm flipH="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E04AE7-C83B-4633-929B-CA2A3DD06809}"/>
                </a:ext>
              </a:extLst>
            </p:cNvPr>
            <p:cNvCxnSpPr>
              <a:cxnSpLocks/>
            </p:cNvCxnSpPr>
            <p:nvPr/>
          </p:nvCxnSpPr>
          <p:spPr>
            <a:xfrm flipH="1" flipV="1">
              <a:off x="5876119" y="4505910"/>
              <a:ext cx="10800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15311E6-3887-4D06-8F08-F33572BC8F95}"/>
              </a:ext>
            </a:extLst>
          </p:cNvPr>
          <p:cNvSpPr txBox="1"/>
          <p:nvPr/>
        </p:nvSpPr>
        <p:spPr>
          <a:xfrm>
            <a:off x="7737392" y="3749016"/>
            <a:ext cx="582199" cy="461665"/>
          </a:xfrm>
          <a:prstGeom prst="rect">
            <a:avLst/>
          </a:prstGeom>
          <a:noFill/>
        </p:spPr>
        <p:txBody>
          <a:bodyPr wrap="square" rtlCol="0">
            <a:spAutoFit/>
          </a:bodyPr>
          <a:lstStyle/>
          <a:p>
            <a:r>
              <a:rPr lang="en-GB" sz="2400" dirty="0">
                <a:solidFill>
                  <a:srgbClr val="0000FF"/>
                </a:solidFill>
              </a:rPr>
              <a:t>→</a:t>
            </a:r>
          </a:p>
        </p:txBody>
      </p:sp>
      <p:sp>
        <p:nvSpPr>
          <p:cNvPr id="43" name="TextBox 42">
            <a:extLst>
              <a:ext uri="{FF2B5EF4-FFF2-40B4-BE49-F238E27FC236}">
                <a16:creationId xmlns:a16="http://schemas.microsoft.com/office/drawing/2014/main" id="{5E7ACF69-9357-4F2B-BD67-2E83598F35BA}"/>
              </a:ext>
            </a:extLst>
          </p:cNvPr>
          <p:cNvSpPr txBox="1"/>
          <p:nvPr/>
        </p:nvSpPr>
        <p:spPr>
          <a:xfrm>
            <a:off x="8484807" y="3749015"/>
            <a:ext cx="582199" cy="461665"/>
          </a:xfrm>
          <a:prstGeom prst="rect">
            <a:avLst/>
          </a:prstGeom>
          <a:noFill/>
        </p:spPr>
        <p:txBody>
          <a:bodyPr wrap="square" rtlCol="0">
            <a:spAutoFit/>
          </a:bodyPr>
          <a:lstStyle/>
          <a:p>
            <a:r>
              <a:rPr lang="en-GB" sz="2400" dirty="0">
                <a:solidFill>
                  <a:srgbClr val="0000FF"/>
                </a:solidFill>
              </a:rPr>
              <a:t>→</a:t>
            </a:r>
          </a:p>
        </p:txBody>
      </p:sp>
      <p:grpSp>
        <p:nvGrpSpPr>
          <p:cNvPr id="45" name="Group 44">
            <a:extLst>
              <a:ext uri="{FF2B5EF4-FFF2-40B4-BE49-F238E27FC236}">
                <a16:creationId xmlns:a16="http://schemas.microsoft.com/office/drawing/2014/main" id="{4787C6F3-1F49-45B8-876F-3DF233BC6629}"/>
              </a:ext>
            </a:extLst>
          </p:cNvPr>
          <p:cNvGrpSpPr/>
          <p:nvPr/>
        </p:nvGrpSpPr>
        <p:grpSpPr>
          <a:xfrm rot="16200000">
            <a:off x="7460176" y="4558047"/>
            <a:ext cx="1705337" cy="1069324"/>
            <a:chOff x="189905" y="3458444"/>
            <a:chExt cx="2590800" cy="1069324"/>
          </a:xfrm>
        </p:grpSpPr>
        <p:sp>
          <p:nvSpPr>
            <p:cNvPr id="46" name="Rectangle 45">
              <a:extLst>
                <a:ext uri="{FF2B5EF4-FFF2-40B4-BE49-F238E27FC236}">
                  <a16:creationId xmlns:a16="http://schemas.microsoft.com/office/drawing/2014/main" id="{A4D64CC9-C5C3-428A-A98E-48326530BD17}"/>
                </a:ext>
              </a:extLst>
            </p:cNvPr>
            <p:cNvSpPr/>
            <p:nvPr/>
          </p:nvSpPr>
          <p:spPr>
            <a:xfrm flipH="1">
              <a:off x="762934" y="35409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47" name="Straight Arrow Connector 46">
              <a:extLst>
                <a:ext uri="{FF2B5EF4-FFF2-40B4-BE49-F238E27FC236}">
                  <a16:creationId xmlns:a16="http://schemas.microsoft.com/office/drawing/2014/main" id="{174FED8D-B867-4FC7-8FDF-00C8F854838C}"/>
                </a:ext>
              </a:extLst>
            </p:cNvPr>
            <p:cNvCxnSpPr>
              <a:cxnSpLocks/>
            </p:cNvCxnSpPr>
            <p:nvPr/>
          </p:nvCxnSpPr>
          <p:spPr bwMode="auto">
            <a:xfrm>
              <a:off x="533660" y="3474562"/>
              <a:ext cx="2292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09F1A459-209C-4C1C-ADCF-57767DEC8A20}"/>
                </a:ext>
              </a:extLst>
            </p:cNvPr>
            <p:cNvCxnSpPr>
              <a:cxnSpLocks/>
            </p:cNvCxnSpPr>
            <p:nvPr/>
          </p:nvCxnSpPr>
          <p:spPr bwMode="auto">
            <a:xfrm flipH="1">
              <a:off x="870101" y="3458444"/>
              <a:ext cx="22792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9" name="Rectangle 48">
              <a:extLst>
                <a:ext uri="{FF2B5EF4-FFF2-40B4-BE49-F238E27FC236}">
                  <a16:creationId xmlns:a16="http://schemas.microsoft.com/office/drawing/2014/main" id="{7F2729EB-B3A9-403D-A77C-4FFD40F399C3}"/>
                </a:ext>
              </a:extLst>
            </p:cNvPr>
            <p:cNvSpPr/>
            <p:nvPr/>
          </p:nvSpPr>
          <p:spPr>
            <a:xfrm flipH="1">
              <a:off x="939384" y="4033368"/>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0" name="Rectangle 49">
              <a:extLst>
                <a:ext uri="{FF2B5EF4-FFF2-40B4-BE49-F238E27FC236}">
                  <a16:creationId xmlns:a16="http://schemas.microsoft.com/office/drawing/2014/main" id="{CA6A8ECB-D562-4633-B2C5-E9A6862A0DF8}"/>
                </a:ext>
              </a:extLst>
            </p:cNvPr>
            <p:cNvSpPr/>
            <p:nvPr/>
          </p:nvSpPr>
          <p:spPr>
            <a:xfrm flipH="1">
              <a:off x="1115834" y="3540924"/>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1" name="Rectangle 50">
              <a:extLst>
                <a:ext uri="{FF2B5EF4-FFF2-40B4-BE49-F238E27FC236}">
                  <a16:creationId xmlns:a16="http://schemas.microsoft.com/office/drawing/2014/main" id="{FD0FD580-A3CE-430A-B443-7B97EC9E6912}"/>
                </a:ext>
              </a:extLst>
            </p:cNvPr>
            <p:cNvSpPr/>
            <p:nvPr/>
          </p:nvSpPr>
          <p:spPr>
            <a:xfrm flipH="1">
              <a:off x="1292284" y="4033367"/>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2" name="Rectangle 51">
              <a:extLst>
                <a:ext uri="{FF2B5EF4-FFF2-40B4-BE49-F238E27FC236}">
                  <a16:creationId xmlns:a16="http://schemas.microsoft.com/office/drawing/2014/main" id="{D78C2D28-4B7B-48CA-8E2A-7F0F6DE01EEC}"/>
                </a:ext>
              </a:extLst>
            </p:cNvPr>
            <p:cNvSpPr/>
            <p:nvPr/>
          </p:nvSpPr>
          <p:spPr>
            <a:xfrm flipH="1">
              <a:off x="1468734" y="4035325"/>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3" name="Rectangle 52">
              <a:extLst>
                <a:ext uri="{FF2B5EF4-FFF2-40B4-BE49-F238E27FC236}">
                  <a16:creationId xmlns:a16="http://schemas.microsoft.com/office/drawing/2014/main" id="{4D75EBE3-E671-4FD6-8CA6-3D566642CD81}"/>
                </a:ext>
              </a:extLst>
            </p:cNvPr>
            <p:cNvSpPr/>
            <p:nvPr/>
          </p:nvSpPr>
          <p:spPr>
            <a:xfrm flipH="1">
              <a:off x="1645184" y="35238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4" name="Rectangle 53">
              <a:extLst>
                <a:ext uri="{FF2B5EF4-FFF2-40B4-BE49-F238E27FC236}">
                  <a16:creationId xmlns:a16="http://schemas.microsoft.com/office/drawing/2014/main" id="{F36CC6BF-2F8B-43ED-A873-112AC5EF9371}"/>
                </a:ext>
              </a:extLst>
            </p:cNvPr>
            <p:cNvSpPr/>
            <p:nvPr/>
          </p:nvSpPr>
          <p:spPr>
            <a:xfrm flipH="1">
              <a:off x="1821634" y="4034506"/>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5" name="Rectangle 54">
              <a:extLst>
                <a:ext uri="{FF2B5EF4-FFF2-40B4-BE49-F238E27FC236}">
                  <a16:creationId xmlns:a16="http://schemas.microsoft.com/office/drawing/2014/main" id="{6358AE84-1DA6-447A-BF47-4AA761D30472}"/>
                </a:ext>
              </a:extLst>
            </p:cNvPr>
            <p:cNvSpPr/>
            <p:nvPr/>
          </p:nvSpPr>
          <p:spPr>
            <a:xfrm flipH="1">
              <a:off x="1998084" y="3539903"/>
              <a:ext cx="104484" cy="492443"/>
            </a:xfrm>
            <a:prstGeom prst="rec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56" name="Straight Connector 55">
              <a:extLst>
                <a:ext uri="{FF2B5EF4-FFF2-40B4-BE49-F238E27FC236}">
                  <a16:creationId xmlns:a16="http://schemas.microsoft.com/office/drawing/2014/main" id="{8C5D0E26-89B0-4B84-A4C7-47320EBB9FD5}"/>
                </a:ext>
              </a:extLst>
            </p:cNvPr>
            <p:cNvCxnSpPr/>
            <p:nvPr/>
          </p:nvCxnSpPr>
          <p:spPr bwMode="auto">
            <a:xfrm>
              <a:off x="189905" y="4032346"/>
              <a:ext cx="2590800" cy="0"/>
            </a:xfrm>
            <a:prstGeom prst="line">
              <a:avLst/>
            </a:prstGeom>
            <a:solidFill>
              <a:schemeClr val="accent1"/>
            </a:solidFill>
            <a:ln w="12700" cap="flat" cmpd="sng" algn="ctr">
              <a:solidFill>
                <a:schemeClr val="tx1"/>
              </a:solidFill>
              <a:prstDash val="solid"/>
              <a:round/>
              <a:headEnd type="triangle" w="sm" len="med"/>
              <a:tailEnd type="triangle" w="sm" len="med"/>
            </a:ln>
            <a:effectLst/>
          </p:spPr>
        </p:cxnSp>
      </p:grpSp>
      <p:sp>
        <p:nvSpPr>
          <p:cNvPr id="7" name="Freeform: Shape 6">
            <a:extLst>
              <a:ext uri="{FF2B5EF4-FFF2-40B4-BE49-F238E27FC236}">
                <a16:creationId xmlns:a16="http://schemas.microsoft.com/office/drawing/2014/main" id="{AA19EA55-4897-40D7-AFB7-FD354AA1A240}"/>
              </a:ext>
            </a:extLst>
          </p:cNvPr>
          <p:cNvSpPr/>
          <p:nvPr/>
        </p:nvSpPr>
        <p:spPr bwMode="auto">
          <a:xfrm>
            <a:off x="7322634" y="3018263"/>
            <a:ext cx="2200507" cy="3248722"/>
          </a:xfrm>
          <a:custGeom>
            <a:avLst/>
            <a:gdLst>
              <a:gd name="connsiteX0" fmla="*/ 1464527 w 2200507"/>
              <a:gd name="connsiteY0" fmla="*/ 0 h 3248722"/>
              <a:gd name="connsiteX1" fmla="*/ 1657815 w 2200507"/>
              <a:gd name="connsiteY1" fmla="*/ 572430 h 3248722"/>
              <a:gd name="connsiteX2" fmla="*/ 2200507 w 2200507"/>
              <a:gd name="connsiteY2" fmla="*/ 1724722 h 3248722"/>
              <a:gd name="connsiteX3" fmla="*/ 2103864 w 2200507"/>
              <a:gd name="connsiteY3" fmla="*/ 2520176 h 3248722"/>
              <a:gd name="connsiteX4" fmla="*/ 1851103 w 2200507"/>
              <a:gd name="connsiteY4" fmla="*/ 2943922 h 3248722"/>
              <a:gd name="connsiteX5" fmla="*/ 1375317 w 2200507"/>
              <a:gd name="connsiteY5" fmla="*/ 3248722 h 3248722"/>
              <a:gd name="connsiteX6" fmla="*/ 468351 w 2200507"/>
              <a:gd name="connsiteY6" fmla="*/ 3159513 h 3248722"/>
              <a:gd name="connsiteX7" fmla="*/ 0 w 2200507"/>
              <a:gd name="connsiteY7" fmla="*/ 2735766 h 3248722"/>
              <a:gd name="connsiteX8" fmla="*/ 59473 w 2200507"/>
              <a:gd name="connsiteY8" fmla="*/ 2401230 h 3248722"/>
              <a:gd name="connsiteX9" fmla="*/ 185854 w 2200507"/>
              <a:gd name="connsiteY9" fmla="*/ 1888274 h 3248722"/>
              <a:gd name="connsiteX10" fmla="*/ 200722 w 2200507"/>
              <a:gd name="connsiteY10" fmla="*/ 1018478 h 3248722"/>
              <a:gd name="connsiteX11" fmla="*/ 200722 w 2200507"/>
              <a:gd name="connsiteY11" fmla="*/ 951571 h 3248722"/>
              <a:gd name="connsiteX12" fmla="*/ 356839 w 2200507"/>
              <a:gd name="connsiteY12" fmla="*/ 564996 h 3248722"/>
              <a:gd name="connsiteX13" fmla="*/ 661639 w 2200507"/>
              <a:gd name="connsiteY13" fmla="*/ 126381 h 3248722"/>
              <a:gd name="connsiteX14" fmla="*/ 914400 w 2200507"/>
              <a:gd name="connsiteY14" fmla="*/ 89210 h 3248722"/>
              <a:gd name="connsiteX15" fmla="*/ 1338146 w 2200507"/>
              <a:gd name="connsiteY15" fmla="*/ 81776 h 3248722"/>
              <a:gd name="connsiteX16" fmla="*/ 1717288 w 2200507"/>
              <a:gd name="connsiteY16" fmla="*/ 89210 h 3248722"/>
              <a:gd name="connsiteX17" fmla="*/ 1732156 w 2200507"/>
              <a:gd name="connsiteY17" fmla="*/ 81776 h 32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0507" h="3248722">
                <a:moveTo>
                  <a:pt x="1464527" y="0"/>
                </a:moveTo>
                <a:lnTo>
                  <a:pt x="1657815" y="572430"/>
                </a:lnTo>
                <a:lnTo>
                  <a:pt x="2200507" y="1724722"/>
                </a:lnTo>
                <a:lnTo>
                  <a:pt x="2103864" y="2520176"/>
                </a:lnTo>
                <a:lnTo>
                  <a:pt x="1851103" y="2943922"/>
                </a:lnTo>
                <a:lnTo>
                  <a:pt x="1375317" y="3248722"/>
                </a:lnTo>
                <a:lnTo>
                  <a:pt x="468351" y="3159513"/>
                </a:lnTo>
                <a:lnTo>
                  <a:pt x="0" y="2735766"/>
                </a:lnTo>
                <a:lnTo>
                  <a:pt x="59473" y="2401230"/>
                </a:lnTo>
                <a:lnTo>
                  <a:pt x="185854" y="1888274"/>
                </a:lnTo>
                <a:lnTo>
                  <a:pt x="200722" y="1018478"/>
                </a:lnTo>
                <a:lnTo>
                  <a:pt x="200722" y="951571"/>
                </a:lnTo>
                <a:lnTo>
                  <a:pt x="356839" y="564996"/>
                </a:lnTo>
                <a:lnTo>
                  <a:pt x="661639" y="126381"/>
                </a:lnTo>
                <a:lnTo>
                  <a:pt x="914400" y="89210"/>
                </a:lnTo>
                <a:lnTo>
                  <a:pt x="1338146" y="81776"/>
                </a:lnTo>
                <a:lnTo>
                  <a:pt x="1717288" y="89210"/>
                </a:lnTo>
                <a:lnTo>
                  <a:pt x="1732156" y="81776"/>
                </a:lnTo>
              </a:path>
            </a:pathLst>
          </a:cu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reeform: Shape 8">
            <a:extLst>
              <a:ext uri="{FF2B5EF4-FFF2-40B4-BE49-F238E27FC236}">
                <a16:creationId xmlns:a16="http://schemas.microsoft.com/office/drawing/2014/main" id="{879C2448-91FA-4A78-80AA-D6F54D2CF054}"/>
              </a:ext>
            </a:extLst>
          </p:cNvPr>
          <p:cNvSpPr/>
          <p:nvPr/>
        </p:nvSpPr>
        <p:spPr bwMode="auto">
          <a:xfrm>
            <a:off x="2914185" y="4311805"/>
            <a:ext cx="4215161" cy="1747366"/>
          </a:xfrm>
          <a:custGeom>
            <a:avLst/>
            <a:gdLst>
              <a:gd name="connsiteX0" fmla="*/ 4215161 w 4215161"/>
              <a:gd name="connsiteY0" fmla="*/ 1583473 h 1747366"/>
              <a:gd name="connsiteX1" fmla="*/ 914400 w 4215161"/>
              <a:gd name="connsiteY1" fmla="*/ 1598341 h 1747366"/>
              <a:gd name="connsiteX2" fmla="*/ 0 w 4215161"/>
              <a:gd name="connsiteY2" fmla="*/ 0 h 1747366"/>
            </a:gdLst>
            <a:ahLst/>
            <a:cxnLst>
              <a:cxn ang="0">
                <a:pos x="connsiteX0" y="connsiteY0"/>
              </a:cxn>
              <a:cxn ang="0">
                <a:pos x="connsiteX1" y="connsiteY1"/>
              </a:cxn>
              <a:cxn ang="0">
                <a:pos x="connsiteX2" y="connsiteY2"/>
              </a:cxn>
            </a:cxnLst>
            <a:rect l="l" t="t" r="r" b="b"/>
            <a:pathLst>
              <a:path w="4215161" h="1747366">
                <a:moveTo>
                  <a:pt x="4215161" y="1583473"/>
                </a:moveTo>
                <a:cubicBezTo>
                  <a:pt x="2916044" y="1722863"/>
                  <a:pt x="1616927" y="1862253"/>
                  <a:pt x="914400" y="1598341"/>
                </a:cubicBezTo>
                <a:cubicBezTo>
                  <a:pt x="211873" y="1334429"/>
                  <a:pt x="105936" y="667214"/>
                  <a:pt x="0" y="0"/>
                </a:cubicBezTo>
              </a:path>
            </a:pathLst>
          </a:custGeom>
          <a:ln w="22225">
            <a:headEnd type="none" w="sm" len="sm"/>
            <a:tailEnd type="triangle" w="lg" len="lg"/>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57" name="TextBox 56">
            <a:extLst>
              <a:ext uri="{FF2B5EF4-FFF2-40B4-BE49-F238E27FC236}">
                <a16:creationId xmlns:a16="http://schemas.microsoft.com/office/drawing/2014/main" id="{8D1C207C-A7B6-4837-9C56-3062A2C3A7DF}"/>
              </a:ext>
            </a:extLst>
          </p:cNvPr>
          <p:cNvSpPr txBox="1"/>
          <p:nvPr/>
        </p:nvSpPr>
        <p:spPr>
          <a:xfrm>
            <a:off x="9067006" y="2764398"/>
            <a:ext cx="1828798" cy="492443"/>
          </a:xfrm>
          <a:prstGeom prst="rect">
            <a:avLst/>
          </a:prstGeom>
          <a:noFill/>
        </p:spPr>
        <p:txBody>
          <a:bodyPr wrap="square" rtlCol="0">
            <a:spAutoFit/>
          </a:bodyPr>
          <a:lstStyle/>
          <a:p>
            <a:r>
              <a:rPr lang="en-GB" dirty="0"/>
              <a:t>Correlated signal is CIR estimate</a:t>
            </a:r>
          </a:p>
        </p:txBody>
      </p:sp>
    </p:spTree>
    <p:extLst>
      <p:ext uri="{BB962C8B-B14F-4D97-AF65-F5344CB8AC3E}">
        <p14:creationId xmlns:p14="http://schemas.microsoft.com/office/powerpoint/2010/main" val="918264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tbTA4MDIzNDwvVXNlck5hbWU+PERhdGVUaW1lPjEyLzAzLzIwMjIgMDQ6MjU6NTE8L0RhdGVUaW1lPjxMYWJlbFN0cmluZz5VTlJFU1RSSUNURUQ8L0xhYmVsU3RyaW5nPjwvaXRlbT48L2xhYmVsSGlzdG9yeT4=</Value>
</WrappedLabelHistory>
</file>

<file path=customXml/item2.xml><?xml version="1.0" encoding="utf-8"?>
<sisl xmlns:xsd="http://www.w3.org/2001/XMLSchema" xmlns:xsi="http://www.w3.org/2001/XMLSchema-instance" xmlns="http://www.boldonjames.com/2008/01/sie/internal/label" sislVersion="0" policy="82049413-2d3e-4083-a592-ac23f9157539" origin="userSelected">
  <element uid="ee71e43c-6952-4aa0-ba93-1c3981439a05" value=""/>
</sisl>
</file>

<file path=customXml/itemProps1.xml><?xml version="1.0" encoding="utf-8"?>
<ds:datastoreItem xmlns:ds="http://schemas.openxmlformats.org/officeDocument/2006/customXml" ds:itemID="{700977DA-9349-489A-98F0-558574929329}">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5E6CA6EB-945E-44FF-A1FE-32FDE9236E6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106864</TotalTime>
  <Words>2437</Words>
  <Application>Microsoft Office PowerPoint</Application>
  <PresentationFormat>Custom</PresentationFormat>
  <Paragraphs>378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Lucida Console</vt:lpstr>
      <vt:lpstr>Times New Roman</vt:lpstr>
      <vt:lpstr>Default Design</vt:lpstr>
      <vt:lpstr>PowerPoint Presentation</vt:lpstr>
      <vt:lpstr>PowerPoint Presentation</vt:lpstr>
      <vt:lpstr>A Novel Channel Sounding Sequence</vt:lpstr>
      <vt:lpstr>Seemingly unresolvable conflict</vt:lpstr>
      <vt:lpstr>Enter CZC codes</vt:lpstr>
      <vt:lpstr>Channel Sounding</vt:lpstr>
      <vt:lpstr>Channel Sounding</vt:lpstr>
      <vt:lpstr>Channel Sounding</vt:lpstr>
      <vt:lpstr>Channel Sounding</vt:lpstr>
      <vt:lpstr>Channel Sounding</vt:lpstr>
      <vt:lpstr>Channel Sounding</vt:lpstr>
      <vt:lpstr>Channel Sounding: Golay Pairs</vt:lpstr>
      <vt:lpstr>Channel Sounding: Ipatov Sequences</vt:lpstr>
      <vt:lpstr>Complementary Sets</vt:lpstr>
      <vt:lpstr>Complementary Zerosum Cross-correlation Blocks</vt:lpstr>
      <vt:lpstr>CZC Blocks with “Double Protection”</vt:lpstr>
      <vt:lpstr>Why CZCs solve the length conflict problem:</vt:lpstr>
      <vt:lpstr>A new channel estimate is found every 64ns</vt:lpstr>
      <vt:lpstr>Further Advantages of the short CZC sequence (1)</vt:lpstr>
      <vt:lpstr>Further Advantages of the short CZC sequence (2)</vt:lpstr>
      <vt:lpstr>1ms Fragments: Qorvo View</vt:lpstr>
      <vt:lpstr>Performance at 107dB Link Margin</vt:lpstr>
      <vt:lpstr>Performance at 110dB Link Margin</vt:lpstr>
      <vt:lpstr>Performance at 112dB Link Margin</vt:lpstr>
      <vt:lpstr>Very long range ranging measurement</vt:lpstr>
      <vt:lpstr>How accurately does the CFO need to be estimated?</vt:lpstr>
    </vt:vector>
  </TitlesOfParts>
  <Company>Decawave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Michael McLaughlin</cp:lastModifiedBy>
  <cp:revision>1440</cp:revision>
  <cp:lastPrinted>2015-07-14T16:02:16Z</cp:lastPrinted>
  <dcterms:created xsi:type="dcterms:W3CDTF">2009-07-12T16:25:16Z</dcterms:created>
  <dcterms:modified xsi:type="dcterms:W3CDTF">2022-03-15T17:02:09Z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(3)8eYld08JVy+kk+LJi22vLw00rSMhkJNoGRjDpstXQsmlCun3BBe1WyMTaD0+Np7XNWTXW3Xc
zBBxPsQ7YuG9DvNPOsX07q5Zd5Ai+2dLPg4eXa0MsHyw7IvqtpKH2TuvrFCHmqu2ehn+Wxpp
JzltMpWRm7PM1pZd11xoGCwEZnrt8cVC02kpNSXa0hKFH/CfqoWbsH/delzYQVx8LuCkhdlB
IXgi5FLmmzKHG+dEHb</vt:lpwstr>
  </property>
  <property fmtid="{D5CDD505-2E9C-101B-9397-08002B2CF9AE}" pid="3" name="_2015_ms_pID_7253431">
    <vt:lpwstr>DH4vT71uz0eyNZP+/mh9E3yxrABwuZQQkjopN6e+D44uw8RmTxEnk5
txsS3m85ddQeIEtQa13t2vvADNwUHdujj8C8gBhKZMrbcVx6tz9/SXb5LFc6tWGgRc1Gr5Dd
hGr/3fa76QPvGov6q4a9lLfh4cpJSt6xfBy9OiR5Jyp+kwKsUvNfF9Zx2BYGcJaw6QYc7On7
wij5lK/ENT7G1uQQkHJ8sJ04Iea3rpH1C6cF</vt:lpwstr>
  </property>
  <property fmtid="{D5CDD505-2E9C-101B-9397-08002B2CF9AE}" pid="4" name="_2015_ms_pID_7253432">
    <vt:lpwstr>HhMz5P2NJnGeBIVSsa+iIGo=</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1646651880</vt:lpwstr>
  </property>
  <property fmtid="{D5CDD505-2E9C-101B-9397-08002B2CF9AE}" pid="9" name="docIndexRef">
    <vt:lpwstr>34815a6a-c3a3-403e-8207-8603c1848432</vt:lpwstr>
  </property>
  <property fmtid="{D5CDD505-2E9C-101B-9397-08002B2CF9AE}" pid="10" name="bjClsUserRVM">
    <vt:lpwstr>[]</vt:lpwstr>
  </property>
  <property fmtid="{D5CDD505-2E9C-101B-9397-08002B2CF9AE}" pid="11" name="bjSaver">
    <vt:lpwstr>q0wCDntP9IfSBNaRScRnLFjdjqj/a4rt</vt:lpwstr>
  </property>
  <property fmtid="{D5CDD505-2E9C-101B-9397-08002B2CF9AE}" pid="12" name="bjDocumentLabelXML">
    <vt:lpwstr>&lt;?xml version="1.0" encoding="us-ascii"?&gt;&lt;sisl xmlns:xsd="http://www.w3.org/2001/XMLSchema" xmlns:xsi="http://www.w3.org/2001/XMLSchema-instance" sislVersion="0" policy="82049413-2d3e-4083-a592-ac23f9157539" origin="userSelected" xmlns="http://www.boldonj</vt:lpwstr>
  </property>
  <property fmtid="{D5CDD505-2E9C-101B-9397-08002B2CF9AE}" pid="13" name="bjDocumentLabelXML-0">
    <vt:lpwstr>ames.com/2008/01/sie/internal/label"&gt;&lt;element uid="ee71e43c-6952-4aa0-ba93-1c3981439a05" value="" /&gt;&lt;/sisl&gt;</vt:lpwstr>
  </property>
  <property fmtid="{D5CDD505-2E9C-101B-9397-08002B2CF9AE}" pid="14" name="bjDocumentSecurityLabel">
    <vt:lpwstr>UNRESTRICTED</vt:lpwstr>
  </property>
  <property fmtid="{D5CDD505-2E9C-101B-9397-08002B2CF9AE}" pid="15" name="bjLabelHistoryID">
    <vt:lpwstr>{700977DA-9349-489A-98F0-558574929329}</vt:lpwstr>
  </property>
</Properties>
</file>