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480" r:id="rId3"/>
    <p:sldId id="596" r:id="rId4"/>
    <p:sldId id="496" r:id="rId5"/>
    <p:sldId id="571" r:id="rId6"/>
    <p:sldId id="606" r:id="rId7"/>
    <p:sldId id="607" r:id="rId8"/>
    <p:sldId id="608" r:id="rId9"/>
    <p:sldId id="549" r:id="rId10"/>
    <p:sldId id="609"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87428" autoAdjust="0"/>
  </p:normalViewPr>
  <p:slideViewPr>
    <p:cSldViewPr>
      <p:cViewPr varScale="1">
        <p:scale>
          <a:sx n="98" d="100"/>
          <a:sy n="98" d="100"/>
        </p:scale>
        <p:origin x="187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3/14/2022</a:t>
            </a:fld>
            <a:endParaRPr lang="en-US" dirty="0"/>
          </a:p>
        </p:txBody>
      </p:sp>
      <p:sp>
        <p:nvSpPr>
          <p:cNvPr id="4" name="Footer Placeholder 3">
            <a:extLst>
              <a:ext uri="{FF2B5EF4-FFF2-40B4-BE49-F238E27FC236}">
                <a16:creationId xmlns:a16="http://schemas.microsoft.com/office/drawing/2014/main" xmlns=""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xmlns=""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xmlns=""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xmlns=""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xmlns=""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xmlns=""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xmlns=""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xmlns=""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xmlns=""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xmlns=""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xmlns=""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xmlns=""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xmlns=""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xmlns=""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xmlns=""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7190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718928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2198541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3218881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807958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4077355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xmlns=""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xmlns=""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xmlns=""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xmlns=""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xmlns=""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xmlns=""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15-22-0177-00-04ab</a:t>
            </a:r>
            <a:endParaRPr lang="en-GB" altLang="en-US" b="1" dirty="0">
              <a:solidFill>
                <a:schemeClr val="tx1"/>
              </a:solidFill>
            </a:endParaRPr>
          </a:p>
        </p:txBody>
      </p:sp>
      <p:sp>
        <p:nvSpPr>
          <p:cNvPr id="1027" name="Line 2">
            <a:extLst>
              <a:ext uri="{FF2B5EF4-FFF2-40B4-BE49-F238E27FC236}">
                <a16:creationId xmlns:a16="http://schemas.microsoft.com/office/drawing/2014/main" xmlns=""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xmlns=""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xmlns=""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March </a:t>
            </a:r>
            <a:r>
              <a:rPr lang="en-GB" dirty="0"/>
              <a:t>2022</a:t>
            </a:r>
          </a:p>
        </p:txBody>
      </p:sp>
      <p:sp>
        <p:nvSpPr>
          <p:cNvPr id="1031" name="Rectangle 7">
            <a:extLst>
              <a:ext uri="{FF2B5EF4-FFF2-40B4-BE49-F238E27FC236}">
                <a16:creationId xmlns:a16="http://schemas.microsoft.com/office/drawing/2014/main" xmlns=""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xmlns=""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xmlns=""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xmlns="" id="{CF9A1B2C-4192-481E-A881-0EFC31D99970}"/>
              </a:ext>
            </a:extLst>
          </p:cNvPr>
          <p:cNvSpPr txBox="1"/>
          <p:nvPr userDrawn="1"/>
        </p:nvSpPr>
        <p:spPr>
          <a:xfrm>
            <a:off x="7092280" y="6517501"/>
            <a:ext cx="1220206" cy="276999"/>
          </a:xfrm>
          <a:prstGeom prst="rect">
            <a:avLst/>
          </a:prstGeom>
          <a:noFill/>
        </p:spPr>
        <p:txBody>
          <a:bodyPr wrap="none" rtlCol="0">
            <a:spAutoFit/>
          </a:bodyPr>
          <a:lstStyle/>
          <a:p>
            <a:r>
              <a:rPr lang="en-US"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timing>
    <p:tnLst>
      <p:par>
        <p:cTn id="1" dur="indefinite" restart="never" nodeType="tmRoot"/>
      </p:par>
    </p:tnLst>
  </p:timing>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b="1" dirty="0" smtClean="0">
                <a:latin typeface="Times New Roman" panose="02020603050405020304" pitchFamily="18" charset="0"/>
              </a:rPr>
              <a:t>Privacy issues in UWB sensing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Li Sun, Peng Liu, </a:t>
            </a:r>
            <a:r>
              <a:rPr lang="en-US" altLang="en-US" sz="1600" dirty="0" smtClean="0">
                <a:latin typeface="Times New Roman" panose="02020603050405020304" pitchFamily="18" charset="0"/>
              </a:rPr>
              <a:t>David </a:t>
            </a:r>
            <a:r>
              <a:rPr lang="en-US" altLang="en-US" sz="1600" dirty="0" err="1">
                <a:latin typeface="Times New Roman" panose="02020603050405020304" pitchFamily="18" charset="0"/>
              </a:rPr>
              <a:t>Xun</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Yang (</a:t>
            </a:r>
            <a:r>
              <a:rPr lang="en-US" altLang="en-US" sz="1600" dirty="0">
                <a:latin typeface="Times New Roman" panose="02020603050405020304" pitchFamily="18" charset="0"/>
              </a:rPr>
              <a:t>Huawei Technologies)</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[sunli50@huawei.com]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smtClean="0">
                <a:solidFill>
                  <a:schemeClr val="tx1"/>
                </a:solidFill>
                <a:latin typeface="Times New Roman" panose="02020603050405020304" pitchFamily="18" charset="0"/>
                <a:cs typeface="Times New Roman" panose="02020603050405020304" pitchFamily="18" charset="0"/>
              </a:rPr>
              <a:t>[Privacy, sensing, UWB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719571" y="620688"/>
            <a:ext cx="7764463" cy="754063"/>
          </a:xfrm>
        </p:spPr>
        <p:txBody>
          <a:bodyPr/>
          <a:lstStyle/>
          <a:p>
            <a:r>
              <a:rPr lang="en-US" dirty="0" smtClean="0"/>
              <a:t>References</a:t>
            </a:r>
            <a:endParaRPr lang="en-US"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6" name="Content Placeholder 2">
            <a:extLst>
              <a:ext uri="{FF2B5EF4-FFF2-40B4-BE49-F238E27FC236}">
                <a16:creationId xmlns="" xmlns:a16="http://schemas.microsoft.com/office/drawing/2014/main" id="{DE438863-EAF3-4687-AE83-5A203AD3EF0B}"/>
              </a:ext>
            </a:extLst>
          </p:cNvPr>
          <p:cNvSpPr>
            <a:spLocks noGrp="1"/>
          </p:cNvSpPr>
          <p:nvPr>
            <p:ph idx="1"/>
          </p:nvPr>
        </p:nvSpPr>
        <p:spPr>
          <a:xfrm>
            <a:off x="628191" y="1484784"/>
            <a:ext cx="7947224" cy="2327787"/>
          </a:xfrm>
        </p:spPr>
        <p:txBody>
          <a:bodyPr/>
          <a:lstStyle/>
          <a:p>
            <a:r>
              <a:rPr lang="en-US" altLang="zh-CN" sz="1800" dirty="0"/>
              <a:t>[1] X. Jiao, M. </a:t>
            </a:r>
            <a:r>
              <a:rPr lang="en-US" altLang="zh-CN" sz="1800" dirty="0" err="1"/>
              <a:t>Mehari</a:t>
            </a:r>
            <a:r>
              <a:rPr lang="en-US" altLang="zh-CN" sz="1800" dirty="0"/>
              <a:t>, W. Liu, M. </a:t>
            </a:r>
            <a:r>
              <a:rPr lang="en-US" altLang="zh-CN" sz="1800" dirty="0" err="1"/>
              <a:t>Aslam</a:t>
            </a:r>
            <a:r>
              <a:rPr lang="en-US" altLang="zh-CN" sz="1800" dirty="0"/>
              <a:t>, and I. </a:t>
            </a:r>
            <a:r>
              <a:rPr lang="en-US" altLang="zh-CN" sz="1800" dirty="0" err="1"/>
              <a:t>Moerman</a:t>
            </a:r>
            <a:r>
              <a:rPr lang="en-US" altLang="zh-CN" sz="1800" dirty="0"/>
              <a:t>, “Openwifi CSI Fuzzer for Authorized Sensing and Covert Channels,” in Proc., ACM Conference on Security and Privacy in Wireless and Mobile Networks (</a:t>
            </a:r>
            <a:r>
              <a:rPr lang="en-US" altLang="zh-CN" sz="1800" dirty="0" err="1"/>
              <a:t>WiSec</a:t>
            </a:r>
            <a:r>
              <a:rPr lang="en-US" altLang="zh-CN" sz="1800" dirty="0"/>
              <a:t>), NY, USA, pp. 377–379, </a:t>
            </a:r>
            <a:r>
              <a:rPr lang="en-US" altLang="zh-CN" sz="1800" dirty="0" smtClean="0"/>
              <a:t>Jun. </a:t>
            </a:r>
            <a:r>
              <a:rPr lang="en-US" altLang="zh-CN" sz="1800" dirty="0"/>
              <a:t>2021.</a:t>
            </a:r>
          </a:p>
          <a:p>
            <a:r>
              <a:rPr lang="en-US" altLang="zh-CN" sz="1800" dirty="0"/>
              <a:t>[2] </a:t>
            </a:r>
            <a:r>
              <a:rPr lang="en-US" altLang="zh-CN" sz="1800" dirty="0" err="1"/>
              <a:t>Tongyang</a:t>
            </a:r>
            <a:r>
              <a:rPr lang="en-US" altLang="zh-CN" sz="1800" dirty="0"/>
              <a:t> Xu, “Waveform-Defined Privacy: A Signal Solution to Protect Wireless Sensing,” in </a:t>
            </a:r>
            <a:r>
              <a:rPr lang="en-US" altLang="zh-CN" sz="1800" dirty="0" smtClean="0"/>
              <a:t>Proc. IEEE </a:t>
            </a:r>
            <a:r>
              <a:rPr lang="en-US" altLang="zh-CN" sz="1800" dirty="0"/>
              <a:t>94th Vehicular Technology Conference (VTC2021-Fall), Norman, OK, </a:t>
            </a:r>
            <a:r>
              <a:rPr lang="en-US" altLang="zh-CN" sz="1800" dirty="0" smtClean="0"/>
              <a:t>USA, Sept. </a:t>
            </a:r>
            <a:r>
              <a:rPr lang="en-US" altLang="zh-CN" sz="1800" dirty="0"/>
              <a:t>2021</a:t>
            </a:r>
            <a:r>
              <a:rPr lang="en-US" altLang="zh-CN" sz="1800" dirty="0" smtClean="0"/>
              <a:t>.</a:t>
            </a:r>
            <a:endParaRPr lang="zh-CN" altLang="zh-CN" sz="1800" i="1" dirty="0" smtClean="0"/>
          </a:p>
        </p:txBody>
      </p:sp>
    </p:spTree>
    <p:extLst>
      <p:ext uri="{BB962C8B-B14F-4D97-AF65-F5344CB8AC3E}">
        <p14:creationId xmlns:p14="http://schemas.microsoft.com/office/powerpoint/2010/main" val="3124214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3375622881"/>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This</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contribution proposes several privacy concerns that should be considered in designing UWB sensing solutions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2709052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0"/>
            <a:ext cx="8784976" cy="754063"/>
          </a:xfrm>
        </p:spPr>
        <p:txBody>
          <a:bodyPr/>
          <a:lstStyle/>
          <a:p>
            <a:r>
              <a:rPr lang="en-US" dirty="0" smtClean="0"/>
              <a:t>Related Contributions</a:t>
            </a:r>
            <a:endParaRPr lang="en-US"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492921" y="1556792"/>
            <a:ext cx="8392392" cy="3974166"/>
          </a:xfrm>
        </p:spPr>
        <p:txBody>
          <a:bodyPr/>
          <a:lstStyle/>
          <a:p>
            <a:pPr marL="457200" lvl="0" indent="-457200">
              <a:buFont typeface="Wingdings" panose="05000000000000000000" pitchFamily="2" charset="2"/>
              <a:buChar char="ü"/>
              <a:defRPr sz="2000"/>
            </a:pPr>
            <a:r>
              <a:rPr lang="en-US" altLang="zh-CN" sz="1600" dirty="0" smtClean="0">
                <a:latin typeface="Arial" panose="020B0604020202020204" pitchFamily="34" charset="0"/>
                <a:cs typeface="Arial" panose="020B0604020202020204" pitchFamily="34" charset="0"/>
                <a:sym typeface="Calibri" panose="020F0502020204030204"/>
              </a:rPr>
              <a:t>UWB sensing in 802.15 &lt;15-21-0399-00-04ab</a:t>
            </a:r>
            <a:r>
              <a:rPr lang="en-US" altLang="zh-CN" sz="1600" dirty="0">
                <a:latin typeface="Arial" panose="020B0604020202020204" pitchFamily="34" charset="0"/>
                <a:cs typeface="Arial" panose="020B0604020202020204" pitchFamily="34" charset="0"/>
                <a:sym typeface="Calibri" panose="020F0502020204030204"/>
              </a:rPr>
              <a:t>&gt;, </a:t>
            </a:r>
            <a:r>
              <a:rPr lang="en-US" altLang="zh-CN" sz="1600" dirty="0" smtClean="0">
                <a:solidFill>
                  <a:srgbClr val="0000FF"/>
                </a:solidFill>
                <a:latin typeface="Arial" panose="020B0604020202020204" pitchFamily="34" charset="0"/>
                <a:cs typeface="Arial" panose="020B0604020202020204" pitchFamily="34" charset="0"/>
                <a:sym typeface="Calibri" panose="020F0502020204030204"/>
              </a:rPr>
              <a:t>Jul. 2021</a:t>
            </a:r>
            <a:r>
              <a:rPr lang="en-US" altLang="zh-CN" sz="1600" dirty="0" smtClean="0">
                <a:latin typeface="Arial" panose="020B0604020202020204" pitchFamily="34" charset="0"/>
                <a:cs typeface="Arial" panose="020B0604020202020204" pitchFamily="34" charset="0"/>
                <a:sym typeface="Calibri" panose="020F0502020204030204"/>
              </a:rPr>
              <a:t>, Frank Leong, </a:t>
            </a:r>
            <a:r>
              <a:rPr lang="en-US" altLang="zh-CN" sz="1600" dirty="0">
                <a:latin typeface="Arial" panose="020B0604020202020204" pitchFamily="34" charset="0"/>
                <a:cs typeface="Arial" panose="020B0604020202020204" pitchFamily="34" charset="0"/>
                <a:sym typeface="Calibri" panose="020F0502020204030204"/>
              </a:rPr>
              <a:t>et. al. </a:t>
            </a:r>
            <a:endParaRPr lang="en-US" altLang="zh-CN" sz="1600" dirty="0" smtClean="0">
              <a:latin typeface="Arial" panose="020B0604020202020204" pitchFamily="34" charset="0"/>
              <a:cs typeface="Arial" panose="020B0604020202020204" pitchFamily="34" charset="0"/>
              <a:sym typeface="Calibri" panose="020F0502020204030204"/>
            </a:endParaRPr>
          </a:p>
          <a:p>
            <a:pPr marL="457200" lvl="0" indent="-457200">
              <a:buFont typeface="Wingdings" panose="05000000000000000000" pitchFamily="2" charset="2"/>
              <a:buChar char="ü"/>
              <a:defRPr sz="2000"/>
            </a:pPr>
            <a:r>
              <a:rPr lang="en-US" sz="1600" dirty="0" smtClean="0">
                <a:latin typeface="Arial" panose="020B0604020202020204" pitchFamily="34" charset="0"/>
                <a:cs typeface="Arial" panose="020B0604020202020204" pitchFamily="34" charset="0"/>
              </a:rPr>
              <a:t>UWB sensing methods and KPIs in 802.15 &lt;15-21-0505-00-04ab&gt;, </a:t>
            </a:r>
            <a:r>
              <a:rPr lang="en-US" sz="1600" dirty="0" smtClean="0">
                <a:solidFill>
                  <a:srgbClr val="7030A0"/>
                </a:solidFill>
                <a:latin typeface="Arial" panose="020B0604020202020204" pitchFamily="34" charset="0"/>
                <a:cs typeface="Arial" panose="020B0604020202020204" pitchFamily="34" charset="0"/>
              </a:rPr>
              <a:t>Sep. 2021, </a:t>
            </a:r>
            <a:r>
              <a:rPr lang="en-US" sz="1600" dirty="0" err="1" smtClean="0">
                <a:latin typeface="Arial" panose="020B0604020202020204" pitchFamily="34" charset="0"/>
                <a:cs typeface="Arial" panose="020B0604020202020204" pitchFamily="34" charset="0"/>
              </a:rPr>
              <a:t>Xiaohui</a:t>
            </a:r>
            <a:r>
              <a:rPr lang="en-US" sz="1600" dirty="0" smtClean="0">
                <a:latin typeface="Arial" panose="020B0604020202020204" pitchFamily="34" charset="0"/>
                <a:cs typeface="Arial" panose="020B0604020202020204" pitchFamily="34" charset="0"/>
              </a:rPr>
              <a:t> Peng et. al. </a:t>
            </a:r>
          </a:p>
          <a:p>
            <a:pPr marL="457200" lvl="0" indent="-457200">
              <a:buFont typeface="Wingdings" panose="05000000000000000000" pitchFamily="2" charset="2"/>
              <a:buChar char="ü"/>
              <a:defRPr sz="2000"/>
            </a:pPr>
            <a:r>
              <a:rPr lang="en-US" sz="1600" dirty="0" smtClean="0">
                <a:latin typeface="Arial" panose="020B0604020202020204" pitchFamily="34" charset="0"/>
                <a:cs typeface="Arial" panose="020B0604020202020204" pitchFamily="34" charset="0"/>
                <a:sym typeface="Calibri" panose="020F0502020204030204"/>
              </a:rPr>
              <a:t>CIR feedback for UWB sensing &lt;15-21-0570-00-04ab&gt;, </a:t>
            </a:r>
            <a:r>
              <a:rPr lang="en-US" sz="1600" dirty="0" smtClean="0">
                <a:solidFill>
                  <a:srgbClr val="00B050"/>
                </a:solidFill>
                <a:latin typeface="Arial" panose="020B0604020202020204" pitchFamily="34" charset="0"/>
                <a:cs typeface="Arial" panose="020B0604020202020204" pitchFamily="34" charset="0"/>
                <a:sym typeface="Calibri" panose="020F0502020204030204"/>
              </a:rPr>
              <a:t>Nov. 2021</a:t>
            </a:r>
            <a:r>
              <a:rPr lang="en-US" sz="1600" dirty="0" smtClean="0">
                <a:latin typeface="Arial" panose="020B0604020202020204" pitchFamily="34" charset="0"/>
                <a:cs typeface="Arial" panose="020B0604020202020204" pitchFamily="34" charset="0"/>
                <a:sym typeface="Calibri" panose="020F0502020204030204"/>
              </a:rPr>
              <a:t>, </a:t>
            </a:r>
            <a:r>
              <a:rPr lang="en-US" sz="1600" dirty="0" err="1" smtClean="0">
                <a:latin typeface="Arial" panose="020B0604020202020204" pitchFamily="34" charset="0"/>
                <a:cs typeface="Arial" panose="020B0604020202020204" pitchFamily="34" charset="0"/>
                <a:sym typeface="Calibri" panose="020F0502020204030204"/>
              </a:rPr>
              <a:t>Xiaohui</a:t>
            </a:r>
            <a:r>
              <a:rPr lang="en-US" sz="1600" dirty="0" smtClean="0">
                <a:latin typeface="Arial" panose="020B0604020202020204" pitchFamily="34" charset="0"/>
                <a:cs typeface="Arial" panose="020B0604020202020204" pitchFamily="34" charset="0"/>
                <a:sym typeface="Calibri" panose="020F0502020204030204"/>
              </a:rPr>
              <a:t> Peng, et. al.</a:t>
            </a:r>
          </a:p>
          <a:p>
            <a:pPr marL="457200" indent="-457200">
              <a:buFont typeface="Wingdings" panose="05000000000000000000" pitchFamily="2" charset="2"/>
              <a:buChar char="ü"/>
            </a:pPr>
            <a:r>
              <a:rPr lang="en-US" altLang="zh-CN" sz="1600" dirty="0" smtClean="0">
                <a:latin typeface="Arial" panose="020B0604020202020204" pitchFamily="34" charset="0"/>
                <a:cs typeface="Arial" panose="020B0604020202020204" pitchFamily="34" charset="0"/>
                <a:sym typeface="Calibri" panose="020F0502020204030204"/>
              </a:rPr>
              <a:t>Waveform design for UWB sensing &lt;15-22-0040-00-04ab</a:t>
            </a:r>
            <a:r>
              <a:rPr lang="en-US" altLang="zh-CN" sz="1600" dirty="0">
                <a:latin typeface="Arial" panose="020B0604020202020204" pitchFamily="34" charset="0"/>
                <a:cs typeface="Arial" panose="020B0604020202020204" pitchFamily="34" charset="0"/>
                <a:sym typeface="Calibri" panose="020F0502020204030204"/>
              </a:rPr>
              <a:t>&gt;, </a:t>
            </a:r>
            <a:r>
              <a:rPr lang="en-US" altLang="zh-CN" sz="1600" dirty="0" smtClean="0">
                <a:solidFill>
                  <a:srgbClr val="FF0000"/>
                </a:solidFill>
                <a:latin typeface="Arial" panose="020B0604020202020204" pitchFamily="34" charset="0"/>
                <a:cs typeface="Arial" panose="020B0604020202020204" pitchFamily="34" charset="0"/>
                <a:sym typeface="Calibri" panose="020F0502020204030204"/>
              </a:rPr>
              <a:t>Jan. 2022</a:t>
            </a:r>
            <a:r>
              <a:rPr lang="en-US" altLang="zh-CN" sz="1600" dirty="0" smtClean="0">
                <a:latin typeface="Arial" panose="020B0604020202020204" pitchFamily="34" charset="0"/>
                <a:cs typeface="Arial" panose="020B0604020202020204" pitchFamily="34" charset="0"/>
                <a:sym typeface="Calibri" panose="020F0502020204030204"/>
              </a:rPr>
              <a:t>, </a:t>
            </a:r>
            <a:r>
              <a:rPr lang="en-US" altLang="zh-CN" sz="1600" dirty="0" err="1">
                <a:latin typeface="Arial" panose="020B0604020202020204" pitchFamily="34" charset="0"/>
                <a:cs typeface="Arial" panose="020B0604020202020204" pitchFamily="34" charset="0"/>
                <a:sym typeface="Calibri" panose="020F0502020204030204"/>
              </a:rPr>
              <a:t>Xiaohui</a:t>
            </a:r>
            <a:r>
              <a:rPr lang="en-US" altLang="zh-CN" sz="1600" dirty="0">
                <a:latin typeface="Arial" panose="020B0604020202020204" pitchFamily="34" charset="0"/>
                <a:cs typeface="Arial" panose="020B0604020202020204" pitchFamily="34" charset="0"/>
                <a:sym typeface="Calibri" panose="020F0502020204030204"/>
              </a:rPr>
              <a:t> Peng, et. al. </a:t>
            </a:r>
            <a:endParaRPr lang="en-US" altLang="zh-CN" sz="1600" dirty="0" smtClean="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pPr>
            <a:r>
              <a:rPr lang="en-US" altLang="zh-CN" sz="1600" dirty="0" smtClean="0">
                <a:latin typeface="Arial" panose="020B0604020202020204" pitchFamily="34" charset="0"/>
                <a:cs typeface="Arial" panose="020B0604020202020204" pitchFamily="34" charset="0"/>
                <a:sym typeface="Calibri" panose="020F0502020204030204"/>
              </a:rPr>
              <a:t>UWB sensing scenarios for 802.15.4ab &lt;15-22-0012-01-04ab&gt;, </a:t>
            </a:r>
            <a:r>
              <a:rPr lang="en-US" altLang="zh-CN" sz="1600" dirty="0" smtClean="0">
                <a:solidFill>
                  <a:srgbClr val="FF0000"/>
                </a:solidFill>
                <a:latin typeface="Arial" panose="020B0604020202020204" pitchFamily="34" charset="0"/>
                <a:cs typeface="Arial" panose="020B0604020202020204" pitchFamily="34" charset="0"/>
                <a:sym typeface="Calibri" panose="020F0502020204030204"/>
              </a:rPr>
              <a:t>Jan. 2022</a:t>
            </a:r>
            <a:r>
              <a:rPr lang="en-US" altLang="zh-CN" sz="1600" dirty="0" smtClean="0">
                <a:latin typeface="Arial" panose="020B0604020202020204" pitchFamily="34" charset="0"/>
                <a:cs typeface="Arial" panose="020B0604020202020204" pitchFamily="34" charset="0"/>
                <a:sym typeface="Calibri" panose="020F0502020204030204"/>
              </a:rPr>
              <a:t>, Pooria </a:t>
            </a:r>
            <a:r>
              <a:rPr lang="en-US" altLang="zh-CN" sz="1600" dirty="0" err="1" smtClean="0">
                <a:latin typeface="Arial" panose="020B0604020202020204" pitchFamily="34" charset="0"/>
                <a:cs typeface="Arial" panose="020B0604020202020204" pitchFamily="34" charset="0"/>
                <a:sym typeface="Calibri" panose="020F0502020204030204"/>
              </a:rPr>
              <a:t>Pakrooh</a:t>
            </a:r>
            <a:r>
              <a:rPr lang="en-US" altLang="zh-CN" sz="1600" dirty="0" smtClean="0">
                <a:latin typeface="Arial" panose="020B0604020202020204" pitchFamily="34" charset="0"/>
                <a:cs typeface="Arial" panose="020B0604020202020204" pitchFamily="34" charset="0"/>
                <a:sym typeface="Calibri" panose="020F0502020204030204"/>
              </a:rPr>
              <a:t>, et. al. </a:t>
            </a:r>
          </a:p>
          <a:p>
            <a:pPr marL="457200" indent="-457200">
              <a:buFont typeface="Wingdings" panose="05000000000000000000" pitchFamily="2" charset="2"/>
              <a:buChar char="ü"/>
            </a:pPr>
            <a:r>
              <a:rPr lang="en-US" altLang="zh-CN" sz="1600" dirty="0" smtClean="0">
                <a:latin typeface="Arial" panose="020B0604020202020204" pitchFamily="34" charset="0"/>
                <a:cs typeface="Arial" panose="020B0604020202020204" pitchFamily="34" charset="0"/>
                <a:sym typeface="Calibri" panose="020F0502020204030204"/>
              </a:rPr>
              <a:t>Sensing – continued &lt;15-22-0061-00-04ab&gt;, </a:t>
            </a:r>
            <a:r>
              <a:rPr lang="en-US" altLang="zh-CN" sz="1600" dirty="0" smtClean="0">
                <a:solidFill>
                  <a:srgbClr val="FF0000"/>
                </a:solidFill>
                <a:latin typeface="Arial" panose="020B0604020202020204" pitchFamily="34" charset="0"/>
                <a:cs typeface="Arial" panose="020B0604020202020204" pitchFamily="34" charset="0"/>
                <a:sym typeface="Calibri" panose="020F0502020204030204"/>
              </a:rPr>
              <a:t>Jan. 2022</a:t>
            </a:r>
            <a:r>
              <a:rPr lang="en-US" altLang="zh-CN" sz="1600" dirty="0" smtClean="0">
                <a:latin typeface="Arial" panose="020B0604020202020204" pitchFamily="34" charset="0"/>
                <a:cs typeface="Arial" panose="020B0604020202020204" pitchFamily="34" charset="0"/>
                <a:sym typeface="Calibri" panose="020F0502020204030204"/>
              </a:rPr>
              <a:t>, Frank Leong, et. al.</a:t>
            </a:r>
          </a:p>
          <a:p>
            <a:pPr marL="457200" indent="-457200">
              <a:buFont typeface="Wingdings" panose="05000000000000000000" pitchFamily="2" charset="2"/>
              <a:buChar char="ü"/>
            </a:pPr>
            <a:r>
              <a:rPr lang="en-US" altLang="zh-CN" sz="1600" dirty="0" smtClean="0">
                <a:latin typeface="Arial" panose="020B0604020202020204" pitchFamily="34" charset="0"/>
                <a:cs typeface="Arial" panose="020B0604020202020204" pitchFamily="34" charset="0"/>
                <a:sym typeface="Calibri" panose="020F0502020204030204"/>
              </a:rPr>
              <a:t>Link budget analysis and CIR reporting for UWB RF sensing &lt;15-22-0066-02-04ab&gt;, </a:t>
            </a:r>
            <a:r>
              <a:rPr lang="en-US" altLang="zh-CN" sz="1600" dirty="0" smtClean="0">
                <a:solidFill>
                  <a:srgbClr val="FF0000"/>
                </a:solidFill>
                <a:latin typeface="Arial" panose="020B0604020202020204" pitchFamily="34" charset="0"/>
                <a:cs typeface="Arial" panose="020B0604020202020204" pitchFamily="34" charset="0"/>
                <a:sym typeface="Calibri" panose="020F0502020204030204"/>
              </a:rPr>
              <a:t>Jan. 2022</a:t>
            </a:r>
            <a:r>
              <a:rPr lang="en-US" altLang="zh-CN" sz="1600" dirty="0" smtClean="0">
                <a:latin typeface="Arial" panose="020B0604020202020204" pitchFamily="34" charset="0"/>
                <a:cs typeface="Arial" panose="020B0604020202020204" pitchFamily="34" charset="0"/>
                <a:sym typeface="Calibri" panose="020F0502020204030204"/>
              </a:rPr>
              <a:t>, </a:t>
            </a:r>
            <a:r>
              <a:rPr lang="en-US" altLang="zh-CN" sz="1600" dirty="0">
                <a:latin typeface="Arial" panose="020B0604020202020204" pitchFamily="34" charset="0"/>
                <a:cs typeface="Arial" panose="020B0604020202020204" pitchFamily="34" charset="0"/>
                <a:sym typeface="Calibri" panose="020F0502020204030204"/>
              </a:rPr>
              <a:t>Pooria </a:t>
            </a:r>
            <a:r>
              <a:rPr lang="en-US" altLang="zh-CN" sz="1600" dirty="0" err="1">
                <a:latin typeface="Arial" panose="020B0604020202020204" pitchFamily="34" charset="0"/>
                <a:cs typeface="Arial" panose="020B0604020202020204" pitchFamily="34" charset="0"/>
                <a:sym typeface="Calibri" panose="020F0502020204030204"/>
              </a:rPr>
              <a:t>Pakrooh</a:t>
            </a:r>
            <a:r>
              <a:rPr lang="en-US" altLang="zh-CN" sz="1600" dirty="0">
                <a:latin typeface="Arial" panose="020B0604020202020204" pitchFamily="34" charset="0"/>
                <a:cs typeface="Arial" panose="020B0604020202020204" pitchFamily="34" charset="0"/>
                <a:sym typeface="Calibri" panose="020F0502020204030204"/>
              </a:rPr>
              <a:t>, et. al. </a:t>
            </a:r>
            <a:endParaRPr lang="en-US" altLang="zh-CN" sz="1600" dirty="0" smtClean="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pPr>
            <a:r>
              <a:rPr lang="en-US" altLang="zh-CN" sz="1600" dirty="0" smtClean="0">
                <a:latin typeface="Arial" panose="020B0604020202020204" pitchFamily="34" charset="0"/>
                <a:cs typeface="Arial" panose="020B0604020202020204" pitchFamily="34" charset="0"/>
                <a:sym typeface="Calibri" panose="020F0502020204030204"/>
              </a:rPr>
              <a:t>UWB sensing concepts &lt;15-22-0083-00-4ab&gt;, </a:t>
            </a:r>
            <a:r>
              <a:rPr lang="en-US" altLang="zh-CN" sz="1600" dirty="0" smtClean="0">
                <a:solidFill>
                  <a:srgbClr val="FF0000"/>
                </a:solidFill>
                <a:latin typeface="Arial" panose="020B0604020202020204" pitchFamily="34" charset="0"/>
                <a:cs typeface="Arial" panose="020B0604020202020204" pitchFamily="34" charset="0"/>
                <a:sym typeface="Calibri" panose="020F0502020204030204"/>
              </a:rPr>
              <a:t>Jan. 2022</a:t>
            </a:r>
            <a:r>
              <a:rPr lang="en-US" altLang="zh-CN" sz="1600" dirty="0" smtClean="0">
                <a:latin typeface="Arial" panose="020B0604020202020204" pitchFamily="34" charset="0"/>
                <a:cs typeface="Arial" panose="020B0604020202020204" pitchFamily="34" charset="0"/>
                <a:sym typeface="Calibri" panose="020F0502020204030204"/>
              </a:rPr>
              <a:t>, Dag T. </a:t>
            </a:r>
            <a:r>
              <a:rPr lang="en-US" altLang="zh-CN" sz="1600" dirty="0" err="1" smtClean="0">
                <a:latin typeface="Arial" panose="020B0604020202020204" pitchFamily="34" charset="0"/>
                <a:cs typeface="Arial" panose="020B0604020202020204" pitchFamily="34" charset="0"/>
                <a:sym typeface="Calibri" panose="020F0502020204030204"/>
              </a:rPr>
              <a:t>Wisland</a:t>
            </a:r>
            <a:r>
              <a:rPr lang="en-US" altLang="zh-CN" sz="1600" dirty="0" smtClean="0">
                <a:latin typeface="Arial" panose="020B0604020202020204" pitchFamily="34" charset="0"/>
                <a:cs typeface="Arial" panose="020B0604020202020204" pitchFamily="34" charset="0"/>
                <a:sym typeface="Calibri" panose="020F0502020204030204"/>
              </a:rPr>
              <a:t>, et. al.</a:t>
            </a:r>
            <a:endParaRPr lang="en-US" altLang="zh-CN" sz="2000" dirty="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
        <p:nvSpPr>
          <p:cNvPr id="8" name="TextBox 18">
            <a:extLst>
              <a:ext uri="{FF2B5EF4-FFF2-40B4-BE49-F238E27FC236}">
                <a16:creationId xmlns:a16="http://schemas.microsoft.com/office/drawing/2014/main" xmlns="" id="{8B4F1CFB-FBC4-42F8-8C98-4FCBA62DDEEC}"/>
              </a:ext>
            </a:extLst>
          </p:cNvPr>
          <p:cNvSpPr txBox="1"/>
          <p:nvPr/>
        </p:nvSpPr>
        <p:spPr>
          <a:xfrm>
            <a:off x="1221373" y="5706274"/>
            <a:ext cx="6935488" cy="400110"/>
          </a:xfrm>
          <a:prstGeom prst="rect">
            <a:avLst/>
          </a:prstGeom>
          <a:noFill/>
        </p:spPr>
        <p:txBody>
          <a:bodyPr wrap="none" rtlCol="0">
            <a:spAutoFit/>
          </a:bodyPr>
          <a:lstStyle/>
          <a:p>
            <a:r>
              <a:rPr lang="en-US" sz="2000" b="1" dirty="0" smtClean="0">
                <a:solidFill>
                  <a:srgbClr val="0000FF"/>
                </a:solidFill>
              </a:rPr>
              <a:t>An increasing interest is observed in the sensing related topics</a:t>
            </a:r>
            <a:endParaRPr lang="en-US" sz="2000" b="1" dirty="0">
              <a:solidFill>
                <a:srgbClr val="0000FF"/>
              </a:solidFill>
            </a:endParaRPr>
          </a:p>
        </p:txBody>
      </p:sp>
    </p:spTree>
    <p:extLst>
      <p:ext uri="{BB962C8B-B14F-4D97-AF65-F5344CB8AC3E}">
        <p14:creationId xmlns:p14="http://schemas.microsoft.com/office/powerpoint/2010/main" val="4153523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762000" y="630416"/>
            <a:ext cx="7764463" cy="754063"/>
          </a:xfrm>
        </p:spPr>
        <p:txBody>
          <a:bodyPr/>
          <a:lstStyle/>
          <a:p>
            <a:r>
              <a:rPr lang="en-US" dirty="0" smtClean="0"/>
              <a:t>Major Topics under Discussion</a:t>
            </a:r>
            <a:endParaRPr lang="en-US"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48467" y="1510280"/>
            <a:ext cx="8199997" cy="3809143"/>
          </a:xfrm>
        </p:spPr>
        <p:txBody>
          <a:bodyPr/>
          <a:lstStyle/>
          <a:p>
            <a:pPr marL="457200" indent="-457200">
              <a:buFont typeface="Arial" panose="020B0604020202020204" pitchFamily="34" charset="0"/>
              <a:buChar char="•"/>
            </a:pPr>
            <a:r>
              <a:rPr lang="en-US" altLang="zh-CN" sz="2200" dirty="0"/>
              <a:t>Application </a:t>
            </a:r>
            <a:r>
              <a:rPr lang="en-US" altLang="zh-CN" sz="2200" dirty="0" smtClean="0"/>
              <a:t>scenarios/use cases </a:t>
            </a:r>
            <a:r>
              <a:rPr lang="en-US" altLang="zh-CN" sz="2200" dirty="0"/>
              <a:t>(presence detection, environmental mapping, etc.)</a:t>
            </a:r>
          </a:p>
          <a:p>
            <a:pPr marL="457200" indent="-457200">
              <a:buFont typeface="Arial" panose="020B0604020202020204" pitchFamily="34" charset="0"/>
              <a:buChar char="•"/>
            </a:pPr>
            <a:r>
              <a:rPr lang="en-US" sz="2200" dirty="0" smtClean="0"/>
              <a:t>Operational modes for UWB sensing (</a:t>
            </a:r>
            <a:r>
              <a:rPr lang="en-US" sz="2200" dirty="0" err="1" smtClean="0"/>
              <a:t>monostatic</a:t>
            </a:r>
            <a:r>
              <a:rPr lang="en-US" sz="2200" dirty="0" smtClean="0"/>
              <a:t>, </a:t>
            </a:r>
            <a:r>
              <a:rPr lang="en-US" sz="2200" dirty="0" err="1" smtClean="0"/>
              <a:t>multistatic</a:t>
            </a:r>
            <a:r>
              <a:rPr lang="en-US" sz="2200" dirty="0" smtClean="0"/>
              <a:t>, one-way, two-way, proxy, etc.)</a:t>
            </a:r>
            <a:endParaRPr lang="en-US" sz="2200" dirty="0"/>
          </a:p>
          <a:p>
            <a:pPr marL="457200" indent="-457200">
              <a:buFont typeface="Arial" panose="020B0604020202020204" pitchFamily="34" charset="0"/>
              <a:buChar char="•"/>
            </a:pPr>
            <a:r>
              <a:rPr lang="en-US" sz="2200" dirty="0" smtClean="0"/>
              <a:t>Sensing methods (RSS, DOA, reflection, etc.) and KPIs</a:t>
            </a:r>
          </a:p>
          <a:p>
            <a:pPr marL="457200" indent="-457200">
              <a:buFont typeface="Arial" panose="020B0604020202020204" pitchFamily="34" charset="0"/>
              <a:buChar char="•"/>
            </a:pPr>
            <a:r>
              <a:rPr lang="en-US" sz="2200" dirty="0" smtClean="0"/>
              <a:t>CIR compression and feedback</a:t>
            </a:r>
          </a:p>
          <a:p>
            <a:pPr marL="457200" indent="-457200">
              <a:buFont typeface="Arial" panose="020B0604020202020204" pitchFamily="34" charset="0"/>
              <a:buChar char="•"/>
            </a:pPr>
            <a:r>
              <a:rPr lang="en-US" sz="2200" dirty="0" smtClean="0"/>
              <a:t>Waveform design</a:t>
            </a:r>
          </a:p>
          <a:p>
            <a:pPr marL="457200" indent="-457200">
              <a:buFont typeface="Arial" panose="020B0604020202020204" pitchFamily="34" charset="0"/>
              <a:buChar char="•"/>
            </a:pPr>
            <a:r>
              <a:rPr lang="en-US" sz="2200" dirty="0" smtClean="0"/>
              <a:t>Link budget analysis for UWB sensing</a:t>
            </a:r>
          </a:p>
          <a:p>
            <a:pPr marL="457200" indent="-457200">
              <a:buFont typeface="Arial" panose="020B0604020202020204" pitchFamily="34" charset="0"/>
              <a:buChar char="•"/>
            </a:pPr>
            <a:r>
              <a:rPr lang="en-US" sz="2200" dirty="0" smtClean="0"/>
              <a:t>Interference Management (not fully discussed) </a:t>
            </a:r>
            <a:endParaRPr lang="en-US" sz="2200" dirty="0"/>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
        <p:nvSpPr>
          <p:cNvPr id="21" name="TextBox 18">
            <a:extLst>
              <a:ext uri="{FF2B5EF4-FFF2-40B4-BE49-F238E27FC236}">
                <a16:creationId xmlns:a16="http://schemas.microsoft.com/office/drawing/2014/main" xmlns="" id="{8B4F1CFB-FBC4-42F8-8C98-4FCBA62DDEEC}"/>
              </a:ext>
            </a:extLst>
          </p:cNvPr>
          <p:cNvSpPr txBox="1"/>
          <p:nvPr/>
        </p:nvSpPr>
        <p:spPr>
          <a:xfrm>
            <a:off x="578497" y="5445224"/>
            <a:ext cx="7947966" cy="707886"/>
          </a:xfrm>
          <a:prstGeom prst="rect">
            <a:avLst/>
          </a:prstGeom>
          <a:noFill/>
        </p:spPr>
        <p:txBody>
          <a:bodyPr wrap="square" rtlCol="0">
            <a:spAutoFit/>
          </a:bodyPr>
          <a:lstStyle/>
          <a:p>
            <a:pPr algn="ctr"/>
            <a:r>
              <a:rPr lang="en-US" sz="2000" b="1" dirty="0">
                <a:solidFill>
                  <a:srgbClr val="FF0000"/>
                </a:solidFill>
              </a:rPr>
              <a:t>Privacy issue is not discussed yet, but </a:t>
            </a:r>
            <a:r>
              <a:rPr lang="en-US" sz="2000" b="1" dirty="0" smtClean="0">
                <a:solidFill>
                  <a:srgbClr val="FF0000"/>
                </a:solidFill>
              </a:rPr>
              <a:t>it’s </a:t>
            </a:r>
            <a:r>
              <a:rPr lang="en-US" sz="2000" b="1" dirty="0">
                <a:solidFill>
                  <a:srgbClr val="FF0000"/>
                </a:solidFill>
              </a:rPr>
              <a:t>important to </a:t>
            </a:r>
            <a:r>
              <a:rPr lang="en-US" sz="2000" b="1" dirty="0" smtClean="0">
                <a:solidFill>
                  <a:srgbClr val="FF0000"/>
                </a:solidFill>
              </a:rPr>
              <a:t>take privacy into account when designing a sensing protocol.</a:t>
            </a:r>
            <a:endParaRPr lang="en-US" sz="2000" b="1" dirty="0">
              <a:solidFill>
                <a:srgbClr val="FF0000"/>
              </a:solidFill>
            </a:endParaRPr>
          </a:p>
        </p:txBody>
      </p:sp>
    </p:spTree>
    <p:extLst>
      <p:ext uri="{BB962C8B-B14F-4D97-AF65-F5344CB8AC3E}">
        <p14:creationId xmlns:p14="http://schemas.microsoft.com/office/powerpoint/2010/main" val="2375633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01618" cy="754063"/>
          </a:xfrm>
        </p:spPr>
        <p:txBody>
          <a:bodyPr/>
          <a:lstStyle/>
          <a:p>
            <a:r>
              <a:rPr lang="en-US" sz="3200" dirty="0" smtClean="0"/>
              <a:t>Privacy Issue #1</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52"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582398" y="1424485"/>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200" kern="0" dirty="0" smtClean="0"/>
              <a:t>CIR feedback is required for some sensing modes</a:t>
            </a:r>
            <a:endParaRPr lang="en-US" altLang="zh-CN" sz="2200" kern="100" dirty="0">
              <a:latin typeface="Cambria Math" panose="02040503050406030204" pitchFamily="18" charset="0"/>
              <a:ea typeface="宋体" panose="02010600030101010101" pitchFamily="2" charset="-122"/>
              <a:cs typeface="Times New Roman" panose="02020603050405020304" pitchFamily="18" charset="0"/>
            </a:endParaRPr>
          </a:p>
        </p:txBody>
      </p:sp>
      <p:pic>
        <p:nvPicPr>
          <p:cNvPr id="16" name="图片 15"/>
          <p:cNvPicPr>
            <a:picLocks noChangeAspect="1"/>
          </p:cNvPicPr>
          <p:nvPr/>
        </p:nvPicPr>
        <p:blipFill>
          <a:blip r:embed="rId3"/>
          <a:stretch>
            <a:fillRect/>
          </a:stretch>
        </p:blipFill>
        <p:spPr>
          <a:xfrm>
            <a:off x="1376736" y="2083980"/>
            <a:ext cx="2651990" cy="1271126"/>
          </a:xfrm>
          <a:prstGeom prst="rect">
            <a:avLst/>
          </a:prstGeom>
        </p:spPr>
      </p:pic>
      <p:pic>
        <p:nvPicPr>
          <p:cNvPr id="120" name="图片 119"/>
          <p:cNvPicPr>
            <a:picLocks noChangeAspect="1"/>
          </p:cNvPicPr>
          <p:nvPr/>
        </p:nvPicPr>
        <p:blipFill>
          <a:blip r:embed="rId4"/>
          <a:stretch>
            <a:fillRect/>
          </a:stretch>
        </p:blipFill>
        <p:spPr>
          <a:xfrm>
            <a:off x="4427984" y="2044497"/>
            <a:ext cx="3417046" cy="1356553"/>
          </a:xfrm>
          <a:prstGeom prst="rect">
            <a:avLst/>
          </a:prstGeom>
        </p:spPr>
      </p:pic>
      <p:sp>
        <p:nvSpPr>
          <p:cNvPr id="122" name="TextBox 18">
            <a:extLst>
              <a:ext uri="{FF2B5EF4-FFF2-40B4-BE49-F238E27FC236}">
                <a16:creationId xmlns:a16="http://schemas.microsoft.com/office/drawing/2014/main" xmlns="" id="{8B4F1CFB-FBC4-42F8-8C98-4FCBA62DDEEC}"/>
              </a:ext>
            </a:extLst>
          </p:cNvPr>
          <p:cNvSpPr txBox="1"/>
          <p:nvPr/>
        </p:nvSpPr>
        <p:spPr>
          <a:xfrm>
            <a:off x="1475656" y="3492376"/>
            <a:ext cx="2691763" cy="369332"/>
          </a:xfrm>
          <a:prstGeom prst="rect">
            <a:avLst/>
          </a:prstGeom>
          <a:noFill/>
        </p:spPr>
        <p:txBody>
          <a:bodyPr wrap="none" rtlCol="0">
            <a:spAutoFit/>
          </a:bodyPr>
          <a:lstStyle/>
          <a:p>
            <a:r>
              <a:rPr lang="en-US" sz="1800" b="1" dirty="0" smtClean="0">
                <a:solidFill>
                  <a:srgbClr val="0000FF"/>
                </a:solidFill>
              </a:rPr>
              <a:t>Bi-static sensing Mode B</a:t>
            </a:r>
            <a:endParaRPr lang="en-US" sz="1800" b="1" dirty="0">
              <a:solidFill>
                <a:srgbClr val="0000FF"/>
              </a:solidFill>
            </a:endParaRPr>
          </a:p>
        </p:txBody>
      </p:sp>
      <p:sp>
        <p:nvSpPr>
          <p:cNvPr id="123" name="TextBox 18">
            <a:extLst>
              <a:ext uri="{FF2B5EF4-FFF2-40B4-BE49-F238E27FC236}">
                <a16:creationId xmlns:a16="http://schemas.microsoft.com/office/drawing/2014/main" xmlns="" id="{8B4F1CFB-FBC4-42F8-8C98-4FCBA62DDEEC}"/>
              </a:ext>
            </a:extLst>
          </p:cNvPr>
          <p:cNvSpPr txBox="1"/>
          <p:nvPr/>
        </p:nvSpPr>
        <p:spPr>
          <a:xfrm>
            <a:off x="4716016" y="3492376"/>
            <a:ext cx="3025187" cy="369332"/>
          </a:xfrm>
          <a:prstGeom prst="rect">
            <a:avLst/>
          </a:prstGeom>
          <a:noFill/>
        </p:spPr>
        <p:txBody>
          <a:bodyPr wrap="none" rtlCol="0">
            <a:spAutoFit/>
          </a:bodyPr>
          <a:lstStyle/>
          <a:p>
            <a:r>
              <a:rPr lang="en-US" sz="1800" b="1" dirty="0" smtClean="0">
                <a:solidFill>
                  <a:srgbClr val="0000FF"/>
                </a:solidFill>
              </a:rPr>
              <a:t>Multi-static sensing Mode B</a:t>
            </a:r>
            <a:endParaRPr lang="en-US" sz="1800" b="1" dirty="0">
              <a:solidFill>
                <a:srgbClr val="0000FF"/>
              </a:solidFill>
            </a:endParaRPr>
          </a:p>
        </p:txBody>
      </p:sp>
      <p:sp>
        <p:nvSpPr>
          <p:cNvPr id="124" name="矩形 123"/>
          <p:cNvSpPr/>
          <p:nvPr/>
        </p:nvSpPr>
        <p:spPr>
          <a:xfrm>
            <a:off x="803766" y="3837415"/>
            <a:ext cx="7524313" cy="276999"/>
          </a:xfrm>
          <a:prstGeom prst="rect">
            <a:avLst/>
          </a:prstGeom>
        </p:spPr>
        <p:txBody>
          <a:bodyPr wrap="square">
            <a:spAutoFit/>
          </a:bodyPr>
          <a:lstStyle/>
          <a:p>
            <a:pPr algn="ctr"/>
            <a:r>
              <a:rPr lang="en-US" altLang="zh-CN" kern="0" dirty="0" smtClean="0">
                <a:solidFill>
                  <a:schemeClr val="tx1"/>
                </a:solidFill>
              </a:rPr>
              <a:t>Figure Source</a:t>
            </a:r>
            <a:r>
              <a:rPr lang="en-US" altLang="zh-CN" kern="0" dirty="0">
                <a:solidFill>
                  <a:schemeClr val="tx1"/>
                </a:solidFill>
              </a:rPr>
              <a:t>: UWB sensing scenarios for 802.15.4ab &lt;15-22-0012-01-04ab&gt;, Jan. 2022, Pooria </a:t>
            </a:r>
            <a:r>
              <a:rPr lang="en-US" altLang="zh-CN" kern="0" dirty="0" err="1">
                <a:solidFill>
                  <a:schemeClr val="tx1"/>
                </a:solidFill>
              </a:rPr>
              <a:t>Pakrooh</a:t>
            </a:r>
            <a:r>
              <a:rPr lang="en-US" altLang="zh-CN" kern="0" dirty="0">
                <a:solidFill>
                  <a:schemeClr val="tx1"/>
                </a:solidFill>
              </a:rPr>
              <a:t>, et. al. </a:t>
            </a:r>
          </a:p>
        </p:txBody>
      </p:sp>
      <p:sp>
        <p:nvSpPr>
          <p:cNvPr id="125"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558280" y="4230816"/>
            <a:ext cx="8586186" cy="235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200" kern="0" dirty="0" smtClean="0"/>
              <a:t>The CIR transmitted over the air may be overheard by unauthorized or even malicious entities</a:t>
            </a:r>
          </a:p>
          <a:p>
            <a:pPr marL="457200" indent="-457200">
              <a:buFont typeface="Wingdings" panose="05000000000000000000" pitchFamily="2" charset="2"/>
              <a:buChar char="ü"/>
            </a:pPr>
            <a:r>
              <a:rPr lang="en-US" altLang="zh-CN" sz="2200" kern="0" dirty="0" smtClean="0"/>
              <a:t>By collecting the CIR reports, the unauthorized parties can infer the presence and locations of the objects, analyze the behaviors of users, and do environmental mapping, which incurs privacy concerns </a:t>
            </a:r>
            <a:endParaRPr lang="en-US" altLang="zh-CN" sz="2200" kern="0" dirty="0"/>
          </a:p>
        </p:txBody>
      </p:sp>
    </p:spTree>
    <p:extLst>
      <p:ext uri="{BB962C8B-B14F-4D97-AF65-F5344CB8AC3E}">
        <p14:creationId xmlns:p14="http://schemas.microsoft.com/office/powerpoint/2010/main" val="848497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01618" cy="754063"/>
          </a:xfrm>
        </p:spPr>
        <p:txBody>
          <a:bodyPr/>
          <a:lstStyle/>
          <a:p>
            <a:r>
              <a:rPr lang="en-US" sz="3200" dirty="0" smtClean="0"/>
              <a:t>Privacy Issue #1</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p:sp>
        <p:nvSpPr>
          <p:cNvPr id="52"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467544" y="140112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Possible Technical Solutions</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125"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871853" y="1862354"/>
            <a:ext cx="8010299"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200" kern="0" dirty="0" smtClean="0"/>
              <a:t>Cryptographic approaches: Transmit encrypted CIR reports </a:t>
            </a:r>
          </a:p>
          <a:p>
            <a:pPr marL="457200" indent="-457200">
              <a:buFont typeface="Arial" panose="020B0604020202020204" pitchFamily="34" charset="0"/>
              <a:buChar char="•"/>
            </a:pPr>
            <a:r>
              <a:rPr lang="en-US" altLang="zh-CN" sz="2200" kern="0" dirty="0" smtClean="0"/>
              <a:t>Physical layer security approaches: Use signal processing methods to significantly degrade the received signal quality at unauthorized users</a:t>
            </a:r>
          </a:p>
          <a:p>
            <a:pPr marL="457200" indent="-457200">
              <a:buFont typeface="Arial" panose="020B0604020202020204" pitchFamily="34" charset="0"/>
              <a:buChar char="•"/>
            </a:pPr>
            <a:r>
              <a:rPr lang="en-US" altLang="zh-CN" sz="2200" kern="0" dirty="0" smtClean="0"/>
              <a:t>Differential-privacy like approaches</a:t>
            </a:r>
            <a:r>
              <a:rPr lang="en-US" altLang="zh-CN" sz="2200" kern="0" dirty="0"/>
              <a:t>: Mask a user’s individual CIR report before it is shared. If </a:t>
            </a:r>
            <a:r>
              <a:rPr lang="en-US" altLang="zh-CN" sz="2200" kern="0" dirty="0" smtClean="0"/>
              <a:t>multiple copies of a CIR report </a:t>
            </a:r>
            <a:r>
              <a:rPr lang="en-US" altLang="zh-CN" sz="2200" kern="0" dirty="0"/>
              <a:t>are collected from </a:t>
            </a:r>
            <a:r>
              <a:rPr lang="en-US" altLang="zh-CN" sz="2200" kern="0" dirty="0" smtClean="0"/>
              <a:t>a device, </a:t>
            </a:r>
            <a:r>
              <a:rPr lang="en-US" altLang="zh-CN" sz="2200" kern="0" dirty="0"/>
              <a:t>the </a:t>
            </a:r>
            <a:r>
              <a:rPr lang="en-US" altLang="zh-CN" sz="2200" kern="0" dirty="0" smtClean="0"/>
              <a:t>noises </a:t>
            </a:r>
            <a:r>
              <a:rPr lang="en-US" altLang="zh-CN" sz="2200" kern="0" dirty="0"/>
              <a:t>that </a:t>
            </a:r>
            <a:r>
              <a:rPr lang="en-US" altLang="zh-CN" sz="2200" kern="0" dirty="0" smtClean="0"/>
              <a:t>have </a:t>
            </a:r>
            <a:r>
              <a:rPr lang="en-US" altLang="zh-CN" sz="2200" kern="0" dirty="0"/>
              <a:t>been added can average </a:t>
            </a:r>
            <a:r>
              <a:rPr lang="en-US" altLang="zh-CN" sz="2200" kern="0" dirty="0" smtClean="0"/>
              <a:t>out at the receiver, </a:t>
            </a:r>
            <a:r>
              <a:rPr lang="en-US" altLang="zh-CN" sz="2200" kern="0" dirty="0"/>
              <a:t>and the sensing performance is not degraded. However, it might be difficult for the unauthorized parties to collect all these </a:t>
            </a:r>
            <a:r>
              <a:rPr lang="en-US" altLang="zh-CN" sz="2200" kern="0" dirty="0" smtClean="0"/>
              <a:t>copies to cancel out the noises.</a:t>
            </a:r>
          </a:p>
          <a:p>
            <a:pPr marL="457200" indent="-457200">
              <a:buFont typeface="Arial" panose="020B0604020202020204" pitchFamily="34" charset="0"/>
              <a:buChar char="•"/>
            </a:pPr>
            <a:r>
              <a:rPr lang="en-US" altLang="zh-CN" sz="2200" kern="0" dirty="0" smtClean="0"/>
              <a:t>Other candidate solutions?</a:t>
            </a:r>
            <a:endParaRPr lang="en-US" altLang="zh-CN" sz="2200" kern="0" dirty="0"/>
          </a:p>
        </p:txBody>
      </p:sp>
    </p:spTree>
    <p:extLst>
      <p:ext uri="{BB962C8B-B14F-4D97-AF65-F5344CB8AC3E}">
        <p14:creationId xmlns:p14="http://schemas.microsoft.com/office/powerpoint/2010/main" val="3589097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01618" cy="754063"/>
          </a:xfrm>
        </p:spPr>
        <p:txBody>
          <a:bodyPr/>
          <a:lstStyle/>
          <a:p>
            <a:r>
              <a:rPr lang="en-US" sz="3200" dirty="0" smtClean="0"/>
              <a:t>Privacy Issue #2</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
        <p:nvSpPr>
          <p:cNvPr id="52"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461869" y="1556792"/>
            <a:ext cx="8280920" cy="441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altLang="zh-CN" sz="2000" kern="0" dirty="0" smtClean="0"/>
              <a:t>Even without explicit CIR sharing, the unauthorized parties can still overhear the sensing packets or preamble from the legitimate transmitter due to the openness of wireless medium.</a:t>
            </a:r>
          </a:p>
          <a:p>
            <a:pPr marL="457200" indent="-457200">
              <a:buFont typeface="Wingdings" panose="05000000000000000000" pitchFamily="2" charset="2"/>
              <a:buChar char="ü"/>
            </a:pPr>
            <a:r>
              <a:rPr lang="en-US" altLang="zh-CN" sz="2000" kern="0" dirty="0" smtClean="0"/>
              <a:t>By capturing </a:t>
            </a:r>
            <a:r>
              <a:rPr lang="en-US" altLang="zh-CN" sz="2000" kern="0" dirty="0"/>
              <a:t>legitimate </a:t>
            </a:r>
            <a:r>
              <a:rPr lang="en-US" altLang="zh-CN" sz="2000" kern="0" dirty="0" smtClean="0"/>
              <a:t>transmitter’s sensing packets or preamble and measuring CIR, the unauthorized entities can perform sensing as the legitimate receiver does, thus violating </a:t>
            </a:r>
            <a:r>
              <a:rPr lang="en-US" altLang="zh-CN" sz="2000" kern="0" dirty="0"/>
              <a:t>user </a:t>
            </a:r>
            <a:r>
              <a:rPr lang="en-US" altLang="zh-CN" sz="2000" kern="0" dirty="0" smtClean="0"/>
              <a:t>privacy. </a:t>
            </a:r>
          </a:p>
          <a:p>
            <a:pPr marL="457200" indent="-457200">
              <a:buFont typeface="Wingdings" panose="05000000000000000000" pitchFamily="2" charset="2"/>
              <a:buChar char="ü"/>
            </a:pPr>
            <a:r>
              <a:rPr lang="en-US" altLang="zh-CN" sz="2000" kern="0" dirty="0" smtClean="0"/>
              <a:t>While the payload (such as CIR reports) can be encrypted, the preamble is publicly known to everyone. Encryption of the preamble will impact the auto-correlation property of the preamble sequence, which degrades the synchronization performance of the system.</a:t>
            </a:r>
          </a:p>
          <a:p>
            <a:pPr marL="457200" indent="-457200">
              <a:buFont typeface="Wingdings" panose="05000000000000000000" pitchFamily="2" charset="2"/>
              <a:buChar char="ü"/>
            </a:pPr>
            <a:r>
              <a:rPr lang="en-US" altLang="zh-CN" sz="2000" kern="0" dirty="0" smtClean="0"/>
              <a:t>Thus, privacy </a:t>
            </a:r>
            <a:r>
              <a:rPr lang="en-US" altLang="zh-CN" sz="2000" kern="0" dirty="0"/>
              <a:t>issue #2 is more difficult to solve compared to privacy issue #1, because higher-layer approaches like encryption does not help.</a:t>
            </a:r>
          </a:p>
          <a:p>
            <a:pPr marL="457200" indent="-457200">
              <a:buFont typeface="Wingdings" panose="05000000000000000000" pitchFamily="2" charset="2"/>
              <a:buChar char="ü"/>
            </a:pPr>
            <a:endParaRPr lang="en-US" altLang="zh-CN" sz="2200" kern="0" dirty="0"/>
          </a:p>
        </p:txBody>
      </p:sp>
    </p:spTree>
    <p:extLst>
      <p:ext uri="{BB962C8B-B14F-4D97-AF65-F5344CB8AC3E}">
        <p14:creationId xmlns:p14="http://schemas.microsoft.com/office/powerpoint/2010/main" val="2289125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548680"/>
            <a:ext cx="8701618" cy="754063"/>
          </a:xfrm>
        </p:spPr>
        <p:txBody>
          <a:bodyPr/>
          <a:lstStyle/>
          <a:p>
            <a:r>
              <a:rPr lang="en-US" sz="3200" dirty="0" smtClean="0"/>
              <a:t>Privacy Issue #2</a:t>
            </a:r>
            <a:endParaRPr lang="en-US" sz="3200" dirty="0"/>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5"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539552" y="1225936"/>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Possible Technical Solutions</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6" name="Content Placeholder 2">
            <a:extLst>
              <a:ext uri="{FF2B5EF4-FFF2-40B4-BE49-F238E27FC236}">
                <a16:creationId xmlns:mc="http://schemas.openxmlformats.org/markup-compatibility/2006" xmlns:a14="http://schemas.microsoft.com/office/drawing/2010/main" xmlns:a16="http://schemas.microsoft.com/office/drawing/2014/main" xmlns="" id="{81ECE919-6272-4101-84F8-BDC63393FA69}"/>
              </a:ext>
            </a:extLst>
          </p:cNvPr>
          <p:cNvSpPr txBox="1">
            <a:spLocks/>
          </p:cNvSpPr>
          <p:nvPr/>
        </p:nvSpPr>
        <p:spPr bwMode="auto">
          <a:xfrm>
            <a:off x="827584" y="1652538"/>
            <a:ext cx="8125554" cy="4800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200" kern="0" dirty="0" smtClean="0"/>
              <a:t>Physical layer security approaches: Manipulate the transmitted signal in a controlled manner such that the eavesdropper obtains an incorrect CIR estimate but the legitimate receiver is still able to estimate CIR correctly</a:t>
            </a:r>
          </a:p>
          <a:p>
            <a:pPr marL="457200" indent="-457200">
              <a:buFont typeface="Arial" panose="020B0604020202020204" pitchFamily="34" charset="0"/>
              <a:buChar char="•"/>
            </a:pPr>
            <a:r>
              <a:rPr lang="en-US" altLang="zh-CN" sz="2200" kern="0" dirty="0" smtClean="0"/>
              <a:t>Some works have already been done to protect privacy in </a:t>
            </a:r>
            <a:r>
              <a:rPr lang="en-US" altLang="zh-CN" sz="2200" kern="0" dirty="0" err="1" smtClean="0"/>
              <a:t>WiFi</a:t>
            </a:r>
            <a:r>
              <a:rPr lang="en-US" altLang="zh-CN" sz="2200" kern="0" dirty="0" smtClean="0"/>
              <a:t> sensing (but the existing schemes cannot be directly applied to UWB systems):</a:t>
            </a:r>
          </a:p>
          <a:p>
            <a:pPr lvl="1">
              <a:buFont typeface="Wingdings" panose="05000000000000000000" pitchFamily="2" charset="2"/>
              <a:buChar char="Ø"/>
            </a:pPr>
            <a:r>
              <a:rPr lang="en-US" altLang="zh-CN" sz="1600" kern="0" dirty="0" smtClean="0"/>
              <a:t>CSI fuzzer [1]: </a:t>
            </a:r>
            <a:r>
              <a:rPr lang="en-US" altLang="zh-CN" sz="1600" dirty="0"/>
              <a:t>The </a:t>
            </a:r>
            <a:r>
              <a:rPr lang="en-US" altLang="zh-CN" sz="1600" dirty="0" smtClean="0"/>
              <a:t>CSI fuzzer </a:t>
            </a:r>
            <a:r>
              <a:rPr lang="en-US" altLang="zh-CN" sz="1600" dirty="0"/>
              <a:t>imposes an artificial </a:t>
            </a:r>
            <a:r>
              <a:rPr lang="en-US" altLang="zh-CN" sz="1600" dirty="0" smtClean="0"/>
              <a:t>channel response </a:t>
            </a:r>
            <a:r>
              <a:rPr lang="en-US" altLang="zh-CN" sz="1600" dirty="0"/>
              <a:t>to the signal </a:t>
            </a:r>
            <a:r>
              <a:rPr lang="en-US" altLang="zh-CN" sz="1600" dirty="0" smtClean="0"/>
              <a:t>prior to transmission. Only</a:t>
            </a:r>
            <a:r>
              <a:rPr lang="en-US" altLang="zh-CN" sz="1600" dirty="0"/>
              <a:t> </a:t>
            </a:r>
            <a:r>
              <a:rPr lang="en-US" altLang="zh-CN" sz="1600" dirty="0" smtClean="0"/>
              <a:t>the </a:t>
            </a:r>
            <a:r>
              <a:rPr lang="en-US" altLang="zh-CN" sz="1600" dirty="0"/>
              <a:t>authorized </a:t>
            </a:r>
            <a:r>
              <a:rPr lang="en-US" altLang="zh-CN" sz="1600" dirty="0" smtClean="0"/>
              <a:t>receiver that </a:t>
            </a:r>
            <a:r>
              <a:rPr lang="en-US" altLang="zh-CN" sz="1600" dirty="0"/>
              <a:t>knows the artificial </a:t>
            </a:r>
            <a:r>
              <a:rPr lang="en-US" altLang="zh-CN" sz="1600" dirty="0" smtClean="0"/>
              <a:t>response </a:t>
            </a:r>
            <a:r>
              <a:rPr lang="en-US" altLang="zh-CN" sz="1600" dirty="0"/>
              <a:t>can </a:t>
            </a:r>
            <a:r>
              <a:rPr lang="en-US" altLang="zh-CN" sz="1600" dirty="0" smtClean="0"/>
              <a:t>calculate the </a:t>
            </a:r>
            <a:r>
              <a:rPr lang="en-US" altLang="zh-CN" sz="1600" dirty="0"/>
              <a:t>actual channel response and perform </a:t>
            </a:r>
            <a:r>
              <a:rPr lang="en-US" altLang="zh-CN" sz="1600" dirty="0" smtClean="0"/>
              <a:t>CSI sensing</a:t>
            </a:r>
          </a:p>
          <a:p>
            <a:pPr lvl="1">
              <a:buFont typeface="Wingdings" panose="05000000000000000000" pitchFamily="2" charset="2"/>
              <a:buChar char="Ø"/>
            </a:pPr>
            <a:r>
              <a:rPr lang="en-US" altLang="zh-CN" sz="1600" dirty="0" smtClean="0"/>
              <a:t>Waveform-defined privacy [2]: The transmitter tunes the waveform characteristics by changing the sign </a:t>
            </a:r>
            <a:r>
              <a:rPr lang="en-US" altLang="zh-CN" sz="1600" dirty="0"/>
              <a:t>of modulated symbols on some sub-carriers. </a:t>
            </a:r>
            <a:r>
              <a:rPr lang="en-US" altLang="zh-CN" sz="1600" dirty="0" smtClean="0"/>
              <a:t>In this way, the phase information of some CSI coefficients is manipulated, which efficiently hides </a:t>
            </a:r>
            <a:r>
              <a:rPr lang="en-US" altLang="zh-CN" sz="1600" dirty="0"/>
              <a:t>private </a:t>
            </a:r>
            <a:r>
              <a:rPr lang="en-US" altLang="zh-CN" sz="1600" dirty="0" smtClean="0"/>
              <a:t>user behaviors.</a:t>
            </a:r>
          </a:p>
          <a:p>
            <a:pPr marL="457200" lvl="1" indent="-457200">
              <a:spcBef>
                <a:spcPts val="800"/>
              </a:spcBef>
              <a:buFont typeface="Arial" panose="020B0604020202020204" pitchFamily="34" charset="0"/>
              <a:buChar char="•"/>
            </a:pPr>
            <a:r>
              <a:rPr lang="en-US" altLang="zh-CN" sz="2200" kern="0" dirty="0"/>
              <a:t>Other candidate solutions?</a:t>
            </a:r>
          </a:p>
          <a:p>
            <a:endParaRPr lang="en-US" altLang="zh-CN" sz="2200" kern="0" dirty="0" smtClean="0"/>
          </a:p>
        </p:txBody>
      </p:sp>
    </p:spTree>
    <p:extLst>
      <p:ext uri="{BB962C8B-B14F-4D97-AF65-F5344CB8AC3E}">
        <p14:creationId xmlns:p14="http://schemas.microsoft.com/office/powerpoint/2010/main" val="2308412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810952" y="621389"/>
            <a:ext cx="7764463" cy="754063"/>
          </a:xfrm>
        </p:spPr>
        <p:txBody>
          <a:bodyPr/>
          <a:lstStyle/>
          <a:p>
            <a:r>
              <a:rPr lang="en-US" dirty="0" smtClean="0"/>
              <a:t>Summary</a:t>
            </a:r>
            <a:endParaRPr lang="en-US" dirty="0"/>
          </a:p>
        </p:txBody>
      </p:sp>
      <p:sp>
        <p:nvSpPr>
          <p:cNvPr id="3" name="Content Placeholder 2">
            <a:extLst>
              <a:ext uri="{FF2B5EF4-FFF2-40B4-BE49-F238E27FC236}">
                <a16:creationId xmlns:a16="http://schemas.microsoft.com/office/drawing/2014/main" xmlns="" id="{DE438863-EAF3-4687-AE83-5A203AD3EF0B}"/>
              </a:ext>
            </a:extLst>
          </p:cNvPr>
          <p:cNvSpPr>
            <a:spLocks noGrp="1"/>
          </p:cNvSpPr>
          <p:nvPr>
            <p:ph idx="1"/>
          </p:nvPr>
        </p:nvSpPr>
        <p:spPr>
          <a:xfrm>
            <a:off x="683568" y="1570843"/>
            <a:ext cx="8280920" cy="3802373"/>
          </a:xfrm>
        </p:spPr>
        <p:txBody>
          <a:bodyPr/>
          <a:lstStyle/>
          <a:p>
            <a:pPr marL="457200" indent="-457200">
              <a:buFont typeface="Arial" panose="020B0604020202020204" pitchFamily="34" charset="0"/>
              <a:buChar char="•"/>
            </a:pPr>
            <a:r>
              <a:rPr lang="en-US" sz="2400" dirty="0"/>
              <a:t>It is </a:t>
            </a:r>
            <a:r>
              <a:rPr lang="en-US" sz="2400" dirty="0" smtClean="0"/>
              <a:t>necessary to take privacy protection into account when designing sensing protocols </a:t>
            </a:r>
            <a:endParaRPr lang="en-US" sz="2400" dirty="0"/>
          </a:p>
          <a:p>
            <a:pPr marL="457200" indent="-457200">
              <a:buFont typeface="Arial" panose="020B0604020202020204" pitchFamily="34" charset="0"/>
              <a:buChar char="•"/>
            </a:pPr>
            <a:r>
              <a:rPr lang="en-US" sz="2400" dirty="0" smtClean="0"/>
              <a:t>Two privacy issues are identified in this contribution. Maybe there are more privacy concerns?</a:t>
            </a:r>
            <a:endParaRPr lang="en-US" sz="2400" dirty="0"/>
          </a:p>
          <a:p>
            <a:pPr marL="457200" indent="-457200">
              <a:buFont typeface="Arial" panose="020B0604020202020204" pitchFamily="34" charset="0"/>
              <a:buChar char="•"/>
            </a:pPr>
            <a:r>
              <a:rPr lang="en-US" sz="2400" dirty="0" smtClean="0"/>
              <a:t>Some candidate solutions are briefly introduced to address the privacy challenges. Which one do you prefer? Any other suggestions?</a:t>
            </a:r>
            <a:endParaRPr lang="en-US" sz="2400" dirty="0"/>
          </a:p>
          <a:p>
            <a:pPr marL="457200" indent="-457200">
              <a:buFont typeface="Arial" panose="020B0604020202020204" pitchFamily="34" charset="0"/>
              <a:buChar char="•"/>
            </a:pPr>
            <a:r>
              <a:rPr lang="en-US" sz="2400" dirty="0" smtClean="0"/>
              <a:t>Detailed algorithm design is yet to be done. More work is needed.</a:t>
            </a:r>
          </a:p>
          <a:p>
            <a:pPr marL="0" indent="0"/>
            <a:endParaRPr lang="en-US" sz="24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Tree>
    <p:extLst>
      <p:ext uri="{BB962C8B-B14F-4D97-AF65-F5344CB8AC3E}">
        <p14:creationId xmlns:p14="http://schemas.microsoft.com/office/powerpoint/2010/main" val="2591689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全屏显示(4:3)</PresentationFormat>
  <Paragraphs>114</Paragraphs>
  <Slides>10</Slides>
  <Notes>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 Unicode MS</vt:lpstr>
      <vt:lpstr>MS PGothic</vt:lpstr>
      <vt:lpstr>MS PGothic</vt:lpstr>
      <vt:lpstr>宋体</vt:lpstr>
      <vt:lpstr>Arial</vt:lpstr>
      <vt:lpstr>Calibri</vt:lpstr>
      <vt:lpstr>Cambria Math</vt:lpstr>
      <vt:lpstr>Times New Roman</vt:lpstr>
      <vt:lpstr>Wingdings</vt:lpstr>
      <vt:lpstr>Office Theme</vt:lpstr>
      <vt:lpstr>PowerPoint 演示文稿</vt:lpstr>
      <vt:lpstr>PowerPoint 演示文稿</vt:lpstr>
      <vt:lpstr>Related Contributions</vt:lpstr>
      <vt:lpstr>Major Topics under Discussion</vt:lpstr>
      <vt:lpstr>Privacy Issue #1</vt:lpstr>
      <vt:lpstr>Privacy Issue #1</vt:lpstr>
      <vt:lpstr>Privacy Issue #2</vt:lpstr>
      <vt:lpstr>Privacy Issue #2</vt:lpstr>
      <vt:lpstr>Summary</vt:lpstr>
      <vt:lpstr>References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2022-03-14T11:01:00Z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(3)oZnenUG4ALBBnbhta9JZ724nJ4Kqw3WQfWliqnmPViueQMDPy8Hhvctbs2iblcEoiTQLRPd0
KZS59eV01b4vSq3ZW16fYA6C62NzkGXSYcniF+yqDAAsaigHiM+APOG/mIxVw6YszYnOnK48
pwsBe57qLW/TVdvsFhSYjDN6jZ0yAu9JWaYTEYHRliBnInwXN7tVF3m2Ll5sCEiCMK0+HIOt
heVPAkrlehNPOeoCUC</vt:lpwstr>
  </property>
  <property fmtid="{D5CDD505-2E9C-101B-9397-08002B2CF9AE}" pid="3" name="_2015_ms_pID_7253431">
    <vt:lpwstr>aQaDTyviHke9n6cb5hhkalmYL00Y7+I2fbHDV/X92+5GslPa8yHmRu
/Ds9JpEPniBaSAnzDnQzGpDSuVo3wOn/Ccglfkj5lU/j6tp/qU/unQzmfI+WErvIoCG/AEyP
lyGdH7QurxnrJvf8Oi+yeCPTRoh3UTMUUnOvcTqFsHecEePKb/arsIOnQzh2zwyupQG3GDa2
We9rng2d3ScmHPw8A+7SdGPGhOiWLzjExhcC</vt:lpwstr>
  </property>
  <property fmtid="{D5CDD505-2E9C-101B-9397-08002B2CF9AE}" pid="4" name="_2015_ms_pID_7253432">
    <vt:lpwstr>2w==</vt:lpwstr>
  </property>
</Properties>
</file>