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85" r:id="rId4"/>
    <p:sldId id="279" r:id="rId5"/>
    <p:sldId id="290" r:id="rId6"/>
    <p:sldId id="299" r:id="rId7"/>
    <p:sldId id="292" r:id="rId8"/>
    <p:sldId id="303" r:id="rId9"/>
    <p:sldId id="293" r:id="rId10"/>
    <p:sldId id="294" r:id="rId11"/>
    <p:sldId id="298" r:id="rId12"/>
    <p:sldId id="302" r:id="rId13"/>
    <p:sldId id="295" r:id="rId14"/>
    <p:sldId id="296" r:id="rId15"/>
    <p:sldId id="297" r:id="rId16"/>
    <p:sldId id="304"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7" autoAdjust="0"/>
    <p:restoredTop sz="94660"/>
  </p:normalViewPr>
  <p:slideViewPr>
    <p:cSldViewPr>
      <p:cViewPr varScale="1">
        <p:scale>
          <a:sx n="85" d="100"/>
          <a:sy n="85" d="100"/>
        </p:scale>
        <p:origin x="78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18284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53475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8534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89320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3700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41736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66296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99385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11487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76772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68466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39217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March 2022</a:t>
            </a:r>
          </a:p>
        </p:txBody>
      </p:sp>
      <p:sp>
        <p:nvSpPr>
          <p:cNvPr id="5" name="Footer Placeholder 4"/>
          <p:cNvSpPr>
            <a:spLocks noGrp="1"/>
          </p:cNvSpPr>
          <p:nvPr>
            <p:ph type="ftr" sz="quarter" idx="11"/>
          </p:nvPr>
        </p:nvSpPr>
        <p:spPr/>
        <p:txBody>
          <a:bodyPr/>
          <a:lstStyle>
            <a:lvl1pPr>
              <a:defRPr/>
            </a:lvl1pPr>
          </a:lstStyle>
          <a:p>
            <a:r>
              <a:rPr lang="en-US" altLang="en-US"/>
              <a:t>Wisland (Novelda), Leong (NXP), et al.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Wisland (Novelda), Leong (NXP), et al.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Wisland (Novelda), Leong (NXP), et al.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2022</a:t>
            </a:r>
          </a:p>
        </p:txBody>
      </p:sp>
      <p:sp>
        <p:nvSpPr>
          <p:cNvPr id="5" name="Footer Placeholder 4"/>
          <p:cNvSpPr>
            <a:spLocks noGrp="1"/>
          </p:cNvSpPr>
          <p:nvPr>
            <p:ph type="ftr" sz="quarter" idx="11"/>
          </p:nvPr>
        </p:nvSpPr>
        <p:spPr/>
        <p:txBody>
          <a:bodyPr/>
          <a:lstStyle>
            <a:lvl1pPr>
              <a:defRPr/>
            </a:lvl1pPr>
          </a:lstStyle>
          <a:p>
            <a:r>
              <a:rPr lang="en-US" altLang="en-US"/>
              <a:t>Wisland (Novelda), Leong (NXP), et al.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March 2022</a:t>
            </a:r>
          </a:p>
        </p:txBody>
      </p:sp>
      <p:sp>
        <p:nvSpPr>
          <p:cNvPr id="5" name="Footer Placeholder 4"/>
          <p:cNvSpPr>
            <a:spLocks noGrp="1"/>
          </p:cNvSpPr>
          <p:nvPr>
            <p:ph type="ftr" sz="quarter" idx="11"/>
          </p:nvPr>
        </p:nvSpPr>
        <p:spPr/>
        <p:txBody>
          <a:bodyPr/>
          <a:lstStyle>
            <a:lvl1pPr>
              <a:defRPr/>
            </a:lvl1pPr>
          </a:lstStyle>
          <a:p>
            <a:r>
              <a:rPr lang="en-US" altLang="en-US"/>
              <a:t>Wisland (Novelda), Leong (NXP), et al.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March 2022</a:t>
            </a:r>
          </a:p>
        </p:txBody>
      </p:sp>
      <p:sp>
        <p:nvSpPr>
          <p:cNvPr id="6" name="Footer Placeholder 5"/>
          <p:cNvSpPr>
            <a:spLocks noGrp="1"/>
          </p:cNvSpPr>
          <p:nvPr>
            <p:ph type="ftr" sz="quarter" idx="11"/>
          </p:nvPr>
        </p:nvSpPr>
        <p:spPr/>
        <p:txBody>
          <a:bodyPr/>
          <a:lstStyle>
            <a:lvl1pPr>
              <a:defRPr/>
            </a:lvl1pPr>
          </a:lstStyle>
          <a:p>
            <a:r>
              <a:rPr lang="en-US" altLang="en-US"/>
              <a:t>Wisland (Novelda), Leong (NXP), et al.</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March 2022</a:t>
            </a:r>
          </a:p>
        </p:txBody>
      </p:sp>
      <p:sp>
        <p:nvSpPr>
          <p:cNvPr id="8" name="Footer Placeholder 7"/>
          <p:cNvSpPr>
            <a:spLocks noGrp="1"/>
          </p:cNvSpPr>
          <p:nvPr>
            <p:ph type="ftr" sz="quarter" idx="11"/>
          </p:nvPr>
        </p:nvSpPr>
        <p:spPr/>
        <p:txBody>
          <a:bodyPr/>
          <a:lstStyle>
            <a:lvl1pPr>
              <a:defRPr/>
            </a:lvl1pPr>
          </a:lstStyle>
          <a:p>
            <a:r>
              <a:rPr lang="en-US" altLang="en-US"/>
              <a:t>Wisland (Novelda), Leong (NXP), et al.</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Wisland (Novelda), Leong (NXP), et al.</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Wisland (Novelda), Leong (NXP), et al.</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a:t>Wisland (Novelda), Leong (NXP), et al.</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a:t>Wisland (Novelda), Leong (NXP), et al.</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r>
              <a:rPr lang="en-US" altLang="en-US"/>
              <a:t>March 2022</a:t>
            </a:r>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a:t>
            </a:r>
            <a:r>
              <a:rPr lang="en-US" sz="1400" b="1"/>
              <a:t>15-22-0175-00-04ab</a:t>
            </a:r>
            <a:r>
              <a:rPr lang="en-US" alt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March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Wisland (Novelda), Leong (NXP), et al.</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t>Submission Title:</a:t>
            </a:r>
            <a:r>
              <a:rPr lang="en-US" altLang="en-US" sz="1600"/>
              <a:t> [Sensing Device]	</a:t>
            </a:r>
          </a:p>
          <a:p>
            <a:r>
              <a:rPr lang="en-US" altLang="en-US" sz="1600" b="1"/>
              <a:t>Date Submitted: </a:t>
            </a:r>
            <a:r>
              <a:rPr lang="en-US" altLang="en-US" sz="1600"/>
              <a:t>[11 March, 2022]	</a:t>
            </a:r>
          </a:p>
          <a:p>
            <a:r>
              <a:rPr lang="en-US" altLang="en-US" sz="1600" b="1"/>
              <a:t>Source:</a:t>
            </a:r>
            <a:r>
              <a:rPr lang="en-US" altLang="en-US" sz="1600"/>
              <a:t> [Dag T. Wisland (Novelda AS), Frank Leong (NXP Semiconductors), Kristian Granhaug, Dries Neirynck, Nikolaj Andersen (Novelda AS), Wolfgang Küchler, Riku Pirhonen (NXP Semiconductors)]</a:t>
            </a:r>
          </a:p>
          <a:p>
            <a:pPr>
              <a:spcBef>
                <a:spcPts val="600"/>
              </a:spcBef>
              <a:spcAft>
                <a:spcPts val="600"/>
              </a:spcAft>
            </a:pPr>
            <a:r>
              <a:rPr lang="en-US" altLang="en-US" sz="1600" b="1"/>
              <a:t>Re:</a:t>
            </a:r>
            <a:r>
              <a:rPr lang="en-US" altLang="en-US" sz="1600"/>
              <a:t> [Input to the Working Group]</a:t>
            </a:r>
            <a:endParaRPr lang="en-US" altLang="en-US"/>
          </a:p>
          <a:p>
            <a:pPr>
              <a:spcBef>
                <a:spcPts val="600"/>
              </a:spcBef>
              <a:spcAft>
                <a:spcPts val="600"/>
              </a:spcAft>
            </a:pPr>
            <a:r>
              <a:rPr lang="en-US" altLang="en-US" sz="1600" b="1"/>
              <a:t>Abstract:</a:t>
            </a:r>
            <a:r>
              <a:rPr lang="en-US" altLang="en-US" sz="1600"/>
              <a:t>	[Presentation, UWB in 802.15, sensing]</a:t>
            </a:r>
          </a:p>
          <a:p>
            <a:pPr>
              <a:spcBef>
                <a:spcPts val="600"/>
              </a:spcBef>
              <a:spcAft>
                <a:spcPts val="600"/>
              </a:spcAft>
            </a:pPr>
            <a:r>
              <a:rPr lang="en-US" altLang="en-US" sz="1600" b="1"/>
              <a:t>Purpose:</a:t>
            </a:r>
            <a:r>
              <a:rPr lang="en-US" altLang="en-US" sz="1600"/>
              <a:t>	[]</a:t>
            </a:r>
          </a:p>
          <a:p>
            <a:r>
              <a:rPr lang="en-US" altLang="en-US" sz="1600" b="1"/>
              <a:t>Notice:</a:t>
            </a:r>
            <a:r>
              <a:rPr lang="en-US" altLang="en-US" sz="160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t>Release:</a:t>
            </a:r>
            <a:r>
              <a:rPr lang="en-US" altLang="en-US" sz="160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Carrier Grid Spacing</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Performing Sensing at multiple carrier frequencies allows to achieve large effective total bandwidth</a:t>
            </a:r>
          </a:p>
          <a:p>
            <a:endParaRPr lang="en-US" sz="2000"/>
          </a:p>
          <a:p>
            <a:r>
              <a:rPr lang="en-US" sz="2000"/>
              <a:t>In order to avoid artifacts, some overlap may be desirable</a:t>
            </a:r>
          </a:p>
          <a:p>
            <a:endParaRPr lang="en-US" sz="2000"/>
          </a:p>
          <a:p>
            <a:r>
              <a:rPr lang="en-US" sz="2000"/>
              <a:t>Overlap somewhere between 25-75% may be desirable</a:t>
            </a:r>
          </a:p>
          <a:p>
            <a:pPr lvl="1"/>
            <a:r>
              <a:rPr lang="en-US" sz="2000"/>
              <a:t>Carrier grid spacing of 124.8 MHz allows to choose between 124.8 MHz (N+1, i.e., ~75% overlap), 249.6 MHz (N+2, i.e., ~50% overlap), and 374.4 MHz (N+3, i.e., ~25% overlap) configurations</a:t>
            </a:r>
          </a:p>
          <a:p>
            <a:endParaRPr lang="en-US" sz="2000"/>
          </a:p>
          <a:p>
            <a:endParaRPr lang="en-US" sz="1200"/>
          </a:p>
          <a:p>
            <a:endParaRPr lang="en-US" sz="2000"/>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
        <p:nvSpPr>
          <p:cNvPr id="7" name="Footer Placeholder 2">
            <a:extLst>
              <a:ext uri="{FF2B5EF4-FFF2-40B4-BE49-F238E27FC236}">
                <a16:creationId xmlns:a16="http://schemas.microsoft.com/office/drawing/2014/main" id="{0A617DFB-28F4-416B-B239-68038DE10D1D}"/>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329219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xfrm>
            <a:off x="685800" y="685800"/>
            <a:ext cx="7772400" cy="687387"/>
          </a:xfrm>
          <a:ln/>
        </p:spPr>
        <p:txBody>
          <a:bodyPr/>
          <a:lstStyle/>
          <a:p>
            <a:r>
              <a:rPr lang="en-US" altLang="en-US" sz="3200"/>
              <a:t>UWB Sensing – CIR Sharing (I)</a:t>
            </a:r>
          </a:p>
        </p:txBody>
      </p:sp>
      <p:sp>
        <p:nvSpPr>
          <p:cNvPr id="4099" name="Rectangle 3"/>
          <p:cNvSpPr>
            <a:spLocks noGrp="1" noChangeArrowheads="1"/>
          </p:cNvSpPr>
          <p:nvPr>
            <p:ph type="body" idx="1"/>
          </p:nvPr>
        </p:nvSpPr>
        <p:spPr>
          <a:xfrm>
            <a:off x="685800" y="1373187"/>
            <a:ext cx="7924800" cy="4722813"/>
          </a:xfrm>
          <a:ln/>
        </p:spPr>
        <p:txBody>
          <a:bodyPr/>
          <a:lstStyle/>
          <a:p>
            <a:r>
              <a:rPr lang="en-US" sz="2000"/>
              <a:t>CIR Reports are central to Sensing Networks</a:t>
            </a:r>
          </a:p>
          <a:p>
            <a:pPr lvl="1"/>
            <a:r>
              <a:rPr lang="en-US" sz="1800"/>
              <a:t>Frequently transmitted together with the Sensing waveform,</a:t>
            </a:r>
            <a:br>
              <a:rPr lang="en-US" sz="1800"/>
            </a:br>
            <a:r>
              <a:rPr lang="en-US" sz="1800"/>
              <a:t>therefore representing a high-priority specification item</a:t>
            </a:r>
          </a:p>
          <a:p>
            <a:pPr lvl="1"/>
            <a:r>
              <a:rPr lang="en-US" sz="1800"/>
              <a:t>Static IEs and dependent IEs can be specified in a next step</a:t>
            </a:r>
          </a:p>
          <a:p>
            <a:endParaRPr lang="en-US" sz="2000"/>
          </a:p>
          <a:p>
            <a:r>
              <a:rPr lang="en-US" sz="2000"/>
              <a:t>Essentially, we propose two types of CIR representation:</a:t>
            </a:r>
          </a:p>
          <a:p>
            <a:pPr marL="857250" lvl="1" indent="-457200">
              <a:buFont typeface="+mj-lt"/>
              <a:buAutoNum type="arabicPeriod"/>
            </a:pPr>
            <a:r>
              <a:rPr lang="en-US" sz="2000" b="1"/>
              <a:t>I/Q Amplitude Pairs</a:t>
            </a:r>
          </a:p>
          <a:p>
            <a:pPr marL="857250" lvl="1" indent="-457200">
              <a:buFont typeface="+mj-lt"/>
              <a:buAutoNum type="arabicPeriod"/>
            </a:pPr>
            <a:r>
              <a:rPr lang="en-US" sz="2000" b="1"/>
              <a:t>Range-Velocity Pairs</a:t>
            </a:r>
            <a:r>
              <a:rPr lang="en-US" sz="2000"/>
              <a:t> with optional AoA (Azimuth) and</a:t>
            </a:r>
            <a:br>
              <a:rPr lang="en-US" sz="2000"/>
            </a:br>
            <a:r>
              <a:rPr lang="en-US" sz="2000"/>
              <a:t>EoA (Elevation) support</a:t>
            </a:r>
          </a:p>
          <a:p>
            <a:endParaRPr lang="en-US" sz="2000"/>
          </a:p>
          <a:p>
            <a:r>
              <a:rPr lang="en-US" sz="2000"/>
              <a:t>Support both Multistatic and Monostatic Sensing Measurements</a:t>
            </a:r>
          </a:p>
          <a:p>
            <a:r>
              <a:rPr lang="en-US" sz="2000"/>
              <a:t>Facilitate Distributed/Collaborative/Remote/Proxy Sensing</a:t>
            </a:r>
          </a:p>
          <a:p>
            <a:r>
              <a:rPr lang="en-US" sz="2000"/>
              <a:t>Enable simultaneous tracking of multiple targets</a:t>
            </a:r>
          </a:p>
          <a:p>
            <a:r>
              <a:rPr lang="en-US" sz="2000"/>
              <a:t>Higher sampling rates to facilitate optional “Large BW” modes</a:t>
            </a:r>
            <a:endParaRPr lang="en-US" sz="1200"/>
          </a:p>
          <a:p>
            <a:endParaRPr lang="en-US" sz="2000"/>
          </a:p>
          <a:p>
            <a:endParaRPr lang="en-US" sz="2000"/>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
        <p:nvSpPr>
          <p:cNvPr id="7" name="Footer Placeholder 2">
            <a:extLst>
              <a:ext uri="{FF2B5EF4-FFF2-40B4-BE49-F238E27FC236}">
                <a16:creationId xmlns:a16="http://schemas.microsoft.com/office/drawing/2014/main" id="{98C415AB-A961-4386-90EA-E1FC1E498B21}"/>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4066355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xfrm>
            <a:off x="685800" y="685800"/>
            <a:ext cx="7772400" cy="687387"/>
          </a:xfrm>
          <a:ln/>
        </p:spPr>
        <p:txBody>
          <a:bodyPr/>
          <a:lstStyle/>
          <a:p>
            <a:r>
              <a:rPr lang="en-US" altLang="en-US" sz="3200"/>
              <a:t>UWB Sensing – CIR Sharing (II)</a:t>
            </a:r>
          </a:p>
        </p:txBody>
      </p:sp>
      <p:sp>
        <p:nvSpPr>
          <p:cNvPr id="4099" name="Rectangle 3"/>
          <p:cNvSpPr>
            <a:spLocks noGrp="1" noChangeArrowheads="1"/>
          </p:cNvSpPr>
          <p:nvPr>
            <p:ph type="body" idx="1"/>
          </p:nvPr>
        </p:nvSpPr>
        <p:spPr>
          <a:xfrm>
            <a:off x="685800" y="1373187"/>
            <a:ext cx="7924800" cy="4722813"/>
          </a:xfrm>
          <a:ln/>
        </p:spPr>
        <p:txBody>
          <a:bodyPr/>
          <a:lstStyle/>
          <a:p>
            <a:r>
              <a:rPr lang="en-US" sz="2000"/>
              <a:t>Dedicated Information Element for CIR sharing</a:t>
            </a:r>
          </a:p>
          <a:p>
            <a:pPr lvl="1"/>
            <a:r>
              <a:rPr lang="en-US" sz="1600"/>
              <a:t>Facilitate centralized processing (i.e., support the use of “dumb” edge nodes)</a:t>
            </a:r>
          </a:p>
          <a:p>
            <a:pPr lvl="1"/>
            <a:r>
              <a:rPr lang="en-US" sz="1600"/>
              <a:t>Support transmission of selected ranges of CIR taps (referred to 0 meters)</a:t>
            </a:r>
          </a:p>
          <a:p>
            <a:pPr lvl="1"/>
            <a:r>
              <a:rPr lang="en-US" sz="1600"/>
              <a:t>Support complex CIR tap sizes of 2*{8,12,16,24} bits</a:t>
            </a:r>
          </a:p>
          <a:p>
            <a:pPr lvl="1"/>
            <a:r>
              <a:rPr lang="en-US" sz="1600"/>
              <a:t>CIR tap I&amp;Q amplitudes encoded in linear scale, with sampling rate ({1,2,4,8} times the chip rate), reference level and tap size (I&amp;Q always of same size) to be set via dedicated IE or OOB means</a:t>
            </a:r>
            <a:endParaRPr lang="en-US" sz="800"/>
          </a:p>
          <a:p>
            <a:endParaRPr lang="en-US" sz="2000"/>
          </a:p>
          <a:p>
            <a:endParaRPr lang="en-US" sz="2000"/>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graphicFrame>
        <p:nvGraphicFramePr>
          <p:cNvPr id="7" name="Table 2">
            <a:extLst>
              <a:ext uri="{FF2B5EF4-FFF2-40B4-BE49-F238E27FC236}">
                <a16:creationId xmlns:a16="http://schemas.microsoft.com/office/drawing/2014/main" id="{141B37D7-1EE8-4993-9642-443E0B1632F6}"/>
              </a:ext>
            </a:extLst>
          </p:cNvPr>
          <p:cNvGraphicFramePr>
            <a:graphicFrameLocks noGrp="1"/>
          </p:cNvGraphicFramePr>
          <p:nvPr/>
        </p:nvGraphicFramePr>
        <p:xfrm>
          <a:off x="3039149" y="3798912"/>
          <a:ext cx="1748876" cy="2438400"/>
        </p:xfrm>
        <a:graphic>
          <a:graphicData uri="http://schemas.openxmlformats.org/drawingml/2006/table">
            <a:tbl>
              <a:tblPr firstRow="1" bandRow="1">
                <a:tableStyleId>{5940675A-B579-460E-94D1-54222C63F5DA}</a:tableStyleId>
              </a:tblPr>
              <a:tblGrid>
                <a:gridCol w="1748876">
                  <a:extLst>
                    <a:ext uri="{9D8B030D-6E8A-4147-A177-3AD203B41FA5}">
                      <a16:colId xmlns:a16="http://schemas.microsoft.com/office/drawing/2014/main" val="1361531661"/>
                    </a:ext>
                  </a:extLst>
                </a:gridCol>
              </a:tblGrid>
              <a:tr h="0">
                <a:tc>
                  <a:txBody>
                    <a:bodyPr/>
                    <a:lstStyle/>
                    <a:p>
                      <a:r>
                        <a:rPr lang="en-US" sz="1400"/>
                        <a:t>Main Header</a:t>
                      </a:r>
                    </a:p>
                  </a:txBody>
                  <a:tcPr/>
                </a:tc>
                <a:extLst>
                  <a:ext uri="{0D108BD9-81ED-4DB2-BD59-A6C34878D82A}">
                    <a16:rowId xmlns:a16="http://schemas.microsoft.com/office/drawing/2014/main" val="1976110922"/>
                  </a:ext>
                </a:extLst>
              </a:tr>
              <a:tr h="284464">
                <a:tc>
                  <a:txBody>
                    <a:bodyPr/>
                    <a:lstStyle/>
                    <a:p>
                      <a:r>
                        <a:rPr lang="en-US" sz="1400"/>
                        <a:t>Range Header 1</a:t>
                      </a:r>
                    </a:p>
                  </a:txBody>
                  <a:tcPr/>
                </a:tc>
                <a:extLst>
                  <a:ext uri="{0D108BD9-81ED-4DB2-BD59-A6C34878D82A}">
                    <a16:rowId xmlns:a16="http://schemas.microsoft.com/office/drawing/2014/main" val="2449352848"/>
                  </a:ext>
                </a:extLst>
              </a:tr>
              <a:tr h="284464">
                <a:tc>
                  <a:txBody>
                    <a:bodyPr/>
                    <a:lstStyle/>
                    <a:p>
                      <a:r>
                        <a:rPr lang="en-US" sz="1400"/>
                        <a:t>Range Body 1</a:t>
                      </a:r>
                    </a:p>
                  </a:txBody>
                  <a:tcPr/>
                </a:tc>
                <a:extLst>
                  <a:ext uri="{0D108BD9-81ED-4DB2-BD59-A6C34878D82A}">
                    <a16:rowId xmlns:a16="http://schemas.microsoft.com/office/drawing/2014/main" val="2641779814"/>
                  </a:ext>
                </a:extLst>
              </a:tr>
              <a:tr h="284464">
                <a:tc>
                  <a:txBody>
                    <a:bodyPr/>
                    <a:lstStyle/>
                    <a:p>
                      <a:r>
                        <a:rPr lang="en-US" sz="1400"/>
                        <a:t>Range Header 2</a:t>
                      </a:r>
                    </a:p>
                  </a:txBody>
                  <a:tcPr/>
                </a:tc>
                <a:extLst>
                  <a:ext uri="{0D108BD9-81ED-4DB2-BD59-A6C34878D82A}">
                    <a16:rowId xmlns:a16="http://schemas.microsoft.com/office/drawing/2014/main" val="4141929501"/>
                  </a:ext>
                </a:extLst>
              </a:tr>
              <a:tr h="284464">
                <a:tc>
                  <a:txBody>
                    <a:bodyPr/>
                    <a:lstStyle/>
                    <a:p>
                      <a:r>
                        <a:rPr lang="en-US" sz="1400"/>
                        <a:t>Range Body 2</a:t>
                      </a:r>
                    </a:p>
                  </a:txBody>
                  <a:tcPr/>
                </a:tc>
                <a:extLst>
                  <a:ext uri="{0D108BD9-81ED-4DB2-BD59-A6C34878D82A}">
                    <a16:rowId xmlns:a16="http://schemas.microsoft.com/office/drawing/2014/main" val="2280921498"/>
                  </a:ext>
                </a:extLst>
              </a:tr>
              <a:tr h="284464">
                <a:tc>
                  <a:txBody>
                    <a:bodyPr/>
                    <a:lstStyle/>
                    <a:p>
                      <a:r>
                        <a:rPr lang="en-US" sz="1400"/>
                        <a:t>...</a:t>
                      </a:r>
                    </a:p>
                  </a:txBody>
                  <a:tcPr/>
                </a:tc>
                <a:extLst>
                  <a:ext uri="{0D108BD9-81ED-4DB2-BD59-A6C34878D82A}">
                    <a16:rowId xmlns:a16="http://schemas.microsoft.com/office/drawing/2014/main" val="1022843375"/>
                  </a:ext>
                </a:extLst>
              </a:tr>
              <a:tr h="284464">
                <a:tc>
                  <a:txBody>
                    <a:bodyPr/>
                    <a:lstStyle/>
                    <a:p>
                      <a:r>
                        <a:rPr lang="en-US" sz="1400"/>
                        <a:t>Range Header N</a:t>
                      </a:r>
                    </a:p>
                  </a:txBody>
                  <a:tcPr/>
                </a:tc>
                <a:extLst>
                  <a:ext uri="{0D108BD9-81ED-4DB2-BD59-A6C34878D82A}">
                    <a16:rowId xmlns:a16="http://schemas.microsoft.com/office/drawing/2014/main" val="899901"/>
                  </a:ext>
                </a:extLst>
              </a:tr>
              <a:tr h="284464">
                <a:tc>
                  <a:txBody>
                    <a:bodyPr/>
                    <a:lstStyle/>
                    <a:p>
                      <a:r>
                        <a:rPr lang="en-US" sz="1400"/>
                        <a:t>Range Body N</a:t>
                      </a:r>
                    </a:p>
                  </a:txBody>
                  <a:tcPr/>
                </a:tc>
                <a:extLst>
                  <a:ext uri="{0D108BD9-81ED-4DB2-BD59-A6C34878D82A}">
                    <a16:rowId xmlns:a16="http://schemas.microsoft.com/office/drawing/2014/main" val="3063351897"/>
                  </a:ext>
                </a:extLst>
              </a:tr>
            </a:tbl>
          </a:graphicData>
        </a:graphic>
      </p:graphicFrame>
      <p:sp>
        <p:nvSpPr>
          <p:cNvPr id="10" name="TextBox 9">
            <a:extLst>
              <a:ext uri="{FF2B5EF4-FFF2-40B4-BE49-F238E27FC236}">
                <a16:creationId xmlns:a16="http://schemas.microsoft.com/office/drawing/2014/main" id="{2AC65ED6-9031-45C8-A8EE-403FB4C83D10}"/>
              </a:ext>
            </a:extLst>
          </p:cNvPr>
          <p:cNvSpPr txBox="1">
            <a:spLocks noChangeArrowheads="1"/>
          </p:cNvSpPr>
          <p:nvPr/>
        </p:nvSpPr>
        <p:spPr bwMode="auto">
          <a:xfrm>
            <a:off x="2941007" y="3438872"/>
            <a:ext cx="32648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i="1"/>
              <a:t>Structure / Order of Transmission:</a:t>
            </a:r>
            <a:endParaRPr lang="en-US" altLang="en-US" sz="2400" i="1"/>
          </a:p>
        </p:txBody>
      </p:sp>
      <p:sp>
        <p:nvSpPr>
          <p:cNvPr id="11" name="Footer Placeholder 2">
            <a:extLst>
              <a:ext uri="{FF2B5EF4-FFF2-40B4-BE49-F238E27FC236}">
                <a16:creationId xmlns:a16="http://schemas.microsoft.com/office/drawing/2014/main" id="{C1F46313-E2AA-4B0D-AA34-7C947BE98232}"/>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4259114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xfrm>
            <a:off x="685800" y="685800"/>
            <a:ext cx="7772400" cy="779385"/>
          </a:xfrm>
          <a:ln/>
        </p:spPr>
        <p:txBody>
          <a:bodyPr/>
          <a:lstStyle/>
          <a:p>
            <a:r>
              <a:rPr lang="en-US" altLang="en-US" sz="3200"/>
              <a:t>UWB Sensing – CIR Sharing (III)</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graphicFrame>
        <p:nvGraphicFramePr>
          <p:cNvPr id="2" name="Table 2">
            <a:extLst>
              <a:ext uri="{FF2B5EF4-FFF2-40B4-BE49-F238E27FC236}">
                <a16:creationId xmlns:a16="http://schemas.microsoft.com/office/drawing/2014/main" id="{6942CBEE-C369-4014-A2F1-0352E749352C}"/>
              </a:ext>
            </a:extLst>
          </p:cNvPr>
          <p:cNvGraphicFramePr>
            <a:graphicFrameLocks noGrp="1"/>
          </p:cNvGraphicFramePr>
          <p:nvPr>
            <p:extLst>
              <p:ext uri="{D42A27DB-BD31-4B8C-83A1-F6EECF244321}">
                <p14:modId xmlns:p14="http://schemas.microsoft.com/office/powerpoint/2010/main" val="2130569572"/>
              </p:ext>
            </p:extLst>
          </p:nvPr>
        </p:nvGraphicFramePr>
        <p:xfrm>
          <a:off x="709701" y="2414384"/>
          <a:ext cx="7748499" cy="1432560"/>
        </p:xfrm>
        <a:graphic>
          <a:graphicData uri="http://schemas.openxmlformats.org/drawingml/2006/table">
            <a:tbl>
              <a:tblPr firstRow="1" bandRow="1">
                <a:tableStyleId>{5940675A-B579-460E-94D1-54222C63F5DA}</a:tableStyleId>
              </a:tblPr>
              <a:tblGrid>
                <a:gridCol w="2350132">
                  <a:extLst>
                    <a:ext uri="{9D8B030D-6E8A-4147-A177-3AD203B41FA5}">
                      <a16:colId xmlns:a16="http://schemas.microsoft.com/office/drawing/2014/main" val="1361531661"/>
                    </a:ext>
                  </a:extLst>
                </a:gridCol>
                <a:gridCol w="1800200">
                  <a:extLst>
                    <a:ext uri="{9D8B030D-6E8A-4147-A177-3AD203B41FA5}">
                      <a16:colId xmlns:a16="http://schemas.microsoft.com/office/drawing/2014/main" val="1621454894"/>
                    </a:ext>
                  </a:extLst>
                </a:gridCol>
                <a:gridCol w="3598167">
                  <a:extLst>
                    <a:ext uri="{9D8B030D-6E8A-4147-A177-3AD203B41FA5}">
                      <a16:colId xmlns:a16="http://schemas.microsoft.com/office/drawing/2014/main" val="792715113"/>
                    </a:ext>
                  </a:extLst>
                </a:gridCol>
              </a:tblGrid>
              <a:tr h="284464">
                <a:tc>
                  <a:txBody>
                    <a:bodyPr/>
                    <a:lstStyle/>
                    <a:p>
                      <a:r>
                        <a:rPr lang="en-US" sz="1400"/>
                        <a:t>Field Name</a:t>
                      </a:r>
                    </a:p>
                  </a:txBody>
                  <a:tcPr/>
                </a:tc>
                <a:tc>
                  <a:txBody>
                    <a:bodyPr/>
                    <a:lstStyle/>
                    <a:p>
                      <a:r>
                        <a:rPr lang="en-US" sz="1400"/>
                        <a:t>Field Length (Bits)</a:t>
                      </a:r>
                    </a:p>
                  </a:txBody>
                  <a:tcPr/>
                </a:tc>
                <a:tc>
                  <a:txBody>
                    <a:bodyPr/>
                    <a:lstStyle/>
                    <a:p>
                      <a:r>
                        <a:rPr lang="en-US" sz="1400"/>
                        <a:t>Description</a:t>
                      </a:r>
                    </a:p>
                  </a:txBody>
                  <a:tcPr/>
                </a:tc>
                <a:extLst>
                  <a:ext uri="{0D108BD9-81ED-4DB2-BD59-A6C34878D82A}">
                    <a16:rowId xmlns:a16="http://schemas.microsoft.com/office/drawing/2014/main" val="2510206292"/>
                  </a:ext>
                </a:extLst>
              </a:tr>
              <a:tr h="483589">
                <a:tc>
                  <a:txBody>
                    <a:bodyPr/>
                    <a:lstStyle/>
                    <a:p>
                      <a:r>
                        <a:rPr lang="en-US" sz="1400"/>
                        <a:t>Compression</a:t>
                      </a:r>
                    </a:p>
                  </a:txBody>
                  <a:tcPr/>
                </a:tc>
                <a:tc>
                  <a:txBody>
                    <a:bodyPr/>
                    <a:lstStyle/>
                    <a:p>
                      <a:r>
                        <a:rPr lang="en-US" sz="1400"/>
                        <a:t>1</a:t>
                      </a:r>
                    </a:p>
                  </a:txBody>
                  <a:tcPr/>
                </a:tc>
                <a:tc>
                  <a:txBody>
                    <a:bodyPr/>
                    <a:lstStyle/>
                    <a:p>
                      <a:r>
                        <a:rPr lang="en-US" sz="1400"/>
                        <a:t>Set when using DEFLATE (i.e., Zip) compression of fields beyond the first octet</a:t>
                      </a:r>
                    </a:p>
                  </a:txBody>
                  <a:tcPr/>
                </a:tc>
                <a:extLst>
                  <a:ext uri="{0D108BD9-81ED-4DB2-BD59-A6C34878D82A}">
                    <a16:rowId xmlns:a16="http://schemas.microsoft.com/office/drawing/2014/main" val="1976110922"/>
                  </a:ext>
                </a:extLst>
              </a:tr>
              <a:tr h="284464">
                <a:tc>
                  <a:txBody>
                    <a:bodyPr/>
                    <a:lstStyle/>
                    <a:p>
                      <a:r>
                        <a:rPr lang="en-US" sz="1400"/>
                        <a:t>Reserved</a:t>
                      </a:r>
                    </a:p>
                  </a:txBody>
                  <a:tcPr/>
                </a:tc>
                <a:tc>
                  <a:txBody>
                    <a:bodyPr/>
                    <a:lstStyle/>
                    <a:p>
                      <a:r>
                        <a:rPr lang="en-US" sz="1400"/>
                        <a:t>7</a:t>
                      </a:r>
                    </a:p>
                  </a:txBody>
                  <a:tcPr/>
                </a:tc>
                <a:tc>
                  <a:txBody>
                    <a:bodyPr/>
                    <a:lstStyle/>
                    <a:p>
                      <a:r>
                        <a:rPr lang="en-US" sz="1400"/>
                        <a:t>Reserved</a:t>
                      </a:r>
                    </a:p>
                  </a:txBody>
                  <a:tcPr/>
                </a:tc>
                <a:extLst>
                  <a:ext uri="{0D108BD9-81ED-4DB2-BD59-A6C34878D82A}">
                    <a16:rowId xmlns:a16="http://schemas.microsoft.com/office/drawing/2014/main" val="2641779814"/>
                  </a:ext>
                </a:extLst>
              </a:tr>
              <a:tr h="284464">
                <a:tc>
                  <a:txBody>
                    <a:bodyPr/>
                    <a:lstStyle/>
                    <a:p>
                      <a:r>
                        <a:rPr lang="en-US" sz="1400"/>
                        <a:t>Number of Ranges</a:t>
                      </a:r>
                    </a:p>
                  </a:txBody>
                  <a:tcPr/>
                </a:tc>
                <a:tc>
                  <a:txBody>
                    <a:bodyPr/>
                    <a:lstStyle/>
                    <a:p>
                      <a:r>
                        <a:rPr lang="en-US" sz="1400"/>
                        <a:t>8</a:t>
                      </a:r>
                    </a:p>
                  </a:txBody>
                  <a:tcPr/>
                </a:tc>
                <a:tc>
                  <a:txBody>
                    <a:bodyPr/>
                    <a:lstStyle/>
                    <a:p>
                      <a:r>
                        <a:rPr lang="en-US" sz="1400"/>
                        <a:t>Number of CIR ranges transmitted</a:t>
                      </a:r>
                    </a:p>
                  </a:txBody>
                  <a:tcPr/>
                </a:tc>
                <a:extLst>
                  <a:ext uri="{0D108BD9-81ED-4DB2-BD59-A6C34878D82A}">
                    <a16:rowId xmlns:a16="http://schemas.microsoft.com/office/drawing/2014/main" val="999952052"/>
                  </a:ext>
                </a:extLst>
              </a:tr>
            </a:tbl>
          </a:graphicData>
        </a:graphic>
      </p:graphicFrame>
      <p:sp>
        <p:nvSpPr>
          <p:cNvPr id="10" name="TextBox 9">
            <a:extLst>
              <a:ext uri="{FF2B5EF4-FFF2-40B4-BE49-F238E27FC236}">
                <a16:creationId xmlns:a16="http://schemas.microsoft.com/office/drawing/2014/main" id="{206EA629-534E-4EAD-B18E-AC2EE3073FDE}"/>
              </a:ext>
            </a:extLst>
          </p:cNvPr>
          <p:cNvSpPr txBox="1">
            <a:spLocks noChangeArrowheads="1"/>
          </p:cNvSpPr>
          <p:nvPr/>
        </p:nvSpPr>
        <p:spPr bwMode="auto">
          <a:xfrm>
            <a:off x="685800" y="1920821"/>
            <a:ext cx="32410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Main Header (transmitted 1x)</a:t>
            </a:r>
            <a:endParaRPr lang="en-US" altLang="en-US" sz="2800" i="1"/>
          </a:p>
        </p:txBody>
      </p:sp>
      <p:sp>
        <p:nvSpPr>
          <p:cNvPr id="11" name="Footer Placeholder 2">
            <a:extLst>
              <a:ext uri="{FF2B5EF4-FFF2-40B4-BE49-F238E27FC236}">
                <a16:creationId xmlns:a16="http://schemas.microsoft.com/office/drawing/2014/main" id="{72D6D53F-E553-47C4-8A05-0DEB81891D97}"/>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4205445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14</a:t>
            </a:fld>
            <a:endParaRPr lang="en-US" altLang="en-US"/>
          </a:p>
        </p:txBody>
      </p:sp>
      <p:sp>
        <p:nvSpPr>
          <p:cNvPr id="4098" name="Rectangle 2"/>
          <p:cNvSpPr>
            <a:spLocks noGrp="1" noChangeArrowheads="1"/>
          </p:cNvSpPr>
          <p:nvPr>
            <p:ph type="title"/>
          </p:nvPr>
        </p:nvSpPr>
        <p:spPr>
          <a:xfrm>
            <a:off x="685800" y="685800"/>
            <a:ext cx="7772400" cy="779385"/>
          </a:xfrm>
          <a:ln/>
        </p:spPr>
        <p:txBody>
          <a:bodyPr/>
          <a:lstStyle/>
          <a:p>
            <a:r>
              <a:rPr lang="en-US" altLang="en-US" sz="3200"/>
              <a:t>UWB Sensing – CIR Sharing (IV)</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graphicFrame>
        <p:nvGraphicFramePr>
          <p:cNvPr id="2" name="Table 2">
            <a:extLst>
              <a:ext uri="{FF2B5EF4-FFF2-40B4-BE49-F238E27FC236}">
                <a16:creationId xmlns:a16="http://schemas.microsoft.com/office/drawing/2014/main" id="{6942CBEE-C369-4014-A2F1-0352E749352C}"/>
              </a:ext>
            </a:extLst>
          </p:cNvPr>
          <p:cNvGraphicFramePr>
            <a:graphicFrameLocks noGrp="1"/>
          </p:cNvGraphicFramePr>
          <p:nvPr>
            <p:extLst>
              <p:ext uri="{D42A27DB-BD31-4B8C-83A1-F6EECF244321}">
                <p14:modId xmlns:p14="http://schemas.microsoft.com/office/powerpoint/2010/main" val="358176694"/>
              </p:ext>
            </p:extLst>
          </p:nvPr>
        </p:nvGraphicFramePr>
        <p:xfrm>
          <a:off x="709701" y="1628800"/>
          <a:ext cx="7748499" cy="4541520"/>
        </p:xfrm>
        <a:graphic>
          <a:graphicData uri="http://schemas.openxmlformats.org/drawingml/2006/table">
            <a:tbl>
              <a:tblPr firstRow="1" bandRow="1">
                <a:tableStyleId>{5940675A-B579-460E-94D1-54222C63F5DA}</a:tableStyleId>
              </a:tblPr>
              <a:tblGrid>
                <a:gridCol w="2350132">
                  <a:extLst>
                    <a:ext uri="{9D8B030D-6E8A-4147-A177-3AD203B41FA5}">
                      <a16:colId xmlns:a16="http://schemas.microsoft.com/office/drawing/2014/main" val="1361531661"/>
                    </a:ext>
                  </a:extLst>
                </a:gridCol>
                <a:gridCol w="1800200">
                  <a:extLst>
                    <a:ext uri="{9D8B030D-6E8A-4147-A177-3AD203B41FA5}">
                      <a16:colId xmlns:a16="http://schemas.microsoft.com/office/drawing/2014/main" val="1621454894"/>
                    </a:ext>
                  </a:extLst>
                </a:gridCol>
                <a:gridCol w="3598167">
                  <a:extLst>
                    <a:ext uri="{9D8B030D-6E8A-4147-A177-3AD203B41FA5}">
                      <a16:colId xmlns:a16="http://schemas.microsoft.com/office/drawing/2014/main" val="792715113"/>
                    </a:ext>
                  </a:extLst>
                </a:gridCol>
              </a:tblGrid>
              <a:tr h="284464">
                <a:tc>
                  <a:txBody>
                    <a:bodyPr/>
                    <a:lstStyle/>
                    <a:p>
                      <a:r>
                        <a:rPr lang="en-US" sz="1400"/>
                        <a:t>Field Name</a:t>
                      </a:r>
                    </a:p>
                  </a:txBody>
                  <a:tcPr/>
                </a:tc>
                <a:tc>
                  <a:txBody>
                    <a:bodyPr/>
                    <a:lstStyle/>
                    <a:p>
                      <a:r>
                        <a:rPr lang="en-US" sz="1400"/>
                        <a:t>Field Length (Bits)</a:t>
                      </a:r>
                    </a:p>
                  </a:txBody>
                  <a:tcPr/>
                </a:tc>
                <a:tc>
                  <a:txBody>
                    <a:bodyPr/>
                    <a:lstStyle/>
                    <a:p>
                      <a:r>
                        <a:rPr lang="en-US" sz="1400"/>
                        <a:t>Description</a:t>
                      </a:r>
                    </a:p>
                  </a:txBody>
                  <a:tcPr/>
                </a:tc>
                <a:extLst>
                  <a:ext uri="{0D108BD9-81ED-4DB2-BD59-A6C34878D82A}">
                    <a16:rowId xmlns:a16="http://schemas.microsoft.com/office/drawing/2014/main" val="2510206292"/>
                  </a:ext>
                </a:extLst>
              </a:tr>
              <a:tr h="284464">
                <a:tc>
                  <a:txBody>
                    <a:bodyPr/>
                    <a:lstStyle/>
                    <a:p>
                      <a:r>
                        <a:rPr lang="en-US" sz="1400" b="0"/>
                        <a:t>Local Antenna Number</a:t>
                      </a:r>
                    </a:p>
                  </a:txBody>
                  <a:tcPr/>
                </a:tc>
                <a:tc>
                  <a:txBody>
                    <a:bodyPr/>
                    <a:lstStyle/>
                    <a:p>
                      <a:r>
                        <a:rPr lang="en-US" sz="1400"/>
                        <a:t>5</a:t>
                      </a:r>
                    </a:p>
                  </a:txBody>
                  <a:tcPr/>
                </a:tc>
                <a:tc>
                  <a:txBody>
                    <a:bodyPr/>
                    <a:lstStyle/>
                    <a:p>
                      <a:r>
                        <a:rPr lang="en-US" sz="1200"/>
                        <a:t>Antenna associated with current CIR range</a:t>
                      </a:r>
                    </a:p>
                  </a:txBody>
                  <a:tcPr/>
                </a:tc>
                <a:extLst>
                  <a:ext uri="{0D108BD9-81ED-4DB2-BD59-A6C34878D82A}">
                    <a16:rowId xmlns:a16="http://schemas.microsoft.com/office/drawing/2014/main" val="331088227"/>
                  </a:ext>
                </a:extLst>
              </a:tr>
              <a:tr h="284464">
                <a:tc>
                  <a:txBody>
                    <a:bodyPr/>
                    <a:lstStyle/>
                    <a:p>
                      <a:r>
                        <a:rPr lang="en-US" sz="1400" b="0"/>
                        <a:t>Timeslot Number</a:t>
                      </a:r>
                    </a:p>
                  </a:txBody>
                  <a:tcPr/>
                </a:tc>
                <a:tc>
                  <a:txBody>
                    <a:bodyPr/>
                    <a:lstStyle/>
                    <a:p>
                      <a:r>
                        <a:rPr lang="en-US" sz="1400"/>
                        <a:t>3</a:t>
                      </a:r>
                    </a:p>
                  </a:txBody>
                  <a:tcPr/>
                </a:tc>
                <a:tc>
                  <a:txBody>
                    <a:bodyPr/>
                    <a:lstStyle/>
                    <a:p>
                      <a:r>
                        <a:rPr lang="en-US" sz="1200"/>
                        <a:t>Transmitted (Ipatov) segment associated with current CIR range, i.e., (virtual) TX antenna; all 1s means the current CIR range is associated with the preamble</a:t>
                      </a:r>
                    </a:p>
                  </a:txBody>
                  <a:tcPr/>
                </a:tc>
                <a:extLst>
                  <a:ext uri="{0D108BD9-81ED-4DB2-BD59-A6C34878D82A}">
                    <a16:rowId xmlns:a16="http://schemas.microsoft.com/office/drawing/2014/main" val="3593478252"/>
                  </a:ext>
                </a:extLst>
              </a:tr>
              <a:tr h="386560">
                <a:tc>
                  <a:txBody>
                    <a:bodyPr/>
                    <a:lstStyle/>
                    <a:p>
                      <a:r>
                        <a:rPr lang="en-US" sz="1400"/>
                        <a:t>Line-Of-Sight Available</a:t>
                      </a:r>
                    </a:p>
                  </a:txBody>
                  <a:tcPr/>
                </a:tc>
                <a:tc>
                  <a:txBody>
                    <a:bodyPr/>
                    <a:lstStyle/>
                    <a:p>
                      <a:r>
                        <a:rPr lang="en-US" sz="1400"/>
                        <a:t>2</a:t>
                      </a:r>
                    </a:p>
                  </a:txBody>
                  <a:tcPr/>
                </a:tc>
                <a:tc>
                  <a:txBody>
                    <a:bodyPr/>
                    <a:lstStyle/>
                    <a:p>
                      <a:r>
                        <a:rPr lang="en-US" sz="1200"/>
                        <a:t>Signals whether (slow-moving/stationary) LOS path has been searched for (MSB) and whether it has been found (LSB)</a:t>
                      </a:r>
                    </a:p>
                  </a:txBody>
                  <a:tcPr/>
                </a:tc>
                <a:extLst>
                  <a:ext uri="{0D108BD9-81ED-4DB2-BD59-A6C34878D82A}">
                    <a16:rowId xmlns:a16="http://schemas.microsoft.com/office/drawing/2014/main" val="1252132071"/>
                  </a:ext>
                </a:extLst>
              </a:tr>
              <a:tr h="284464">
                <a:tc>
                  <a:txBody>
                    <a:bodyPr/>
                    <a:lstStyle/>
                    <a:p>
                      <a:r>
                        <a:rPr lang="en-US" sz="1400" b="0"/>
                        <a:t>Reserved</a:t>
                      </a:r>
                    </a:p>
                  </a:txBody>
                  <a:tcPr/>
                </a:tc>
                <a:tc>
                  <a:txBody>
                    <a:bodyPr/>
                    <a:lstStyle/>
                    <a:p>
                      <a:r>
                        <a:rPr lang="en-US" sz="1400"/>
                        <a:t>1</a:t>
                      </a:r>
                    </a:p>
                  </a:txBody>
                  <a:tcPr/>
                </a:tc>
                <a:tc>
                  <a:txBody>
                    <a:bodyPr/>
                    <a:lstStyle/>
                    <a:p>
                      <a:r>
                        <a:rPr lang="en-US" sz="1200"/>
                        <a:t>Reserved</a:t>
                      </a:r>
                    </a:p>
                  </a:txBody>
                  <a:tcPr/>
                </a:tc>
                <a:extLst>
                  <a:ext uri="{0D108BD9-81ED-4DB2-BD59-A6C34878D82A}">
                    <a16:rowId xmlns:a16="http://schemas.microsoft.com/office/drawing/2014/main" val="3051283254"/>
                  </a:ext>
                </a:extLst>
              </a:tr>
              <a:tr h="284464">
                <a:tc>
                  <a:txBody>
                    <a:bodyPr/>
                    <a:lstStyle/>
                    <a:p>
                      <a:r>
                        <a:rPr lang="en-US" sz="1400" b="0"/>
                        <a:t>Target Mode</a:t>
                      </a:r>
                    </a:p>
                  </a:txBody>
                  <a:tcPr/>
                </a:tc>
                <a:tc>
                  <a:txBody>
                    <a:bodyPr/>
                    <a:lstStyle/>
                    <a:p>
                      <a:r>
                        <a:rPr lang="en-US" sz="1400"/>
                        <a:t>1</a:t>
                      </a:r>
                    </a:p>
                  </a:txBody>
                  <a:tcPr/>
                </a:tc>
                <a:tc>
                  <a:txBody>
                    <a:bodyPr/>
                    <a:lstStyle/>
                    <a:p>
                      <a:r>
                        <a:rPr lang="en-US" sz="1200"/>
                        <a:t>Enabled if current CIR range contains target distance-velocity pairs instead of CIR tap amplitudes</a:t>
                      </a:r>
                    </a:p>
                  </a:txBody>
                  <a:tcPr/>
                </a:tc>
                <a:extLst>
                  <a:ext uri="{0D108BD9-81ED-4DB2-BD59-A6C34878D82A}">
                    <a16:rowId xmlns:a16="http://schemas.microsoft.com/office/drawing/2014/main" val="1358479231"/>
                  </a:ext>
                </a:extLst>
              </a:tr>
              <a:tr h="284464">
                <a:tc>
                  <a:txBody>
                    <a:bodyPr/>
                    <a:lstStyle/>
                    <a:p>
                      <a:r>
                        <a:rPr lang="en-US" sz="1400" b="0"/>
                        <a:t>Target AoA</a:t>
                      </a:r>
                    </a:p>
                  </a:txBody>
                  <a:tcPr/>
                </a:tc>
                <a:tc>
                  <a:txBody>
                    <a:bodyPr/>
                    <a:lstStyle/>
                    <a:p>
                      <a:r>
                        <a:rPr lang="en-US" sz="1400"/>
                        <a:t>1</a:t>
                      </a:r>
                    </a:p>
                  </a:txBody>
                  <a:tcPr/>
                </a:tc>
                <a:tc>
                  <a:txBody>
                    <a:bodyPr/>
                    <a:lstStyle/>
                    <a:p>
                      <a:r>
                        <a:rPr lang="en-US" sz="1200"/>
                        <a:t>Enabled if AoA field is transmitted</a:t>
                      </a:r>
                    </a:p>
                  </a:txBody>
                  <a:tcPr/>
                </a:tc>
                <a:extLst>
                  <a:ext uri="{0D108BD9-81ED-4DB2-BD59-A6C34878D82A}">
                    <a16:rowId xmlns:a16="http://schemas.microsoft.com/office/drawing/2014/main" val="1045679771"/>
                  </a:ext>
                </a:extLst>
              </a:tr>
              <a:tr h="284464">
                <a:tc>
                  <a:txBody>
                    <a:bodyPr/>
                    <a:lstStyle/>
                    <a:p>
                      <a:r>
                        <a:rPr lang="en-US" sz="1400" b="0"/>
                        <a:t>Target EoA</a:t>
                      </a:r>
                    </a:p>
                  </a:txBody>
                  <a:tcPr/>
                </a:tc>
                <a:tc>
                  <a:txBody>
                    <a:bodyPr/>
                    <a:lstStyle/>
                    <a:p>
                      <a:r>
                        <a:rPr lang="en-US" sz="1400"/>
                        <a:t>1</a:t>
                      </a:r>
                    </a:p>
                  </a:txBody>
                  <a:tcPr/>
                </a:tc>
                <a:tc>
                  <a:txBody>
                    <a:bodyPr/>
                    <a:lstStyle/>
                    <a:p>
                      <a:r>
                        <a:rPr lang="en-US" sz="1200"/>
                        <a:t>Enabled if EoA field is transmitted</a:t>
                      </a:r>
                    </a:p>
                  </a:txBody>
                  <a:tcPr/>
                </a:tc>
                <a:extLst>
                  <a:ext uri="{0D108BD9-81ED-4DB2-BD59-A6C34878D82A}">
                    <a16:rowId xmlns:a16="http://schemas.microsoft.com/office/drawing/2014/main" val="2735184240"/>
                  </a:ext>
                </a:extLst>
              </a:tr>
              <a:tr h="284464">
                <a:tc>
                  <a:txBody>
                    <a:bodyPr/>
                    <a:lstStyle/>
                    <a:p>
                      <a:r>
                        <a:rPr lang="en-US" sz="1400" b="0"/>
                        <a:t>Range Start Index</a:t>
                      </a:r>
                    </a:p>
                  </a:txBody>
                  <a:tcPr/>
                </a:tc>
                <a:tc>
                  <a:txBody>
                    <a:bodyPr/>
                    <a:lstStyle/>
                    <a:p>
                      <a:r>
                        <a:rPr lang="en-US" sz="1400"/>
                        <a:t>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Starting index (sample) of current range; also applies to Target Mode</a:t>
                      </a:r>
                    </a:p>
                  </a:txBody>
                  <a:tcPr/>
                </a:tc>
                <a:extLst>
                  <a:ext uri="{0D108BD9-81ED-4DB2-BD59-A6C34878D82A}">
                    <a16:rowId xmlns:a16="http://schemas.microsoft.com/office/drawing/2014/main" val="1521912891"/>
                  </a:ext>
                </a:extLst>
              </a:tr>
              <a:tr h="284464">
                <a:tc>
                  <a:txBody>
                    <a:bodyPr/>
                    <a:lstStyle/>
                    <a:p>
                      <a:r>
                        <a:rPr lang="en-US" sz="1400" b="0"/>
                        <a:t>Length of Range (LoR)</a:t>
                      </a:r>
                    </a:p>
                  </a:txBody>
                  <a:tcPr/>
                </a:tc>
                <a:tc>
                  <a:txBody>
                    <a:bodyPr/>
                    <a:lstStyle/>
                    <a:p>
                      <a:r>
                        <a:rPr lang="en-US" sz="1400"/>
                        <a:t>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Number of taps/elements in current range; in Target Mode, contains the number of targets</a:t>
                      </a:r>
                    </a:p>
                  </a:txBody>
                  <a:tcPr/>
                </a:tc>
                <a:extLst>
                  <a:ext uri="{0D108BD9-81ED-4DB2-BD59-A6C34878D82A}">
                    <a16:rowId xmlns:a16="http://schemas.microsoft.com/office/drawing/2014/main" val="3436234371"/>
                  </a:ext>
                </a:extLst>
              </a:tr>
            </a:tbl>
          </a:graphicData>
        </a:graphic>
      </p:graphicFrame>
      <p:sp>
        <p:nvSpPr>
          <p:cNvPr id="11" name="TextBox 10">
            <a:extLst>
              <a:ext uri="{FF2B5EF4-FFF2-40B4-BE49-F238E27FC236}">
                <a16:creationId xmlns:a16="http://schemas.microsoft.com/office/drawing/2014/main" id="{775DFD3E-F700-4D0F-B88D-B0B0E364621B}"/>
              </a:ext>
            </a:extLst>
          </p:cNvPr>
          <p:cNvSpPr txBox="1">
            <a:spLocks noChangeArrowheads="1"/>
          </p:cNvSpPr>
          <p:nvPr/>
        </p:nvSpPr>
        <p:spPr bwMode="auto">
          <a:xfrm>
            <a:off x="685800" y="1268760"/>
            <a:ext cx="45961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Range Header (transmitted for each range)</a:t>
            </a:r>
            <a:endParaRPr lang="en-US" altLang="en-US" sz="2800" i="1"/>
          </a:p>
        </p:txBody>
      </p:sp>
      <p:sp>
        <p:nvSpPr>
          <p:cNvPr id="10" name="Footer Placeholder 2">
            <a:extLst>
              <a:ext uri="{FF2B5EF4-FFF2-40B4-BE49-F238E27FC236}">
                <a16:creationId xmlns:a16="http://schemas.microsoft.com/office/drawing/2014/main" id="{43FCC1E6-275B-41D5-A930-25BFDF656171}"/>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1809801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15</a:t>
            </a:fld>
            <a:endParaRPr lang="en-US" altLang="en-US"/>
          </a:p>
        </p:txBody>
      </p:sp>
      <p:sp>
        <p:nvSpPr>
          <p:cNvPr id="4098" name="Rectangle 2"/>
          <p:cNvSpPr>
            <a:spLocks noGrp="1" noChangeArrowheads="1"/>
          </p:cNvSpPr>
          <p:nvPr>
            <p:ph type="title"/>
          </p:nvPr>
        </p:nvSpPr>
        <p:spPr>
          <a:xfrm>
            <a:off x="685800" y="685800"/>
            <a:ext cx="7772400" cy="779385"/>
          </a:xfrm>
          <a:ln/>
        </p:spPr>
        <p:txBody>
          <a:bodyPr/>
          <a:lstStyle/>
          <a:p>
            <a:r>
              <a:rPr lang="en-US" altLang="en-US" sz="3200"/>
              <a:t>UWB Sensing – CIR Sharing (V)</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graphicFrame>
        <p:nvGraphicFramePr>
          <p:cNvPr id="2" name="Table 2">
            <a:extLst>
              <a:ext uri="{FF2B5EF4-FFF2-40B4-BE49-F238E27FC236}">
                <a16:creationId xmlns:a16="http://schemas.microsoft.com/office/drawing/2014/main" id="{6942CBEE-C369-4014-A2F1-0352E749352C}"/>
              </a:ext>
            </a:extLst>
          </p:cNvPr>
          <p:cNvGraphicFramePr>
            <a:graphicFrameLocks noGrp="1"/>
          </p:cNvGraphicFramePr>
          <p:nvPr>
            <p:extLst>
              <p:ext uri="{D42A27DB-BD31-4B8C-83A1-F6EECF244321}">
                <p14:modId xmlns:p14="http://schemas.microsoft.com/office/powerpoint/2010/main" val="867811349"/>
              </p:ext>
            </p:extLst>
          </p:nvPr>
        </p:nvGraphicFramePr>
        <p:xfrm>
          <a:off x="709701" y="2391504"/>
          <a:ext cx="7748499" cy="3413760"/>
        </p:xfrm>
        <a:graphic>
          <a:graphicData uri="http://schemas.openxmlformats.org/drawingml/2006/table">
            <a:tbl>
              <a:tblPr firstRow="1" bandRow="1">
                <a:tableStyleId>{5940675A-B579-460E-94D1-54222C63F5DA}</a:tableStyleId>
              </a:tblPr>
              <a:tblGrid>
                <a:gridCol w="2350132">
                  <a:extLst>
                    <a:ext uri="{9D8B030D-6E8A-4147-A177-3AD203B41FA5}">
                      <a16:colId xmlns:a16="http://schemas.microsoft.com/office/drawing/2014/main" val="1361531661"/>
                    </a:ext>
                  </a:extLst>
                </a:gridCol>
                <a:gridCol w="1800200">
                  <a:extLst>
                    <a:ext uri="{9D8B030D-6E8A-4147-A177-3AD203B41FA5}">
                      <a16:colId xmlns:a16="http://schemas.microsoft.com/office/drawing/2014/main" val="1621454894"/>
                    </a:ext>
                  </a:extLst>
                </a:gridCol>
                <a:gridCol w="3598167">
                  <a:extLst>
                    <a:ext uri="{9D8B030D-6E8A-4147-A177-3AD203B41FA5}">
                      <a16:colId xmlns:a16="http://schemas.microsoft.com/office/drawing/2014/main" val="792715113"/>
                    </a:ext>
                  </a:extLst>
                </a:gridCol>
              </a:tblGrid>
              <a:tr h="284464">
                <a:tc>
                  <a:txBody>
                    <a:bodyPr/>
                    <a:lstStyle/>
                    <a:p>
                      <a:r>
                        <a:rPr lang="en-US" sz="1400"/>
                        <a:t>Field Name</a:t>
                      </a:r>
                    </a:p>
                  </a:txBody>
                  <a:tcPr/>
                </a:tc>
                <a:tc>
                  <a:txBody>
                    <a:bodyPr/>
                    <a:lstStyle/>
                    <a:p>
                      <a:r>
                        <a:rPr lang="en-US" sz="1400"/>
                        <a:t>Field Length (Bits)</a:t>
                      </a:r>
                    </a:p>
                  </a:txBody>
                  <a:tcPr/>
                </a:tc>
                <a:tc>
                  <a:txBody>
                    <a:bodyPr/>
                    <a:lstStyle/>
                    <a:p>
                      <a:r>
                        <a:rPr lang="en-US" sz="1400"/>
                        <a:t>Description</a:t>
                      </a:r>
                    </a:p>
                  </a:txBody>
                  <a:tcPr/>
                </a:tc>
                <a:extLst>
                  <a:ext uri="{0D108BD9-81ED-4DB2-BD59-A6C34878D82A}">
                    <a16:rowId xmlns:a16="http://schemas.microsoft.com/office/drawing/2014/main" val="2510206292"/>
                  </a:ext>
                </a:extLst>
              </a:tr>
              <a:tr h="284464">
                <a:tc>
                  <a:txBody>
                    <a:bodyPr/>
                    <a:lstStyle/>
                    <a:p>
                      <a:r>
                        <a:rPr lang="en-US" sz="1400" b="0"/>
                        <a:t>In-Phase Amplitude</a:t>
                      </a:r>
                    </a:p>
                  </a:txBody>
                  <a:tcPr/>
                </a:tc>
                <a:tc>
                  <a:txBody>
                    <a:bodyPr/>
                    <a:lstStyle/>
                    <a:p>
                      <a:r>
                        <a:rPr lang="en-US" sz="1400"/>
                        <a:t>{8,12,16,24}</a:t>
                      </a:r>
                    </a:p>
                  </a:txBody>
                  <a:tcPr/>
                </a:tc>
                <a:tc>
                  <a:txBody>
                    <a:bodyPr/>
                    <a:lstStyle/>
                    <a:p>
                      <a:r>
                        <a:rPr lang="en-US" sz="1200"/>
                        <a:t>Amplitude scaled to pre-agreed level, encoded as signed integer (not transmitted in Target Mode)</a:t>
                      </a:r>
                    </a:p>
                  </a:txBody>
                  <a:tcPr/>
                </a:tc>
                <a:extLst>
                  <a:ext uri="{0D108BD9-81ED-4DB2-BD59-A6C34878D82A}">
                    <a16:rowId xmlns:a16="http://schemas.microsoft.com/office/drawing/2014/main" val="3344016972"/>
                  </a:ext>
                </a:extLst>
              </a:tr>
              <a:tr h="302608">
                <a:tc>
                  <a:txBody>
                    <a:bodyPr/>
                    <a:lstStyle/>
                    <a:p>
                      <a:r>
                        <a:rPr lang="en-US" sz="1400" b="0"/>
                        <a:t>Quadrature Amplitude</a:t>
                      </a:r>
                    </a:p>
                  </a:txBody>
                  <a:tcPr/>
                </a:tc>
                <a:tc>
                  <a:txBody>
                    <a:bodyPr/>
                    <a:lstStyle/>
                    <a:p>
                      <a:r>
                        <a:rPr lang="en-US" sz="1400"/>
                        <a:t>{8,12,16,24}</a:t>
                      </a:r>
                    </a:p>
                  </a:txBody>
                  <a:tcPr/>
                </a:tc>
                <a:tc>
                  <a:txBody>
                    <a:bodyPr/>
                    <a:lstStyle/>
                    <a:p>
                      <a:r>
                        <a:rPr lang="en-US" sz="1200"/>
                        <a:t>Amplitude scaled to pre-agreed level, encoded as signed integer (not transmitted in Target Mode)</a:t>
                      </a:r>
                    </a:p>
                  </a:txBody>
                  <a:tcPr/>
                </a:tc>
                <a:extLst>
                  <a:ext uri="{0D108BD9-81ED-4DB2-BD59-A6C34878D82A}">
                    <a16:rowId xmlns:a16="http://schemas.microsoft.com/office/drawing/2014/main" val="308473356"/>
                  </a:ext>
                </a:extLst>
              </a:tr>
              <a:tr h="302608">
                <a:tc>
                  <a:txBody>
                    <a:bodyPr/>
                    <a:lstStyle/>
                    <a:p>
                      <a:r>
                        <a:rPr lang="en-US" sz="1400" b="0"/>
                        <a:t>Target Delay</a:t>
                      </a:r>
                    </a:p>
                  </a:txBody>
                  <a:tcPr/>
                </a:tc>
                <a:tc>
                  <a:txBody>
                    <a:bodyPr/>
                    <a:lstStyle/>
                    <a:p>
                      <a:r>
                        <a:rPr lang="en-US" sz="1400"/>
                        <a:t>12</a:t>
                      </a:r>
                    </a:p>
                  </a:txBody>
                  <a:tcPr/>
                </a:tc>
                <a:tc>
                  <a:txBody>
                    <a:bodyPr/>
                    <a:lstStyle/>
                    <a:p>
                      <a:r>
                        <a:rPr lang="en-US" sz="1200"/>
                        <a:t>Estimated distance of the current target, expressed in number of samples (only transmitted in Target Mode)</a:t>
                      </a:r>
                    </a:p>
                  </a:txBody>
                  <a:tcPr/>
                </a:tc>
                <a:extLst>
                  <a:ext uri="{0D108BD9-81ED-4DB2-BD59-A6C34878D82A}">
                    <a16:rowId xmlns:a16="http://schemas.microsoft.com/office/drawing/2014/main" val="2712012107"/>
                  </a:ext>
                </a:extLst>
              </a:tr>
              <a:tr h="302608">
                <a:tc>
                  <a:txBody>
                    <a:bodyPr/>
                    <a:lstStyle/>
                    <a:p>
                      <a:r>
                        <a:rPr lang="en-US" sz="1400" b="0"/>
                        <a:t>Target Velocity</a:t>
                      </a:r>
                    </a:p>
                  </a:txBody>
                  <a:tcPr/>
                </a:tc>
                <a:tc>
                  <a:txBody>
                    <a:bodyPr/>
                    <a:lstStyle/>
                    <a:p>
                      <a:r>
                        <a:rPr lang="en-US" sz="1400"/>
                        <a:t>12</a:t>
                      </a:r>
                    </a:p>
                  </a:txBody>
                  <a:tcPr/>
                </a:tc>
                <a:tc>
                  <a:txBody>
                    <a:bodyPr/>
                    <a:lstStyle/>
                    <a:p>
                      <a:r>
                        <a:rPr lang="en-US" sz="1200"/>
                        <a:t>Estimated target velocity as signed integer multiple of 2.5e-3 m/s (only transmitted in Target Mode)</a:t>
                      </a:r>
                    </a:p>
                  </a:txBody>
                  <a:tcPr/>
                </a:tc>
                <a:extLst>
                  <a:ext uri="{0D108BD9-81ED-4DB2-BD59-A6C34878D82A}">
                    <a16:rowId xmlns:a16="http://schemas.microsoft.com/office/drawing/2014/main" val="876572163"/>
                  </a:ext>
                </a:extLst>
              </a:tr>
              <a:tr h="302608">
                <a:tc>
                  <a:txBody>
                    <a:bodyPr/>
                    <a:lstStyle/>
                    <a:p>
                      <a:r>
                        <a:rPr lang="en-US" sz="1400" b="0"/>
                        <a:t>Target AoA</a:t>
                      </a:r>
                    </a:p>
                  </a:txBody>
                  <a:tcPr/>
                </a:tc>
                <a:tc>
                  <a:txBody>
                    <a:bodyPr/>
                    <a:lstStyle/>
                    <a:p>
                      <a:r>
                        <a:rPr lang="en-US" sz="1400"/>
                        <a:t>12</a:t>
                      </a:r>
                    </a:p>
                  </a:txBody>
                  <a:tcPr/>
                </a:tc>
                <a:tc>
                  <a:txBody>
                    <a:bodyPr/>
                    <a:lstStyle/>
                    <a:p>
                      <a:r>
                        <a:rPr lang="en-US" sz="1200"/>
                        <a:t>Estimated azimuth of the current target, range -</a:t>
                      </a:r>
                      <a:r>
                        <a:rPr lang="el-GR" sz="1200"/>
                        <a:t>π</a:t>
                      </a:r>
                      <a:r>
                        <a:rPr lang="en-US" sz="1200"/>
                        <a:t> to +</a:t>
                      </a:r>
                      <a:r>
                        <a:rPr lang="el-GR" sz="1200"/>
                        <a:t>π</a:t>
                      </a:r>
                      <a:r>
                        <a:rPr lang="en-US" sz="1200"/>
                        <a:t> (optional; only transmitted in Target Mode)</a:t>
                      </a:r>
                    </a:p>
                  </a:txBody>
                  <a:tcPr/>
                </a:tc>
                <a:extLst>
                  <a:ext uri="{0D108BD9-81ED-4DB2-BD59-A6C34878D82A}">
                    <a16:rowId xmlns:a16="http://schemas.microsoft.com/office/drawing/2014/main" val="3187245675"/>
                  </a:ext>
                </a:extLst>
              </a:tr>
              <a:tr h="302608">
                <a:tc>
                  <a:txBody>
                    <a:bodyPr/>
                    <a:lstStyle/>
                    <a:p>
                      <a:r>
                        <a:rPr lang="en-US" sz="1400" b="0"/>
                        <a:t>Target EoA</a:t>
                      </a:r>
                    </a:p>
                  </a:txBody>
                  <a:tcPr/>
                </a:tc>
                <a:tc>
                  <a:txBody>
                    <a:bodyPr/>
                    <a:lstStyle/>
                    <a:p>
                      <a:r>
                        <a:rPr lang="en-US" sz="1400"/>
                        <a:t>12</a:t>
                      </a:r>
                    </a:p>
                  </a:txBody>
                  <a:tcPr/>
                </a:tc>
                <a:tc>
                  <a:txBody>
                    <a:bodyPr/>
                    <a:lstStyle/>
                    <a:p>
                      <a:r>
                        <a:rPr lang="en-US" sz="1200"/>
                        <a:t>Estimated elevation of the current target, range -</a:t>
                      </a:r>
                      <a:r>
                        <a:rPr lang="el-GR" sz="1200"/>
                        <a:t>π</a:t>
                      </a:r>
                      <a:r>
                        <a:rPr lang="en-US" sz="1200"/>
                        <a:t> to +</a:t>
                      </a:r>
                      <a:r>
                        <a:rPr lang="el-GR" sz="1200"/>
                        <a:t>π</a:t>
                      </a:r>
                      <a:r>
                        <a:rPr lang="en-US" sz="1200"/>
                        <a:t> (optional; only transmitted in Target Mode)</a:t>
                      </a:r>
                    </a:p>
                  </a:txBody>
                  <a:tcPr/>
                </a:tc>
                <a:extLst>
                  <a:ext uri="{0D108BD9-81ED-4DB2-BD59-A6C34878D82A}">
                    <a16:rowId xmlns:a16="http://schemas.microsoft.com/office/drawing/2014/main" val="3363055237"/>
                  </a:ext>
                </a:extLst>
              </a:tr>
            </a:tbl>
          </a:graphicData>
        </a:graphic>
      </p:graphicFrame>
      <p:sp>
        <p:nvSpPr>
          <p:cNvPr id="11" name="TextBox 10">
            <a:extLst>
              <a:ext uri="{FF2B5EF4-FFF2-40B4-BE49-F238E27FC236}">
                <a16:creationId xmlns:a16="http://schemas.microsoft.com/office/drawing/2014/main" id="{775DFD3E-F700-4D0F-B88D-B0B0E364621B}"/>
              </a:ext>
            </a:extLst>
          </p:cNvPr>
          <p:cNvSpPr txBox="1">
            <a:spLocks noChangeArrowheads="1"/>
          </p:cNvSpPr>
          <p:nvPr/>
        </p:nvSpPr>
        <p:spPr bwMode="auto">
          <a:xfrm>
            <a:off x="685800" y="1702549"/>
            <a:ext cx="800732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Range Body (transmitted LoR times for each range,</a:t>
            </a:r>
          </a:p>
          <a:p>
            <a:r>
              <a:rPr lang="en-US" altLang="en-US" sz="1800"/>
              <a:t>i.e., I&amp;Q amplitude pairs for each tap or delay velocity pairs for each element)</a:t>
            </a:r>
            <a:endParaRPr lang="en-US" altLang="en-US" sz="2800" i="1"/>
          </a:p>
        </p:txBody>
      </p:sp>
      <p:sp>
        <p:nvSpPr>
          <p:cNvPr id="10" name="Footer Placeholder 2">
            <a:extLst>
              <a:ext uri="{FF2B5EF4-FFF2-40B4-BE49-F238E27FC236}">
                <a16:creationId xmlns:a16="http://schemas.microsoft.com/office/drawing/2014/main" id="{EA8DFF67-1EFE-46C1-B28B-956FD33711A1}"/>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564808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16</a:t>
            </a:fld>
            <a:endParaRPr lang="en-US" altLang="en-US"/>
          </a:p>
        </p:txBody>
      </p:sp>
      <p:sp>
        <p:nvSpPr>
          <p:cNvPr id="4098" name="Rectangle 2"/>
          <p:cNvSpPr>
            <a:spLocks noGrp="1" noChangeArrowheads="1"/>
          </p:cNvSpPr>
          <p:nvPr>
            <p:ph type="title"/>
          </p:nvPr>
        </p:nvSpPr>
        <p:spPr>
          <a:xfrm>
            <a:off x="685800" y="685800"/>
            <a:ext cx="7772400" cy="687387"/>
          </a:xfrm>
          <a:ln/>
        </p:spPr>
        <p:txBody>
          <a:bodyPr/>
          <a:lstStyle/>
          <a:p>
            <a:r>
              <a:rPr lang="en-US" altLang="en-US" sz="3200"/>
              <a:t>References</a:t>
            </a:r>
          </a:p>
        </p:txBody>
      </p:sp>
      <p:sp>
        <p:nvSpPr>
          <p:cNvPr id="4099" name="Rectangle 3"/>
          <p:cNvSpPr>
            <a:spLocks noGrp="1" noChangeArrowheads="1"/>
          </p:cNvSpPr>
          <p:nvPr>
            <p:ph type="body" idx="1"/>
          </p:nvPr>
        </p:nvSpPr>
        <p:spPr>
          <a:xfrm>
            <a:off x="685800" y="1373187"/>
            <a:ext cx="7924800" cy="4722813"/>
          </a:xfrm>
          <a:ln/>
        </p:spPr>
        <p:txBody>
          <a:bodyPr/>
          <a:lstStyle/>
          <a:p>
            <a:pPr marL="0" indent="0">
              <a:buNone/>
            </a:pPr>
            <a:endParaRPr lang="en-US" sz="1100"/>
          </a:p>
          <a:p>
            <a:pPr marL="0" indent="0">
              <a:buNone/>
            </a:pPr>
            <a:r>
              <a:rPr lang="en-US" sz="1100"/>
              <a:t>https://mentor.ieee.org/802.15/dcn/21/15-21-0399-00-04ab-uwb-sensing-in-802-15.pptx</a:t>
            </a:r>
            <a:br>
              <a:rPr lang="en-US" sz="1100"/>
            </a:br>
            <a:r>
              <a:rPr lang="en-US" sz="1100"/>
              <a:t>https://mentor.ieee.org/802.15/dcn/21/15-21-0570-00-04ab-cir-feedback-for-uwb-sensing.pptx</a:t>
            </a:r>
            <a:br>
              <a:rPr lang="en-US" sz="1100"/>
            </a:br>
            <a:r>
              <a:rPr lang="en-US" sz="1100"/>
              <a:t>https://mentor.ieee.org/802.15/dcn/22/15-22-0040-04-04ab-waveform-design-for-uwb-sensing.pptx</a:t>
            </a:r>
            <a:br>
              <a:rPr lang="en-US" sz="1100"/>
            </a:br>
            <a:r>
              <a:rPr lang="en-US" sz="1100"/>
              <a:t>https://mentor.ieee.org/802.15/dcn/22/15-22-0061-00-04ab-sensing-continued.pptx</a:t>
            </a:r>
            <a:br>
              <a:rPr lang="en-US" sz="1100"/>
            </a:br>
            <a:r>
              <a:rPr lang="en-US" sz="1100"/>
              <a:t>https://mentor.ieee.org/802.15/dcn/22/15-22-0066-02-04ab-link-budget-analysis-and-cir-reporting-for-uwb-rf-sensing.pptx</a:t>
            </a:r>
            <a:br>
              <a:rPr lang="en-US" sz="1100"/>
            </a:br>
            <a:r>
              <a:rPr lang="en-US" sz="1100"/>
              <a:t>https://mentor.ieee.org/802.15/dcn/22/15-22-0012-02-04ab-uwb-sensing-scenarios-for-802-15-4ab.pptx</a:t>
            </a:r>
            <a:br>
              <a:rPr lang="en-US" sz="1100"/>
            </a:br>
            <a:r>
              <a:rPr lang="en-US" sz="1100"/>
              <a:t>https://mentor.ieee.org/802.15/dcn/22/15-22-0083-01-04ab-uwb-sensing-concepts.pptx</a:t>
            </a:r>
            <a:br>
              <a:rPr lang="en-US" sz="1100"/>
            </a:br>
            <a:r>
              <a:rPr lang="en-US" sz="1100"/>
              <a:t>https://mentor.ieee.org/802.15/dcn/22/15-22-0144-03-04ab-use-cases-of-uwb-sensing-proxy-application-in-802-15-4ab.pptx</a:t>
            </a:r>
            <a:br>
              <a:rPr lang="en-US" sz="1100"/>
            </a:br>
            <a:r>
              <a:rPr lang="en-US" sz="1100"/>
              <a:t>https://mentor.ieee.org/802.15/dcn/22/15-22-0170-00-04ab-discussion-on-uwb-sensing-report.pptx</a:t>
            </a:r>
            <a:br>
              <a:rPr lang="en-US" sz="1100"/>
            </a:br>
            <a:br>
              <a:rPr lang="en-US" sz="1100"/>
            </a:br>
            <a:endParaRPr lang="en-US" sz="1100"/>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
        <p:nvSpPr>
          <p:cNvPr id="7" name="Footer Placeholder 2">
            <a:extLst>
              <a:ext uri="{FF2B5EF4-FFF2-40B4-BE49-F238E27FC236}">
                <a16:creationId xmlns:a16="http://schemas.microsoft.com/office/drawing/2014/main" id="{E986A2A1-A6AD-4F91-9FEF-F34EE627F314}"/>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3564316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332643614"/>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Re-use of existing PHY elements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Specification of carrier frequencies for Sensing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Outlining key Sensing PHY and MAC aspects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January 2022</a:t>
            </a:r>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Sensing Device</a:t>
            </a:r>
            <a:br>
              <a:rPr lang="en-US" altLang="en-US"/>
            </a:br>
            <a:br>
              <a:rPr lang="en-US" altLang="en-US"/>
            </a:br>
            <a:endParaRPr lang="en-US" altLang="en-US" sz="1800"/>
          </a:p>
        </p:txBody>
      </p:sp>
      <p:sp>
        <p:nvSpPr>
          <p:cNvPr id="8" name="Date Placeholder 1">
            <a:extLst>
              <a:ext uri="{FF2B5EF4-FFF2-40B4-BE49-F238E27FC236}">
                <a16:creationId xmlns:a16="http://schemas.microsoft.com/office/drawing/2014/main" id="{D15D0CAC-6C0C-4338-A1BF-F794BC822F0F}"/>
              </a:ext>
            </a:extLst>
          </p:cNvPr>
          <p:cNvSpPr>
            <a:spLocks noGrp="1"/>
          </p:cNvSpPr>
          <p:nvPr>
            <p:ph type="dt" sz="half" idx="10"/>
          </p:nvPr>
        </p:nvSpPr>
        <p:spPr>
          <a:xfrm>
            <a:off x="685800" y="378281"/>
            <a:ext cx="1600200" cy="215444"/>
          </a:xfrm>
        </p:spPr>
        <p:txBody>
          <a:bodyPr/>
          <a:lstStyle/>
          <a:p>
            <a:r>
              <a:rPr lang="en-US" altLang="en-US"/>
              <a:t>January 2022</a:t>
            </a:r>
          </a:p>
        </p:txBody>
      </p:sp>
      <p:sp>
        <p:nvSpPr>
          <p:cNvPr id="7" name="Footer Placeholder 2">
            <a:extLst>
              <a:ext uri="{FF2B5EF4-FFF2-40B4-BE49-F238E27FC236}">
                <a16:creationId xmlns:a16="http://schemas.microsoft.com/office/drawing/2014/main" id="{98BF9921-AA74-4AFD-BD4B-A81322CF34BC}"/>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in 802.15.4ab</a:t>
            </a:r>
          </a:p>
        </p:txBody>
      </p:sp>
      <p:sp>
        <p:nvSpPr>
          <p:cNvPr id="4099" name="Rectangle 3"/>
          <p:cNvSpPr>
            <a:spLocks noGrp="1" noChangeArrowheads="1"/>
          </p:cNvSpPr>
          <p:nvPr>
            <p:ph type="body" idx="1"/>
          </p:nvPr>
        </p:nvSpPr>
        <p:spPr>
          <a:xfrm>
            <a:off x="685800" y="1752237"/>
            <a:ext cx="7924800" cy="4343400"/>
          </a:xfrm>
          <a:ln/>
        </p:spPr>
        <p:txBody>
          <a:bodyPr/>
          <a:lstStyle/>
          <a:p>
            <a:r>
              <a:rPr lang="en-US" sz="2000"/>
              <a:t>UWB is positioned to enable large-scale deployment of </a:t>
            </a:r>
            <a:r>
              <a:rPr lang="en-US" sz="2000" b="1"/>
              <a:t>uniquely high-performant standardized Sensing functionality</a:t>
            </a:r>
            <a:r>
              <a:rPr lang="en-US" sz="2000"/>
              <a:t>, when provided as part of a Ranging+Sensing radio concept</a:t>
            </a:r>
          </a:p>
          <a:p>
            <a:pPr lvl="1"/>
            <a:r>
              <a:rPr lang="en-US" sz="1600"/>
              <a:t>Address new Sensing-based applications</a:t>
            </a:r>
          </a:p>
          <a:p>
            <a:pPr lvl="1"/>
            <a:r>
              <a:rPr lang="en-US" sz="1600"/>
              <a:t>Leverage Sensing to accelerate adoption of UWB technology</a:t>
            </a:r>
          </a:p>
          <a:p>
            <a:r>
              <a:rPr lang="en-US" sz="2000"/>
              <a:t>Define the </a:t>
            </a:r>
            <a:r>
              <a:rPr lang="en-US" sz="2000" b="1"/>
              <a:t>Sensing Device</a:t>
            </a:r>
            <a:r>
              <a:rPr lang="en-US" sz="2000"/>
              <a:t> (SDEV)</a:t>
            </a:r>
          </a:p>
          <a:p>
            <a:pPr lvl="1"/>
            <a:r>
              <a:rPr lang="en-US" sz="1600"/>
              <a:t>Specify a conditionally mandatory basic feature set,</a:t>
            </a:r>
            <a:br>
              <a:rPr lang="en-US" sz="1600"/>
            </a:br>
            <a:r>
              <a:rPr lang="en-US" sz="1600"/>
              <a:t>enabling high-performance UWB Sensing @ ~500 MHz BW</a:t>
            </a:r>
          </a:p>
          <a:p>
            <a:pPr lvl="1"/>
            <a:r>
              <a:rPr lang="en-US" sz="1600"/>
              <a:t>Specify SDEV as an extension of ERDEV capabilities</a:t>
            </a:r>
          </a:p>
          <a:p>
            <a:pPr lvl="2"/>
            <a:r>
              <a:rPr lang="en-US" sz="1600"/>
              <a:t>SDEVs using ERDEV capabilities are good spectrum citizens</a:t>
            </a:r>
          </a:p>
          <a:p>
            <a:pPr lvl="1"/>
            <a:r>
              <a:rPr lang="en-US" sz="1600"/>
              <a:t>Specify options beyond the SDEV to support up to ≥1.5 GHz BW</a:t>
            </a:r>
          </a:p>
          <a:p>
            <a:r>
              <a:rPr lang="en-US" sz="2000"/>
              <a:t>Support </a:t>
            </a:r>
            <a:r>
              <a:rPr lang="en-US" sz="2000" b="1"/>
              <a:t>Sensing Networks</a:t>
            </a:r>
          </a:p>
          <a:p>
            <a:pPr lvl="1"/>
            <a:r>
              <a:rPr lang="en-US" sz="1600">
                <a:effectLst/>
                <a:latin typeface="Arial" panose="020B0604020202020204" pitchFamily="34" charset="0"/>
                <a:ea typeface="Times New Roman" panose="02020603050405020304" pitchFamily="18" charset="0"/>
              </a:rPr>
              <a:t>Distributed Sensing systems</a:t>
            </a:r>
          </a:p>
          <a:p>
            <a:pPr lvl="1"/>
            <a:r>
              <a:rPr lang="en-US" sz="1600">
                <a:latin typeface="Arial" panose="020B0604020202020204" pitchFamily="34" charset="0"/>
                <a:ea typeface="Times New Roman" panose="02020603050405020304" pitchFamily="18" charset="0"/>
              </a:rPr>
              <a:t>C</a:t>
            </a:r>
            <a:r>
              <a:rPr lang="en-US" sz="1600">
                <a:effectLst/>
                <a:latin typeface="Arial" panose="020B0604020202020204" pitchFamily="34" charset="0"/>
                <a:ea typeface="Times New Roman" panose="02020603050405020304" pitchFamily="18" charset="0"/>
              </a:rPr>
              <a:t>oexistence management</a:t>
            </a:r>
          </a:p>
          <a:p>
            <a:pPr lvl="1"/>
            <a:r>
              <a:rPr lang="en-US" sz="1600">
                <a:effectLst/>
                <a:latin typeface="Arial" panose="020B0604020202020204" pitchFamily="34" charset="0"/>
                <a:ea typeface="Times New Roman" panose="02020603050405020304" pitchFamily="18" charset="0"/>
              </a:rPr>
              <a:t>Networks using both Multistatic and Monostatic Sensing results</a:t>
            </a:r>
            <a:endParaRPr lang="en-US" sz="1600"/>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
        <p:nvSpPr>
          <p:cNvPr id="7" name="Footer Placeholder 2">
            <a:extLst>
              <a:ext uri="{FF2B5EF4-FFF2-40B4-BE49-F238E27FC236}">
                <a16:creationId xmlns:a16="http://schemas.microsoft.com/office/drawing/2014/main" id="{D6C886D4-4B8E-46E2-9AC0-56F9DFDB818B}"/>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365184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Terminology</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Align Sensing terminology with IEEE Std 686-2017</a:t>
            </a:r>
          </a:p>
          <a:p>
            <a:endParaRPr lang="en-US" sz="2000"/>
          </a:p>
          <a:p>
            <a:r>
              <a:rPr lang="en-US" sz="2000">
                <a:effectLst/>
                <a:latin typeface="Arial" panose="020B0604020202020204" pitchFamily="34" charset="0"/>
                <a:ea typeface="Times New Roman" panose="02020603050405020304" pitchFamily="18" charset="0"/>
              </a:rPr>
              <a:t>Extend with additional (e.g., Monostatic Sensing) terminology where applicable, e.g.: tap, (range) bin, resolution cell</a:t>
            </a:r>
            <a:endParaRPr lang="en-US" sz="2000"/>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
        <p:nvSpPr>
          <p:cNvPr id="7" name="Footer Placeholder 2">
            <a:extLst>
              <a:ext uri="{FF2B5EF4-FFF2-40B4-BE49-F238E27FC236}">
                <a16:creationId xmlns:a16="http://schemas.microsoft.com/office/drawing/2014/main" id="{866FAC9C-C44A-4002-AB35-3D09718919CA}"/>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380893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More Terminology</a:t>
            </a:r>
          </a:p>
        </p:txBody>
      </p:sp>
      <p:sp>
        <p:nvSpPr>
          <p:cNvPr id="4099" name="Rectangle 3"/>
          <p:cNvSpPr>
            <a:spLocks noGrp="1" noChangeArrowheads="1"/>
          </p:cNvSpPr>
          <p:nvPr>
            <p:ph type="body" idx="1"/>
          </p:nvPr>
        </p:nvSpPr>
        <p:spPr>
          <a:xfrm>
            <a:off x="685800" y="1752600"/>
            <a:ext cx="7924800" cy="4343400"/>
          </a:xfrm>
          <a:ln/>
        </p:spPr>
        <p:txBody>
          <a:bodyPr/>
          <a:lstStyle/>
          <a:p>
            <a:r>
              <a:rPr lang="en-US" sz="1800" b="1"/>
              <a:t>Illuminating Signal</a:t>
            </a:r>
            <a:r>
              <a:rPr lang="en-US" sz="1800"/>
              <a:t> (from </a:t>
            </a:r>
            <a:r>
              <a:rPr lang="en-US" sz="1800" b="1"/>
              <a:t>Sensing Transmitter/Initiator</a:t>
            </a:r>
            <a:r>
              <a:rPr lang="en-US" sz="1800"/>
              <a:t>)</a:t>
            </a:r>
          </a:p>
          <a:p>
            <a:r>
              <a:rPr lang="en-US" sz="1800" b="1"/>
              <a:t>Echo Signal</a:t>
            </a:r>
            <a:r>
              <a:rPr lang="en-US" sz="1800"/>
              <a:t> (to </a:t>
            </a:r>
            <a:r>
              <a:rPr lang="en-US" sz="1800" b="1"/>
              <a:t>Sensing Receiver/Responder</a:t>
            </a:r>
            <a:r>
              <a:rPr lang="en-US" sz="1800"/>
              <a:t>):</a:t>
            </a:r>
          </a:p>
          <a:p>
            <a:endParaRPr lang="en-US" sz="2000"/>
          </a:p>
          <a:p>
            <a:endParaRPr lang="en-US" sz="2000"/>
          </a:p>
          <a:p>
            <a:endParaRPr lang="en-US" sz="2000"/>
          </a:p>
          <a:p>
            <a:endParaRPr lang="en-US" sz="2000"/>
          </a:p>
          <a:p>
            <a:endParaRPr lang="en-US" sz="2000"/>
          </a:p>
          <a:p>
            <a:endParaRPr lang="en-US" sz="2000"/>
          </a:p>
          <a:p>
            <a:endParaRPr lang="en-US" sz="2000"/>
          </a:p>
          <a:p>
            <a:endParaRPr lang="en-US" sz="2000"/>
          </a:p>
          <a:p>
            <a:endParaRPr lang="en-US" sz="2000"/>
          </a:p>
          <a:p>
            <a:endParaRPr lang="en-US" sz="1800"/>
          </a:p>
          <a:p>
            <a:r>
              <a:rPr lang="en-US" sz="1600" b="1"/>
              <a:t>Sensing Processor</a:t>
            </a:r>
            <a:r>
              <a:rPr lang="en-US" sz="1600"/>
              <a:t> creates </a:t>
            </a:r>
            <a:r>
              <a:rPr lang="en-US" sz="1600" b="1"/>
              <a:t>Sensing Result</a:t>
            </a:r>
            <a:r>
              <a:rPr lang="en-US" sz="1600"/>
              <a:t> from </a:t>
            </a:r>
            <a:r>
              <a:rPr lang="en-US" sz="1600" b="1"/>
              <a:t>Sensing Measurement</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pic>
        <p:nvPicPr>
          <p:cNvPr id="4" name="Picture 3">
            <a:extLst>
              <a:ext uri="{FF2B5EF4-FFF2-40B4-BE49-F238E27FC236}">
                <a16:creationId xmlns:a16="http://schemas.microsoft.com/office/drawing/2014/main" id="{A6EBC90D-EE64-4D6B-9BF6-0C8F99C30142}"/>
              </a:ext>
            </a:extLst>
          </p:cNvPr>
          <p:cNvPicPr>
            <a:picLocks noChangeAspect="1"/>
          </p:cNvPicPr>
          <p:nvPr/>
        </p:nvPicPr>
        <p:blipFill>
          <a:blip r:embed="rId3"/>
          <a:stretch>
            <a:fillRect/>
          </a:stretch>
        </p:blipFill>
        <p:spPr>
          <a:xfrm>
            <a:off x="1835696" y="2768565"/>
            <a:ext cx="5792930" cy="3180715"/>
          </a:xfrm>
          <a:prstGeom prst="rect">
            <a:avLst/>
          </a:prstGeom>
        </p:spPr>
      </p:pic>
      <p:sp>
        <p:nvSpPr>
          <p:cNvPr id="10" name="Footer Placeholder 2">
            <a:extLst>
              <a:ext uri="{FF2B5EF4-FFF2-40B4-BE49-F238E27FC236}">
                <a16:creationId xmlns:a16="http://schemas.microsoft.com/office/drawing/2014/main" id="{69330AEA-AE3E-495C-9C03-0907F12553C0}"/>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3791051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Use of Multiple Antennas per Station</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endParaRPr lang="en-US" sz="2000"/>
          </a:p>
          <a:p>
            <a:r>
              <a:rPr lang="en-US" sz="2000"/>
              <a:t>Specify periodic (e.g., existing Ipatov) sequences to be used for Sensing as drop-in replacement for STS segments (i.e., support multiple segments separated by gaps)</a:t>
            </a:r>
          </a:p>
          <a:p>
            <a:pPr lvl="1"/>
            <a:r>
              <a:rPr lang="en-US" sz="1800"/>
              <a:t>This could support per-segment assignment of (virtual) TX antennas</a:t>
            </a:r>
          </a:p>
          <a:p>
            <a:pPr lvl="1"/>
            <a:r>
              <a:rPr lang="en-US" sz="1800"/>
              <a:t>Support multiple spreading factors</a:t>
            </a:r>
            <a:br>
              <a:rPr lang="en-US" sz="1800"/>
            </a:br>
            <a:r>
              <a:rPr lang="en-US" sz="1800"/>
              <a:t>{1, ..., 128} (i.e., PRFs {499, ..., 4} MHz)</a:t>
            </a:r>
          </a:p>
          <a:p>
            <a:pPr lvl="1"/>
            <a:r>
              <a:rPr lang="en-US" sz="1800"/>
              <a:t>Dynamically adjustable per-segment parameters</a:t>
            </a:r>
          </a:p>
          <a:p>
            <a:endParaRPr lang="en-US" sz="2000"/>
          </a:p>
          <a:p>
            <a:r>
              <a:rPr lang="en-US" sz="2000"/>
              <a:t>Consider explicit signaling to indicate intention to use a packet for Sensing (e.g., setting a PHR bit)</a:t>
            </a:r>
          </a:p>
          <a:p>
            <a:endParaRPr lang="en-US" sz="2000"/>
          </a:p>
          <a:p>
            <a:endParaRPr lang="en-US" sz="2000"/>
          </a:p>
          <a:p>
            <a:endParaRPr lang="en-US" sz="1200"/>
          </a:p>
          <a:p>
            <a:endParaRPr lang="en-US" sz="2000"/>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
        <p:nvSpPr>
          <p:cNvPr id="7" name="Footer Placeholder 2">
            <a:extLst>
              <a:ext uri="{FF2B5EF4-FFF2-40B4-BE49-F238E27FC236}">
                <a16:creationId xmlns:a16="http://schemas.microsoft.com/office/drawing/2014/main" id="{03DBA2B0-8305-4005-8E87-4DE7A0100151}"/>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4280269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Pulse Shape (I)</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endParaRPr lang="en-US" sz="2000"/>
          </a:p>
          <a:p>
            <a:r>
              <a:rPr lang="en-US" sz="2000"/>
              <a:t>Specify a tight bound for Sensing pulse shape fidelity</a:t>
            </a:r>
          </a:p>
          <a:p>
            <a:pPr lvl="1"/>
            <a:r>
              <a:rPr lang="en-US" sz="2000"/>
              <a:t>Sensing performance depends more strongly on pulse shape than Ranging performance does</a:t>
            </a:r>
            <a:endParaRPr lang="en-US" sz="3600"/>
          </a:p>
          <a:p>
            <a:endParaRPr lang="en-US" sz="2000"/>
          </a:p>
          <a:p>
            <a:r>
              <a:rPr lang="en-US" sz="2000"/>
              <a:t>Specify the Sensing pulse such that it complies with Ranging requirements</a:t>
            </a:r>
          </a:p>
          <a:p>
            <a:pPr lvl="1"/>
            <a:r>
              <a:rPr lang="en-US" sz="2000"/>
              <a:t>Enable mode switching without change of pulse shape</a:t>
            </a:r>
          </a:p>
          <a:p>
            <a:pPr lvl="1"/>
            <a:r>
              <a:rPr lang="en-US" sz="2000"/>
              <a:t>Enable Sensing systems piggy-backing on Ranging protocols</a:t>
            </a:r>
          </a:p>
          <a:p>
            <a:endParaRPr lang="en-US" sz="2000"/>
          </a:p>
          <a:p>
            <a:endParaRPr lang="en-US" sz="2000"/>
          </a:p>
          <a:p>
            <a:endParaRPr lang="en-US" sz="1200"/>
          </a:p>
          <a:p>
            <a:endParaRPr lang="en-US" sz="2000"/>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
        <p:nvSpPr>
          <p:cNvPr id="7" name="Footer Placeholder 2">
            <a:extLst>
              <a:ext uri="{FF2B5EF4-FFF2-40B4-BE49-F238E27FC236}">
                <a16:creationId xmlns:a16="http://schemas.microsoft.com/office/drawing/2014/main" id="{594A0776-B262-4DC6-8DF8-A07BE11510FE}"/>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1593056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Pulse Shape (II)</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Avoid pre-ringing and post-ringing, strictly time-bound the pulse</a:t>
            </a:r>
          </a:p>
          <a:p>
            <a:endParaRPr lang="en-US" sz="2000"/>
          </a:p>
          <a:p>
            <a:pPr marL="0" indent="0">
              <a:buNone/>
            </a:pPr>
            <a:endParaRPr lang="en-US" sz="3600"/>
          </a:p>
          <a:p>
            <a:r>
              <a:rPr lang="en-US" sz="2000"/>
              <a:t>Approximate a Gaussian pulse shape to be used for Sensing</a:t>
            </a:r>
          </a:p>
          <a:p>
            <a:endParaRPr lang="en-US" sz="2000"/>
          </a:p>
          <a:p>
            <a:r>
              <a:rPr lang="en-US" sz="2000"/>
              <a:t>For Sensing, specify a smooth Kaiser window (time-bounded)</a:t>
            </a:r>
            <a:br>
              <a:rPr lang="en-US" sz="2000"/>
            </a:br>
            <a:r>
              <a:rPr lang="en-US" sz="2000"/>
              <a:t>with L equivalent to 3 chips and </a:t>
            </a:r>
            <a:r>
              <a:rPr lang="el-GR" sz="2000"/>
              <a:t>β</a:t>
            </a:r>
            <a:r>
              <a:rPr lang="en-US" sz="2000"/>
              <a:t> = </a:t>
            </a:r>
            <a:r>
              <a:rPr lang="el-GR" sz="2000"/>
              <a:t>πα</a:t>
            </a:r>
            <a:r>
              <a:rPr lang="en-US" sz="2000"/>
              <a:t> = 10 as reference shape</a:t>
            </a:r>
          </a:p>
          <a:p>
            <a:endParaRPr lang="en-US" sz="2000"/>
          </a:p>
          <a:p>
            <a:endParaRPr lang="en-US" sz="1200"/>
          </a:p>
          <a:p>
            <a:endParaRPr lang="en-US" sz="2000"/>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cxnSp>
        <p:nvCxnSpPr>
          <p:cNvPr id="11" name="Straight Connector 13">
            <a:extLst>
              <a:ext uri="{FF2B5EF4-FFF2-40B4-BE49-F238E27FC236}">
                <a16:creationId xmlns:a16="http://schemas.microsoft.com/office/drawing/2014/main" id="{CEA8B2D2-3A7F-4022-B6F8-27D80D2DCF10}"/>
              </a:ext>
            </a:extLst>
          </p:cNvPr>
          <p:cNvCxnSpPr>
            <a:cxnSpLocks noChangeShapeType="1"/>
          </p:cNvCxnSpPr>
          <p:nvPr/>
        </p:nvCxnSpPr>
        <p:spPr bwMode="auto">
          <a:xfrm>
            <a:off x="1403648" y="2636912"/>
            <a:ext cx="0" cy="648072"/>
          </a:xfrm>
          <a:prstGeom prst="line">
            <a:avLst/>
          </a:prstGeom>
          <a:noFill/>
          <a:ln w="5715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pic>
        <p:nvPicPr>
          <p:cNvPr id="4" name="Picture 3">
            <a:extLst>
              <a:ext uri="{FF2B5EF4-FFF2-40B4-BE49-F238E27FC236}">
                <a16:creationId xmlns:a16="http://schemas.microsoft.com/office/drawing/2014/main" id="{82846D65-23F2-4C10-9934-5C6750F639C4}"/>
              </a:ext>
            </a:extLst>
          </p:cNvPr>
          <p:cNvPicPr>
            <a:picLocks noChangeAspect="1"/>
          </p:cNvPicPr>
          <p:nvPr/>
        </p:nvPicPr>
        <p:blipFill>
          <a:blip r:embed="rId3"/>
          <a:stretch>
            <a:fillRect/>
          </a:stretch>
        </p:blipFill>
        <p:spPr>
          <a:xfrm>
            <a:off x="1115616" y="5000411"/>
            <a:ext cx="5472608" cy="1285295"/>
          </a:xfrm>
          <a:prstGeom prst="rect">
            <a:avLst/>
          </a:prstGeom>
        </p:spPr>
      </p:pic>
      <p:sp>
        <p:nvSpPr>
          <p:cNvPr id="10" name="Footer Placeholder 2">
            <a:extLst>
              <a:ext uri="{FF2B5EF4-FFF2-40B4-BE49-F238E27FC236}">
                <a16:creationId xmlns:a16="http://schemas.microsoft.com/office/drawing/2014/main" id="{C60ACF9C-FE57-4007-8693-43872802E628}"/>
              </a:ext>
            </a:extLst>
          </p:cNvPr>
          <p:cNvSpPr>
            <a:spLocks noGrp="1"/>
          </p:cNvSpPr>
          <p:nvPr>
            <p:ph type="ftr" sz="quarter" idx="11"/>
          </p:nvPr>
        </p:nvSpPr>
        <p:spPr>
          <a:xfrm>
            <a:off x="5004048" y="6475413"/>
            <a:ext cx="3606552" cy="184666"/>
          </a:xfrm>
        </p:spPr>
        <p:txBody>
          <a:bodyPr/>
          <a:lstStyle/>
          <a:p>
            <a:r>
              <a:rPr lang="en-US" altLang="en-US"/>
              <a:t>Wisland (Novelda), Leong (NXP), et al.</a:t>
            </a:r>
          </a:p>
        </p:txBody>
      </p:sp>
    </p:spTree>
    <p:extLst>
      <p:ext uri="{BB962C8B-B14F-4D97-AF65-F5344CB8AC3E}">
        <p14:creationId xmlns:p14="http://schemas.microsoft.com/office/powerpoint/2010/main" val="134304581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2127</Words>
  <Application>Microsoft Office PowerPoint</Application>
  <PresentationFormat>On-screen Show (4:3)</PresentationFormat>
  <Paragraphs>304</Paragraphs>
  <Slides>16</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IEEE-P802_15</vt:lpstr>
      <vt:lpstr>PowerPoint Presentation</vt:lpstr>
      <vt:lpstr>PowerPoint Presentation</vt:lpstr>
      <vt:lpstr>Sensing Device  </vt:lpstr>
      <vt:lpstr>UWB Sensing in 802.15.4ab</vt:lpstr>
      <vt:lpstr>UWB Sensing – Terminology</vt:lpstr>
      <vt:lpstr>UWB Sensing – More Terminology</vt:lpstr>
      <vt:lpstr>Use of Multiple Antennas per Station</vt:lpstr>
      <vt:lpstr>UWB Sensing – Pulse Shape (I)</vt:lpstr>
      <vt:lpstr>UWB Sensing – Pulse Shape (II)</vt:lpstr>
      <vt:lpstr>UWB Sensing – Carrier Grid Spacing</vt:lpstr>
      <vt:lpstr>UWB Sensing – CIR Sharing (I)</vt:lpstr>
      <vt:lpstr>UWB Sensing – CIR Sharing (II)</vt:lpstr>
      <vt:lpstr>UWB Sensing – CIR Sharing (III)</vt:lpstr>
      <vt:lpstr>UWB Sensing – CIR Sharing (IV)</vt:lpstr>
      <vt:lpstr>UWB Sensing – CIR Sharing (V)</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2022-03-11T12:49:08Z</dcterms:created>
  <dcterms:modified xsi:type="dcterms:W3CDTF">2022-03-11T12:49:12Z</dcterms:modified>
</cp:coreProperties>
</file>