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4" r:id="rId3"/>
    <p:sldId id="260" r:id="rId4"/>
    <p:sldId id="276" r:id="rId5"/>
    <p:sldId id="277" r:id="rId6"/>
    <p:sldId id="285" r:id="rId7"/>
    <p:sldId id="293" r:id="rId8"/>
    <p:sldId id="295" r:id="rId9"/>
    <p:sldId id="294" r:id="rId10"/>
    <p:sldId id="29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6"/>
    <p:restoredTop sz="92618" autoAdjust="0"/>
  </p:normalViewPr>
  <p:slideViewPr>
    <p:cSldViewPr>
      <p:cViewPr varScale="1">
        <p:scale>
          <a:sx n="60" d="100"/>
          <a:sy n="60" d="100"/>
        </p:scale>
        <p:origin x="1548" y="5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35795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394099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75051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386507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185773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664090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a:t>H.-B. Li, T. Matsumura (NICT)</a:t>
            </a:r>
            <a:endParaRPr lang="en-US" altLang="en-US" dirty="0"/>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U-NII band status</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March 2022</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H.-B. Li, H. Murakami, T. Matsumura (NICT)</a:t>
            </a:r>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a:t>
            </a:r>
            <a:r>
              <a:rPr lang="en-US" altLang="ja-JP" b="1" dirty="0">
                <a:solidFill>
                  <a:schemeClr val="tx1"/>
                </a:solidFill>
              </a:rPr>
              <a:t>174</a:t>
            </a:r>
            <a:r>
              <a:rPr lang="en-GB" altLang="en-US" b="1" dirty="0">
                <a:solidFill>
                  <a:schemeClr val="tx1"/>
                </a:solidFill>
              </a:rPr>
              <a:t>-01-04ab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365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ja-JP" sz="1600" dirty="0">
                <a:solidFill>
                  <a:schemeClr val="tx2"/>
                </a:solidFill>
              </a:rPr>
              <a:t>U-NII band status of Japan for consideration to NB-assisted UWB</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March 11, 2022	</a:t>
            </a:r>
          </a:p>
          <a:p>
            <a:r>
              <a:rPr lang="en-US" altLang="en-US" sz="1600" b="1" dirty="0">
                <a:solidFill>
                  <a:schemeClr val="tx2"/>
                </a:solidFill>
              </a:rPr>
              <a:t>Source:</a:t>
            </a:r>
            <a:r>
              <a:rPr lang="en-US" altLang="en-US" sz="1600" dirty="0">
                <a:solidFill>
                  <a:schemeClr val="tx2"/>
                </a:solidFill>
              </a:rPr>
              <a:t> Huan-Bang Li, Homare Murakami,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homa</a:t>
            </a:r>
            <a:r>
              <a:rPr lang="en-US" altLang="en-US" sz="1600" dirty="0">
                <a:solidFill>
                  <a:schemeClr val="tx2"/>
                </a:solidFill>
              </a:rPr>
              <a:t>,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Show UNII band status and proposed future plan in Japan as reference for discussing NB assisted UWB.</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Summary</a:t>
            </a:r>
          </a:p>
        </p:txBody>
      </p:sp>
      <p:graphicFrame>
        <p:nvGraphicFramePr>
          <p:cNvPr id="2" name="表 2">
            <a:extLst>
              <a:ext uri="{FF2B5EF4-FFF2-40B4-BE49-F238E27FC236}">
                <a16:creationId xmlns:a16="http://schemas.microsoft.com/office/drawing/2014/main" id="{58E5D331-B81E-4543-9696-C7518B33CD64}"/>
              </a:ext>
            </a:extLst>
          </p:cNvPr>
          <p:cNvGraphicFramePr>
            <a:graphicFrameLocks noGrp="1"/>
          </p:cNvGraphicFramePr>
          <p:nvPr>
            <p:extLst>
              <p:ext uri="{D42A27DB-BD31-4B8C-83A1-F6EECF244321}">
                <p14:modId xmlns:p14="http://schemas.microsoft.com/office/powerpoint/2010/main" val="3450214669"/>
              </p:ext>
            </p:extLst>
          </p:nvPr>
        </p:nvGraphicFramePr>
        <p:xfrm>
          <a:off x="1066800" y="1702033"/>
          <a:ext cx="7344000" cy="4176000"/>
        </p:xfrm>
        <a:graphic>
          <a:graphicData uri="http://schemas.openxmlformats.org/drawingml/2006/table">
            <a:tbl>
              <a:tblPr firstRow="1" bandRow="1">
                <a:tableStyleId>{5C22544A-7EE6-4342-B048-85BDC9FD1C3A}</a:tableStyleId>
              </a:tblPr>
              <a:tblGrid>
                <a:gridCol w="2218049">
                  <a:extLst>
                    <a:ext uri="{9D8B030D-6E8A-4147-A177-3AD203B41FA5}">
                      <a16:colId xmlns:a16="http://schemas.microsoft.com/office/drawing/2014/main" val="3452431399"/>
                    </a:ext>
                  </a:extLst>
                </a:gridCol>
                <a:gridCol w="2218049">
                  <a:extLst>
                    <a:ext uri="{9D8B030D-6E8A-4147-A177-3AD203B41FA5}">
                      <a16:colId xmlns:a16="http://schemas.microsoft.com/office/drawing/2014/main" val="1449067659"/>
                    </a:ext>
                  </a:extLst>
                </a:gridCol>
                <a:gridCol w="2907902">
                  <a:extLst>
                    <a:ext uri="{9D8B030D-6E8A-4147-A177-3AD203B41FA5}">
                      <a16:colId xmlns:a16="http://schemas.microsoft.com/office/drawing/2014/main" val="935183833"/>
                    </a:ext>
                  </a:extLst>
                </a:gridCol>
              </a:tblGrid>
              <a:tr h="967226">
                <a:tc>
                  <a:txBody>
                    <a:bodyPr/>
                    <a:lstStyle/>
                    <a:p>
                      <a:pPr algn="ctr"/>
                      <a:r>
                        <a:rPr kumimoji="1" lang="en-US" altLang="ja-JP" dirty="0"/>
                        <a:t>Name</a:t>
                      </a:r>
                      <a:endParaRPr kumimoji="1" lang="ja-JP" altLang="en-US" dirty="0"/>
                    </a:p>
                  </a:txBody>
                  <a:tcPr anchor="ctr"/>
                </a:tc>
                <a:tc>
                  <a:txBody>
                    <a:bodyPr/>
                    <a:lstStyle/>
                    <a:p>
                      <a:pPr algn="ctr"/>
                      <a:r>
                        <a:rPr kumimoji="1" lang="en-US" altLang="ja-JP" dirty="0"/>
                        <a:t>Freq. range</a:t>
                      </a:r>
                    </a:p>
                    <a:p>
                      <a:pPr algn="ctr"/>
                      <a:r>
                        <a:rPr kumimoji="1" lang="en-US" altLang="ja-JP" dirty="0"/>
                        <a:t>(GHz)</a:t>
                      </a:r>
                      <a:endParaRPr kumimoji="1" lang="ja-JP" altLang="en-US" dirty="0"/>
                    </a:p>
                  </a:txBody>
                  <a:tcPr anchor="ctr"/>
                </a:tc>
                <a:tc>
                  <a:txBody>
                    <a:bodyPr/>
                    <a:lstStyle/>
                    <a:p>
                      <a:pPr algn="ctr"/>
                      <a:r>
                        <a:rPr kumimoji="1" lang="en-US" altLang="ja-JP" dirty="0"/>
                        <a:t>Availability in Japan</a:t>
                      </a:r>
                      <a:endParaRPr kumimoji="1" lang="ja-JP" altLang="en-US" dirty="0"/>
                    </a:p>
                  </a:txBody>
                  <a:tcPr anchor="ctr"/>
                </a:tc>
                <a:extLst>
                  <a:ext uri="{0D108BD9-81ED-4DB2-BD59-A6C34878D82A}">
                    <a16:rowId xmlns:a16="http://schemas.microsoft.com/office/drawing/2014/main" val="3811313629"/>
                  </a:ext>
                </a:extLst>
              </a:tr>
              <a:tr h="560387">
                <a:tc>
                  <a:txBody>
                    <a:bodyPr/>
                    <a:lstStyle/>
                    <a:p>
                      <a:pPr algn="ctr"/>
                      <a:r>
                        <a:rPr kumimoji="1" lang="en-US" altLang="ja-JP" dirty="0"/>
                        <a:t>U-NII-1</a:t>
                      </a:r>
                      <a:endParaRPr kumimoji="1" lang="ja-JP" altLang="en-US" dirty="0"/>
                    </a:p>
                  </a:txBody>
                  <a:tcPr anchor="ctr"/>
                </a:tc>
                <a:tc>
                  <a:txBody>
                    <a:bodyPr/>
                    <a:lstStyle/>
                    <a:p>
                      <a:pPr algn="ctr"/>
                      <a:r>
                        <a:rPr kumimoji="1" lang="en-US" altLang="ja-JP" dirty="0"/>
                        <a:t>5.15-5.25</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Ready (5.17-5.25)</a:t>
                      </a:r>
                      <a:endParaRPr kumimoji="1" lang="ja-JP" altLang="en-US" dirty="0"/>
                    </a:p>
                  </a:txBody>
                  <a:tcPr anchor="ctr"/>
                </a:tc>
                <a:extLst>
                  <a:ext uri="{0D108BD9-81ED-4DB2-BD59-A6C34878D82A}">
                    <a16:rowId xmlns:a16="http://schemas.microsoft.com/office/drawing/2014/main" val="1238508831"/>
                  </a:ext>
                </a:extLst>
              </a:tr>
              <a:tr h="560387">
                <a:tc>
                  <a:txBody>
                    <a:bodyPr/>
                    <a:lstStyle/>
                    <a:p>
                      <a:pPr algn="ctr"/>
                      <a:r>
                        <a:rPr kumimoji="1" lang="en-US" altLang="ja-JP" dirty="0"/>
                        <a:t>U-NII-2A</a:t>
                      </a:r>
                      <a:endParaRPr kumimoji="1" lang="ja-JP" altLang="en-US" dirty="0"/>
                    </a:p>
                  </a:txBody>
                  <a:tcPr anchor="ctr"/>
                </a:tc>
                <a:tc>
                  <a:txBody>
                    <a:bodyPr/>
                    <a:lstStyle/>
                    <a:p>
                      <a:pPr algn="ctr"/>
                      <a:r>
                        <a:rPr kumimoji="1" lang="en-US" altLang="ja-JP" dirty="0"/>
                        <a:t>5.25-5.35</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Ready (5.25-5.33)</a:t>
                      </a:r>
                      <a:endParaRPr kumimoji="1" lang="ja-JP" altLang="en-US" dirty="0"/>
                    </a:p>
                  </a:txBody>
                  <a:tcPr anchor="ctr"/>
                </a:tc>
                <a:extLst>
                  <a:ext uri="{0D108BD9-81ED-4DB2-BD59-A6C34878D82A}">
                    <a16:rowId xmlns:a16="http://schemas.microsoft.com/office/drawing/2014/main" val="1860478300"/>
                  </a:ext>
                </a:extLst>
              </a:tr>
              <a:tr h="560387">
                <a:tc>
                  <a:txBody>
                    <a:bodyPr/>
                    <a:lstStyle/>
                    <a:p>
                      <a:pPr algn="ctr"/>
                      <a:r>
                        <a:rPr kumimoji="1" lang="en-US" altLang="ja-JP" dirty="0"/>
                        <a:t>U-NII-2C</a:t>
                      </a:r>
                      <a:endParaRPr kumimoji="1" lang="ja-JP" altLang="en-US" dirty="0"/>
                    </a:p>
                  </a:txBody>
                  <a:tcPr anchor="ctr"/>
                </a:tc>
                <a:tc>
                  <a:txBody>
                    <a:bodyPr/>
                    <a:lstStyle/>
                    <a:p>
                      <a:pPr algn="ctr"/>
                      <a:r>
                        <a:rPr kumimoji="1" lang="en-US" altLang="ja-JP" dirty="0"/>
                        <a:t>5.47-5.725</a:t>
                      </a:r>
                      <a:endParaRPr kumimoji="1" lang="ja-JP" altLang="en-US" dirty="0"/>
                    </a:p>
                  </a:txBody>
                  <a:tcPr anchor="ctr"/>
                </a:tc>
                <a:tc>
                  <a:txBody>
                    <a:bodyPr/>
                    <a:lstStyle/>
                    <a:p>
                      <a:pPr algn="ctr"/>
                      <a:r>
                        <a:rPr kumimoji="1" lang="en-US" altLang="ja-JP" dirty="0"/>
                        <a:t>Ready (5.49-5.73)</a:t>
                      </a:r>
                      <a:endParaRPr kumimoji="1" lang="ja-JP" altLang="en-US" dirty="0"/>
                    </a:p>
                  </a:txBody>
                  <a:tcPr anchor="ctr"/>
                </a:tc>
                <a:extLst>
                  <a:ext uri="{0D108BD9-81ED-4DB2-BD59-A6C34878D82A}">
                    <a16:rowId xmlns:a16="http://schemas.microsoft.com/office/drawing/2014/main" val="1707927807"/>
                  </a:ext>
                </a:extLst>
              </a:tr>
              <a:tr h="967226">
                <a:tc>
                  <a:txBody>
                    <a:bodyPr/>
                    <a:lstStyle/>
                    <a:p>
                      <a:pPr algn="ctr"/>
                      <a:r>
                        <a:rPr kumimoji="1" lang="en-US" altLang="ja-JP" dirty="0"/>
                        <a:t>U-NII-3</a:t>
                      </a:r>
                      <a:endParaRPr kumimoji="1" lang="ja-JP" altLang="en-US" dirty="0"/>
                    </a:p>
                  </a:txBody>
                  <a:tcPr anchor="ctr"/>
                </a:tc>
                <a:tc>
                  <a:txBody>
                    <a:bodyPr/>
                    <a:lstStyle/>
                    <a:p>
                      <a:pPr algn="ctr"/>
                      <a:r>
                        <a:rPr kumimoji="1" lang="en-US" altLang="ja-JP" dirty="0"/>
                        <a:t>5.725-5.85</a:t>
                      </a:r>
                      <a:endParaRPr kumimoji="1" lang="ja-JP" altLang="en-US" dirty="0"/>
                    </a:p>
                  </a:txBody>
                  <a:tcPr anchor="ctr"/>
                </a:tc>
                <a:tc>
                  <a:txBody>
                    <a:bodyPr/>
                    <a:lstStyle/>
                    <a:p>
                      <a:pPr algn="ctr"/>
                      <a:r>
                        <a:rPr kumimoji="1" lang="en-US" altLang="ja-JP" dirty="0"/>
                        <a:t>allocated to ITS/DSRC</a:t>
                      </a:r>
                      <a:endParaRPr kumimoji="1" lang="ja-JP" altLang="en-US" dirty="0"/>
                    </a:p>
                  </a:txBody>
                  <a:tcPr anchor="ctr"/>
                </a:tc>
                <a:extLst>
                  <a:ext uri="{0D108BD9-81ED-4DB2-BD59-A6C34878D82A}">
                    <a16:rowId xmlns:a16="http://schemas.microsoft.com/office/drawing/2014/main" val="1775153463"/>
                  </a:ext>
                </a:extLst>
              </a:tr>
              <a:tr h="560387">
                <a:tc>
                  <a:txBody>
                    <a:bodyPr/>
                    <a:lstStyle/>
                    <a:p>
                      <a:pPr algn="ctr"/>
                      <a:r>
                        <a:rPr kumimoji="1" lang="en-US" altLang="ja-JP" dirty="0"/>
                        <a:t>U-NII-5</a:t>
                      </a:r>
                      <a:endParaRPr kumimoji="1" lang="ja-JP" altLang="en-US" dirty="0"/>
                    </a:p>
                  </a:txBody>
                  <a:tcPr anchor="ctr"/>
                </a:tc>
                <a:tc>
                  <a:txBody>
                    <a:bodyPr/>
                    <a:lstStyle/>
                    <a:p>
                      <a:pPr algn="ctr"/>
                      <a:r>
                        <a:rPr kumimoji="1" lang="en-US" altLang="ja-JP" dirty="0"/>
                        <a:t>5.925-6.425</a:t>
                      </a:r>
                      <a:endParaRPr kumimoji="1" lang="ja-JP" altLang="en-US" dirty="0"/>
                    </a:p>
                  </a:txBody>
                  <a:tcPr anchor="ctr"/>
                </a:tc>
                <a:tc>
                  <a:txBody>
                    <a:bodyPr/>
                    <a:lstStyle/>
                    <a:p>
                      <a:pPr algn="ctr"/>
                      <a:r>
                        <a:rPr kumimoji="1" lang="en-US" altLang="ja-JP" dirty="0"/>
                        <a:t>Under plan</a:t>
                      </a:r>
                      <a:endParaRPr kumimoji="1" lang="ja-JP" altLang="en-US" dirty="0"/>
                    </a:p>
                  </a:txBody>
                  <a:tcPr anchor="ctr"/>
                </a:tc>
                <a:extLst>
                  <a:ext uri="{0D108BD9-81ED-4DB2-BD59-A6C34878D82A}">
                    <a16:rowId xmlns:a16="http://schemas.microsoft.com/office/drawing/2014/main" val="3824602067"/>
                  </a:ext>
                </a:extLst>
              </a:tr>
            </a:tbl>
          </a:graphicData>
        </a:graphic>
      </p:graphicFrame>
    </p:spTree>
    <p:extLst>
      <p:ext uri="{BB962C8B-B14F-4D97-AF65-F5344CB8AC3E}">
        <p14:creationId xmlns:p14="http://schemas.microsoft.com/office/powerpoint/2010/main" val="4035631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897872493"/>
              </p:ext>
            </p:extLst>
          </p:nvPr>
        </p:nvGraphicFramePr>
        <p:xfrm>
          <a:off x="457200" y="1066800"/>
          <a:ext cx="8382000" cy="5130034"/>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r>
                        <a:rPr lang="en-US" altLang="ja-JP" sz="1100" dirty="0">
                          <a:effectLst/>
                        </a:rPr>
                        <a:t>Use NB radio as pilot to facilitate CCA so as to improve 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pilot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pilot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2192338" y="2133600"/>
            <a:ext cx="5503862" cy="2971800"/>
          </a:xfrm>
          <a:ln/>
        </p:spPr>
        <p:txBody>
          <a:bodyPr/>
          <a:lstStyle/>
          <a:p>
            <a:pPr>
              <a:lnSpc>
                <a:spcPct val="110000"/>
              </a:lnSpc>
              <a:spcBef>
                <a:spcPts val="1500"/>
              </a:spcBef>
              <a:buFont typeface="+mj-lt"/>
              <a:buAutoNum type="arabicPeriod"/>
            </a:pPr>
            <a:r>
              <a:rPr lang="en-US" altLang="en-US" sz="2400" dirty="0">
                <a:latin typeface="+mj-lt"/>
              </a:rPr>
              <a:t>Background</a:t>
            </a:r>
            <a:endParaRPr lang="en-US" sz="2400" dirty="0">
              <a:latin typeface="+mj-lt"/>
            </a:endParaRPr>
          </a:p>
          <a:p>
            <a:pPr>
              <a:lnSpc>
                <a:spcPct val="110000"/>
              </a:lnSpc>
              <a:spcBef>
                <a:spcPts val="1500"/>
              </a:spcBef>
              <a:buFont typeface="+mj-lt"/>
              <a:buAutoNum type="arabicPeriod"/>
            </a:pPr>
            <a:r>
              <a:rPr lang="en-US" altLang="en-US" sz="2400" dirty="0">
                <a:solidFill>
                  <a:schemeClr val="tx2"/>
                </a:solidFill>
                <a:latin typeface="+mj-lt"/>
              </a:rPr>
              <a:t>Purpose of the document</a:t>
            </a:r>
          </a:p>
          <a:p>
            <a:pPr>
              <a:lnSpc>
                <a:spcPct val="110000"/>
              </a:lnSpc>
              <a:spcBef>
                <a:spcPts val="1500"/>
              </a:spcBef>
              <a:buFont typeface="+mj-lt"/>
              <a:buAutoNum type="arabicPeriod"/>
            </a:pPr>
            <a:r>
              <a:rPr lang="en-US" altLang="en-US" sz="2400" dirty="0">
                <a:latin typeface="+mj-lt"/>
              </a:rPr>
              <a:t>Current status</a:t>
            </a:r>
            <a:r>
              <a:rPr lang="ja-JP" altLang="en-US" sz="2400" dirty="0">
                <a:latin typeface="+mj-lt"/>
              </a:rPr>
              <a:t> </a:t>
            </a:r>
            <a:r>
              <a:rPr lang="en-US" altLang="ja-JP" sz="2400" dirty="0">
                <a:latin typeface="+mj-lt"/>
              </a:rPr>
              <a:t>of</a:t>
            </a:r>
            <a:r>
              <a:rPr lang="ja-JP" altLang="en-US" sz="2400" dirty="0">
                <a:latin typeface="+mj-lt"/>
              </a:rPr>
              <a:t> </a:t>
            </a:r>
            <a:r>
              <a:rPr lang="en-US" altLang="ja-JP" sz="2400" dirty="0">
                <a:latin typeface="+mj-lt"/>
              </a:rPr>
              <a:t>U-NII</a:t>
            </a:r>
            <a:r>
              <a:rPr lang="ja-JP" altLang="en-US" sz="2400" dirty="0">
                <a:latin typeface="+mj-lt"/>
              </a:rPr>
              <a:t> </a:t>
            </a:r>
            <a:r>
              <a:rPr lang="en-US" altLang="ja-JP" sz="2400" dirty="0">
                <a:latin typeface="+mj-lt"/>
              </a:rPr>
              <a:t>band</a:t>
            </a:r>
            <a:r>
              <a:rPr lang="ja-JP" altLang="en-US" sz="2400" dirty="0">
                <a:latin typeface="+mj-lt"/>
              </a:rPr>
              <a:t> </a:t>
            </a:r>
            <a:r>
              <a:rPr lang="en-US" altLang="ja-JP" sz="2400" dirty="0">
                <a:latin typeface="+mj-lt"/>
              </a:rPr>
              <a:t>for WLAN in</a:t>
            </a:r>
            <a:r>
              <a:rPr lang="ja-JP" altLang="en-US" sz="2400" dirty="0">
                <a:latin typeface="+mj-lt"/>
              </a:rPr>
              <a:t> </a:t>
            </a:r>
            <a:r>
              <a:rPr lang="en-US" altLang="ja-JP" sz="2400" dirty="0">
                <a:latin typeface="+mj-lt"/>
              </a:rPr>
              <a:t>Japan</a:t>
            </a:r>
            <a:endParaRPr lang="en-US" altLang="en-US" sz="2400" dirty="0">
              <a:latin typeface="+mj-lt"/>
            </a:endParaRPr>
          </a:p>
          <a:p>
            <a:pPr>
              <a:lnSpc>
                <a:spcPct val="110000"/>
              </a:lnSpc>
              <a:spcBef>
                <a:spcPts val="1500"/>
              </a:spcBef>
              <a:buFont typeface="+mj-lt"/>
              <a:buAutoNum type="arabicPeriod"/>
            </a:pPr>
            <a:r>
              <a:rPr lang="en-US" sz="2400" dirty="0">
                <a:latin typeface="+mj-lt"/>
              </a:rPr>
              <a:t>Public comments are</a:t>
            </a:r>
            <a:r>
              <a:rPr lang="en-US" altLang="ja-JP" sz="2400" dirty="0">
                <a:latin typeface="+mj-lt"/>
              </a:rPr>
              <a:t> solicited for the plan of using U-NII-5 band</a:t>
            </a:r>
            <a:endParaRPr lang="en-US" sz="2400" dirty="0">
              <a:latin typeface="+mj-lt"/>
            </a:endParaRPr>
          </a:p>
          <a:p>
            <a:pPr>
              <a:lnSpc>
                <a:spcPct val="110000"/>
              </a:lnSpc>
              <a:spcBef>
                <a:spcPts val="1500"/>
              </a:spcBef>
              <a:buFont typeface="+mj-lt"/>
              <a:buAutoNum type="arabicPeriod"/>
            </a:pPr>
            <a:r>
              <a:rPr lang="en-US" sz="2400" dirty="0">
                <a:latin typeface="+mj-lt"/>
              </a:rPr>
              <a:t>Summary</a:t>
            </a:r>
          </a:p>
          <a:p>
            <a:pPr marL="0" indent="0">
              <a:lnSpc>
                <a:spcPct val="110000"/>
              </a:lnSpc>
              <a:spcBef>
                <a:spcPts val="1500"/>
              </a:spcBef>
              <a:buNone/>
            </a:pPr>
            <a:endParaRPr lang="en-US" sz="24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en-US" sz="3200" dirty="0"/>
              <a:t>Background</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600200"/>
            <a:ext cx="8153400" cy="4724400"/>
          </a:xfrm>
        </p:spPr>
        <p:txBody>
          <a:bodyPr/>
          <a:lstStyle/>
          <a:p>
            <a:pPr>
              <a:spcBef>
                <a:spcPts val="1200"/>
              </a:spcBef>
            </a:pPr>
            <a:r>
              <a:rPr lang="en-US" sz="1800" dirty="0">
                <a:latin typeface="Times New Roman" panose="02020603050405020304" pitchFamily="18" charset="0"/>
                <a:cs typeface="Times New Roman" panose="02020603050405020304" pitchFamily="18" charset="0"/>
              </a:rPr>
              <a:t>Within </a:t>
            </a:r>
            <a:r>
              <a:rPr lang="en-US" altLang="ja-JP" sz="1800" dirty="0">
                <a:latin typeface="Times New Roman" panose="02020603050405020304" pitchFamily="18" charset="0"/>
                <a:cs typeface="Times New Roman" panose="02020603050405020304" pitchFamily="18" charset="0"/>
              </a:rPr>
              <a:t>IEEE 802.15.4ab, n</a:t>
            </a:r>
            <a:r>
              <a:rPr lang="en-US" sz="1800" dirty="0">
                <a:latin typeface="Times New Roman" panose="02020603050405020304" pitchFamily="18" charset="0"/>
                <a:cs typeface="Times New Roman" panose="02020603050405020304" pitchFamily="18" charset="0"/>
              </a:rPr>
              <a:t>arrowband assisted UWB (concurrent operation of UWB and narrowband radio) is considered of significant potentials. Proposed examples of assisting UWB include but not limited to the followings.</a:t>
            </a:r>
          </a:p>
          <a:p>
            <a:pPr marL="0" indent="0">
              <a:spcBef>
                <a:spcPts val="0"/>
              </a:spcBef>
              <a:buNone/>
            </a:pPr>
            <a:r>
              <a:rPr lang="en-US" sz="1800" dirty="0">
                <a:latin typeface="Times New Roman" panose="02020603050405020304" pitchFamily="18" charset="0"/>
                <a:cs typeface="Times New Roman" panose="02020603050405020304" pitchFamily="18" charset="0"/>
              </a:rPr>
              <a:t>	</a:t>
            </a:r>
          </a:p>
          <a:p>
            <a:pPr marL="0" indent="0" algn="l">
              <a:buNone/>
            </a:pPr>
            <a:r>
              <a:rPr lang="en-US" altLang="ja-JP" sz="1800" b="0" i="1" u="none" strike="noStrike" baseline="0" dirty="0">
                <a:latin typeface="Times New Roman" panose="02020603050405020304" pitchFamily="18" charset="0"/>
                <a:cs typeface="Times New Roman" panose="02020603050405020304" pitchFamily="18" charset="0"/>
              </a:rPr>
              <a:t>	- clear channel assessment / channel access</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link budget improvement</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efficient wake-up /discovery</a:t>
            </a:r>
            <a:r>
              <a:rPr lang="en-US" altLang="ja-JP" sz="1800" b="0" u="none" strike="noStrike" baseline="0" dirty="0">
                <a:latin typeface="Times New Roman" panose="02020603050405020304" pitchFamily="18" charset="0"/>
                <a:cs typeface="Times New Roman" panose="02020603050405020304" pitchFamily="18" charset="0"/>
              </a:rPr>
              <a:t>.</a:t>
            </a:r>
            <a:r>
              <a:rPr lang="en-US" altLang="ja-JP" sz="18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offloading status signaling</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reduce UWB airtime</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spcBef>
                <a:spcPts val="0"/>
              </a:spcBef>
              <a:buNone/>
            </a:pPr>
            <a:r>
              <a:rPr lang="en-US" altLang="ja-JP" sz="1800" dirty="0">
                <a:latin typeface="Times New Roman" panose="02020603050405020304" pitchFamily="18" charset="0"/>
                <a:cs typeface="Times New Roman" panose="02020603050405020304" pitchFamily="18" charset="0"/>
              </a:rPr>
              <a:t>	</a:t>
            </a:r>
          </a:p>
          <a:p>
            <a:pPr>
              <a:spcBef>
                <a:spcPts val="0"/>
              </a:spcBef>
              <a:buFont typeface="Arial" panose="020B0604020202020204" pitchFamily="34" charset="0"/>
              <a:buChar char="•"/>
            </a:pPr>
            <a:r>
              <a:rPr lang="en-US" altLang="ja-JP" sz="1800" dirty="0">
                <a:latin typeface="Times New Roman" panose="02020603050405020304" pitchFamily="18" charset="0"/>
                <a:cs typeface="Times New Roman" panose="02020603050405020304" pitchFamily="18" charset="0"/>
              </a:rPr>
              <a:t>NICT showed examples of using sub-GHz band available </a:t>
            </a:r>
            <a:r>
              <a:rPr lang="en-US" altLang="ja-JP" sz="1800" dirty="0">
                <a:latin typeface="+mj-lt"/>
                <a:cs typeface="Times New Roman" panose="02020603050405020304" pitchFamily="18" charset="0"/>
              </a:rPr>
              <a:t>in Japan (</a:t>
            </a:r>
            <a:r>
              <a:rPr lang="en-US" altLang="ja-JP" sz="1800" kern="100" dirty="0">
                <a:solidFill>
                  <a:srgbClr val="000000"/>
                </a:solidFill>
                <a:effectLst/>
                <a:latin typeface="+mj-lt"/>
                <a:ea typeface="游ゴシック" panose="020B0400000000000000" pitchFamily="50" charset="-128"/>
              </a:rPr>
              <a:t>15-22-0065-00-04ab</a:t>
            </a:r>
            <a:r>
              <a:rPr lang="en-US" altLang="ja-JP" sz="1800" dirty="0">
                <a:latin typeface="+mj-lt"/>
                <a:cs typeface="Times New Roman" panose="02020603050405020304" pitchFamily="18" charset="0"/>
              </a:rPr>
              <a:t>)</a:t>
            </a:r>
            <a:endParaRPr lang="en-US" altLang="ja-JP" sz="18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altLang="ja-JP" sz="1800" dirty="0">
                <a:latin typeface="Times New Roman" panose="02020603050405020304" pitchFamily="18" charset="0"/>
                <a:cs typeface="Times New Roman" panose="02020603050405020304" pitchFamily="18" charset="0"/>
              </a:rPr>
              <a:t>Apple, etc. proposed U-NII-3 as narrowband candidate (</a:t>
            </a:r>
            <a:r>
              <a:rPr lang="en-US" altLang="ja-JP" sz="1800" kern="100" dirty="0">
                <a:solidFill>
                  <a:srgbClr val="000000"/>
                </a:solidFill>
                <a:effectLst/>
                <a:latin typeface="+mj-lt"/>
                <a:ea typeface="游ゴシック" panose="020B0400000000000000" pitchFamily="50" charset="-128"/>
              </a:rPr>
              <a:t>15-22-0064-00-04ab</a:t>
            </a:r>
            <a:r>
              <a:rPr lang="en-US" altLang="ja-JP" sz="1800" dirty="0">
                <a:latin typeface="Times New Roman" panose="02020603050405020304" pitchFamily="18" charset="0"/>
                <a:cs typeface="Times New Roman" panose="02020603050405020304" pitchFamily="18" charset="0"/>
              </a:rPr>
              <a:t>)</a:t>
            </a:r>
          </a:p>
          <a:p>
            <a:pPr>
              <a:spcBef>
                <a:spcPts val="0"/>
              </a:spcBef>
              <a:buFont typeface="Arial" panose="020B0604020202020204" pitchFamily="34" charset="0"/>
              <a:buChar char="•"/>
            </a:pPr>
            <a:r>
              <a:rPr lang="en-US" altLang="ja-JP" sz="1800" dirty="0">
                <a:latin typeface="Times New Roman" panose="02020603050405020304" pitchFamily="18" charset="0"/>
                <a:cs typeface="Times New Roman" panose="02020603050405020304" pitchFamily="18" charset="0"/>
              </a:rPr>
              <a:t>Qualcomm</a:t>
            </a:r>
            <a:r>
              <a:rPr lang="ja-JP" altLang="en-US" sz="1800" dirty="0">
                <a:latin typeface="Times New Roman" panose="02020603050405020304" pitchFamily="18" charset="0"/>
                <a:cs typeface="Times New Roman" panose="02020603050405020304" pitchFamily="18" charset="0"/>
              </a:rPr>
              <a:t> </a:t>
            </a:r>
            <a:r>
              <a:rPr lang="en-US" altLang="ja-JP" sz="1800" dirty="0">
                <a:latin typeface="Times New Roman" panose="02020603050405020304" pitchFamily="18" charset="0"/>
                <a:cs typeface="Times New Roman" panose="02020603050405020304" pitchFamily="18" charset="0"/>
              </a:rPr>
              <a:t>suggests to use open interface including U-NII-3, BLE, etc. (</a:t>
            </a:r>
            <a:r>
              <a:rPr lang="en-US" altLang="ja-JP" sz="1800" kern="100" dirty="0">
                <a:solidFill>
                  <a:srgbClr val="000000"/>
                </a:solidFill>
                <a:effectLst/>
                <a:latin typeface="+mj-lt"/>
                <a:ea typeface="游ゴシック" panose="020B0400000000000000" pitchFamily="50" charset="-128"/>
              </a:rPr>
              <a:t>15-22-0156-00-04ab</a:t>
            </a:r>
            <a:r>
              <a:rPr lang="en-US" altLang="ja-JP" sz="1800" dirty="0">
                <a:latin typeface="Times New Roman" panose="02020603050405020304" pitchFamily="18" charset="0"/>
                <a:cs typeface="Times New Roman" panose="02020603050405020304" pitchFamily="18" charset="0"/>
              </a:rPr>
              <a:t>)</a:t>
            </a: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Purpose</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990600" y="1942306"/>
            <a:ext cx="7924800" cy="4114800"/>
          </a:xfrm>
        </p:spPr>
        <p:txBody>
          <a:bodyPr/>
          <a:lstStyle/>
          <a:p>
            <a:pPr>
              <a:spcBef>
                <a:spcPts val="1200"/>
              </a:spcBef>
            </a:pPr>
            <a:r>
              <a:rPr lang="en-US" altLang="ja-JP" sz="2400" dirty="0">
                <a:latin typeface="+mj-lt"/>
                <a:ea typeface="+mj-ea"/>
              </a:rPr>
              <a:t>Present U-NII band status in Japan</a:t>
            </a:r>
          </a:p>
          <a:p>
            <a:pPr lvl="1">
              <a:spcBef>
                <a:spcPts val="600"/>
              </a:spcBef>
            </a:pPr>
            <a:r>
              <a:rPr lang="en-US" altLang="ja-JP" sz="2400" dirty="0">
                <a:latin typeface="+mj-lt"/>
                <a:ea typeface="+mj-ea"/>
              </a:rPr>
              <a:t>Review current usage of U-NII-1, 2 bands for WLAN </a:t>
            </a:r>
          </a:p>
          <a:p>
            <a:pPr lvl="1">
              <a:spcBef>
                <a:spcPts val="600"/>
              </a:spcBef>
            </a:pPr>
            <a:r>
              <a:rPr lang="en-US" altLang="ja-JP" sz="2400" dirty="0">
                <a:latin typeface="+mj-lt"/>
                <a:ea typeface="+mj-ea"/>
              </a:rPr>
              <a:t>Show proposed future plan of U-NII-5 band in comparison with those of USA and EU</a:t>
            </a:r>
          </a:p>
          <a:p>
            <a:pPr>
              <a:spcBef>
                <a:spcPts val="1800"/>
              </a:spcBef>
            </a:pPr>
            <a:r>
              <a:rPr lang="en-US" sz="2400" dirty="0">
                <a:latin typeface="+mj-lt"/>
                <a:ea typeface="+mj-ea"/>
              </a:rPr>
              <a:t>Provide reference for discussion on narrowband-assisted UWB</a:t>
            </a:r>
          </a:p>
          <a:p>
            <a:pPr marL="0" indent="0">
              <a:spcBef>
                <a:spcPts val="1800"/>
              </a:spcBef>
              <a:buNone/>
            </a:pPr>
            <a:endParaRPr lang="en-US" sz="2400" dirty="0">
              <a:latin typeface="+mj-lt"/>
              <a:ea typeface="+mj-ea"/>
            </a:endParaRPr>
          </a:p>
          <a:p>
            <a:pPr>
              <a:spcBef>
                <a:spcPts val="1800"/>
              </a:spcBef>
            </a:pPr>
            <a:endParaRPr lang="en-US" sz="2400" dirty="0">
              <a:latin typeface="+mj-lt"/>
              <a:ea typeface="+mj-ea"/>
            </a:endParaRPr>
          </a:p>
        </p:txBody>
      </p:sp>
    </p:spTree>
    <p:extLst>
      <p:ext uri="{BB962C8B-B14F-4D97-AF65-F5344CB8AC3E}">
        <p14:creationId xmlns:p14="http://schemas.microsoft.com/office/powerpoint/2010/main" val="345401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47700" y="0"/>
            <a:ext cx="7924800" cy="533400"/>
          </a:xfrm>
          <a:ln/>
        </p:spPr>
        <p:txBody>
          <a:bodyPr/>
          <a:lstStyle/>
          <a:p>
            <a:r>
              <a:rPr lang="en-US" altLang="en-US" sz="3200" dirty="0"/>
              <a:t>Current Status</a:t>
            </a:r>
            <a:endParaRPr lang="en-US" altLang="en-US" sz="3200" strike="sngStrike" dirty="0"/>
          </a:p>
        </p:txBody>
      </p:sp>
      <p:grpSp>
        <p:nvGrpSpPr>
          <p:cNvPr id="4096" name="グループ化 4095">
            <a:extLst>
              <a:ext uri="{FF2B5EF4-FFF2-40B4-BE49-F238E27FC236}">
                <a16:creationId xmlns:a16="http://schemas.microsoft.com/office/drawing/2014/main" id="{338542BC-1BBE-4A54-8E41-215A7F01F721}"/>
              </a:ext>
            </a:extLst>
          </p:cNvPr>
          <p:cNvGrpSpPr/>
          <p:nvPr/>
        </p:nvGrpSpPr>
        <p:grpSpPr>
          <a:xfrm>
            <a:off x="533400" y="669878"/>
            <a:ext cx="8478301" cy="5805534"/>
            <a:chOff x="676332" y="669878"/>
            <a:chExt cx="8478301" cy="5805534"/>
          </a:xfrm>
        </p:grpSpPr>
        <p:pic>
          <p:nvPicPr>
            <p:cNvPr id="3" name="図 2">
              <a:extLst>
                <a:ext uri="{FF2B5EF4-FFF2-40B4-BE49-F238E27FC236}">
                  <a16:creationId xmlns:a16="http://schemas.microsoft.com/office/drawing/2014/main" id="{C3D54FF2-9B85-44BD-A99D-052C74A393A3}"/>
                </a:ext>
              </a:extLst>
            </p:cNvPr>
            <p:cNvPicPr>
              <a:picLocks noChangeAspect="1"/>
            </p:cNvPicPr>
            <p:nvPr/>
          </p:nvPicPr>
          <p:blipFill>
            <a:blip r:embed="rId3"/>
            <a:stretch>
              <a:fillRect/>
            </a:stretch>
          </p:blipFill>
          <p:spPr>
            <a:xfrm>
              <a:off x="1809693" y="669878"/>
              <a:ext cx="6048375" cy="5715131"/>
            </a:xfrm>
            <a:prstGeom prst="rect">
              <a:avLst/>
            </a:prstGeom>
          </p:spPr>
        </p:pic>
        <p:sp>
          <p:nvSpPr>
            <p:cNvPr id="59" name="テキスト ボックス 58">
              <a:extLst>
                <a:ext uri="{FF2B5EF4-FFF2-40B4-BE49-F238E27FC236}">
                  <a16:creationId xmlns:a16="http://schemas.microsoft.com/office/drawing/2014/main" id="{D3BAF9F5-683F-4452-B283-F01D1064AD6A}"/>
                </a:ext>
              </a:extLst>
            </p:cNvPr>
            <p:cNvSpPr txBox="1"/>
            <p:nvPr/>
          </p:nvSpPr>
          <p:spPr>
            <a:xfrm>
              <a:off x="914400" y="1143000"/>
              <a:ext cx="1371600" cy="1750287"/>
            </a:xfrm>
            <a:prstGeom prst="rect">
              <a:avLst/>
            </a:prstGeom>
            <a:noFill/>
          </p:spPr>
          <p:txBody>
            <a:bodyPr wrap="square">
              <a:spAutoFit/>
            </a:bodyPr>
            <a:lstStyle/>
            <a:p>
              <a:pPr>
                <a:lnSpc>
                  <a:spcPct val="200000"/>
                </a:lnSpc>
              </a:pPr>
              <a:r>
                <a:rPr lang="en-US" altLang="ja-JP" sz="1400" dirty="0">
                  <a:solidFill>
                    <a:srgbClr val="0070C0"/>
                  </a:solidFill>
                  <a:ea typeface="+mj-ea"/>
                  <a:cs typeface="Times New Roman" panose="02020603050405020304" pitchFamily="18" charset="0"/>
                </a:rPr>
                <a:t>BW=20MHz</a:t>
              </a:r>
            </a:p>
            <a:p>
              <a:pPr>
                <a:lnSpc>
                  <a:spcPct val="200000"/>
                </a:lnSpc>
              </a:pPr>
              <a:r>
                <a:rPr lang="en-US" altLang="ja-JP" sz="1400" dirty="0">
                  <a:solidFill>
                    <a:srgbClr val="0070C0"/>
                  </a:solidFill>
                  <a:ea typeface="+mj-ea"/>
                  <a:cs typeface="Times New Roman" panose="02020603050405020304" pitchFamily="18" charset="0"/>
                </a:rPr>
                <a:t>BW=40MHz</a:t>
              </a:r>
            </a:p>
            <a:p>
              <a:pPr>
                <a:lnSpc>
                  <a:spcPct val="200000"/>
                </a:lnSpc>
              </a:pPr>
              <a:r>
                <a:rPr lang="en-US" altLang="ja-JP" sz="1400" dirty="0">
                  <a:solidFill>
                    <a:srgbClr val="0070C0"/>
                  </a:solidFill>
                  <a:ea typeface="+mj-ea"/>
                  <a:cs typeface="Times New Roman" panose="02020603050405020304" pitchFamily="18" charset="0"/>
                </a:rPr>
                <a:t>BW=80MHz</a:t>
              </a:r>
            </a:p>
            <a:p>
              <a:pPr>
                <a:lnSpc>
                  <a:spcPct val="200000"/>
                </a:lnSpc>
              </a:pPr>
              <a:r>
                <a:rPr lang="en-US" altLang="ja-JP" sz="1400" dirty="0">
                  <a:solidFill>
                    <a:srgbClr val="0070C0"/>
                  </a:solidFill>
                  <a:ea typeface="+mj-ea"/>
                  <a:cs typeface="Times New Roman" panose="02020603050405020304" pitchFamily="18" charset="0"/>
                </a:rPr>
                <a:t>BW=160MHz</a:t>
              </a:r>
              <a:endParaRPr lang="ja-JP" altLang="en-US" sz="1400" dirty="0">
                <a:solidFill>
                  <a:srgbClr val="0070C0"/>
                </a:solidFill>
                <a:ea typeface="+mj-ea"/>
                <a:cs typeface="Times New Roman" panose="02020603050405020304" pitchFamily="18" charset="0"/>
              </a:endParaRPr>
            </a:p>
          </p:txBody>
        </p:sp>
        <p:sp>
          <p:nvSpPr>
            <p:cNvPr id="61" name="テキスト ボックス 60">
              <a:extLst>
                <a:ext uri="{FF2B5EF4-FFF2-40B4-BE49-F238E27FC236}">
                  <a16:creationId xmlns:a16="http://schemas.microsoft.com/office/drawing/2014/main" id="{27BBFAFA-6CB1-4125-9C90-310812F4EB25}"/>
                </a:ext>
              </a:extLst>
            </p:cNvPr>
            <p:cNvSpPr txBox="1"/>
            <p:nvPr/>
          </p:nvSpPr>
          <p:spPr>
            <a:xfrm>
              <a:off x="676332" y="4569023"/>
              <a:ext cx="1609668" cy="307777"/>
            </a:xfrm>
            <a:prstGeom prst="rect">
              <a:avLst/>
            </a:prstGeom>
            <a:noFill/>
          </p:spPr>
          <p:txBody>
            <a:bodyPr wrap="square">
              <a:spAutoFit/>
            </a:bodyPr>
            <a:lstStyle/>
            <a:p>
              <a:r>
                <a:rPr lang="en-US" altLang="ja-JP" sz="1400" dirty="0">
                  <a:solidFill>
                    <a:srgbClr val="0070C0"/>
                  </a:solidFill>
                  <a:ea typeface="+mj-ea"/>
                  <a:cs typeface="Times New Roman" panose="02020603050405020304" pitchFamily="18" charset="0"/>
                </a:rPr>
                <a:t>80MHz &amp; 80MHz</a:t>
              </a:r>
              <a:endParaRPr lang="ja-JP" altLang="en-US" sz="1400" dirty="0">
                <a:solidFill>
                  <a:srgbClr val="0070C0"/>
                </a:solidFill>
                <a:ea typeface="+mj-ea"/>
                <a:cs typeface="Times New Roman" panose="02020603050405020304" pitchFamily="18" charset="0"/>
              </a:endParaRPr>
            </a:p>
          </p:txBody>
        </p:sp>
        <p:sp>
          <p:nvSpPr>
            <p:cNvPr id="7" name="四角形: 角を丸くする 6">
              <a:extLst>
                <a:ext uri="{FF2B5EF4-FFF2-40B4-BE49-F238E27FC236}">
                  <a16:creationId xmlns:a16="http://schemas.microsoft.com/office/drawing/2014/main" id="{F1DC6395-0B4B-46C0-8DDD-17AD451652DC}"/>
                </a:ext>
              </a:extLst>
            </p:cNvPr>
            <p:cNvSpPr/>
            <p:nvPr/>
          </p:nvSpPr>
          <p:spPr bwMode="auto">
            <a:xfrm>
              <a:off x="3200400" y="914400"/>
              <a:ext cx="990600" cy="5273722"/>
            </a:xfrm>
            <a:prstGeom prst="roundRect">
              <a:avLst/>
            </a:prstGeom>
            <a:noFill/>
            <a:ln w="2857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effectLst/>
                <a:latin typeface="Times New Roman" panose="02020603050405020304" pitchFamily="18" charset="0"/>
              </a:endParaRPr>
            </a:p>
          </p:txBody>
        </p:sp>
        <p:sp>
          <p:nvSpPr>
            <p:cNvPr id="62" name="四角形: 角を丸くする 61">
              <a:extLst>
                <a:ext uri="{FF2B5EF4-FFF2-40B4-BE49-F238E27FC236}">
                  <a16:creationId xmlns:a16="http://schemas.microsoft.com/office/drawing/2014/main" id="{34E08074-A4D8-4D4B-BF92-A2CE9C6EBF9B}"/>
                </a:ext>
              </a:extLst>
            </p:cNvPr>
            <p:cNvSpPr/>
            <p:nvPr/>
          </p:nvSpPr>
          <p:spPr bwMode="auto">
            <a:xfrm>
              <a:off x="4457701" y="914399"/>
              <a:ext cx="2876605" cy="5561013"/>
            </a:xfrm>
            <a:prstGeom prst="roundRect">
              <a:avLst/>
            </a:prstGeom>
            <a:noFill/>
            <a:ln w="2857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effectLst/>
                <a:latin typeface="Times New Roman" panose="02020603050405020304" pitchFamily="18" charset="0"/>
              </a:endParaRPr>
            </a:p>
          </p:txBody>
        </p:sp>
        <p:sp>
          <p:nvSpPr>
            <p:cNvPr id="63" name="テキスト ボックス 62">
              <a:extLst>
                <a:ext uri="{FF2B5EF4-FFF2-40B4-BE49-F238E27FC236}">
                  <a16:creationId xmlns:a16="http://schemas.microsoft.com/office/drawing/2014/main" id="{85C9205B-C99D-4BE4-A9FA-1EDC08DBE901}"/>
                </a:ext>
              </a:extLst>
            </p:cNvPr>
            <p:cNvSpPr txBox="1"/>
            <p:nvPr/>
          </p:nvSpPr>
          <p:spPr>
            <a:xfrm>
              <a:off x="1000238" y="5369294"/>
              <a:ext cx="990600" cy="523220"/>
            </a:xfrm>
            <a:prstGeom prst="rect">
              <a:avLst/>
            </a:prstGeom>
            <a:noFill/>
            <a:ln>
              <a:solidFill>
                <a:srgbClr val="FF0000"/>
              </a:solidFill>
            </a:ln>
          </p:spPr>
          <p:txBody>
            <a:bodyPr wrap="square">
              <a:spAutoFit/>
            </a:bodyPr>
            <a:lstStyle/>
            <a:p>
              <a:r>
                <a:rPr lang="en-US" altLang="ja-JP" sz="1400" b="1" dirty="0">
                  <a:solidFill>
                    <a:srgbClr val="FFC000"/>
                  </a:solidFill>
                  <a:ea typeface="+mj-ea"/>
                  <a:cs typeface="Times New Roman" panose="02020603050405020304" pitchFamily="18" charset="0"/>
                </a:rPr>
                <a:t>DFS, TPC required</a:t>
              </a:r>
              <a:endParaRPr lang="ja-JP" altLang="en-US" sz="1400" b="1" dirty="0">
                <a:solidFill>
                  <a:srgbClr val="FFC000"/>
                </a:solidFill>
                <a:ea typeface="+mj-ea"/>
                <a:cs typeface="Times New Roman" panose="02020603050405020304" pitchFamily="18" charset="0"/>
              </a:endParaRPr>
            </a:p>
          </p:txBody>
        </p:sp>
        <p:sp>
          <p:nvSpPr>
            <p:cNvPr id="64" name="テキスト ボックス 63">
              <a:extLst>
                <a:ext uri="{FF2B5EF4-FFF2-40B4-BE49-F238E27FC236}">
                  <a16:creationId xmlns:a16="http://schemas.microsoft.com/office/drawing/2014/main" id="{07627146-D6EA-4777-A4C2-AF5CC570B04F}"/>
                </a:ext>
              </a:extLst>
            </p:cNvPr>
            <p:cNvSpPr txBox="1"/>
            <p:nvPr/>
          </p:nvSpPr>
          <p:spPr>
            <a:xfrm>
              <a:off x="7306841" y="3511494"/>
              <a:ext cx="1847792" cy="523220"/>
            </a:xfrm>
            <a:prstGeom prst="rect">
              <a:avLst/>
            </a:prstGeom>
            <a:noFill/>
          </p:spPr>
          <p:txBody>
            <a:bodyPr wrap="square">
              <a:spAutoFit/>
            </a:bodyPr>
            <a:lstStyle/>
            <a:p>
              <a:r>
                <a:rPr lang="en-US" altLang="ja-JP" sz="1400" b="1" dirty="0">
                  <a:solidFill>
                    <a:srgbClr val="FFC000"/>
                  </a:solidFill>
                  <a:ea typeface="+mj-ea"/>
                  <a:cs typeface="Times New Roman" panose="02020603050405020304" pitchFamily="18" charset="0"/>
                </a:rPr>
                <a:t>Can be used outdoor.</a:t>
              </a:r>
            </a:p>
            <a:p>
              <a:r>
                <a:rPr lang="en-US" altLang="ja-JP" sz="1400" b="1" dirty="0">
                  <a:solidFill>
                    <a:srgbClr val="FFC000"/>
                  </a:solidFill>
                  <a:ea typeface="+mj-ea"/>
                  <a:cs typeface="Times New Roman" panose="02020603050405020304" pitchFamily="18" charset="0"/>
                </a:rPr>
                <a:t>DFS, TPC required</a:t>
              </a:r>
              <a:endParaRPr lang="ja-JP" altLang="en-US" sz="1400" b="1" dirty="0">
                <a:solidFill>
                  <a:srgbClr val="FFC000"/>
                </a:solidFill>
                <a:ea typeface="+mj-ea"/>
                <a:cs typeface="Times New Roman" panose="02020603050405020304" pitchFamily="18" charset="0"/>
              </a:endParaRPr>
            </a:p>
          </p:txBody>
        </p:sp>
        <p:cxnSp>
          <p:nvCxnSpPr>
            <p:cNvPr id="26" name="直線矢印コネクタ 25">
              <a:extLst>
                <a:ext uri="{FF2B5EF4-FFF2-40B4-BE49-F238E27FC236}">
                  <a16:creationId xmlns:a16="http://schemas.microsoft.com/office/drawing/2014/main" id="{EFF9756B-725E-4461-96D7-5FAECD747230}"/>
                </a:ext>
              </a:extLst>
            </p:cNvPr>
            <p:cNvCxnSpPr>
              <a:cxnSpLocks/>
              <a:endCxn id="63" idx="3"/>
            </p:cNvCxnSpPr>
            <p:nvPr/>
          </p:nvCxnSpPr>
          <p:spPr bwMode="auto">
            <a:xfrm flipH="1">
              <a:off x="1990838" y="4478619"/>
              <a:ext cx="1209562" cy="1152285"/>
            </a:xfrm>
            <a:prstGeom prst="straightConnector1">
              <a:avLst/>
            </a:prstGeom>
            <a:solidFill>
              <a:schemeClr val="accent1"/>
            </a:solidFill>
            <a:ln w="28575" cap="flat" cmpd="sng" algn="ctr">
              <a:solidFill>
                <a:srgbClr val="FFC00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4" name="テキスト ボックス 13">
            <a:extLst>
              <a:ext uri="{FF2B5EF4-FFF2-40B4-BE49-F238E27FC236}">
                <a16:creationId xmlns:a16="http://schemas.microsoft.com/office/drawing/2014/main" id="{9A63745E-D5E9-4898-BB01-650BC6F27075}"/>
              </a:ext>
            </a:extLst>
          </p:cNvPr>
          <p:cNvSpPr txBox="1"/>
          <p:nvPr/>
        </p:nvSpPr>
        <p:spPr>
          <a:xfrm>
            <a:off x="2324100" y="556437"/>
            <a:ext cx="6362700" cy="276999"/>
          </a:xfrm>
          <a:prstGeom prst="rect">
            <a:avLst/>
          </a:prstGeom>
          <a:noFill/>
        </p:spPr>
        <p:txBody>
          <a:bodyPr wrap="square">
            <a:spAutoFit/>
          </a:bodyPr>
          <a:lstStyle/>
          <a:p>
            <a:r>
              <a:rPr lang="en-US" altLang="ja-JP" sz="1200" b="1" dirty="0">
                <a:solidFill>
                  <a:srgbClr val="FF0000"/>
                </a:solidFill>
                <a:ea typeface="+mj-ea"/>
                <a:cs typeface="Times New Roman" panose="02020603050405020304" pitchFamily="18" charset="0"/>
              </a:rPr>
              <a:t>U-NII-1      U-NII-2A                                          U-NII-2C                                                  U-NII-3</a:t>
            </a:r>
            <a:endParaRPr lang="ja-JP" altLang="en-US" dirty="0">
              <a:solidFill>
                <a:srgbClr val="FF0000"/>
              </a:solidFill>
            </a:endParaRPr>
          </a:p>
        </p:txBody>
      </p:sp>
      <p:sp>
        <p:nvSpPr>
          <p:cNvPr id="16" name="テキスト ボックス 15">
            <a:extLst>
              <a:ext uri="{FF2B5EF4-FFF2-40B4-BE49-F238E27FC236}">
                <a16:creationId xmlns:a16="http://schemas.microsoft.com/office/drawing/2014/main" id="{B48978CA-83E1-4661-8E84-2CDE45AF3D4C}"/>
              </a:ext>
            </a:extLst>
          </p:cNvPr>
          <p:cNvSpPr txBox="1"/>
          <p:nvPr/>
        </p:nvSpPr>
        <p:spPr>
          <a:xfrm>
            <a:off x="7715136" y="886410"/>
            <a:ext cx="999897" cy="738664"/>
          </a:xfrm>
          <a:prstGeom prst="rect">
            <a:avLst/>
          </a:prstGeom>
          <a:noFill/>
        </p:spPr>
        <p:txBody>
          <a:bodyPr wrap="square">
            <a:spAutoFit/>
          </a:bodyPr>
          <a:lstStyle/>
          <a:p>
            <a:pPr algn="ctr"/>
            <a:r>
              <a:rPr lang="en-US" altLang="ja-JP" sz="1400" dirty="0">
                <a:solidFill>
                  <a:srgbClr val="FF0000"/>
                </a:solidFill>
                <a:ea typeface="+mj-ea"/>
                <a:cs typeface="Times New Roman" panose="02020603050405020304" pitchFamily="18" charset="0"/>
              </a:rPr>
              <a:t>Assigned to ITS/DSRC</a:t>
            </a:r>
            <a:endParaRPr lang="ja-JP" altLang="en-US" sz="1400" dirty="0">
              <a:solidFill>
                <a:srgbClr val="FF0000"/>
              </a:solidFill>
            </a:endParaRPr>
          </a:p>
        </p:txBody>
      </p:sp>
    </p:spTree>
    <p:extLst>
      <p:ext uri="{BB962C8B-B14F-4D97-AF65-F5344CB8AC3E}">
        <p14:creationId xmlns:p14="http://schemas.microsoft.com/office/powerpoint/2010/main" val="428168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85775" y="685800"/>
            <a:ext cx="7924800" cy="533400"/>
          </a:xfrm>
          <a:ln/>
        </p:spPr>
        <p:txBody>
          <a:bodyPr/>
          <a:lstStyle/>
          <a:p>
            <a:r>
              <a:rPr lang="en-US" altLang="en-US" sz="3200" dirty="0"/>
              <a:t>Revision Continues</a:t>
            </a:r>
          </a:p>
        </p:txBody>
      </p:sp>
      <p:sp>
        <p:nvSpPr>
          <p:cNvPr id="20" name="テキスト ボックス 19">
            <a:extLst>
              <a:ext uri="{FF2B5EF4-FFF2-40B4-BE49-F238E27FC236}">
                <a16:creationId xmlns:a16="http://schemas.microsoft.com/office/drawing/2014/main" id="{A9DE0A57-50DE-40A1-9CAA-01B7C5CAA8EF}"/>
              </a:ext>
            </a:extLst>
          </p:cNvPr>
          <p:cNvSpPr txBox="1"/>
          <p:nvPr/>
        </p:nvSpPr>
        <p:spPr>
          <a:xfrm>
            <a:off x="2133600" y="5644270"/>
            <a:ext cx="3962400" cy="646331"/>
          </a:xfrm>
          <a:prstGeom prst="rect">
            <a:avLst/>
          </a:prstGeom>
          <a:noFill/>
        </p:spPr>
        <p:txBody>
          <a:bodyPr wrap="square">
            <a:spAutoFit/>
          </a:bodyPr>
          <a:lstStyle/>
          <a:p>
            <a:r>
              <a:rPr lang="en-US" altLang="ja-JP" sz="1800" b="1" i="1" dirty="0">
                <a:solidFill>
                  <a:schemeClr val="accent2"/>
                </a:solidFill>
                <a:ea typeface="+mj-ea"/>
                <a:cs typeface="Times New Roman" panose="02020603050405020304" pitchFamily="18" charset="0"/>
              </a:rPr>
              <a:t>When will be the next revision?  </a:t>
            </a:r>
          </a:p>
          <a:p>
            <a:r>
              <a:rPr lang="en-US" altLang="ja-JP" sz="1800" b="1" i="1" dirty="0">
                <a:solidFill>
                  <a:schemeClr val="accent2"/>
                </a:solidFill>
                <a:ea typeface="+mj-ea"/>
                <a:cs typeface="Times New Roman" panose="02020603050405020304" pitchFamily="18" charset="0"/>
              </a:rPr>
              <a:t>How about U-NII 5 and above</a:t>
            </a:r>
            <a:endParaRPr lang="ja-JP" altLang="en-US" sz="1800" dirty="0"/>
          </a:p>
        </p:txBody>
      </p:sp>
      <p:grpSp>
        <p:nvGrpSpPr>
          <p:cNvPr id="2" name="グループ化 1">
            <a:extLst>
              <a:ext uri="{FF2B5EF4-FFF2-40B4-BE49-F238E27FC236}">
                <a16:creationId xmlns:a16="http://schemas.microsoft.com/office/drawing/2014/main" id="{5A596488-86CF-49CB-8B22-40EB81938296}"/>
              </a:ext>
            </a:extLst>
          </p:cNvPr>
          <p:cNvGrpSpPr/>
          <p:nvPr/>
        </p:nvGrpSpPr>
        <p:grpSpPr>
          <a:xfrm>
            <a:off x="1066800" y="1411157"/>
            <a:ext cx="8077200" cy="3855074"/>
            <a:chOff x="1066800" y="1066800"/>
            <a:chExt cx="8077200" cy="3855074"/>
          </a:xfrm>
        </p:grpSpPr>
        <p:grpSp>
          <p:nvGrpSpPr>
            <p:cNvPr id="17" name="グループ化 16">
              <a:extLst>
                <a:ext uri="{FF2B5EF4-FFF2-40B4-BE49-F238E27FC236}">
                  <a16:creationId xmlns:a16="http://schemas.microsoft.com/office/drawing/2014/main" id="{6F477F02-8FB8-448B-BE37-CA143FBF7993}"/>
                </a:ext>
              </a:extLst>
            </p:cNvPr>
            <p:cNvGrpSpPr/>
            <p:nvPr/>
          </p:nvGrpSpPr>
          <p:grpSpPr>
            <a:xfrm>
              <a:off x="1066800" y="1066800"/>
              <a:ext cx="8077200" cy="3793998"/>
              <a:chOff x="914400" y="1066800"/>
              <a:chExt cx="8077200" cy="3793998"/>
            </a:xfrm>
          </p:grpSpPr>
          <p:grpSp>
            <p:nvGrpSpPr>
              <p:cNvPr id="14" name="グループ化 13">
                <a:extLst>
                  <a:ext uri="{FF2B5EF4-FFF2-40B4-BE49-F238E27FC236}">
                    <a16:creationId xmlns:a16="http://schemas.microsoft.com/office/drawing/2014/main" id="{A550A5C3-ABE3-4759-A67A-B2B4522ED394}"/>
                  </a:ext>
                </a:extLst>
              </p:cNvPr>
              <p:cNvGrpSpPr/>
              <p:nvPr/>
            </p:nvGrpSpPr>
            <p:grpSpPr>
              <a:xfrm>
                <a:off x="914400" y="1066800"/>
                <a:ext cx="8077200" cy="3793998"/>
                <a:chOff x="914400" y="1066800"/>
                <a:chExt cx="8077200" cy="3793998"/>
              </a:xfrm>
            </p:grpSpPr>
            <p:grpSp>
              <p:nvGrpSpPr>
                <p:cNvPr id="12" name="グループ化 11">
                  <a:extLst>
                    <a:ext uri="{FF2B5EF4-FFF2-40B4-BE49-F238E27FC236}">
                      <a16:creationId xmlns:a16="http://schemas.microsoft.com/office/drawing/2014/main" id="{8BFB2260-D299-4DED-8A60-99574031129B}"/>
                    </a:ext>
                  </a:extLst>
                </p:cNvPr>
                <p:cNvGrpSpPr/>
                <p:nvPr/>
              </p:nvGrpSpPr>
              <p:grpSpPr>
                <a:xfrm>
                  <a:off x="914400" y="1066800"/>
                  <a:ext cx="8077200" cy="3793998"/>
                  <a:chOff x="914400" y="1066800"/>
                  <a:chExt cx="8077200" cy="3793998"/>
                </a:xfrm>
              </p:grpSpPr>
              <p:pic>
                <p:nvPicPr>
                  <p:cNvPr id="4" name="図 3">
                    <a:extLst>
                      <a:ext uri="{FF2B5EF4-FFF2-40B4-BE49-F238E27FC236}">
                        <a16:creationId xmlns:a16="http://schemas.microsoft.com/office/drawing/2014/main" id="{2E144281-D9DA-4072-B97D-C7ECBEEE3774}"/>
                      </a:ext>
                    </a:extLst>
                  </p:cNvPr>
                  <p:cNvPicPr>
                    <a:picLocks noChangeAspect="1"/>
                  </p:cNvPicPr>
                  <p:nvPr/>
                </p:nvPicPr>
                <p:blipFill>
                  <a:blip r:embed="rId3"/>
                  <a:stretch>
                    <a:fillRect/>
                  </a:stretch>
                </p:blipFill>
                <p:spPr>
                  <a:xfrm>
                    <a:off x="914400" y="1066800"/>
                    <a:ext cx="8077200" cy="1420613"/>
                  </a:xfrm>
                  <a:prstGeom prst="rect">
                    <a:avLst/>
                  </a:prstGeom>
                </p:spPr>
              </p:pic>
              <p:pic>
                <p:nvPicPr>
                  <p:cNvPr id="9" name="図 8">
                    <a:extLst>
                      <a:ext uri="{FF2B5EF4-FFF2-40B4-BE49-F238E27FC236}">
                        <a16:creationId xmlns:a16="http://schemas.microsoft.com/office/drawing/2014/main" id="{030FD10F-5879-463F-8A1D-4A943DF429B9}"/>
                      </a:ext>
                    </a:extLst>
                  </p:cNvPr>
                  <p:cNvPicPr>
                    <a:picLocks noChangeAspect="1"/>
                  </p:cNvPicPr>
                  <p:nvPr/>
                </p:nvPicPr>
                <p:blipFill>
                  <a:blip r:embed="rId4"/>
                  <a:stretch>
                    <a:fillRect/>
                  </a:stretch>
                </p:blipFill>
                <p:spPr>
                  <a:xfrm>
                    <a:off x="964120" y="2500122"/>
                    <a:ext cx="7343775" cy="1181100"/>
                  </a:xfrm>
                  <a:prstGeom prst="rect">
                    <a:avLst/>
                  </a:prstGeom>
                </p:spPr>
              </p:pic>
              <p:pic>
                <p:nvPicPr>
                  <p:cNvPr id="11" name="図 10">
                    <a:extLst>
                      <a:ext uri="{FF2B5EF4-FFF2-40B4-BE49-F238E27FC236}">
                        <a16:creationId xmlns:a16="http://schemas.microsoft.com/office/drawing/2014/main" id="{A2F00CAC-9F7A-4B4F-8186-884F521C6802}"/>
                      </a:ext>
                    </a:extLst>
                  </p:cNvPr>
                  <p:cNvPicPr>
                    <a:picLocks noChangeAspect="1"/>
                  </p:cNvPicPr>
                  <p:nvPr/>
                </p:nvPicPr>
                <p:blipFill>
                  <a:blip r:embed="rId4"/>
                  <a:stretch>
                    <a:fillRect/>
                  </a:stretch>
                </p:blipFill>
                <p:spPr>
                  <a:xfrm>
                    <a:off x="964120" y="3679698"/>
                    <a:ext cx="7343775" cy="1181100"/>
                  </a:xfrm>
                  <a:prstGeom prst="rect">
                    <a:avLst/>
                  </a:prstGeom>
                </p:spPr>
              </p:pic>
            </p:grpSp>
            <p:sp>
              <p:nvSpPr>
                <p:cNvPr id="13" name="正方形/長方形 12">
                  <a:extLst>
                    <a:ext uri="{FF2B5EF4-FFF2-40B4-BE49-F238E27FC236}">
                      <a16:creationId xmlns:a16="http://schemas.microsoft.com/office/drawing/2014/main" id="{70DF4B7D-515D-4A40-9EEE-F0F36965A417}"/>
                    </a:ext>
                  </a:extLst>
                </p:cNvPr>
                <p:cNvSpPr/>
                <p:nvPr/>
              </p:nvSpPr>
              <p:spPr bwMode="auto">
                <a:xfrm>
                  <a:off x="7871208" y="2971800"/>
                  <a:ext cx="308671" cy="4572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正方形/長方形 14">
                  <a:extLst>
                    <a:ext uri="{FF2B5EF4-FFF2-40B4-BE49-F238E27FC236}">
                      <a16:creationId xmlns:a16="http://schemas.microsoft.com/office/drawing/2014/main" id="{ECBC9414-7719-4E0A-800F-17E0FBFDCE11}"/>
                    </a:ext>
                  </a:extLst>
                </p:cNvPr>
                <p:cNvSpPr/>
                <p:nvPr/>
              </p:nvSpPr>
              <p:spPr bwMode="auto">
                <a:xfrm>
                  <a:off x="7868697" y="3463587"/>
                  <a:ext cx="308671" cy="4572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6" name="正方形/長方形 15">
                  <a:extLst>
                    <a:ext uri="{FF2B5EF4-FFF2-40B4-BE49-F238E27FC236}">
                      <a16:creationId xmlns:a16="http://schemas.microsoft.com/office/drawing/2014/main" id="{110A06AD-B5A3-4AF3-BF83-5787D18D6984}"/>
                    </a:ext>
                  </a:extLst>
                </p:cNvPr>
                <p:cNvSpPr/>
                <p:nvPr/>
              </p:nvSpPr>
              <p:spPr bwMode="auto">
                <a:xfrm>
                  <a:off x="7929824" y="2782556"/>
                  <a:ext cx="205992" cy="1524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18" name="正方形/長方形 17">
                <a:extLst>
                  <a:ext uri="{FF2B5EF4-FFF2-40B4-BE49-F238E27FC236}">
                    <a16:creationId xmlns:a16="http://schemas.microsoft.com/office/drawing/2014/main" id="{059EE63A-E4C3-4DA5-A16C-859B723E04F8}"/>
                  </a:ext>
                </a:extLst>
              </p:cNvPr>
              <p:cNvSpPr/>
              <p:nvPr/>
            </p:nvSpPr>
            <p:spPr bwMode="auto">
              <a:xfrm>
                <a:off x="3987208" y="1560576"/>
                <a:ext cx="401911" cy="4572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9" name="正方形/長方形 18">
                <a:extLst>
                  <a:ext uri="{FF2B5EF4-FFF2-40B4-BE49-F238E27FC236}">
                    <a16:creationId xmlns:a16="http://schemas.microsoft.com/office/drawing/2014/main" id="{A8F8FB2F-1161-47B3-B960-6E1ECC4618AC}"/>
                  </a:ext>
                </a:extLst>
              </p:cNvPr>
              <p:cNvSpPr/>
              <p:nvPr/>
            </p:nvSpPr>
            <p:spPr bwMode="auto">
              <a:xfrm>
                <a:off x="4430408" y="1887278"/>
                <a:ext cx="3756661" cy="70174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3" name="四角形: 角を丸くする 2">
              <a:extLst>
                <a:ext uri="{FF2B5EF4-FFF2-40B4-BE49-F238E27FC236}">
                  <a16:creationId xmlns:a16="http://schemas.microsoft.com/office/drawing/2014/main" id="{02E6BC9A-7748-4DF1-9826-9C55478B9EF8}"/>
                </a:ext>
              </a:extLst>
            </p:cNvPr>
            <p:cNvSpPr/>
            <p:nvPr/>
          </p:nvSpPr>
          <p:spPr bwMode="auto">
            <a:xfrm>
              <a:off x="4572000" y="2782556"/>
              <a:ext cx="3455480" cy="911375"/>
            </a:xfrm>
            <a:prstGeom prst="roundRect">
              <a:avLst/>
            </a:prstGeom>
            <a:noFill/>
            <a:ln w="38100" cap="flat" cmpd="sng" algn="ctr">
              <a:solidFill>
                <a:srgbClr val="FFC000">
                  <a:alpha val="99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2" name="四角形: 角を丸くする 21">
              <a:extLst>
                <a:ext uri="{FF2B5EF4-FFF2-40B4-BE49-F238E27FC236}">
                  <a16:creationId xmlns:a16="http://schemas.microsoft.com/office/drawing/2014/main" id="{E7184242-D339-4392-92DE-CC03E05CDCA5}"/>
                </a:ext>
              </a:extLst>
            </p:cNvPr>
            <p:cNvSpPr/>
            <p:nvPr/>
          </p:nvSpPr>
          <p:spPr bwMode="auto">
            <a:xfrm>
              <a:off x="8021096" y="4010499"/>
              <a:ext cx="389479" cy="911375"/>
            </a:xfrm>
            <a:prstGeom prst="roundRect">
              <a:avLst/>
            </a:prstGeom>
            <a:noFill/>
            <a:ln w="38100" cap="flat" cmpd="sng" algn="ctr">
              <a:solidFill>
                <a:srgbClr val="FFC000">
                  <a:alpha val="99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24" name="テキスト ボックス 23">
            <a:extLst>
              <a:ext uri="{FF2B5EF4-FFF2-40B4-BE49-F238E27FC236}">
                <a16:creationId xmlns:a16="http://schemas.microsoft.com/office/drawing/2014/main" id="{DCDF054C-C27A-48FE-A8C0-511D979D53DE}"/>
              </a:ext>
            </a:extLst>
          </p:cNvPr>
          <p:cNvSpPr txBox="1"/>
          <p:nvPr/>
        </p:nvSpPr>
        <p:spPr>
          <a:xfrm>
            <a:off x="76200" y="1807840"/>
            <a:ext cx="1905000" cy="4247317"/>
          </a:xfrm>
          <a:prstGeom prst="rect">
            <a:avLst/>
          </a:prstGeom>
          <a:noFill/>
        </p:spPr>
        <p:txBody>
          <a:bodyPr wrap="square">
            <a:spAutoFit/>
          </a:bodyPr>
          <a:lstStyle/>
          <a:p>
            <a:r>
              <a:rPr lang="en-US" altLang="ja-JP" sz="1800" b="1" i="1" dirty="0">
                <a:ea typeface="+mj-ea"/>
                <a:cs typeface="Times New Roman" panose="02020603050405020304" pitchFamily="18" charset="0"/>
              </a:rPr>
              <a:t>Revision</a:t>
            </a:r>
          </a:p>
          <a:p>
            <a:r>
              <a:rPr lang="en-US" altLang="ja-JP" sz="1800" b="1" i="1" dirty="0">
                <a:ea typeface="+mj-ea"/>
                <a:cs typeface="Times New Roman" panose="02020603050405020304" pitchFamily="18" charset="0"/>
              </a:rPr>
              <a:t>May 2005</a:t>
            </a:r>
          </a:p>
          <a:p>
            <a:r>
              <a:rPr lang="en-US" altLang="ja-JP" sz="1800" b="1" dirty="0">
                <a:ea typeface="+mj-ea"/>
                <a:cs typeface="Times New Roman" panose="02020603050405020304" pitchFamily="18" charset="0"/>
              </a:rPr>
              <a:t>(U-NII-1)</a:t>
            </a:r>
          </a:p>
          <a:p>
            <a:r>
              <a:rPr lang="en-US" altLang="ja-JP" sz="1800" b="1" dirty="0">
                <a:ea typeface="+mj-ea"/>
                <a:cs typeface="Times New Roman" panose="02020603050405020304" pitchFamily="18" charset="0"/>
              </a:rPr>
              <a:t>(U-NII-2A)</a:t>
            </a:r>
          </a:p>
          <a:p>
            <a:endParaRPr lang="en-US" altLang="ja-JP" sz="1800" b="1" i="1" dirty="0">
              <a:ea typeface="+mj-ea"/>
              <a:cs typeface="Times New Roman" panose="02020603050405020304" pitchFamily="18" charset="0"/>
            </a:endParaRPr>
          </a:p>
          <a:p>
            <a:r>
              <a:rPr lang="en-US" altLang="ja-JP" sz="1800" b="1" i="1" dirty="0">
                <a:ea typeface="+mj-ea"/>
                <a:cs typeface="Times New Roman" panose="02020603050405020304" pitchFamily="18" charset="0"/>
              </a:rPr>
              <a:t>Revision</a:t>
            </a:r>
          </a:p>
          <a:p>
            <a:r>
              <a:rPr lang="en-US" altLang="ja-JP" sz="1800" b="1" i="1" dirty="0">
                <a:ea typeface="+mj-ea"/>
                <a:cs typeface="Times New Roman" panose="02020603050405020304" pitchFamily="18" charset="0"/>
              </a:rPr>
              <a:t>Jan. 2007</a:t>
            </a:r>
          </a:p>
          <a:p>
            <a:r>
              <a:rPr lang="en-US" altLang="ja-JP" sz="1800" b="1" dirty="0">
                <a:ea typeface="+mj-ea"/>
                <a:cs typeface="Times New Roman" panose="02020603050405020304" pitchFamily="18" charset="0"/>
              </a:rPr>
              <a:t>(U-NII-2C)</a:t>
            </a:r>
          </a:p>
          <a:p>
            <a:endParaRPr lang="en-US" altLang="ja-JP" sz="1800" b="1" i="1" dirty="0">
              <a:ea typeface="+mj-ea"/>
              <a:cs typeface="Times New Roman" panose="02020603050405020304" pitchFamily="18" charset="0"/>
            </a:endParaRPr>
          </a:p>
          <a:p>
            <a:r>
              <a:rPr lang="en-US" altLang="ja-JP" sz="1800" b="1" i="1" dirty="0">
                <a:ea typeface="+mj-ea"/>
                <a:cs typeface="Times New Roman" panose="02020603050405020304" pitchFamily="18" charset="0"/>
              </a:rPr>
              <a:t>Revision</a:t>
            </a:r>
          </a:p>
          <a:p>
            <a:r>
              <a:rPr lang="en-US" altLang="ja-JP" sz="1800" b="1" i="1" dirty="0">
                <a:ea typeface="+mj-ea"/>
                <a:cs typeface="Times New Roman" panose="02020603050405020304" pitchFamily="18" charset="0"/>
              </a:rPr>
              <a:t>July 2019</a:t>
            </a:r>
          </a:p>
          <a:p>
            <a:r>
              <a:rPr lang="en-US" altLang="ja-JP" sz="1800" b="1" dirty="0">
                <a:ea typeface="+mj-ea"/>
                <a:cs typeface="Times New Roman" panose="02020603050405020304" pitchFamily="18" charset="0"/>
              </a:rPr>
              <a:t>(U-NII-2C+)</a:t>
            </a:r>
            <a:endParaRPr lang="en-US" altLang="ja-JP" sz="1800" b="1" i="1" dirty="0">
              <a:ea typeface="+mj-ea"/>
              <a:cs typeface="Times New Roman" panose="02020603050405020304" pitchFamily="18" charset="0"/>
            </a:endParaRPr>
          </a:p>
          <a:p>
            <a:endParaRPr lang="en-US" altLang="ja-JP" sz="1800" b="1" i="1" dirty="0">
              <a:ea typeface="+mj-ea"/>
              <a:cs typeface="Times New Roman" panose="02020603050405020304" pitchFamily="18" charset="0"/>
            </a:endParaRPr>
          </a:p>
          <a:p>
            <a:endParaRPr lang="en-US" altLang="ja-JP" sz="1800" b="1" i="1" dirty="0">
              <a:ea typeface="+mj-ea"/>
              <a:cs typeface="Times New Roman" panose="02020603050405020304" pitchFamily="18" charset="0"/>
            </a:endParaRPr>
          </a:p>
          <a:p>
            <a:r>
              <a:rPr lang="en-US" altLang="ja-JP" sz="1800" b="1" i="1" dirty="0">
                <a:solidFill>
                  <a:schemeClr val="accent2"/>
                </a:solidFill>
                <a:ea typeface="+mj-ea"/>
                <a:cs typeface="Times New Roman" panose="02020603050405020304" pitchFamily="18" charset="0"/>
              </a:rPr>
              <a:t>             </a:t>
            </a:r>
            <a:endParaRPr lang="ja-JP" altLang="en-US" sz="1800" b="1" dirty="0">
              <a:solidFill>
                <a:schemeClr val="accent2"/>
              </a:solidFill>
              <a:ea typeface="+mj-ea"/>
              <a:cs typeface="Times New Roman" panose="02020603050405020304" pitchFamily="18" charset="0"/>
            </a:endParaRPr>
          </a:p>
        </p:txBody>
      </p:sp>
    </p:spTree>
    <p:extLst>
      <p:ext uri="{BB962C8B-B14F-4D97-AF65-F5344CB8AC3E}">
        <p14:creationId xmlns:p14="http://schemas.microsoft.com/office/powerpoint/2010/main" val="2099014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85775" y="990600"/>
            <a:ext cx="7924800" cy="533400"/>
          </a:xfrm>
          <a:ln/>
        </p:spPr>
        <p:txBody>
          <a:bodyPr/>
          <a:lstStyle/>
          <a:p>
            <a:r>
              <a:rPr lang="en-US" altLang="ja-JP" sz="3200" dirty="0"/>
              <a:t>Proposed Future Plan</a:t>
            </a:r>
            <a:endParaRPr lang="en-US" altLang="en-US" sz="3200" dirty="0"/>
          </a:p>
        </p:txBody>
      </p:sp>
      <p:sp>
        <p:nvSpPr>
          <p:cNvPr id="21" name="テキスト ボックス 20">
            <a:extLst>
              <a:ext uri="{FF2B5EF4-FFF2-40B4-BE49-F238E27FC236}">
                <a16:creationId xmlns:a16="http://schemas.microsoft.com/office/drawing/2014/main" id="{015A8301-F0ED-4697-A85C-7EF7D252B9A2}"/>
              </a:ext>
            </a:extLst>
          </p:cNvPr>
          <p:cNvSpPr txBox="1"/>
          <p:nvPr/>
        </p:nvSpPr>
        <p:spPr>
          <a:xfrm>
            <a:off x="857692" y="1905000"/>
            <a:ext cx="7295708" cy="2769989"/>
          </a:xfrm>
          <a:prstGeom prst="rect">
            <a:avLst/>
          </a:prstGeom>
          <a:noFill/>
        </p:spPr>
        <p:txBody>
          <a:bodyPr wrap="square">
            <a:spAutoFit/>
          </a:bodyPr>
          <a:lstStyle/>
          <a:p>
            <a:pPr marL="285750" indent="-285750">
              <a:buFont typeface="Arial" panose="020B0604020202020204" pitchFamily="34" charset="0"/>
              <a:buChar char="•"/>
            </a:pPr>
            <a:r>
              <a:rPr lang="en-US" altLang="ja-JP" sz="2400" dirty="0">
                <a:ea typeface="+mj-ea"/>
                <a:cs typeface="Times New Roman" panose="02020603050405020304" pitchFamily="18" charset="0"/>
              </a:rPr>
              <a:t>MIC issued a report on March 2, 2022. In this report, U-NII-5 band is newly proposed for WLAN operation.</a:t>
            </a:r>
          </a:p>
          <a:p>
            <a:pPr marL="285750" indent="-285750">
              <a:spcBef>
                <a:spcPts val="1800"/>
              </a:spcBef>
              <a:buFont typeface="Arial" panose="020B0604020202020204" pitchFamily="34" charset="0"/>
              <a:buChar char="•"/>
            </a:pPr>
            <a:r>
              <a:rPr lang="en-US" altLang="ja-JP" sz="2400" dirty="0">
                <a:ea typeface="+mj-ea"/>
                <a:cs typeface="Times New Roman" panose="02020603050405020304" pitchFamily="18" charset="0"/>
              </a:rPr>
              <a:t>Public comments are solicited for the proposed new plan on U-NII-5 band until April 1.</a:t>
            </a:r>
          </a:p>
          <a:p>
            <a:pPr marL="285750" indent="-285750">
              <a:spcBef>
                <a:spcPts val="1800"/>
              </a:spcBef>
              <a:buFont typeface="Arial" panose="020B0604020202020204" pitchFamily="34" charset="0"/>
              <a:buChar char="•"/>
            </a:pPr>
            <a:r>
              <a:rPr lang="en-US" altLang="ja-JP" sz="2400" dirty="0">
                <a:ea typeface="+mj-ea"/>
                <a:cs typeface="Times New Roman" panose="02020603050405020304" pitchFamily="18" charset="0"/>
              </a:rPr>
              <a:t>Further steps are expected to enable the proposed new plan in near future.</a:t>
            </a:r>
          </a:p>
        </p:txBody>
      </p:sp>
      <p:sp>
        <p:nvSpPr>
          <p:cNvPr id="7" name="テキスト ボックス 6">
            <a:extLst>
              <a:ext uri="{FF2B5EF4-FFF2-40B4-BE49-F238E27FC236}">
                <a16:creationId xmlns:a16="http://schemas.microsoft.com/office/drawing/2014/main" id="{74DCAA10-DA25-4011-9F35-94A2328985AF}"/>
              </a:ext>
            </a:extLst>
          </p:cNvPr>
          <p:cNvSpPr txBox="1"/>
          <p:nvPr/>
        </p:nvSpPr>
        <p:spPr>
          <a:xfrm>
            <a:off x="1295400" y="5217714"/>
            <a:ext cx="7295707" cy="707886"/>
          </a:xfrm>
          <a:prstGeom prst="rect">
            <a:avLst/>
          </a:prstGeom>
          <a:noFill/>
        </p:spPr>
        <p:txBody>
          <a:bodyPr wrap="square">
            <a:spAutoFit/>
          </a:bodyPr>
          <a:lstStyle/>
          <a:p>
            <a:r>
              <a:rPr lang="en-US" altLang="ja-JP" sz="2000" i="1" dirty="0">
                <a:ea typeface="+mj-ea"/>
                <a:cs typeface="Times New Roman" panose="02020603050405020304" pitchFamily="18" charset="0"/>
              </a:rPr>
              <a:t>MIC: Ministry of Internal Affair and Communications, which is in charge of radio regulation of Japan</a:t>
            </a:r>
            <a:endParaRPr lang="ja-JP" altLang="en-US" sz="2000" i="1" dirty="0"/>
          </a:p>
        </p:txBody>
      </p:sp>
    </p:spTree>
    <p:extLst>
      <p:ext uri="{BB962C8B-B14F-4D97-AF65-F5344CB8AC3E}">
        <p14:creationId xmlns:p14="http://schemas.microsoft.com/office/powerpoint/2010/main" val="2781568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376810"/>
            <a:ext cx="530225" cy="182562"/>
          </a:xfrm>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09600" y="609600"/>
            <a:ext cx="7924800" cy="533400"/>
          </a:xfrm>
          <a:ln/>
        </p:spPr>
        <p:txBody>
          <a:bodyPr/>
          <a:lstStyle/>
          <a:p>
            <a:r>
              <a:rPr lang="en-US" altLang="ja-JP" sz="3200" dirty="0"/>
              <a:t>Proposed New Plan on U-NII-5</a:t>
            </a:r>
            <a:endParaRPr lang="en-US" altLang="en-US" sz="3200" dirty="0"/>
          </a:p>
        </p:txBody>
      </p:sp>
      <p:graphicFrame>
        <p:nvGraphicFramePr>
          <p:cNvPr id="3" name="表 3">
            <a:extLst>
              <a:ext uri="{FF2B5EF4-FFF2-40B4-BE49-F238E27FC236}">
                <a16:creationId xmlns:a16="http://schemas.microsoft.com/office/drawing/2014/main" id="{534DB181-41AC-4828-A14E-77F9D8D6734A}"/>
              </a:ext>
            </a:extLst>
          </p:cNvPr>
          <p:cNvGraphicFramePr>
            <a:graphicFrameLocks noGrp="1"/>
          </p:cNvGraphicFramePr>
          <p:nvPr>
            <p:extLst>
              <p:ext uri="{D42A27DB-BD31-4B8C-83A1-F6EECF244321}">
                <p14:modId xmlns:p14="http://schemas.microsoft.com/office/powerpoint/2010/main" val="623422666"/>
              </p:ext>
            </p:extLst>
          </p:nvPr>
        </p:nvGraphicFramePr>
        <p:xfrm>
          <a:off x="457200" y="1130351"/>
          <a:ext cx="8424000" cy="5717895"/>
        </p:xfrm>
        <a:graphic>
          <a:graphicData uri="http://schemas.openxmlformats.org/drawingml/2006/table">
            <a:tbl>
              <a:tblPr firstRow="1" bandRow="1">
                <a:tableStyleId>{5C22544A-7EE6-4342-B048-85BDC9FD1C3A}</a:tableStyleId>
              </a:tblPr>
              <a:tblGrid>
                <a:gridCol w="1188000">
                  <a:extLst>
                    <a:ext uri="{9D8B030D-6E8A-4147-A177-3AD203B41FA5}">
                      <a16:colId xmlns:a16="http://schemas.microsoft.com/office/drawing/2014/main" val="2409716071"/>
                    </a:ext>
                  </a:extLst>
                </a:gridCol>
                <a:gridCol w="1296000">
                  <a:extLst>
                    <a:ext uri="{9D8B030D-6E8A-4147-A177-3AD203B41FA5}">
                      <a16:colId xmlns:a16="http://schemas.microsoft.com/office/drawing/2014/main" val="3840764107"/>
                    </a:ext>
                  </a:extLst>
                </a:gridCol>
                <a:gridCol w="1980000">
                  <a:extLst>
                    <a:ext uri="{9D8B030D-6E8A-4147-A177-3AD203B41FA5}">
                      <a16:colId xmlns:a16="http://schemas.microsoft.com/office/drawing/2014/main" val="2448858378"/>
                    </a:ext>
                  </a:extLst>
                </a:gridCol>
                <a:gridCol w="1980000">
                  <a:extLst>
                    <a:ext uri="{9D8B030D-6E8A-4147-A177-3AD203B41FA5}">
                      <a16:colId xmlns:a16="http://schemas.microsoft.com/office/drawing/2014/main" val="3771753312"/>
                    </a:ext>
                  </a:extLst>
                </a:gridCol>
                <a:gridCol w="1980000">
                  <a:extLst>
                    <a:ext uri="{9D8B030D-6E8A-4147-A177-3AD203B41FA5}">
                      <a16:colId xmlns:a16="http://schemas.microsoft.com/office/drawing/2014/main" val="890468619"/>
                    </a:ext>
                  </a:extLst>
                </a:gridCol>
              </a:tblGrid>
              <a:tr h="438761">
                <a:tc>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USA ready</a:t>
                      </a:r>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EU ready</a:t>
                      </a:r>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Japan under-plan</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7325019"/>
                  </a:ext>
                </a:extLst>
              </a:tr>
              <a:tr h="444855">
                <a:tc rowSpan="3">
                  <a:txBody>
                    <a:bodyPr/>
                    <a:lstStyle/>
                    <a:p>
                      <a:pPr algn="ctr"/>
                      <a:r>
                        <a:rPr kumimoji="1" lang="en-US" altLang="ja-JP" b="1" dirty="0"/>
                        <a:t>Standard Power</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mj-ea"/>
                          <a:ea typeface="+mj-ea"/>
                        </a:rPr>
                        <a:t>frequency</a:t>
                      </a:r>
                    </a:p>
                    <a:p>
                      <a:pPr algn="ctr"/>
                      <a:r>
                        <a:rPr kumimoji="1" lang="en-US" altLang="ja-JP" sz="1600" dirty="0">
                          <a:latin typeface="+mj-ea"/>
                          <a:ea typeface="+mj-ea"/>
                        </a:rPr>
                        <a:t>(MHz)</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1600" dirty="0">
                          <a:latin typeface="+mj-ea"/>
                          <a:ea typeface="+mj-ea"/>
                        </a:rPr>
                        <a:t>5925-6425</a:t>
                      </a:r>
                    </a:p>
                    <a:p>
                      <a:pPr algn="ctr"/>
                      <a:r>
                        <a:rPr kumimoji="1" lang="en-US" altLang="ja-JP" sz="1600" dirty="0">
                          <a:latin typeface="+mj-ea"/>
                          <a:ea typeface="+mj-ea"/>
                        </a:rPr>
                        <a:t>6525-6875</a:t>
                      </a: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600">
                        <a:latin typeface="+mj-ea"/>
                        <a:ea typeface="+mj-ea"/>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9445431"/>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access point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tcPr>
                </a:tc>
                <a:tc>
                  <a:txBody>
                    <a:bodyPr/>
                    <a:lstStyle/>
                    <a:p>
                      <a:pPr algn="ctr"/>
                      <a:r>
                        <a:rPr kumimoji="1" lang="en-US" altLang="ja-JP" sz="1600" dirty="0" err="1">
                          <a:latin typeface="+mj-ea"/>
                          <a:ea typeface="+mj-ea"/>
                        </a:rPr>
                        <a:t>e.i.r.p</a:t>
                      </a:r>
                      <a:r>
                        <a:rPr kumimoji="1" lang="en-US" altLang="ja-JP" sz="1600" dirty="0">
                          <a:latin typeface="+mj-ea"/>
                          <a:ea typeface="+mj-ea"/>
                        </a:rPr>
                        <a:t>.= 36dBm</a:t>
                      </a:r>
                    </a:p>
                    <a:p>
                      <a:pPr algn="ctr"/>
                      <a:r>
                        <a:rPr kumimoji="1" lang="en-US" altLang="ja-JP" sz="1600" dirty="0">
                          <a:latin typeface="+mj-ea"/>
                          <a:ea typeface="+mj-ea"/>
                        </a:rPr>
                        <a:t>PSD = 23dBm/MHz</a:t>
                      </a:r>
                      <a:endParaRPr kumimoji="1" lang="ja-JP" altLang="en-US" sz="1600" dirty="0">
                        <a:latin typeface="+mj-ea"/>
                        <a:ea typeface="+mj-ea"/>
                      </a:endParaRPr>
                    </a:p>
                  </a:txBody>
                  <a:tcPr anchor="ctr"/>
                </a:tc>
                <a:tc>
                  <a:txBody>
                    <a:bodyPr/>
                    <a:lstStyle/>
                    <a:p>
                      <a:pPr algn="ctr"/>
                      <a:endParaRPr kumimoji="1" lang="ja-JP" altLang="en-US" sz="1600" dirty="0">
                        <a:latin typeface="+mj-ea"/>
                        <a:ea typeface="+mj-ea"/>
                      </a:endParaRPr>
                    </a:p>
                  </a:txBody>
                  <a:tcPr anchor="ctr"/>
                </a:tc>
                <a:tc>
                  <a:txBody>
                    <a:bodyPr/>
                    <a:lstStyle/>
                    <a:p>
                      <a:pPr algn="ctr"/>
                      <a:endParaRPr kumimoji="1" lang="ja-JP" altLang="en-US" sz="1600" dirty="0">
                        <a:latin typeface="+mj-ea"/>
                        <a:ea typeface="+mj-ea"/>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01702634"/>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client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600" dirty="0" err="1">
                          <a:latin typeface="+mj-ea"/>
                          <a:ea typeface="+mj-ea"/>
                        </a:rPr>
                        <a:t>e.i.r.p</a:t>
                      </a:r>
                      <a:r>
                        <a:rPr kumimoji="1" lang="en-US" altLang="ja-JP" sz="1600" dirty="0">
                          <a:latin typeface="+mj-ea"/>
                          <a:ea typeface="+mj-ea"/>
                        </a:rPr>
                        <a:t>.= 30dBm</a:t>
                      </a:r>
                    </a:p>
                    <a:p>
                      <a:pPr algn="ctr"/>
                      <a:r>
                        <a:rPr kumimoji="1" lang="en-US" altLang="ja-JP" sz="1600" dirty="0">
                          <a:latin typeface="+mj-ea"/>
                          <a:ea typeface="+mj-ea"/>
                        </a:rPr>
                        <a:t>PSD = 17dBm/MHz</a:t>
                      </a:r>
                      <a:endParaRPr kumimoji="1" lang="ja-JP" altLang="en-US" sz="1600" dirty="0">
                        <a:latin typeface="+mj-ea"/>
                        <a:ea typeface="+mj-ea"/>
                      </a:endParaRPr>
                    </a:p>
                  </a:txBody>
                  <a:tcPr anchor="ctr">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mj-ea"/>
                        <a:ea typeface="+mj-ea"/>
                      </a:endParaRPr>
                    </a:p>
                  </a:txBody>
                  <a:tcPr anchor="ctr">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mj-ea"/>
                        <a:ea typeface="+mj-ea"/>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5617743"/>
                  </a:ext>
                </a:extLst>
              </a:tr>
              <a:tr h="444855">
                <a:tc rowSpan="3">
                  <a:txBody>
                    <a:bodyPr/>
                    <a:lstStyle/>
                    <a:p>
                      <a:pPr algn="ctr"/>
                      <a:r>
                        <a:rPr kumimoji="1" lang="en-US" altLang="ja-JP" b="1" dirty="0"/>
                        <a:t>Low</a:t>
                      </a:r>
                    </a:p>
                    <a:p>
                      <a:pPr algn="ctr"/>
                      <a:r>
                        <a:rPr kumimoji="1" lang="en-US" altLang="ja-JP" b="1" dirty="0"/>
                        <a:t>power indoor</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mj-ea"/>
                          <a:ea typeface="+mj-ea"/>
                        </a:rPr>
                        <a:t>Frequency (MHz)</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1600" dirty="0">
                          <a:latin typeface="+mj-ea"/>
                          <a:ea typeface="+mj-ea"/>
                        </a:rPr>
                        <a:t>5925-7125</a:t>
                      </a: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600" dirty="0">
                          <a:latin typeface="+mj-ea"/>
                          <a:ea typeface="+mj-ea"/>
                        </a:rPr>
                        <a:t>5925-6425</a:t>
                      </a: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latin typeface="+mj-ea"/>
                          <a:ea typeface="+mn-ea"/>
                          <a:cs typeface="+mn-cs"/>
                        </a:rPr>
                        <a:t>5925-6425</a:t>
                      </a:r>
                      <a:endParaRPr kumimoji="1" lang="ja-JP" altLang="en-US" sz="1600" kern="1200" dirty="0">
                        <a:solidFill>
                          <a:schemeClr val="dk1"/>
                        </a:solidFill>
                        <a:latin typeface="+mj-ea"/>
                        <a:ea typeface="+mn-ea"/>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62886360"/>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access point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tcPr>
                </a:tc>
                <a:tc>
                  <a:txBody>
                    <a:bodyPr/>
                    <a:lstStyle/>
                    <a:p>
                      <a:pPr algn="ctr"/>
                      <a:r>
                        <a:rPr kumimoji="1" lang="en-US" altLang="ja-JP" sz="1600" dirty="0" err="1">
                          <a:latin typeface="+mj-ea"/>
                          <a:ea typeface="+mj-ea"/>
                        </a:rPr>
                        <a:t>e.i.r.p</a:t>
                      </a:r>
                      <a:r>
                        <a:rPr kumimoji="1" lang="en-US" altLang="ja-JP" sz="1600" dirty="0">
                          <a:latin typeface="+mj-ea"/>
                          <a:ea typeface="+mj-ea"/>
                        </a:rPr>
                        <a:t>.= 30dBm</a:t>
                      </a:r>
                    </a:p>
                    <a:p>
                      <a:pPr algn="ctr"/>
                      <a:r>
                        <a:rPr kumimoji="1" lang="en-US" altLang="ja-JP" sz="1600" dirty="0">
                          <a:latin typeface="+mj-ea"/>
                          <a:ea typeface="+mj-ea"/>
                        </a:rPr>
                        <a:t>PSD = 5dBm/MHz</a:t>
                      </a:r>
                      <a:endParaRPr kumimoji="1" lang="ja-JP" altLang="en-US" sz="1600" dirty="0">
                        <a:latin typeface="+mj-ea"/>
                        <a:ea typeface="+mj-ea"/>
                      </a:endParaRPr>
                    </a:p>
                  </a:txBody>
                  <a:tcPr anchor="ctr"/>
                </a:tc>
                <a:tc rowSpan="2">
                  <a:txBody>
                    <a:bodyPr/>
                    <a:lstStyle/>
                    <a:p>
                      <a:pPr algn="ctr"/>
                      <a:r>
                        <a:rPr kumimoji="1" lang="en-US" altLang="ja-JP" sz="1600" kern="1200" dirty="0" err="1">
                          <a:solidFill>
                            <a:schemeClr val="dk1"/>
                          </a:solidFill>
                          <a:latin typeface="+mj-ea"/>
                          <a:ea typeface="+mn-ea"/>
                          <a:cs typeface="+mn-cs"/>
                        </a:rPr>
                        <a:t>e.i.r.p</a:t>
                      </a:r>
                      <a:r>
                        <a:rPr kumimoji="1" lang="en-US" altLang="ja-JP" sz="1600" kern="1200" dirty="0">
                          <a:solidFill>
                            <a:schemeClr val="dk1"/>
                          </a:solidFill>
                          <a:latin typeface="+mj-ea"/>
                          <a:ea typeface="+mn-ea"/>
                          <a:cs typeface="+mn-cs"/>
                        </a:rPr>
                        <a:t>.= 23dBm</a:t>
                      </a:r>
                    </a:p>
                    <a:p>
                      <a:pPr algn="ctr"/>
                      <a:r>
                        <a:rPr kumimoji="1" lang="en-US" altLang="ja-JP" sz="1600" kern="1200" dirty="0">
                          <a:solidFill>
                            <a:schemeClr val="dk1"/>
                          </a:solidFill>
                          <a:latin typeface="+mj-ea"/>
                          <a:ea typeface="+mn-ea"/>
                          <a:cs typeface="+mn-cs"/>
                        </a:rPr>
                        <a:t>PSD = 10dBm/MHz</a:t>
                      </a:r>
                      <a:endParaRPr kumimoji="1" lang="ja-JP" altLang="en-US" sz="1600" kern="1200" dirty="0">
                        <a:solidFill>
                          <a:schemeClr val="dk1"/>
                        </a:solidFill>
                        <a:latin typeface="+mj-ea"/>
                        <a:ea typeface="+mn-ea"/>
                        <a:cs typeface="+mn-cs"/>
                      </a:endParaRPr>
                    </a:p>
                  </a:txBody>
                  <a:tcPr anchor="ctr">
                    <a:lnB w="12700" cap="flat" cmpd="sng" algn="ctr">
                      <a:solidFill>
                        <a:schemeClr val="tx1"/>
                      </a:solidFill>
                      <a:prstDash val="solid"/>
                      <a:round/>
                      <a:headEnd type="none" w="med" len="med"/>
                      <a:tailEnd type="none" w="med" len="med"/>
                    </a:lnB>
                  </a:tcPr>
                </a:tc>
                <a:tc rowSpan="2">
                  <a:txBody>
                    <a:bodyPr/>
                    <a:lstStyle/>
                    <a:p>
                      <a:pPr algn="ctr"/>
                      <a:r>
                        <a:rPr kumimoji="1" lang="en-US" altLang="ja-JP" sz="1600" kern="1200" dirty="0" err="1">
                          <a:solidFill>
                            <a:schemeClr val="dk1"/>
                          </a:solidFill>
                          <a:latin typeface="+mj-ea"/>
                          <a:ea typeface="+mn-ea"/>
                          <a:cs typeface="+mn-cs"/>
                        </a:rPr>
                        <a:t>e.i.r.p</a:t>
                      </a:r>
                      <a:r>
                        <a:rPr kumimoji="1" lang="en-US" altLang="ja-JP" sz="1600" kern="1200" dirty="0">
                          <a:solidFill>
                            <a:schemeClr val="dk1"/>
                          </a:solidFill>
                          <a:latin typeface="+mj-ea"/>
                          <a:ea typeface="+mn-ea"/>
                          <a:cs typeface="+mn-cs"/>
                        </a:rPr>
                        <a:t>.= 23dBm</a:t>
                      </a:r>
                    </a:p>
                    <a:p>
                      <a:pPr algn="ctr"/>
                      <a:r>
                        <a:rPr kumimoji="1" lang="en-US" altLang="ja-JP" sz="1600" kern="1200" dirty="0">
                          <a:solidFill>
                            <a:schemeClr val="dk1"/>
                          </a:solidFill>
                          <a:latin typeface="+mj-ea"/>
                          <a:ea typeface="+mn-ea"/>
                          <a:cs typeface="+mn-cs"/>
                        </a:rPr>
                        <a:t>PSD = 10dBm/MHz</a:t>
                      </a:r>
                      <a:endParaRPr kumimoji="1" lang="ja-JP" altLang="en-US" sz="1600" kern="1200" dirty="0">
                        <a:solidFill>
                          <a:schemeClr val="dk1"/>
                        </a:solidFill>
                        <a:latin typeface="+mj-ea"/>
                        <a:ea typeface="+mn-ea"/>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6693801"/>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client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600" dirty="0" err="1">
                          <a:latin typeface="+mj-ea"/>
                          <a:ea typeface="+mj-ea"/>
                        </a:rPr>
                        <a:t>e.i.r.p</a:t>
                      </a:r>
                      <a:r>
                        <a:rPr kumimoji="1" lang="en-US" altLang="ja-JP" sz="1600" dirty="0">
                          <a:latin typeface="+mj-ea"/>
                          <a:ea typeface="+mj-ea"/>
                        </a:rPr>
                        <a:t>.= 24dBm</a:t>
                      </a:r>
                    </a:p>
                    <a:p>
                      <a:pPr algn="ctr"/>
                      <a:r>
                        <a:rPr kumimoji="1" lang="en-US" altLang="ja-JP" sz="1600" dirty="0">
                          <a:latin typeface="+mj-ea"/>
                          <a:ea typeface="+mj-ea"/>
                        </a:rPr>
                        <a:t>PSD = -1dBm/MHz</a:t>
                      </a:r>
                      <a:endParaRPr kumimoji="1" lang="ja-JP" altLang="en-US" sz="1600" dirty="0">
                        <a:latin typeface="+mj-ea"/>
                        <a:ea typeface="+mj-ea"/>
                      </a:endParaRPr>
                    </a:p>
                  </a:txBody>
                  <a:tcPr anchor="ctr">
                    <a:lnB w="12700" cap="flat" cmpd="sng" algn="ctr">
                      <a:solidFill>
                        <a:schemeClr val="tx1"/>
                      </a:solidFill>
                      <a:prstDash val="solid"/>
                      <a:round/>
                      <a:headEnd type="none" w="med" len="med"/>
                      <a:tailEnd type="none" w="med" len="med"/>
                    </a:lnB>
                  </a:tcPr>
                </a:tc>
                <a:tc vMerge="1">
                  <a:txBody>
                    <a:bodyPr/>
                    <a:lstStyle/>
                    <a:p>
                      <a:pPr algn="ctr"/>
                      <a:endParaRPr kumimoji="1" lang="ja-JP" altLang="en-US" sz="1600" dirty="0">
                        <a:latin typeface="+mj-ea"/>
                        <a:ea typeface="+mj-ea"/>
                      </a:endParaRPr>
                    </a:p>
                  </a:txBody>
                  <a:tcPr anchor="ctr"/>
                </a:tc>
                <a:tc vMerge="1">
                  <a:txBody>
                    <a:bodyPr/>
                    <a:lstStyle/>
                    <a:p>
                      <a:pPr algn="ctr"/>
                      <a:endParaRPr kumimoji="1" lang="ja-JP" altLang="en-US" sz="1600" dirty="0">
                        <a:latin typeface="+mj-ea"/>
                        <a:ea typeface="+mj-ea"/>
                      </a:endParaRPr>
                    </a:p>
                  </a:txBody>
                  <a:tcPr anchor="ctr"/>
                </a:tc>
                <a:extLst>
                  <a:ext uri="{0D108BD9-81ED-4DB2-BD59-A6C34878D82A}">
                    <a16:rowId xmlns:a16="http://schemas.microsoft.com/office/drawing/2014/main" val="3003812124"/>
                  </a:ext>
                </a:extLst>
              </a:tr>
              <a:tr h="444855">
                <a:tc rowSpan="3">
                  <a:txBody>
                    <a:bodyPr/>
                    <a:lstStyle/>
                    <a:p>
                      <a:pPr algn="ctr"/>
                      <a:r>
                        <a:rPr kumimoji="1" lang="en-US" altLang="ja-JP" b="1" dirty="0"/>
                        <a:t>Very</a:t>
                      </a:r>
                    </a:p>
                    <a:p>
                      <a:pPr algn="ctr"/>
                      <a:r>
                        <a:rPr kumimoji="1" lang="en-US" altLang="ja-JP" b="1" dirty="0"/>
                        <a:t>Low</a:t>
                      </a:r>
                    </a:p>
                    <a:p>
                      <a:pPr algn="ctr"/>
                      <a:r>
                        <a:rPr kumimoji="1" lang="en-US" altLang="ja-JP" b="1" dirty="0"/>
                        <a:t>power</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mj-ea"/>
                          <a:ea typeface="+mj-ea"/>
                        </a:rPr>
                        <a:t>Frequency (MHz)</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latin typeface="+mj-ea"/>
                          <a:ea typeface="+mn-ea"/>
                          <a:cs typeface="+mn-cs"/>
                        </a:rPr>
                        <a:t>5925-6425</a:t>
                      </a:r>
                      <a:endParaRPr kumimoji="1" lang="ja-JP" altLang="en-US" sz="1600" kern="1200" dirty="0">
                        <a:solidFill>
                          <a:schemeClr val="dk1"/>
                        </a:solidFill>
                        <a:latin typeface="+mj-ea"/>
                        <a:ea typeface="+mn-ea"/>
                        <a:cs typeface="+mn-cs"/>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latin typeface="+mj-ea"/>
                          <a:ea typeface="+mn-ea"/>
                          <a:cs typeface="+mn-cs"/>
                        </a:rPr>
                        <a:t>5925-6425</a:t>
                      </a:r>
                      <a:endParaRPr kumimoji="1" lang="ja-JP" altLang="en-US" sz="1600" kern="1200" dirty="0">
                        <a:solidFill>
                          <a:schemeClr val="dk1"/>
                        </a:solidFill>
                        <a:latin typeface="+mj-ea"/>
                        <a:ea typeface="+mn-ea"/>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88280815"/>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access point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tcPr>
                </a:tc>
                <a:tc>
                  <a:txBody>
                    <a:bodyPr/>
                    <a:lstStyle/>
                    <a:p>
                      <a:pPr algn="ctr"/>
                      <a:endParaRPr kumimoji="1" lang="ja-JP" altLang="en-US" sz="1600">
                        <a:latin typeface="+mj-ea"/>
                        <a:ea typeface="+mj-ea"/>
                      </a:endParaRPr>
                    </a:p>
                  </a:txBody>
                  <a:tcPr anchor="ctr"/>
                </a:tc>
                <a:tc rowSpan="2">
                  <a:txBody>
                    <a:bodyPr/>
                    <a:lstStyle/>
                    <a:p>
                      <a:pPr algn="ctr"/>
                      <a:r>
                        <a:rPr kumimoji="1" lang="en-US" altLang="ja-JP" sz="1600" kern="1200" dirty="0" err="1">
                          <a:solidFill>
                            <a:schemeClr val="dk1"/>
                          </a:solidFill>
                          <a:latin typeface="+mj-ea"/>
                          <a:ea typeface="+mn-ea"/>
                          <a:cs typeface="+mn-cs"/>
                        </a:rPr>
                        <a:t>e.i.r.p</a:t>
                      </a:r>
                      <a:r>
                        <a:rPr kumimoji="1" lang="en-US" altLang="ja-JP" sz="1600" kern="1200" dirty="0">
                          <a:solidFill>
                            <a:schemeClr val="dk1"/>
                          </a:solidFill>
                          <a:latin typeface="+mj-ea"/>
                          <a:ea typeface="+mn-ea"/>
                          <a:cs typeface="+mn-cs"/>
                        </a:rPr>
                        <a:t>.= 14dBm</a:t>
                      </a:r>
                    </a:p>
                    <a:p>
                      <a:pPr algn="ctr"/>
                      <a:r>
                        <a:rPr kumimoji="1" lang="en-US" altLang="ja-JP" sz="1600" kern="1200" dirty="0">
                          <a:solidFill>
                            <a:schemeClr val="dk1"/>
                          </a:solidFill>
                          <a:latin typeface="+mj-ea"/>
                          <a:ea typeface="+mn-ea"/>
                          <a:cs typeface="+mn-cs"/>
                        </a:rPr>
                        <a:t>PSD = 1dBm/MHz</a:t>
                      </a:r>
                      <a:endParaRPr kumimoji="1" lang="ja-JP" altLang="en-US" sz="1600" kern="1200" dirty="0">
                        <a:solidFill>
                          <a:schemeClr val="dk1"/>
                        </a:solidFill>
                        <a:latin typeface="+mj-ea"/>
                        <a:ea typeface="+mn-ea"/>
                        <a:cs typeface="+mn-cs"/>
                      </a:endParaRPr>
                    </a:p>
                  </a:txBody>
                  <a:tcPr anchor="ctr">
                    <a:lnB w="12700" cap="flat" cmpd="sng" algn="ctr">
                      <a:solidFill>
                        <a:schemeClr val="tx1"/>
                      </a:solidFill>
                      <a:prstDash val="solid"/>
                      <a:round/>
                      <a:headEnd type="none" w="med" len="med"/>
                      <a:tailEnd type="none" w="med" len="med"/>
                    </a:lnB>
                  </a:tcPr>
                </a:tc>
                <a:tc rowSpan="2">
                  <a:txBody>
                    <a:bodyPr/>
                    <a:lstStyle/>
                    <a:p>
                      <a:pPr algn="ctr"/>
                      <a:r>
                        <a:rPr kumimoji="1" lang="en-US" altLang="ja-JP" sz="1600" kern="1200" dirty="0" err="1">
                          <a:solidFill>
                            <a:schemeClr val="dk1"/>
                          </a:solidFill>
                          <a:latin typeface="+mj-ea"/>
                          <a:ea typeface="+mn-ea"/>
                          <a:cs typeface="+mn-cs"/>
                        </a:rPr>
                        <a:t>e.i.r.p</a:t>
                      </a:r>
                      <a:r>
                        <a:rPr kumimoji="1" lang="en-US" altLang="ja-JP" sz="1600" kern="1200" dirty="0">
                          <a:solidFill>
                            <a:schemeClr val="dk1"/>
                          </a:solidFill>
                          <a:latin typeface="+mj-ea"/>
                          <a:ea typeface="+mn-ea"/>
                          <a:cs typeface="+mn-cs"/>
                        </a:rPr>
                        <a:t>.= 14dBm</a:t>
                      </a:r>
                    </a:p>
                    <a:p>
                      <a:pPr algn="ctr"/>
                      <a:r>
                        <a:rPr kumimoji="1" lang="en-US" altLang="ja-JP" sz="1600" kern="1200" dirty="0">
                          <a:solidFill>
                            <a:schemeClr val="dk1"/>
                          </a:solidFill>
                          <a:latin typeface="+mj-ea"/>
                          <a:ea typeface="+mn-ea"/>
                          <a:cs typeface="+mn-cs"/>
                        </a:rPr>
                        <a:t>PSD = 1dBm/MHz</a:t>
                      </a:r>
                      <a:endParaRPr kumimoji="1" lang="ja-JP" altLang="en-US" sz="1600" kern="1200" dirty="0">
                        <a:solidFill>
                          <a:schemeClr val="dk1"/>
                        </a:solidFill>
                        <a:latin typeface="+mj-ea"/>
                        <a:ea typeface="+mn-ea"/>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6597061"/>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client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mj-ea"/>
                        <a:ea typeface="+mj-ea"/>
                      </a:endParaRPr>
                    </a:p>
                  </a:txBody>
                  <a:tcPr anchor="ctr">
                    <a:lnB w="12700" cap="flat" cmpd="sng" algn="ctr">
                      <a:solidFill>
                        <a:schemeClr val="tx1"/>
                      </a:solidFill>
                      <a:prstDash val="solid"/>
                      <a:round/>
                      <a:headEnd type="none" w="med" len="med"/>
                      <a:tailEnd type="none" w="med" len="med"/>
                    </a:lnB>
                  </a:tcPr>
                </a:tc>
                <a:tc vMerge="1">
                  <a:txBody>
                    <a:bodyPr/>
                    <a:lstStyle/>
                    <a:p>
                      <a:pPr algn="ctr"/>
                      <a:endParaRPr kumimoji="1" lang="ja-JP" altLang="en-US" sz="1600" dirty="0">
                        <a:latin typeface="+mj-ea"/>
                        <a:ea typeface="+mj-ea"/>
                      </a:endParaRPr>
                    </a:p>
                  </a:txBody>
                  <a:tcPr anchor="ctr"/>
                </a:tc>
                <a:tc vMerge="1">
                  <a:txBody>
                    <a:bodyPr/>
                    <a:lstStyle/>
                    <a:p>
                      <a:pPr algn="ctr"/>
                      <a:endParaRPr kumimoji="1" lang="ja-JP" altLang="en-US" sz="1600" dirty="0">
                        <a:latin typeface="+mj-ea"/>
                        <a:ea typeface="+mj-ea"/>
                      </a:endParaRPr>
                    </a:p>
                  </a:txBody>
                  <a:tcPr anchor="ctr"/>
                </a:tc>
                <a:extLst>
                  <a:ext uri="{0D108BD9-81ED-4DB2-BD59-A6C34878D82A}">
                    <a16:rowId xmlns:a16="http://schemas.microsoft.com/office/drawing/2014/main" val="1736220999"/>
                  </a:ext>
                </a:extLst>
              </a:tr>
            </a:tbl>
          </a:graphicData>
        </a:graphic>
      </p:graphicFrame>
      <p:cxnSp>
        <p:nvCxnSpPr>
          <p:cNvPr id="4" name="直線コネクタ 3">
            <a:extLst>
              <a:ext uri="{FF2B5EF4-FFF2-40B4-BE49-F238E27FC236}">
                <a16:creationId xmlns:a16="http://schemas.microsoft.com/office/drawing/2014/main" id="{D4D74D09-40C2-4DA9-973A-968D53660B9C}"/>
              </a:ext>
            </a:extLst>
          </p:cNvPr>
          <p:cNvCxnSpPr/>
          <p:nvPr/>
        </p:nvCxnSpPr>
        <p:spPr bwMode="auto">
          <a:xfrm flipH="1">
            <a:off x="4875213" y="1806397"/>
            <a:ext cx="1982787" cy="1676400"/>
          </a:xfrm>
          <a:prstGeom prst="line">
            <a:avLst/>
          </a:prstGeom>
          <a:solidFill>
            <a:schemeClr val="accent1"/>
          </a:solidFill>
          <a:ln w="12700" cap="flat" cmpd="sng" algn="ctr">
            <a:solidFill>
              <a:schemeClr val="tx1">
                <a:lumMod val="50000"/>
                <a:lumOff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線コネクタ 7">
            <a:extLst>
              <a:ext uri="{FF2B5EF4-FFF2-40B4-BE49-F238E27FC236}">
                <a16:creationId xmlns:a16="http://schemas.microsoft.com/office/drawing/2014/main" id="{035CE258-512A-44CA-B6A9-332F536CDB8D}"/>
              </a:ext>
            </a:extLst>
          </p:cNvPr>
          <p:cNvCxnSpPr/>
          <p:nvPr/>
        </p:nvCxnSpPr>
        <p:spPr bwMode="auto">
          <a:xfrm flipH="1">
            <a:off x="6858000" y="1806397"/>
            <a:ext cx="1982787" cy="1676400"/>
          </a:xfrm>
          <a:prstGeom prst="line">
            <a:avLst/>
          </a:prstGeom>
          <a:solidFill>
            <a:schemeClr val="accent1"/>
          </a:solidFill>
          <a:ln w="12700" cap="flat" cmpd="sng" algn="ctr">
            <a:solidFill>
              <a:schemeClr val="tx1">
                <a:lumMod val="50000"/>
                <a:lumOff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コネクタ 8">
            <a:extLst>
              <a:ext uri="{FF2B5EF4-FFF2-40B4-BE49-F238E27FC236}">
                <a16:creationId xmlns:a16="http://schemas.microsoft.com/office/drawing/2014/main" id="{7F2C3B16-8A5F-4303-B876-FB185E368095}"/>
              </a:ext>
            </a:extLst>
          </p:cNvPr>
          <p:cNvCxnSpPr/>
          <p:nvPr/>
        </p:nvCxnSpPr>
        <p:spPr bwMode="auto">
          <a:xfrm flipH="1">
            <a:off x="2892426" y="5257800"/>
            <a:ext cx="1982787" cy="1676400"/>
          </a:xfrm>
          <a:prstGeom prst="line">
            <a:avLst/>
          </a:prstGeom>
          <a:solidFill>
            <a:schemeClr val="accent1"/>
          </a:solidFill>
          <a:ln w="12700" cap="flat" cmpd="sng" algn="ctr">
            <a:solidFill>
              <a:schemeClr val="tx1">
                <a:lumMod val="50000"/>
                <a:lumOff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825839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8968</TotalTime>
  <Words>1094</Words>
  <Application>Microsoft Office PowerPoint</Application>
  <PresentationFormat>画面に合わせる (4:3)</PresentationFormat>
  <Paragraphs>203</Paragraphs>
  <Slides>10</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Arial 本文</vt:lpstr>
      <vt:lpstr>Arial</vt:lpstr>
      <vt:lpstr>Calibri</vt:lpstr>
      <vt:lpstr>Times New Roman</vt:lpstr>
      <vt:lpstr>Office Theme</vt:lpstr>
      <vt:lpstr>PowerPoint プレゼンテーション</vt:lpstr>
      <vt:lpstr>PowerPoint プレゼンテーション</vt:lpstr>
      <vt:lpstr>Contents</vt:lpstr>
      <vt:lpstr>Background</vt:lpstr>
      <vt:lpstr>Purpose</vt:lpstr>
      <vt:lpstr>Current Status</vt:lpstr>
      <vt:lpstr>Revision Continues</vt:lpstr>
      <vt:lpstr>Proposed Future Plan</vt:lpstr>
      <vt:lpstr>Proposed New Plan on U-NII-5</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535</cp:revision>
  <cp:lastPrinted>1998-02-10T13:28:06Z</cp:lastPrinted>
  <dcterms:created xsi:type="dcterms:W3CDTF">2021-07-16T20:39:58Z</dcterms:created>
  <dcterms:modified xsi:type="dcterms:W3CDTF">2022-03-11T14:05:32Z</dcterms:modified>
</cp:coreProperties>
</file>