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9"/>
  </p:notesMasterIdLst>
  <p:sldIdLst>
    <p:sldId id="287" r:id="rId2"/>
    <p:sldId id="300" r:id="rId3"/>
    <p:sldId id="2366" r:id="rId4"/>
    <p:sldId id="339" r:id="rId5"/>
    <p:sldId id="393" r:id="rId6"/>
    <p:sldId id="2386" r:id="rId7"/>
    <p:sldId id="317" r:id="rId8"/>
    <p:sldId id="341" r:id="rId9"/>
    <p:sldId id="288" r:id="rId10"/>
    <p:sldId id="2377" r:id="rId11"/>
    <p:sldId id="2378" r:id="rId12"/>
    <p:sldId id="2379" r:id="rId13"/>
    <p:sldId id="2376" r:id="rId14"/>
    <p:sldId id="2372" r:id="rId15"/>
    <p:sldId id="2373" r:id="rId16"/>
    <p:sldId id="2380" r:id="rId17"/>
    <p:sldId id="2368" r:id="rId18"/>
    <p:sldId id="2369" r:id="rId19"/>
    <p:sldId id="2370" r:id="rId20"/>
    <p:sldId id="2381" r:id="rId21"/>
    <p:sldId id="2384" r:id="rId22"/>
    <p:sldId id="2385" r:id="rId23"/>
    <p:sldId id="2382" r:id="rId24"/>
    <p:sldId id="2383" r:id="rId25"/>
    <p:sldId id="2387" r:id="rId26"/>
    <p:sldId id="2367" r:id="rId27"/>
    <p:sldId id="296" r:id="rId2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68" d="100"/>
          <a:sy n="68" d="100"/>
        </p:scale>
        <p:origin x="27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15-22-0171-01-0000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Ben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400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633-03-0000-dec-2021-802-15-presentation-to-802-1.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2/15-22-0127-00-03ma-proposal-to-reference-ieee-802-1q-in-ieee-802-15-3.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449826"/>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802.1/802.15 Meeting Slides –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13,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Marco Hernandez (YRP-IAI), </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 Kai Lennert Bober (Fraunhofer HHI)</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marco.hernandez@ieee.org, ben.rolfe@ieee.org, kai.lennert.bober@hhi.fraunhofer.de</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802.15 &amp; 802.1 Joint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Recap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Dec 2021 802.15 Presentation to 802.1</a:t>
            </a:r>
          </a:p>
          <a:p>
            <a:pPr marL="1588" indent="-1588"/>
            <a:r>
              <a:rPr lang="en-US" altLang="en-US" sz="2400" dirty="0">
                <a:hlinkClick r:id="rId2"/>
              </a:rPr>
              <a:t>https://mentor.ieee.org/802.15/dcn/21/15-21-0633-03-0000-dec-2021-802-15-presentation-to-802-1.pptx</a:t>
            </a:r>
            <a:endParaRPr lang="en-US" altLang="en-US" sz="2400" dirty="0"/>
          </a:p>
          <a:p>
            <a:pPr>
              <a:buFont typeface="Arial" panose="020B0604020202020204" pitchFamily="34" charset="0"/>
              <a:buChar char="•"/>
            </a:pPr>
            <a:r>
              <a:rPr lang="en-US" altLang="en-US" sz="2400" dirty="0"/>
              <a:t>Gives an overview of 802.15 WSN standards</a:t>
            </a:r>
          </a:p>
          <a:p>
            <a:pPr>
              <a:buFont typeface="Arial" panose="020B0604020202020204" pitchFamily="34" charset="0"/>
              <a:buChar char="•"/>
            </a:pPr>
            <a:r>
              <a:rPr lang="en-US" altLang="en-US" sz="2400" dirty="0"/>
              <a:t>Identifies goals for mutual benefit</a:t>
            </a:r>
          </a:p>
          <a:p>
            <a:pPr>
              <a:buFont typeface="Arial" panose="020B0604020202020204" pitchFamily="34" charset="0"/>
              <a:buChar char="•"/>
            </a:pPr>
            <a:r>
              <a:rPr lang="en-US" altLang="en-US" sz="2400" b="1" dirty="0">
                <a:solidFill>
                  <a:schemeClr val="accent1">
                    <a:lumMod val="50000"/>
                  </a:schemeClr>
                </a:solidFill>
              </a:rPr>
              <a:t>Identifies topics to explore</a:t>
            </a:r>
          </a:p>
          <a:p>
            <a:pPr lvl="1">
              <a:buFont typeface="Arial" panose="020B0604020202020204" pitchFamily="34" charset="0"/>
              <a:buChar char="•"/>
            </a:pPr>
            <a:r>
              <a:rPr lang="en-US" altLang="en-US" sz="2000" b="1" dirty="0">
                <a:solidFill>
                  <a:schemeClr val="accent1">
                    <a:lumMod val="50000"/>
                  </a:schemeClr>
                </a:solidFill>
              </a:rPr>
              <a:t>Bridging</a:t>
            </a:r>
          </a:p>
          <a:p>
            <a:pPr lvl="1">
              <a:buFont typeface="Arial" panose="020B0604020202020204" pitchFamily="34" charset="0"/>
              <a:buChar char="•"/>
            </a:pPr>
            <a:r>
              <a:rPr lang="en-US" altLang="en-US" sz="2000" b="1" dirty="0">
                <a:solidFill>
                  <a:schemeClr val="accent1">
                    <a:lumMod val="50000"/>
                  </a:schemeClr>
                </a:solidFill>
              </a:rPr>
              <a:t>Other 802.1 features</a:t>
            </a:r>
          </a:p>
          <a:p>
            <a:pPr lvl="1">
              <a:buFont typeface="Arial" panose="020B0604020202020204" pitchFamily="34" charset="0"/>
              <a:buChar char="•"/>
            </a:pPr>
            <a:endParaRPr lang="en-US" altLang="en-US" sz="2000" dirty="0"/>
          </a:p>
          <a:p>
            <a:pPr lvl="1">
              <a:buFont typeface="Arial" panose="020B0604020202020204" pitchFamily="34" charset="0"/>
              <a:buChar char="•"/>
            </a:pPr>
            <a:endParaRPr lang="en-US" altLang="en-US" sz="2000" dirty="0"/>
          </a:p>
          <a:p>
            <a:pPr marL="1588" indent="-1588"/>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54525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439863"/>
            <a:ext cx="8280920" cy="5040561"/>
          </a:xfrm>
        </p:spPr>
        <p:txBody>
          <a:bodyPr>
            <a:normAutofit fontScale="70000" lnSpcReduction="20000"/>
          </a:bodyPr>
          <a:lstStyle/>
          <a:p>
            <a:pPr marL="0" indent="0">
              <a:tabLst>
                <a:tab pos="457200" algn="l"/>
              </a:tabLst>
            </a:pPr>
            <a:r>
              <a:rPr lang="en-US" sz="2400" dirty="0"/>
              <a:t>Address questions</a:t>
            </a:r>
          </a:p>
          <a:p>
            <a:pPr>
              <a:buFont typeface="Arial" panose="020B0604020202020204" pitchFamily="34" charset="0"/>
              <a:buChar char="•"/>
              <a:tabLst>
                <a:tab pos="457200" algn="l"/>
              </a:tabLst>
            </a:pPr>
            <a:r>
              <a:rPr lang="en-US" sz="2200" dirty="0"/>
              <a:t>Supporting non-globally unique addresses and/or non-static addresses</a:t>
            </a:r>
          </a:p>
          <a:p>
            <a:pPr>
              <a:buFont typeface="Arial" panose="020B0604020202020204" pitchFamily="34" charset="0"/>
              <a:buChar char="•"/>
              <a:tabLst>
                <a:tab pos="457200" algn="l"/>
              </a:tabLst>
            </a:pPr>
            <a:r>
              <a:rPr lang="en-US" sz="2200" dirty="0"/>
              <a:t>E.g. randomized or truncated</a:t>
            </a:r>
            <a:endParaRPr lang="en-US" sz="1800" dirty="0"/>
          </a:p>
          <a:p>
            <a:pPr marL="0" indent="0">
              <a:tabLst>
                <a:tab pos="457200" algn="l"/>
              </a:tabLst>
            </a:pPr>
            <a:r>
              <a:rPr lang="en-US" sz="2400" dirty="0"/>
              <a:t>Bridging and barriers beyond addressing</a:t>
            </a:r>
          </a:p>
          <a:p>
            <a:pPr>
              <a:buFont typeface="Arial" panose="020B0604020202020204" pitchFamily="34" charset="0"/>
              <a:buChar char="•"/>
              <a:tabLst>
                <a:tab pos="914400" algn="l"/>
              </a:tabLst>
            </a:pPr>
            <a:r>
              <a:rPr lang="en-US" sz="2200" dirty="0"/>
              <a:t>Timing, data volumes, energy consumption</a:t>
            </a:r>
          </a:p>
          <a:p>
            <a:pPr>
              <a:buFont typeface="Arial" panose="020B0604020202020204" pitchFamily="34" charset="0"/>
              <a:buChar char="•"/>
              <a:tabLst>
                <a:tab pos="914400" algn="l"/>
              </a:tabLst>
            </a:pPr>
            <a:r>
              <a:rPr lang="en-US" sz="2200" dirty="0"/>
              <a:t>Performance and reliability assumptions built into 802.1</a:t>
            </a:r>
          </a:p>
          <a:p>
            <a:pPr>
              <a:buFont typeface="Arial" panose="020B0604020202020204" pitchFamily="34" charset="0"/>
              <a:buChar char="•"/>
              <a:tabLst>
                <a:tab pos="914400" algn="l"/>
              </a:tabLst>
            </a:pPr>
            <a:r>
              <a:rPr lang="en-US" sz="2200" dirty="0"/>
              <a:t>Wireless in shared spectrum vs dedicated medium (no guarantees)</a:t>
            </a:r>
          </a:p>
          <a:p>
            <a:pPr>
              <a:buFont typeface="Arial" panose="020B0604020202020204" pitchFamily="34" charset="0"/>
              <a:buChar char="•"/>
              <a:tabLst>
                <a:tab pos="914400" algn="l"/>
              </a:tabLst>
            </a:pPr>
            <a:r>
              <a:rPr lang="en-US" sz="2200" dirty="0"/>
              <a:t>Network topology and characteristics assumed</a:t>
            </a:r>
          </a:p>
          <a:p>
            <a:pPr>
              <a:buFont typeface="Arial" panose="020B0604020202020204" pitchFamily="34" charset="0"/>
              <a:buChar char="•"/>
              <a:tabLst>
                <a:tab pos="914400" algn="l"/>
              </a:tabLst>
            </a:pPr>
            <a:r>
              <a:rPr lang="en-US" sz="2200" dirty="0"/>
              <a:t>Handling different frame sizes from one medium to another</a:t>
            </a:r>
          </a:p>
          <a:p>
            <a:pPr>
              <a:buFont typeface="Arial" panose="020B0604020202020204" pitchFamily="34" charset="0"/>
              <a:buChar char="•"/>
              <a:tabLst>
                <a:tab pos="914400" algn="l"/>
              </a:tabLst>
            </a:pPr>
            <a:r>
              <a:rPr lang="en-US" sz="2200" dirty="0"/>
              <a:t>Issues we don’t even know about</a:t>
            </a:r>
          </a:p>
          <a:p>
            <a:pPr marL="0" marR="0" lvl="0" indent="0">
              <a:tabLst>
                <a:tab pos="457200" algn="l"/>
              </a:tabLst>
            </a:pPr>
            <a:r>
              <a:rPr lang="en-US" sz="2400" dirty="0"/>
              <a:t>Other 802.1 Features</a:t>
            </a:r>
          </a:p>
          <a:p>
            <a:pPr>
              <a:buFont typeface="Arial" panose="020B0604020202020204" pitchFamily="34" charset="0"/>
              <a:buChar char="•"/>
              <a:tabLst>
                <a:tab pos="914400" algn="l"/>
              </a:tabLst>
            </a:pPr>
            <a:r>
              <a:rPr lang="en-US" sz="2200" dirty="0"/>
              <a:t>What are the barriers to applying 802.1 to the uncertain world of wireless?</a:t>
            </a:r>
          </a:p>
          <a:p>
            <a:pPr>
              <a:buFont typeface="Arial" panose="020B0604020202020204" pitchFamily="34" charset="0"/>
              <a:buChar char="•"/>
              <a:tabLst>
                <a:tab pos="914400" algn="l"/>
              </a:tabLst>
            </a:pPr>
            <a:r>
              <a:rPr lang="en-US" sz="2200" dirty="0"/>
              <a:t>Flexible network topologies and sizes </a:t>
            </a:r>
          </a:p>
          <a:p>
            <a:pPr>
              <a:buFont typeface="Arial" panose="020B0604020202020204" pitchFamily="34" charset="0"/>
              <a:buChar char="•"/>
              <a:tabLst>
                <a:tab pos="914400" algn="l"/>
              </a:tabLst>
            </a:pPr>
            <a:r>
              <a:rPr lang="en-US" sz="2200" dirty="0"/>
              <a:t>Working without a single controller</a:t>
            </a:r>
          </a:p>
          <a:p>
            <a:pPr>
              <a:buFont typeface="Arial" panose="020B0604020202020204" pitchFamily="34" charset="0"/>
              <a:buChar char="•"/>
              <a:tabLst>
                <a:tab pos="914400" algn="l"/>
              </a:tabLst>
            </a:pPr>
            <a:r>
              <a:rPr lang="en-US" sz="2200" dirty="0"/>
              <a:t>TSN in non-deterministic wireless networks</a:t>
            </a:r>
          </a:p>
          <a:p>
            <a:pPr>
              <a:buFont typeface="Arial" panose="020B0604020202020204" pitchFamily="34" charset="0"/>
              <a:buChar char="•"/>
              <a:tabLst>
                <a:tab pos="914400" algn="l"/>
              </a:tabLst>
            </a:pPr>
            <a:r>
              <a:rPr lang="en-US" sz="2200" dirty="0"/>
              <a:t>Considerations with integrating with non-802 networks (smart city, IoT)</a:t>
            </a:r>
          </a:p>
          <a:p>
            <a:pPr>
              <a:buFont typeface="Arial" panose="020B0604020202020204" pitchFamily="34" charset="0"/>
              <a:buChar char="•"/>
              <a:tabLst>
                <a:tab pos="914400" algn="l"/>
              </a:tabLst>
            </a:pPr>
            <a:r>
              <a:rPr lang="en-US" sz="2200" dirty="0"/>
              <a:t>What else should be of interest (usefulness) to 802.15 adopters?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5" name="Title 1">
            <a:extLst>
              <a:ext uri="{FF2B5EF4-FFF2-40B4-BE49-F238E27FC236}">
                <a16:creationId xmlns:a16="http://schemas.microsoft.com/office/drawing/2014/main" id="{54A522A2-5AA8-40F9-94E4-230BA0D44502}"/>
              </a:ext>
            </a:extLst>
          </p:cNvPr>
          <p:cNvSpPr txBox="1">
            <a:spLocks noChangeArrowheads="1"/>
          </p:cNvSpPr>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dirty="0"/>
              <a:t>Itemized list of topics</a:t>
            </a:r>
            <a:endParaRPr lang="en-US" altLang="en-US" kern="0" dirty="0"/>
          </a:p>
        </p:txBody>
      </p:sp>
    </p:spTree>
    <p:extLst>
      <p:ext uri="{BB962C8B-B14F-4D97-AF65-F5344CB8AC3E}">
        <p14:creationId xmlns:p14="http://schemas.microsoft.com/office/powerpoint/2010/main" val="81941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Summary Questions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38827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8280920" cy="4608512"/>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
        <p:nvSpPr>
          <p:cNvPr id="5" name="Title 1">
            <a:extLst>
              <a:ext uri="{FF2B5EF4-FFF2-40B4-BE49-F238E27FC236}">
                <a16:creationId xmlns:a16="http://schemas.microsoft.com/office/drawing/2014/main" id="{53A6D3D2-D78E-4601-A154-DBA0F7BB234F}"/>
              </a:ext>
            </a:extLst>
          </p:cNvPr>
          <p:cNvSpPr txBox="1">
            <a:spLocks noChangeArrowheads="1"/>
          </p:cNvSpPr>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dirty="0"/>
              <a:t>Mutual Beneficial Desire</a:t>
            </a:r>
            <a:endParaRPr lang="en-US" altLang="en-US" kern="0" dirty="0"/>
          </a:p>
        </p:txBody>
      </p:sp>
    </p:spTree>
    <p:extLst>
      <p:ext uri="{BB962C8B-B14F-4D97-AF65-F5344CB8AC3E}">
        <p14:creationId xmlns:p14="http://schemas.microsoft.com/office/powerpoint/2010/main" val="3924203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a:t>
            </a:r>
            <a:r>
              <a:rPr lang="en-US" altLang="en-US" dirty="0"/>
              <a:t>nalysis Steps</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514350" indent="-514350">
              <a:buFont typeface="Arial" panose="020B0604020202020204" pitchFamily="34" charset="0"/>
              <a:buChar char="•"/>
            </a:pPr>
            <a:r>
              <a:rPr lang="en-US" altLang="en-US" sz="2400" dirty="0"/>
              <a:t>For each standard</a:t>
            </a:r>
          </a:p>
          <a:p>
            <a:pPr marL="914400" lvl="1" indent="-514350">
              <a:buFont typeface="Arial" panose="020B0604020202020204" pitchFamily="34" charset="0"/>
              <a:buChar char="•"/>
            </a:pPr>
            <a:r>
              <a:rPr lang="en-US" altLang="en-US" sz="2000" dirty="0"/>
              <a:t>Differences in MAC SAPs (high level)</a:t>
            </a:r>
          </a:p>
          <a:p>
            <a:pPr marL="914400" lvl="1" indent="-514350">
              <a:buFont typeface="Arial" panose="020B0604020202020204" pitchFamily="34" charset="0"/>
              <a:buChar char="•"/>
            </a:pPr>
            <a:r>
              <a:rPr lang="en-US" altLang="en-US" sz="2000" dirty="0"/>
              <a:t>Mis-matches with SAP and 802.1 assumptions</a:t>
            </a:r>
          </a:p>
          <a:p>
            <a:pPr marL="914400" lvl="1" indent="-514350">
              <a:buFont typeface="Arial" panose="020B0604020202020204" pitchFamily="34" charset="0"/>
              <a:buChar char="•"/>
            </a:pPr>
            <a:r>
              <a:rPr lang="en-US" altLang="en-US" sz="2000" dirty="0"/>
              <a:t>Relevance/priority in 802.1 compatibility</a:t>
            </a:r>
          </a:p>
          <a:p>
            <a:pPr marL="514350" indent="-514350">
              <a:buFont typeface="Arial" panose="020B0604020202020204" pitchFamily="34" charset="0"/>
              <a:buChar char="•"/>
            </a:pPr>
            <a:r>
              <a:rPr lang="en-US" altLang="en-US" sz="2400" dirty="0"/>
              <a:t>Basic questions (for each standard)</a:t>
            </a:r>
          </a:p>
          <a:p>
            <a:pPr marL="914400" lvl="1" indent="-514350">
              <a:buFont typeface="Arial" panose="020B0604020202020204" pitchFamily="34" charset="0"/>
              <a:buChar char="•"/>
            </a:pPr>
            <a:r>
              <a:rPr lang="en-US" altLang="en-US" sz="2000" dirty="0"/>
              <a:t>What parts of 802.1 are useful</a:t>
            </a:r>
          </a:p>
          <a:p>
            <a:pPr marL="514350" indent="-514350">
              <a:buFont typeface="Arial" panose="020B0604020202020204" pitchFamily="34" charset="0"/>
              <a:buChar char="•"/>
            </a:pPr>
            <a:r>
              <a:rPr lang="en-US" altLang="en-US" sz="2400" dirty="0"/>
              <a:t>Prioritize and sequence</a:t>
            </a:r>
          </a:p>
          <a:p>
            <a:pPr marL="914400" lvl="1" indent="-514350">
              <a:buFont typeface="Arial" panose="020B0604020202020204" pitchFamily="34" charset="0"/>
              <a:buChar char="•"/>
            </a:pPr>
            <a:r>
              <a:rPr lang="en-US" altLang="en-US" sz="2000" dirty="0"/>
              <a:t>Where to we start right now?</a:t>
            </a:r>
          </a:p>
          <a:p>
            <a:pPr marL="914400" lvl="1" indent="-514350">
              <a:buFont typeface="Arial" panose="020B0604020202020204" pitchFamily="34" charset="0"/>
              <a:buChar char="•"/>
            </a:pPr>
            <a:endParaRPr lang="en-US" altLang="en-US" sz="2000" dirty="0"/>
          </a:p>
          <a:p>
            <a:pPr marL="400050" lvl="1"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a:buFont typeface="Arial" panose="020B0604020202020204" pitchFamily="34" charset="0"/>
              <a:buChar char="•"/>
            </a:pPr>
            <a:r>
              <a:rPr lang="en-US" altLang="en-US" sz="2400" dirty="0"/>
              <a:t>Need to identify 802.1 features and services that are relevant</a:t>
            </a:r>
          </a:p>
          <a:p>
            <a:pPr lvl="1">
              <a:buFont typeface="Arial" panose="020B0604020202020204" pitchFamily="34" charset="0"/>
              <a:buChar char="•"/>
            </a:pPr>
            <a:r>
              <a:rPr lang="en-US" altLang="en-US" sz="2000" dirty="0"/>
              <a:t>Different for each standards</a:t>
            </a:r>
          </a:p>
          <a:p>
            <a:pPr>
              <a:buFont typeface="Arial" panose="020B0604020202020204" pitchFamily="34" charset="0"/>
              <a:buChar char="•"/>
            </a:pPr>
            <a:r>
              <a:rPr lang="en-US" altLang="en-US" sz="2400" dirty="0"/>
              <a:t>Need to consider what “802.1 compliant” means</a:t>
            </a:r>
          </a:p>
          <a:p>
            <a:pPr>
              <a:buFont typeface="Arial" panose="020B0604020202020204" pitchFamily="34" charset="0"/>
              <a:buChar char="•"/>
            </a:pPr>
            <a:r>
              <a:rPr lang="en-US" altLang="en-US" sz="2400" dirty="0"/>
              <a:t>Need to remember this is a 2-way communication channel</a:t>
            </a:r>
          </a:p>
          <a:p>
            <a:pPr lvl="1">
              <a:buFont typeface="Arial" panose="020B0604020202020204" pitchFamily="34" charset="0"/>
              <a:buChar char="•"/>
            </a:pPr>
            <a:r>
              <a:rPr lang="en-US" altLang="en-US" sz="2000" dirty="0"/>
              <a:t>They can help us understand things</a:t>
            </a:r>
          </a:p>
          <a:p>
            <a:pPr lvl="1">
              <a:buFont typeface="Arial" panose="020B0604020202020204" pitchFamily="34" charset="0"/>
              <a:buChar char="•"/>
            </a:pPr>
            <a:r>
              <a:rPr lang="en-US" altLang="en-US" sz="2000" dirty="0"/>
              <a:t>We can propose changes to 802.1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1439313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graphicFrame>
        <p:nvGraphicFramePr>
          <p:cNvPr id="3" name="Table 3">
            <a:extLst>
              <a:ext uri="{FF2B5EF4-FFF2-40B4-BE49-F238E27FC236}">
                <a16:creationId xmlns:a16="http://schemas.microsoft.com/office/drawing/2014/main" id="{7BDF5C3A-E521-4C38-8F3D-10395D10EAFB}"/>
              </a:ext>
            </a:extLst>
          </p:cNvPr>
          <p:cNvGraphicFramePr>
            <a:graphicFrameLocks noGrp="1"/>
          </p:cNvGraphicFramePr>
          <p:nvPr>
            <p:extLst>
              <p:ext uri="{D42A27DB-BD31-4B8C-83A1-F6EECF244321}">
                <p14:modId xmlns:p14="http://schemas.microsoft.com/office/powerpoint/2010/main" val="3473499769"/>
              </p:ext>
            </p:extLst>
          </p:nvPr>
        </p:nvGraphicFramePr>
        <p:xfrm>
          <a:off x="503548" y="1427405"/>
          <a:ext cx="8136905" cy="4988295"/>
        </p:xfrm>
        <a:graphic>
          <a:graphicData uri="http://schemas.openxmlformats.org/drawingml/2006/table">
            <a:tbl>
              <a:tblPr firstRow="1" bandRow="1">
                <a:tableStyleId>{5C22544A-7EE6-4342-B048-85BDC9FD1C3A}</a:tableStyleId>
              </a:tblPr>
              <a:tblGrid>
                <a:gridCol w="944211">
                  <a:extLst>
                    <a:ext uri="{9D8B030D-6E8A-4147-A177-3AD203B41FA5}">
                      <a16:colId xmlns:a16="http://schemas.microsoft.com/office/drawing/2014/main" val="253689793"/>
                    </a:ext>
                  </a:extLst>
                </a:gridCol>
                <a:gridCol w="1133053">
                  <a:extLst>
                    <a:ext uri="{9D8B030D-6E8A-4147-A177-3AD203B41FA5}">
                      <a16:colId xmlns:a16="http://schemas.microsoft.com/office/drawing/2014/main" val="1656069566"/>
                    </a:ext>
                  </a:extLst>
                </a:gridCol>
                <a:gridCol w="937822">
                  <a:extLst>
                    <a:ext uri="{9D8B030D-6E8A-4147-A177-3AD203B41FA5}">
                      <a16:colId xmlns:a16="http://schemas.microsoft.com/office/drawing/2014/main" val="2174683939"/>
                    </a:ext>
                  </a:extLst>
                </a:gridCol>
                <a:gridCol w="981358">
                  <a:extLst>
                    <a:ext uri="{9D8B030D-6E8A-4147-A177-3AD203B41FA5}">
                      <a16:colId xmlns:a16="http://schemas.microsoft.com/office/drawing/2014/main" val="1152864549"/>
                    </a:ext>
                  </a:extLst>
                </a:gridCol>
                <a:gridCol w="1224136">
                  <a:extLst>
                    <a:ext uri="{9D8B030D-6E8A-4147-A177-3AD203B41FA5}">
                      <a16:colId xmlns:a16="http://schemas.microsoft.com/office/drawing/2014/main" val="2430616975"/>
                    </a:ext>
                  </a:extLst>
                </a:gridCol>
                <a:gridCol w="828092">
                  <a:extLst>
                    <a:ext uri="{9D8B030D-6E8A-4147-A177-3AD203B41FA5}">
                      <a16:colId xmlns:a16="http://schemas.microsoft.com/office/drawing/2014/main" val="2423252317"/>
                    </a:ext>
                  </a:extLst>
                </a:gridCol>
                <a:gridCol w="1224136">
                  <a:extLst>
                    <a:ext uri="{9D8B030D-6E8A-4147-A177-3AD203B41FA5}">
                      <a16:colId xmlns:a16="http://schemas.microsoft.com/office/drawing/2014/main" val="2505715092"/>
                    </a:ext>
                  </a:extLst>
                </a:gridCol>
                <a:gridCol w="864097">
                  <a:extLst>
                    <a:ext uri="{9D8B030D-6E8A-4147-A177-3AD203B41FA5}">
                      <a16:colId xmlns:a16="http://schemas.microsoft.com/office/drawing/2014/main" val="3849528027"/>
                    </a:ext>
                  </a:extLst>
                </a:gridCol>
              </a:tblGrid>
              <a:tr h="490545">
                <a:tc>
                  <a:txBody>
                    <a:bodyPr/>
                    <a:lstStyle/>
                    <a:p>
                      <a:r>
                        <a:rPr lang="en-US" sz="1400" dirty="0"/>
                        <a:t>Std</a:t>
                      </a:r>
                    </a:p>
                  </a:txBody>
                  <a:tcPr/>
                </a:tc>
                <a:tc>
                  <a:txBody>
                    <a:bodyPr/>
                    <a:lstStyle/>
                    <a:p>
                      <a:r>
                        <a:rPr lang="en-US" sz="1400" dirty="0"/>
                        <a:t>Relevant?</a:t>
                      </a:r>
                    </a:p>
                  </a:txBody>
                  <a:tcPr/>
                </a:tc>
                <a:tc>
                  <a:txBody>
                    <a:bodyPr/>
                    <a:lstStyle/>
                    <a:p>
                      <a:r>
                        <a:rPr lang="en-US" sz="1400" dirty="0"/>
                        <a:t>Issues?</a:t>
                      </a:r>
                    </a:p>
                  </a:txBody>
                  <a:tcPr/>
                </a:tc>
                <a:tc>
                  <a:txBody>
                    <a:bodyPr/>
                    <a:lstStyle/>
                    <a:p>
                      <a:r>
                        <a:rPr lang="en-US" sz="1400" dirty="0"/>
                        <a:t>Bridging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Dynamic Addressing</a:t>
                      </a:r>
                    </a:p>
                  </a:txBody>
                  <a:tcPr/>
                </a:tc>
                <a:tc>
                  <a:txBody>
                    <a:bodyPr/>
                    <a:lstStyle/>
                    <a:p>
                      <a:r>
                        <a:rPr lang="en-US" sz="1400" dirty="0"/>
                        <a:t>EPD</a:t>
                      </a:r>
                    </a:p>
                  </a:txBody>
                  <a:tcPr/>
                </a:tc>
                <a:tc>
                  <a:txBody>
                    <a:bodyPr/>
                    <a:lstStyle/>
                    <a:p>
                      <a:r>
                        <a:rPr lang="en-US" sz="1400" dirty="0"/>
                        <a:t>QoS</a:t>
                      </a:r>
                    </a:p>
                  </a:txBody>
                  <a:tcPr/>
                </a:tc>
                <a:tc>
                  <a:txBody>
                    <a:bodyPr/>
                    <a:lstStyle/>
                    <a:p>
                      <a:r>
                        <a:rPr lang="en-US" sz="1400" dirty="0"/>
                        <a:t>TSN</a:t>
                      </a:r>
                    </a:p>
                  </a:txBody>
                  <a:tcPr/>
                </a:tc>
                <a:extLst>
                  <a:ext uri="{0D108BD9-81ED-4DB2-BD59-A6C34878D82A}">
                    <a16:rowId xmlns:a16="http://schemas.microsoft.com/office/drawing/2014/main" val="1552444748"/>
                  </a:ext>
                </a:extLst>
              </a:tr>
              <a:tr h="490545">
                <a:tc>
                  <a:txBody>
                    <a:bodyPr/>
                    <a:lstStyle/>
                    <a:p>
                      <a:r>
                        <a:rPr lang="en-US" sz="1400" dirty="0"/>
                        <a:t>15.3</a:t>
                      </a:r>
                    </a:p>
                  </a:txBody>
                  <a:tcPr/>
                </a:tc>
                <a:tc>
                  <a:txBody>
                    <a:bodyPr/>
                    <a:lstStyle/>
                    <a:p>
                      <a:r>
                        <a:rPr lang="en-US" sz="1400" dirty="0"/>
                        <a:t>Yes</a:t>
                      </a:r>
                    </a:p>
                  </a:txBody>
                  <a:tcPr/>
                </a:tc>
                <a:tc>
                  <a:txBody>
                    <a:bodyPr/>
                    <a:lstStyle/>
                    <a:p>
                      <a:r>
                        <a:rPr lang="en-US" sz="1400" dirty="0"/>
                        <a:t>?</a:t>
                      </a:r>
                    </a:p>
                  </a:txBody>
                  <a:tcPr/>
                </a:tc>
                <a:tc>
                  <a:txBody>
                    <a:bodyPr/>
                    <a:lstStyle/>
                    <a:p>
                      <a:r>
                        <a:rPr lang="en-US" sz="1400" dirty="0"/>
                        <a:t>Done</a:t>
                      </a:r>
                    </a:p>
                  </a:txBody>
                  <a:tcPr/>
                </a:tc>
                <a:tc>
                  <a:txBody>
                    <a:bodyPr/>
                    <a:lstStyle/>
                    <a:p>
                      <a:r>
                        <a:rPr lang="en-US" sz="1400" dirty="0"/>
                        <a:t>Not yet</a:t>
                      </a:r>
                    </a:p>
                  </a:txBody>
                  <a:tcPr/>
                </a:tc>
                <a:tc>
                  <a:txBody>
                    <a:bodyPr/>
                    <a:lstStyle/>
                    <a:p>
                      <a:r>
                        <a:rPr lang="en-US" sz="1400" dirty="0"/>
                        <a:t>Done</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99680842"/>
                  </a:ext>
                </a:extLst>
              </a:tr>
              <a:tr h="490545">
                <a:tc>
                  <a:txBody>
                    <a:bodyPr/>
                    <a:lstStyle/>
                    <a:p>
                      <a:r>
                        <a:rPr lang="en-US" sz="1400" dirty="0"/>
                        <a:t>15.4(V2)</a:t>
                      </a:r>
                    </a:p>
                  </a:txBody>
                  <a:tcPr/>
                </a:tc>
                <a:tc>
                  <a:txBody>
                    <a:bodyPr/>
                    <a:lstStyle/>
                    <a:p>
                      <a:r>
                        <a:rPr lang="en-US" sz="1400" dirty="0"/>
                        <a:t>Maybe</a:t>
                      </a:r>
                    </a:p>
                  </a:txBody>
                  <a:tcPr/>
                </a:tc>
                <a:tc>
                  <a:txBody>
                    <a:bodyPr/>
                    <a:lstStyle/>
                    <a:p>
                      <a:r>
                        <a:rPr lang="en-US" sz="1400" dirty="0"/>
                        <a:t>Yes</a:t>
                      </a:r>
                    </a:p>
                  </a:txBody>
                  <a:tcPr/>
                </a:tc>
                <a:tc>
                  <a:txBody>
                    <a:bodyPr/>
                    <a:lstStyle/>
                    <a:p>
                      <a:r>
                        <a:rPr lang="en-US" sz="1400" dirty="0"/>
                        <a:t>Bridging-like</a:t>
                      </a:r>
                    </a:p>
                  </a:txBody>
                  <a:tcPr/>
                </a:tc>
                <a:tc>
                  <a:txBody>
                    <a:bodyPr/>
                    <a:lstStyle/>
                    <a:p>
                      <a:r>
                        <a:rPr lang="en-US" sz="1400" dirty="0"/>
                        <a:t>Maybe</a:t>
                      </a:r>
                    </a:p>
                  </a:txBody>
                  <a:tcPr/>
                </a:tc>
                <a:tc>
                  <a:txBody>
                    <a:bodyPr/>
                    <a:lstStyle/>
                    <a:p>
                      <a:r>
                        <a:rPr lang="en-US" sz="1400" dirty="0"/>
                        <a:t>Yes (15.9)</a:t>
                      </a:r>
                    </a:p>
                  </a:txBody>
                  <a:tcPr/>
                </a:tc>
                <a:tc>
                  <a:txBody>
                    <a:bodyPr/>
                    <a:lstStyle/>
                    <a:p>
                      <a:r>
                        <a:rPr lang="en-US" sz="1400" dirty="0"/>
                        <a:t>Not yet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27791107"/>
                  </a:ext>
                </a:extLst>
              </a:tr>
              <a:tr h="490545">
                <a:tc>
                  <a:txBody>
                    <a:bodyPr/>
                    <a:lstStyle/>
                    <a:p>
                      <a:r>
                        <a:rPr lang="en-US" sz="1400" dirty="0"/>
                        <a:t>15.4(V1)</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641412818"/>
                  </a:ext>
                </a:extLst>
              </a:tr>
              <a:tr h="490545">
                <a:tc>
                  <a:txBody>
                    <a:bodyPr/>
                    <a:lstStyle/>
                    <a:p>
                      <a:r>
                        <a:rPr lang="en-US" sz="1400" dirty="0"/>
                        <a:t>15.6</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Maybe</a:t>
                      </a:r>
                    </a:p>
                  </a:txBody>
                  <a:tcPr/>
                </a:tc>
                <a:tc>
                  <a:txBody>
                    <a:bodyPr/>
                    <a:lstStyle/>
                    <a:p>
                      <a:r>
                        <a:rPr lang="en-US" sz="1400" dirty="0"/>
                        <a:t>TBD</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1958236924"/>
                  </a:ext>
                </a:extLst>
              </a:tr>
              <a:tr h="490545">
                <a:tc>
                  <a:txBody>
                    <a:bodyPr/>
                    <a:lstStyle/>
                    <a:p>
                      <a:r>
                        <a:rPr lang="en-US" sz="1400" dirty="0"/>
                        <a:t>15.7</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099354128"/>
                  </a:ext>
                </a:extLst>
              </a:tr>
              <a:tr h="490545">
                <a:tc>
                  <a:txBody>
                    <a:bodyPr/>
                    <a:lstStyle/>
                    <a:p>
                      <a:r>
                        <a:rPr lang="en-US" sz="1400" dirty="0"/>
                        <a:t>15.8</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121845740"/>
                  </a:ext>
                </a:extLst>
              </a:tr>
              <a:tr h="490545">
                <a:tc>
                  <a:txBody>
                    <a:bodyPr/>
                    <a:lstStyle/>
                    <a:p>
                      <a:r>
                        <a:rPr lang="en-US" sz="1400" dirty="0"/>
                        <a:t>15.13</a:t>
                      </a:r>
                    </a:p>
                  </a:txBody>
                  <a:tcPr/>
                </a:tc>
                <a:tc>
                  <a:txBody>
                    <a:bodyPr/>
                    <a:lstStyle/>
                    <a:p>
                      <a:r>
                        <a:rPr lang="en-US" sz="1400" dirty="0"/>
                        <a:t>Yes</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400" dirty="0"/>
                        <a:t>Yes, but no 4-addr</a:t>
                      </a:r>
                      <a:endParaRPr lang="en-US" sz="1400" dirty="0"/>
                    </a:p>
                  </a:txBody>
                  <a:tcPr/>
                </a:tc>
                <a:tc>
                  <a:txBody>
                    <a:bodyPr/>
                    <a:lstStyle/>
                    <a:p>
                      <a:r>
                        <a:rPr lang="en-US" sz="1400" dirty="0"/>
                        <a:t>Not yet</a:t>
                      </a:r>
                    </a:p>
                  </a:txBody>
                  <a:tcPr/>
                </a:tc>
                <a:tc>
                  <a:txBody>
                    <a:bodyPr/>
                    <a:lstStyle/>
                    <a:p>
                      <a:r>
                        <a:rPr lang="en-US" sz="1400" dirty="0"/>
                        <a:t> 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400" dirty="0"/>
                        <a:t>Priority</a:t>
                      </a:r>
                      <a:r>
                        <a:rPr lang="de-DE" sz="1400" baseline="0" dirty="0"/>
                        <a:t>,but not in MPDU</a:t>
                      </a:r>
                      <a:endParaRPr lang="en-US" sz="1400" dirty="0"/>
                    </a:p>
                  </a:txBody>
                  <a:tcPr/>
                </a:tc>
                <a:tc>
                  <a:txBody>
                    <a:bodyPr/>
                    <a:lstStyle/>
                    <a:p>
                      <a:r>
                        <a:rPr lang="en-US" sz="1400" dirty="0"/>
                        <a:t>Planned</a:t>
                      </a:r>
                    </a:p>
                  </a:txBody>
                  <a:tcPr/>
                </a:tc>
                <a:extLst>
                  <a:ext uri="{0D108BD9-81ED-4DB2-BD59-A6C34878D82A}">
                    <a16:rowId xmlns:a16="http://schemas.microsoft.com/office/drawing/2014/main" val="677694471"/>
                  </a:ext>
                </a:extLst>
              </a:tr>
              <a:tr h="490545">
                <a:tc>
                  <a:txBody>
                    <a:bodyPr/>
                    <a:lstStyle/>
                    <a:p>
                      <a:r>
                        <a:rPr lang="en-US" sz="1400" dirty="0"/>
                        <a:t>15.14/15</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586461832"/>
                  </a:ext>
                </a:extLst>
              </a:tr>
              <a:tr h="490545">
                <a:tc>
                  <a:txBody>
                    <a:bodyPr/>
                    <a:lstStyle/>
                    <a:p>
                      <a:r>
                        <a:rPr lang="en-US" sz="1400" dirty="0"/>
                        <a:t>15.16t</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572552405"/>
                  </a:ext>
                </a:extLst>
              </a:tr>
            </a:tbl>
          </a:graphicData>
        </a:graphic>
      </p:graphicFrame>
      <p:sp>
        <p:nvSpPr>
          <p:cNvPr id="5" name="Title 1">
            <a:extLst>
              <a:ext uri="{FF2B5EF4-FFF2-40B4-BE49-F238E27FC236}">
                <a16:creationId xmlns:a16="http://schemas.microsoft.com/office/drawing/2014/main" id="{D3F21148-F449-419F-BEB1-77FF1AD1C8B0}"/>
              </a:ext>
            </a:extLst>
          </p:cNvPr>
          <p:cNvSpPr txBox="1">
            <a:spLocks noChangeArrowheads="1"/>
          </p:cNvSpPr>
          <p:nvPr/>
        </p:nvSpPr>
        <p:spPr bwMode="auto">
          <a:xfrm>
            <a:off x="575556" y="688705"/>
            <a:ext cx="7992888"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802.1 Relevance to 802.15 MACs</a:t>
            </a:r>
          </a:p>
        </p:txBody>
      </p:sp>
    </p:spTree>
    <p:extLst>
      <p:ext uri="{BB962C8B-B14F-4D97-AF65-F5344CB8AC3E}">
        <p14:creationId xmlns:p14="http://schemas.microsoft.com/office/powerpoint/2010/main" val="96713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196752"/>
            <a:ext cx="7764463" cy="5112568"/>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March</a:t>
            </a:r>
            <a:r>
              <a:rPr lang="en-US" b="1" dirty="0">
                <a:solidFill>
                  <a:srgbClr val="0000FF"/>
                </a:solidFill>
                <a:effectLst/>
                <a:ea typeface="Times New Roman" panose="02020603050405020304" pitchFamily="18" charset="0"/>
              </a:rPr>
              <a:t>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Joint 802.1 / 802.15 Mtg.</a:t>
            </a:r>
          </a:p>
          <a:p>
            <a:pPr marL="0" marR="0" algn="ctr">
              <a:spcBef>
                <a:spcPts val="600"/>
              </a:spcBef>
              <a:spcAft>
                <a:spcPts val="0"/>
              </a:spcAft>
            </a:pPr>
            <a:endParaRPr lang="en-US" sz="2400" b="1" dirty="0">
              <a:solidFill>
                <a:srgbClr val="0000FF"/>
              </a:solidFill>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 11:10 AM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30FD4C98-771B-4BD3-A80F-813E8D06A54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What Now</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596653"/>
            <a:ext cx="7764463" cy="4856683"/>
          </a:xfrm>
        </p:spPr>
        <p:txBody>
          <a:bodyPr/>
          <a:lstStyle/>
          <a:p>
            <a:pPr marL="0" indent="0"/>
            <a:r>
              <a:rPr lang="en-US" altLang="en-US" sz="2000" dirty="0"/>
              <a:t>What do we want to do right now?</a:t>
            </a:r>
          </a:p>
          <a:p>
            <a:pPr marL="0" indent="0"/>
            <a:r>
              <a:rPr lang="en-US" altLang="en-US" sz="2000" dirty="0"/>
              <a:t>List:</a:t>
            </a:r>
          </a:p>
          <a:p>
            <a:pPr marL="457200" indent="-457200">
              <a:buFont typeface="+mj-lt"/>
              <a:buAutoNum type="arabicPeriod"/>
            </a:pPr>
            <a:r>
              <a:rPr lang="en-US" altLang="en-US" sz="2000" b="1" dirty="0"/>
              <a:t>Interface Summary</a:t>
            </a:r>
          </a:p>
          <a:p>
            <a:pPr marL="857250" lvl="1" indent="-457200">
              <a:buFont typeface="+mj-lt"/>
              <a:buAutoNum type="arabicPeriod"/>
            </a:pPr>
            <a:r>
              <a:rPr lang="en-US" altLang="en-US" sz="1600" b="1" dirty="0"/>
              <a:t>15.3 – See subsequent slide </a:t>
            </a:r>
            <a:r>
              <a:rPr lang="en-US" altLang="en-US" sz="1600" b="1" dirty="0" err="1"/>
              <a:t>slide</a:t>
            </a:r>
            <a:endParaRPr lang="en-US" altLang="en-US" sz="1600" b="1" dirty="0"/>
          </a:p>
          <a:p>
            <a:pPr marL="857250" lvl="1" indent="-457200">
              <a:buFont typeface="+mj-lt"/>
              <a:buAutoNum type="arabicPeriod"/>
            </a:pPr>
            <a:r>
              <a:rPr lang="en-US" altLang="en-US" sz="1600" b="1" dirty="0"/>
              <a:t>15.4 MAC Data SAP – Follows 802 model (basic): Support for </a:t>
            </a:r>
            <a:r>
              <a:rPr lang="en-US" altLang="en-US" sz="1600" b="1" dirty="0" err="1"/>
              <a:t>Src</a:t>
            </a:r>
            <a:r>
              <a:rPr lang="en-US" altLang="en-US" sz="1600" b="1" dirty="0"/>
              <a:t> and </a:t>
            </a:r>
            <a:r>
              <a:rPr lang="en-US" altLang="en-US" sz="1600" b="1" dirty="0" err="1"/>
              <a:t>Dst</a:t>
            </a:r>
            <a:r>
              <a:rPr lang="en-US" altLang="en-US" sz="1600" b="1" dirty="0"/>
              <a:t> address (1 each only) 64-Bit and 16-Bit short (non unique); No generalized priority (2 level, normal and critical); Support for EPD via 802.15.9 MPX IE (encapsulation at the MAC SAP); no consideration of address randomization; </a:t>
            </a:r>
          </a:p>
          <a:p>
            <a:pPr marL="857250" lvl="1" indent="-457200">
              <a:buFont typeface="+mj-lt"/>
              <a:buAutoNum type="arabicPeriod"/>
            </a:pPr>
            <a:r>
              <a:rPr lang="en-US" altLang="en-US" sz="1600" b="1" dirty="0"/>
              <a:t>15.13 MAC Data SAP – Request: </a:t>
            </a:r>
            <a:r>
              <a:rPr lang="en-US" altLang="en-US" sz="1600" b="1" dirty="0" err="1"/>
              <a:t>Dst</a:t>
            </a:r>
            <a:r>
              <a:rPr lang="en-US" altLang="en-US" sz="1600" b="1" dirty="0"/>
              <a:t>. </a:t>
            </a:r>
            <a:r>
              <a:rPr lang="en-US" altLang="en-US" sz="1600" b="1" dirty="0" err="1"/>
              <a:t>Addr</a:t>
            </a:r>
            <a:r>
              <a:rPr lang="en-US" altLang="en-US" sz="1600" b="1" dirty="0"/>
              <a:t>. (48 bit), </a:t>
            </a:r>
            <a:r>
              <a:rPr lang="en-US" altLang="en-US" sz="1600" b="1" dirty="0" err="1"/>
              <a:t>Src</a:t>
            </a:r>
            <a:r>
              <a:rPr lang="en-US" altLang="en-US" sz="1600" b="1" dirty="0"/>
              <a:t>. </a:t>
            </a:r>
            <a:r>
              <a:rPr lang="en-US" altLang="en-US" sz="1600" b="1" dirty="0" err="1"/>
              <a:t>Addr</a:t>
            </a:r>
            <a:r>
              <a:rPr lang="en-US" altLang="en-US" sz="1600" b="1" dirty="0"/>
              <a:t>. (48 bit), MSDU, Priority, Acknowledged (similar to drop eligible, enables ACK and retransmission) – Indication: </a:t>
            </a:r>
            <a:r>
              <a:rPr lang="en-US" altLang="en-US" sz="1600" b="1" dirty="0" err="1"/>
              <a:t>Dst</a:t>
            </a:r>
            <a:r>
              <a:rPr lang="en-US" altLang="en-US" sz="1600" b="1" dirty="0"/>
              <a:t>. </a:t>
            </a:r>
            <a:r>
              <a:rPr lang="en-US" altLang="en-US" sz="1600" b="1" dirty="0" err="1"/>
              <a:t>Addr</a:t>
            </a:r>
            <a:r>
              <a:rPr lang="en-US" altLang="en-US" sz="1600" b="1" dirty="0"/>
              <a:t>., </a:t>
            </a:r>
            <a:r>
              <a:rPr lang="en-US" altLang="en-US" sz="1600" b="1" dirty="0" err="1"/>
              <a:t>Src</a:t>
            </a:r>
            <a:r>
              <a:rPr lang="en-US" altLang="en-US" sz="1600" b="1" dirty="0"/>
              <a:t>. </a:t>
            </a:r>
            <a:r>
              <a:rPr lang="en-US" altLang="en-US" sz="1600" b="1" dirty="0" err="1"/>
              <a:t>Addr</a:t>
            </a:r>
            <a:r>
              <a:rPr lang="en-US" altLang="en-US" sz="1600" b="1" dirty="0"/>
              <a:t>, MSDU</a:t>
            </a:r>
          </a:p>
          <a:p>
            <a:pPr marL="857250" lvl="1" indent="-457200">
              <a:buFont typeface="+mj-lt"/>
              <a:buAutoNum type="arabicPeriod"/>
            </a:pPr>
            <a:r>
              <a:rPr lang="en-US" altLang="en-US" sz="1600" b="1" dirty="0"/>
              <a:t>15.6 – see subsequent slide</a:t>
            </a:r>
          </a:p>
          <a:p>
            <a:pPr marL="857250" lvl="1" indent="-457200">
              <a:buFont typeface="+mj-lt"/>
              <a:buAutoNum type="arabicPeriod"/>
            </a:pPr>
            <a:r>
              <a:rPr lang="en-US" altLang="en-US" sz="1600" b="1" dirty="0"/>
              <a:t>15.4</a:t>
            </a:r>
          </a:p>
          <a:p>
            <a:pPr marL="457200" indent="-457200">
              <a:buFont typeface="+mj-lt"/>
              <a:buAutoNum type="arabicPeriod"/>
            </a:pPr>
            <a:r>
              <a:rPr lang="en-US" altLang="en-US" sz="20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1455720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5299-0E65-477A-981C-A8E9DEAC1FE2}"/>
              </a:ext>
            </a:extLst>
          </p:cNvPr>
          <p:cNvSpPr>
            <a:spLocks noGrp="1"/>
          </p:cNvSpPr>
          <p:nvPr>
            <p:ph type="title"/>
          </p:nvPr>
        </p:nvSpPr>
        <p:spPr/>
        <p:txBody>
          <a:bodyPr/>
          <a:lstStyle/>
          <a:p>
            <a:r>
              <a:rPr lang="en-US" dirty="0"/>
              <a:t>802.15.3 Notes</a:t>
            </a:r>
          </a:p>
        </p:txBody>
      </p:sp>
      <p:sp>
        <p:nvSpPr>
          <p:cNvPr id="3" name="Content Placeholder 2">
            <a:extLst>
              <a:ext uri="{FF2B5EF4-FFF2-40B4-BE49-F238E27FC236}">
                <a16:creationId xmlns:a16="http://schemas.microsoft.com/office/drawing/2014/main" id="{A6CB2231-7B28-40B3-BA5D-F0092913861B}"/>
              </a:ext>
            </a:extLst>
          </p:cNvPr>
          <p:cNvSpPr>
            <a:spLocks noGrp="1"/>
          </p:cNvSpPr>
          <p:nvPr>
            <p:ph idx="1"/>
          </p:nvPr>
        </p:nvSpPr>
        <p:spPr/>
        <p:txBody>
          <a:bodyPr>
            <a:normAutofit/>
          </a:bodyPr>
          <a:lstStyle/>
          <a:p>
            <a:pPr marL="457200" indent="-457200">
              <a:buFont typeface="Arial" panose="020B0604020202020204" pitchFamily="34" charset="0"/>
              <a:buChar char="•"/>
            </a:pPr>
            <a:r>
              <a:rPr lang="en-US" sz="2000" dirty="0"/>
              <a:t>802.1ACct-2021 includes support for  802.15.3, which should have closed all open issues WRT Bridging and EPD.</a:t>
            </a:r>
          </a:p>
          <a:p>
            <a:pPr marL="457200" indent="-457200">
              <a:buFont typeface="Arial" panose="020B0604020202020204" pitchFamily="34" charset="0"/>
              <a:buChar char="•"/>
            </a:pPr>
            <a:r>
              <a:rPr lang="en-US" sz="2000" dirty="0"/>
              <a:t>Open issues regarding bridging and EPD with IEEE 802.15.3d-2017 have been addressed in 802.1ACct-2021</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TG3ma is updating to change reference to 802.1D to 802.1Q [see </a:t>
            </a:r>
            <a:r>
              <a:rPr lang="en-US" sz="2000" dirty="0">
                <a:hlinkClick r:id="rId2"/>
              </a:rPr>
              <a:t>https://mentor.ieee.org/802.15/dcn/22/15-22-0127-00-03ma-proposal-to-reference-ieee-802-1q-in-ieee-802-15-3.pptx</a:t>
            </a:r>
            <a:r>
              <a:rPr lang="en-US" sz="2000" dirty="0"/>
              <a:t>]</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DF5982F-8F86-4F3F-A283-F5C57031AA7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spTree>
    <p:extLst>
      <p:ext uri="{BB962C8B-B14F-4D97-AF65-F5344CB8AC3E}">
        <p14:creationId xmlns:p14="http://schemas.microsoft.com/office/powerpoint/2010/main" val="1535078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38AA-41C3-43BF-90A0-723F57ADB728}"/>
              </a:ext>
            </a:extLst>
          </p:cNvPr>
          <p:cNvSpPr>
            <a:spLocks noGrp="1"/>
          </p:cNvSpPr>
          <p:nvPr>
            <p:ph type="title"/>
          </p:nvPr>
        </p:nvSpPr>
        <p:spPr/>
        <p:txBody>
          <a:bodyPr/>
          <a:lstStyle/>
          <a:p>
            <a:r>
              <a:rPr lang="en-US" dirty="0"/>
              <a:t>802.15.4 (v2) Notes</a:t>
            </a:r>
          </a:p>
        </p:txBody>
      </p:sp>
      <p:sp>
        <p:nvSpPr>
          <p:cNvPr id="3" name="Content Placeholder 2">
            <a:extLst>
              <a:ext uri="{FF2B5EF4-FFF2-40B4-BE49-F238E27FC236}">
                <a16:creationId xmlns:a16="http://schemas.microsoft.com/office/drawing/2014/main" id="{EEA2922A-13B7-406C-BAE0-806E79DE54FB}"/>
              </a:ext>
            </a:extLst>
          </p:cNvPr>
          <p:cNvSpPr>
            <a:spLocks noGrp="1"/>
          </p:cNvSpPr>
          <p:nvPr>
            <p:ph idx="1"/>
          </p:nvPr>
        </p:nvSpPr>
        <p:spPr>
          <a:xfrm>
            <a:off x="693322" y="1491193"/>
            <a:ext cx="7764463" cy="4868863"/>
          </a:xfrm>
        </p:spPr>
        <p:txBody>
          <a:bodyPr>
            <a:normAutofit fontScale="62500" lnSpcReduction="20000"/>
          </a:bodyPr>
          <a:lstStyle/>
          <a:p>
            <a:pPr marL="457200" indent="-457200">
              <a:buFont typeface="Arial" panose="020B0604020202020204" pitchFamily="34" charset="0"/>
              <a:buChar char="•"/>
            </a:pPr>
            <a:r>
              <a:rPr lang="en-US" dirty="0"/>
              <a:t>No specific support for 802.15.4 MAC in 802.1AC</a:t>
            </a:r>
          </a:p>
          <a:p>
            <a:pPr marL="457200" indent="-457200">
              <a:buFont typeface="Arial" panose="020B0604020202020204" pitchFamily="34" charset="0"/>
              <a:buChar char="•"/>
            </a:pPr>
            <a:r>
              <a:rPr lang="en-US" dirty="0"/>
              <a:t>MAC Data Service generally follows 802 model (but)</a:t>
            </a:r>
          </a:p>
          <a:p>
            <a:pPr marL="857250" lvl="1" indent="-457200">
              <a:buFont typeface="Arial" panose="020B0604020202020204" pitchFamily="34" charset="0"/>
              <a:buChar char="•"/>
            </a:pPr>
            <a:r>
              <a:rPr lang="en-US" dirty="0"/>
              <a:t>No direct support for QoS</a:t>
            </a:r>
          </a:p>
          <a:p>
            <a:pPr marL="857250" lvl="1" indent="-457200">
              <a:buFont typeface="Arial" panose="020B0604020202020204" pitchFamily="34" charset="0"/>
              <a:buChar char="•"/>
            </a:pPr>
            <a:r>
              <a:rPr lang="en-US" dirty="0"/>
              <a:t>Only 1 source and 1 destination address supported</a:t>
            </a:r>
          </a:p>
          <a:p>
            <a:pPr marL="857250" lvl="1" indent="-457200">
              <a:buFont typeface="Arial" panose="020B0604020202020204" pitchFamily="34" charset="0"/>
              <a:buChar char="•"/>
            </a:pPr>
            <a:r>
              <a:rPr lang="en-US" dirty="0"/>
              <a:t>Locally administered short (16-bit) addresses supported</a:t>
            </a:r>
          </a:p>
          <a:p>
            <a:pPr marL="857250" lvl="1" indent="-457200">
              <a:buFont typeface="Arial" panose="020B0604020202020204" pitchFamily="34" charset="0"/>
              <a:buChar char="•"/>
            </a:pPr>
            <a:r>
              <a:rPr lang="en-US" dirty="0"/>
              <a:t>No defined timing between MAC SAP and MAC operations</a:t>
            </a:r>
          </a:p>
          <a:p>
            <a:pPr marL="857250" lvl="1" indent="-457200">
              <a:buFont typeface="Arial" panose="020B0604020202020204" pitchFamily="34" charset="0"/>
              <a:buChar char="•"/>
            </a:pPr>
            <a:r>
              <a:rPr lang="en-US" dirty="0"/>
              <a:t>Mostly independent of PHY layer</a:t>
            </a:r>
          </a:p>
          <a:p>
            <a:pPr marL="1257300" lvl="2" indent="-457200">
              <a:buFont typeface="Arial" panose="020B0604020202020204" pitchFamily="34" charset="0"/>
              <a:buChar char="•"/>
            </a:pPr>
            <a:r>
              <a:rPr lang="en-US" dirty="0"/>
              <a:t>Some PHY specific parameters</a:t>
            </a:r>
          </a:p>
          <a:p>
            <a:pPr marL="857250" lvl="1" indent="-457200">
              <a:buFont typeface="Arial" panose="020B0604020202020204" pitchFamily="34" charset="0"/>
              <a:buChar char="•"/>
            </a:pPr>
            <a:r>
              <a:rPr lang="en-US" dirty="0"/>
              <a:t>Protocol discrimination provided via 802.15.9 MPX-IE</a:t>
            </a:r>
          </a:p>
          <a:p>
            <a:pPr marL="1257300" lvl="2" indent="-457200">
              <a:buFont typeface="Arial" panose="020B0604020202020204" pitchFamily="34" charset="0"/>
              <a:buChar char="•"/>
            </a:pPr>
            <a:r>
              <a:rPr lang="en-US" dirty="0"/>
              <a:t>Encapsulation of MSDU with protocol identification via </a:t>
            </a:r>
            <a:r>
              <a:rPr lang="en-US" dirty="0" err="1"/>
              <a:t>Ethertype</a:t>
            </a:r>
            <a:endParaRPr lang="en-US" dirty="0"/>
          </a:p>
          <a:p>
            <a:pPr marL="857250" lvl="1" indent="-457200">
              <a:buFont typeface="Arial" panose="020B0604020202020204" pitchFamily="34" charset="0"/>
              <a:buChar char="•"/>
            </a:pPr>
            <a:r>
              <a:rPr lang="en-US" dirty="0"/>
              <a:t>No connection ID, all frames are “drop eligible”, all frames include frame check sequence\</a:t>
            </a:r>
          </a:p>
          <a:p>
            <a:pPr marL="457200" indent="-457200">
              <a:buFont typeface="Arial" panose="020B0604020202020204" pitchFamily="34" charset="0"/>
              <a:buChar char="•"/>
            </a:pPr>
            <a:r>
              <a:rPr lang="en-US" dirty="0"/>
              <a:t>Key concerns include</a:t>
            </a:r>
          </a:p>
          <a:p>
            <a:pPr marL="857250" lvl="1" indent="-457200">
              <a:buFont typeface="Arial" panose="020B0604020202020204" pitchFamily="34" charset="0"/>
              <a:buChar char="•"/>
            </a:pPr>
            <a:r>
              <a:rPr lang="en-US" dirty="0"/>
              <a:t>MAC Timing assumed</a:t>
            </a:r>
          </a:p>
          <a:p>
            <a:pPr marL="857250" lvl="1" indent="-457200">
              <a:buFont typeface="Arial" panose="020B0604020202020204" pitchFamily="34" charset="0"/>
              <a:buChar char="•"/>
            </a:pPr>
            <a:r>
              <a:rPr lang="en-US" dirty="0"/>
              <a:t>MAC and medium reliability required</a:t>
            </a:r>
          </a:p>
          <a:p>
            <a:pPr marL="857250" lvl="1" indent="-457200">
              <a:buFont typeface="Arial" panose="020B0604020202020204" pitchFamily="34" charset="0"/>
              <a:buChar char="•"/>
            </a:pPr>
            <a:r>
              <a:rPr lang="en-US" dirty="0"/>
              <a:t>Overhead</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5641A5-C8DE-4149-9B1B-975C5A5318D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Tree>
    <p:extLst>
      <p:ext uri="{BB962C8B-B14F-4D97-AF65-F5344CB8AC3E}">
        <p14:creationId xmlns:p14="http://schemas.microsoft.com/office/powerpoint/2010/main" val="2467619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E877AD-A578-499C-86E5-5C9D6E70007D}"/>
              </a:ext>
            </a:extLst>
          </p:cNvPr>
          <p:cNvSpPr>
            <a:spLocks noGrp="1"/>
          </p:cNvSpPr>
          <p:nvPr>
            <p:ph idx="1"/>
          </p:nvPr>
        </p:nvSpPr>
        <p:spPr>
          <a:xfrm>
            <a:off x="694009" y="1481633"/>
            <a:ext cx="7764463" cy="4971703"/>
          </a:xfrm>
        </p:spPr>
        <p:txBody>
          <a:bodyPr>
            <a:normAutofit/>
          </a:bodyPr>
          <a:lstStyle/>
          <a:p>
            <a:pPr marL="0" indent="0"/>
            <a:r>
              <a:rPr lang="en-US" sz="2000" dirty="0">
                <a:effectLst/>
              </a:rPr>
              <a:t>Addressing </a:t>
            </a:r>
            <a:r>
              <a:rPr lang="en-US" sz="2000" dirty="0" err="1">
                <a:effectLst/>
              </a:rPr>
              <a:t>EtherType</a:t>
            </a:r>
            <a:r>
              <a:rPr lang="en-US" sz="2000" dirty="0">
                <a:effectLst/>
              </a:rPr>
              <a:t> protocol discrimination (EPD) and QoS in 802.1 for 15.6:</a:t>
            </a:r>
            <a:endParaRPr lang="en-US" sz="2000" dirty="0"/>
          </a:p>
          <a:p>
            <a:pPr marL="457200" indent="-457200">
              <a:buFont typeface="Arial" panose="020B0604020202020204" pitchFamily="34" charset="0"/>
              <a:buChar char="•"/>
            </a:pPr>
            <a:r>
              <a:rPr lang="en-US" sz="2000" dirty="0"/>
              <a:t>TG15.6 Recommends considering a new</a:t>
            </a:r>
            <a:r>
              <a:rPr lang="en-US" sz="2000" dirty="0">
                <a:effectLst/>
              </a:rPr>
              <a:t> project to amendment to IEEE Standard 802.1AC-2016 with scope "This project adds support of the Internal Sublayer Service by the IEEE Std 802.15.6 MAC entity.“</a:t>
            </a:r>
          </a:p>
          <a:p>
            <a:pPr marL="457200" indent="-457200">
              <a:buFont typeface="Arial" panose="020B0604020202020204" pitchFamily="34" charset="0"/>
              <a:buChar char="•"/>
            </a:pPr>
            <a:r>
              <a:rPr lang="en-US" sz="2000" dirty="0">
                <a:effectLst/>
              </a:rPr>
              <a:t>Will add a means in 802.15.6 to include </a:t>
            </a:r>
            <a:r>
              <a:rPr lang="en-US" sz="2000" dirty="0" err="1">
                <a:effectLst/>
              </a:rPr>
              <a:t>Ethertype</a:t>
            </a:r>
            <a:r>
              <a:rPr lang="en-US" sz="2000" dirty="0">
                <a:effectLst/>
              </a:rPr>
              <a:t> for MSDUs in </a:t>
            </a:r>
            <a:r>
              <a:rPr lang="en-US" sz="2000" dirty="0"/>
              <a:t>MAC</a:t>
            </a:r>
            <a:r>
              <a:rPr lang="en-US" sz="2000" dirty="0">
                <a:effectLst/>
              </a:rPr>
              <a:t> frames and harmonize support to 802.1Q traffic types. </a:t>
            </a:r>
          </a:p>
          <a:p>
            <a:pPr marL="457200" indent="-457200">
              <a:buFont typeface="Arial" panose="020B0604020202020204" pitchFamily="34" charset="0"/>
              <a:buChar char="•"/>
            </a:pPr>
            <a:r>
              <a:rPr lang="en-US" sz="2000" dirty="0"/>
              <a:t>TG15.6 will continue work to determine how to  harmonize TSN with 15.6.</a:t>
            </a:r>
            <a:endParaRPr lang="en-US" sz="2000" dirty="0">
              <a:effectLst/>
            </a:endParaRPr>
          </a:p>
          <a:p>
            <a:pPr marL="0" indent="0"/>
            <a:br>
              <a:rPr lang="en-US" dirty="0">
                <a:effectLst/>
                <a:latin typeface="georgia" panose="02040502050405020303" pitchFamily="18" charset="0"/>
              </a:rPr>
            </a:br>
            <a:endParaRPr lang="en-US" dirty="0">
              <a:effectLst/>
              <a:latin typeface="georgia" panose="02040502050405020303" pitchFamily="18" charset="0"/>
            </a:endParaRPr>
          </a:p>
          <a:p>
            <a:endParaRPr lang="en-US" dirty="0"/>
          </a:p>
        </p:txBody>
      </p:sp>
      <p:sp>
        <p:nvSpPr>
          <p:cNvPr id="4" name="Slide Number Placeholder 3">
            <a:extLst>
              <a:ext uri="{FF2B5EF4-FFF2-40B4-BE49-F238E27FC236}">
                <a16:creationId xmlns:a16="http://schemas.microsoft.com/office/drawing/2014/main" id="{FB2FCC2D-8BE1-4BCA-B288-85348E28B64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
        <p:nvSpPr>
          <p:cNvPr id="5" name="Title 1">
            <a:extLst>
              <a:ext uri="{FF2B5EF4-FFF2-40B4-BE49-F238E27FC236}">
                <a16:creationId xmlns:a16="http://schemas.microsoft.com/office/drawing/2014/main" id="{9749549B-C956-4D09-857F-4C8C5F70F859}"/>
              </a:ext>
            </a:extLst>
          </p:cNvPr>
          <p:cNvSpPr txBox="1">
            <a:spLocks/>
          </p:cNvSpPr>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dirty="0"/>
              <a:t>802.15.6 Notes</a:t>
            </a:r>
          </a:p>
        </p:txBody>
      </p:sp>
    </p:spTree>
    <p:extLst>
      <p:ext uri="{BB962C8B-B14F-4D97-AF65-F5344CB8AC3E}">
        <p14:creationId xmlns:p14="http://schemas.microsoft.com/office/powerpoint/2010/main" val="1644661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A1402-DADD-4095-BF2C-626ADBC140F7}"/>
              </a:ext>
            </a:extLst>
          </p:cNvPr>
          <p:cNvSpPr>
            <a:spLocks noGrp="1"/>
          </p:cNvSpPr>
          <p:nvPr>
            <p:ph type="title"/>
          </p:nvPr>
        </p:nvSpPr>
        <p:spPr/>
        <p:txBody>
          <a:bodyPr/>
          <a:lstStyle/>
          <a:p>
            <a:r>
              <a:rPr lang="en-US" dirty="0"/>
              <a:t>802.13 Notes</a:t>
            </a:r>
          </a:p>
        </p:txBody>
      </p:sp>
      <p:sp>
        <p:nvSpPr>
          <p:cNvPr id="3" name="Content Placeholder 2">
            <a:extLst>
              <a:ext uri="{FF2B5EF4-FFF2-40B4-BE49-F238E27FC236}">
                <a16:creationId xmlns:a16="http://schemas.microsoft.com/office/drawing/2014/main" id="{C2367621-B842-4D4F-BF41-91CCA97730F7}"/>
              </a:ext>
            </a:extLst>
          </p:cNvPr>
          <p:cNvSpPr>
            <a:spLocks noGrp="1"/>
          </p:cNvSpPr>
          <p:nvPr>
            <p:ph idx="1"/>
          </p:nvPr>
        </p:nvSpPr>
        <p:spPr/>
        <p:txBody>
          <a:bodyPr/>
          <a:lstStyle/>
          <a:p>
            <a:pPr>
              <a:buFont typeface="Arial" panose="020B0604020202020204" pitchFamily="34" charset="0"/>
              <a:buChar char="•"/>
            </a:pPr>
            <a:r>
              <a:rPr lang="en-US" sz="2000" dirty="0">
                <a:solidFill>
                  <a:srgbClr val="000000"/>
                </a:solidFill>
                <a:effectLst/>
              </a:rPr>
              <a:t>Bridging: some support but not generalized: currently only three addresses in the MPDU. Hence, devices cannot forward MSDUs further. Some questions on how well timing requirements and other assumptions are met.</a:t>
            </a:r>
            <a:endParaRPr lang="en-US" sz="2000" dirty="0"/>
          </a:p>
          <a:p>
            <a:pPr>
              <a:buFont typeface="Arial" panose="020B0604020202020204" pitchFamily="34" charset="0"/>
              <a:buChar char="•"/>
            </a:pPr>
            <a:r>
              <a:rPr lang="en-US" sz="2000" dirty="0">
                <a:solidFill>
                  <a:srgbClr val="000000"/>
                </a:solidFill>
                <a:effectLst/>
              </a:rPr>
              <a:t>Dynamic MAC addresses: Presently have not considered randomized MAC addresses; Maybe future work </a:t>
            </a:r>
            <a:endParaRPr lang="en-US" sz="2000" dirty="0"/>
          </a:p>
          <a:p>
            <a:pPr>
              <a:buFont typeface="Arial" panose="020B0604020202020204" pitchFamily="34" charset="0"/>
              <a:buChar char="•"/>
            </a:pPr>
            <a:r>
              <a:rPr lang="en-US" sz="2000" dirty="0">
                <a:solidFill>
                  <a:srgbClr val="000000"/>
                </a:solidFill>
                <a:effectLst/>
              </a:rPr>
              <a:t>QoS – There is a priority parameter in our MD-SAP. However, the MSDU priority is not conveyed in the MPDU and therefore only used to realize implementation-specific transmission scheduling in a device.</a:t>
            </a:r>
            <a:endParaRPr lang="en-US" sz="2000" dirty="0"/>
          </a:p>
          <a:p>
            <a:pPr>
              <a:buFont typeface="Arial" panose="020B0604020202020204" pitchFamily="34" charset="0"/>
              <a:buChar char="•"/>
            </a:pPr>
            <a:r>
              <a:rPr lang="en-US" sz="2000" dirty="0">
                <a:solidFill>
                  <a:srgbClr val="000000"/>
                </a:solidFill>
                <a:effectLst/>
              </a:rPr>
              <a:t>TSN is the goal, but possibly in a future amendment</a:t>
            </a:r>
            <a:endParaRPr lang="en-US" sz="2000" dirty="0"/>
          </a:p>
        </p:txBody>
      </p:sp>
      <p:sp>
        <p:nvSpPr>
          <p:cNvPr id="4" name="Slide Number Placeholder 3">
            <a:extLst>
              <a:ext uri="{FF2B5EF4-FFF2-40B4-BE49-F238E27FC236}">
                <a16:creationId xmlns:a16="http://schemas.microsoft.com/office/drawing/2014/main" id="{5B613570-6AA1-490B-93EC-EAFB2608EAE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Tree>
    <p:extLst>
      <p:ext uri="{BB962C8B-B14F-4D97-AF65-F5344CB8AC3E}">
        <p14:creationId xmlns:p14="http://schemas.microsoft.com/office/powerpoint/2010/main" val="2788107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25</a:t>
            </a:fld>
            <a:endParaRPr lang="en-US" altLang="en-US" dirty="0">
              <a:solidFill>
                <a:schemeClr val="tx1"/>
              </a:solidFill>
            </a:endParaRPr>
          </a:p>
        </p:txBody>
      </p:sp>
    </p:spTree>
    <p:extLst>
      <p:ext uri="{BB962C8B-B14F-4D97-AF65-F5344CB8AC3E}">
        <p14:creationId xmlns:p14="http://schemas.microsoft.com/office/powerpoint/2010/main" val="3811873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26</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27</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80D83D13-C671-4E1E-AB3C-A7832BCFBCD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1F22F6E8-1D67-49DA-9561-36A058CE825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a:buFont typeface="Arial" panose="020B0604020202020204" pitchFamily="34" charset="0"/>
              <a:buChar char="•"/>
            </a:pPr>
            <a:r>
              <a:rPr lang="en-US" sz="2100" dirty="0"/>
              <a:t>Attendees are required to register to attend the 802 Plenary Session</a:t>
            </a:r>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5" name="Slide Number Placeholder 3">
            <a:extLst>
              <a:ext uri="{FF2B5EF4-FFF2-40B4-BE49-F238E27FC236}">
                <a16:creationId xmlns:a16="http://schemas.microsoft.com/office/drawing/2014/main" id="{8C505769-1F77-49A0-A67A-F031FFD792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4364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9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9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900" kern="0" dirty="0"/>
              <a:t>IEEE-SA Standards Board Patent Committee (</a:t>
            </a:r>
            <a:r>
              <a:rPr lang="en-US" sz="2900" kern="0" dirty="0" err="1"/>
              <a:t>PatCom</a:t>
            </a:r>
            <a:r>
              <a:rPr lang="en-US" sz="29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9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9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
        <p:nvSpPr>
          <p:cNvPr id="5" name="Title 1">
            <a:extLst>
              <a:ext uri="{FF2B5EF4-FFF2-40B4-BE49-F238E27FC236}">
                <a16:creationId xmlns:a16="http://schemas.microsoft.com/office/drawing/2014/main" id="{96A121ED-2B04-4C5C-90E2-A3B70C7BB0AB}"/>
              </a:ext>
            </a:extLst>
          </p:cNvPr>
          <p:cNvSpPr txBox="1">
            <a:spLocks/>
          </p:cNvSpPr>
          <p:nvPr/>
        </p:nvSpPr>
        <p:spPr bwMode="auto">
          <a:xfrm>
            <a:off x="685800" y="685801"/>
            <a:ext cx="7840663" cy="130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dirty="0"/>
              <a:t>IEEE-SA Patent, Copyright, and Participation Policies</a:t>
            </a:r>
          </a:p>
        </p:txBody>
      </p:sp>
      <p:sp>
        <p:nvSpPr>
          <p:cNvPr id="9" name="Slide Number Placeholder 3">
            <a:extLst>
              <a:ext uri="{FF2B5EF4-FFF2-40B4-BE49-F238E27FC236}">
                <a16:creationId xmlns:a16="http://schemas.microsoft.com/office/drawing/2014/main" id="{833339DD-8E40-4B3F-8993-4B98CFADEC8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6465228" y="3072710"/>
            <a:ext cx="936104" cy="34694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8" name="Title 1">
            <a:extLst>
              <a:ext uri="{FF2B5EF4-FFF2-40B4-BE49-F238E27FC236}">
                <a16:creationId xmlns:a16="http://schemas.microsoft.com/office/drawing/2014/main" id="{1C750133-E467-45AB-ACFA-06CEC8170395}"/>
              </a:ext>
            </a:extLst>
          </p:cNvPr>
          <p:cNvSpPr>
            <a:spLocks noGrp="1"/>
          </p:cNvSpPr>
          <p:nvPr>
            <p:ph type="title"/>
          </p:nvPr>
        </p:nvSpPr>
        <p:spPr>
          <a:xfrm>
            <a:off x="685800" y="685801"/>
            <a:ext cx="7840663" cy="1304118"/>
          </a:xfrm>
        </p:spPr>
        <p:txBody>
          <a:bodyPr/>
          <a:lstStyle/>
          <a:p>
            <a:r>
              <a:rPr lang="en-US" dirty="0"/>
              <a:t>Meeting Slot</a:t>
            </a:r>
            <a:br>
              <a:rPr lang="en-US" dirty="0"/>
            </a:br>
            <a:r>
              <a:rPr lang="en-US" dirty="0"/>
              <a:t>March 14th, 2022</a:t>
            </a:r>
          </a:p>
        </p:txBody>
      </p:sp>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A93BA6-EDCD-4985-9332-5EB6F1F6A350}"/>
              </a:ext>
            </a:extLst>
          </p:cNvPr>
          <p:cNvSpPr>
            <a:spLocks noGrp="1"/>
          </p:cNvSpPr>
          <p:nvPr>
            <p:ph type="title"/>
          </p:nvPr>
        </p:nvSpPr>
        <p:spPr/>
        <p:txBody>
          <a:bodyPr/>
          <a:lstStyle/>
          <a:p>
            <a:r>
              <a:rPr lang="en-US" dirty="0"/>
              <a:t>Agenda</a:t>
            </a:r>
          </a:p>
        </p:txBody>
      </p:sp>
      <p:sp>
        <p:nvSpPr>
          <p:cNvPr id="4" name="Content Placeholder 3">
            <a:extLst>
              <a:ext uri="{FF2B5EF4-FFF2-40B4-BE49-F238E27FC236}">
                <a16:creationId xmlns:a16="http://schemas.microsoft.com/office/drawing/2014/main" id="{1D501303-5A65-41CD-9D30-6F4EFC378AAE}"/>
              </a:ext>
            </a:extLst>
          </p:cNvPr>
          <p:cNvSpPr>
            <a:spLocks noGrp="1"/>
          </p:cNvSpPr>
          <p:nvPr>
            <p:ph idx="1"/>
          </p:nvPr>
        </p:nvSpPr>
        <p:spPr/>
        <p:txBody>
          <a:bodyPr/>
          <a:lstStyle/>
          <a:p>
            <a:pPr marL="514350" indent="-514350">
              <a:buFont typeface="+mj-lt"/>
              <a:buAutoNum type="arabicPeriod"/>
            </a:pPr>
            <a:r>
              <a:rPr lang="en-US" dirty="0"/>
              <a:t>Intro and reminders</a:t>
            </a:r>
          </a:p>
          <a:p>
            <a:pPr marL="514350" indent="-514350">
              <a:buFont typeface="+mj-lt"/>
              <a:buAutoNum type="arabicPeriod"/>
            </a:pPr>
            <a:r>
              <a:rPr lang="en-US" dirty="0"/>
              <a:t>Recap</a:t>
            </a:r>
          </a:p>
          <a:p>
            <a:pPr marL="514350" indent="-514350">
              <a:buFont typeface="+mj-lt"/>
              <a:buAutoNum type="arabicPeriod"/>
            </a:pPr>
            <a:r>
              <a:rPr lang="en-US" dirty="0"/>
              <a:t>Joint 802.1/802.15 Mtg. Prep</a:t>
            </a:r>
          </a:p>
          <a:p>
            <a:pPr marL="514350" indent="-514350">
              <a:buFont typeface="+mj-lt"/>
              <a:buAutoNum type="arabicPeriod"/>
            </a:pPr>
            <a:r>
              <a:rPr lang="en-US" dirty="0"/>
              <a:t>What Now</a:t>
            </a:r>
          </a:p>
          <a:p>
            <a:pPr marL="514350" indent="-514350">
              <a:buFont typeface="+mj-lt"/>
              <a:buAutoNum type="arabicPeriod"/>
            </a:pPr>
            <a:r>
              <a:rPr lang="en-US" dirty="0"/>
              <a:t>Next Steps</a:t>
            </a:r>
          </a:p>
          <a:p>
            <a:pPr marL="514350" indent="-514350">
              <a:buFont typeface="+mj-lt"/>
              <a:buAutoNum type="arabicPeriod"/>
            </a:pPr>
            <a:r>
              <a:rPr lang="en-US" dirty="0"/>
              <a:t>AOB</a:t>
            </a:r>
          </a:p>
        </p:txBody>
      </p:sp>
      <p:sp>
        <p:nvSpPr>
          <p:cNvPr id="5" name="Slide Number Placeholder 3">
            <a:extLst>
              <a:ext uri="{FF2B5EF4-FFF2-40B4-BE49-F238E27FC236}">
                <a16:creationId xmlns:a16="http://schemas.microsoft.com/office/drawing/2014/main" id="{0F15F9FB-A39B-459F-A5F9-0584AB0A8803}"/>
              </a:ext>
            </a:extLst>
          </p:cNvPr>
          <p:cNvSpPr>
            <a:spLocks noGrp="1"/>
          </p:cNvSpPr>
          <p:nvPr>
            <p:ph type="sldNum" idx="10"/>
          </p:nvPr>
        </p:nvSpPr>
        <p:spPr>
          <a:xfrm>
            <a:off x="4211638" y="6554788"/>
            <a:ext cx="655637" cy="239712"/>
          </a:xfrm>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Tree>
    <p:extLst>
      <p:ext uri="{BB962C8B-B14F-4D97-AF65-F5344CB8AC3E}">
        <p14:creationId xmlns:p14="http://schemas.microsoft.com/office/powerpoint/2010/main" val="23776302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33467</TotalTime>
  <Words>2152</Words>
  <Application>Microsoft Office PowerPoint</Application>
  <PresentationFormat>On-screen Show (4:3)</PresentationFormat>
  <Paragraphs>310</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georgia</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PowerPoint Presentation</vt:lpstr>
      <vt:lpstr>IEEE 802 Ground Rules</vt:lpstr>
      <vt:lpstr>Meeting Slot March 14th, 2022</vt:lpstr>
      <vt:lpstr>Agenda</vt:lpstr>
      <vt:lpstr>Recap</vt:lpstr>
      <vt:lpstr>PowerPoint Presentation</vt:lpstr>
      <vt:lpstr>Summary Questions</vt:lpstr>
      <vt:lpstr>PowerPoint Presentation</vt:lpstr>
      <vt:lpstr>More to Bridging</vt:lpstr>
      <vt:lpstr>More to Bridging (cont’d.)</vt:lpstr>
      <vt:lpstr>Other 802.1 Features</vt:lpstr>
      <vt:lpstr>Analysis Steps</vt:lpstr>
      <vt:lpstr>Joint 802.1/802.15 Mtg. Prep</vt:lpstr>
      <vt:lpstr>PowerPoint Presentation</vt:lpstr>
      <vt:lpstr>What Now</vt:lpstr>
      <vt:lpstr>802.15.3 Notes</vt:lpstr>
      <vt:lpstr>802.15.4 (v2) Notes</vt:lpstr>
      <vt:lpstr>PowerPoint Presentation</vt:lpstr>
      <vt:lpstr>802.13 Notes</vt:lpstr>
      <vt:lpstr>Next Step(s)</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438</cp:revision>
  <cp:lastPrinted>2000-03-07T00:55:37Z</cp:lastPrinted>
  <dcterms:created xsi:type="dcterms:W3CDTF">2016-01-17T22:48:36Z</dcterms:created>
  <dcterms:modified xsi:type="dcterms:W3CDTF">2022-03-14T01:54:46Z</dcterms:modified>
  <cp:category/>
</cp:coreProperties>
</file>