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48" r:id="rId1"/>
  </p:sldMasterIdLst>
  <p:notesMasterIdLst>
    <p:notesMasterId r:id="rId29"/>
  </p:notesMasterIdLst>
  <p:sldIdLst>
    <p:sldId id="287" r:id="rId2"/>
    <p:sldId id="300" r:id="rId3"/>
    <p:sldId id="2366" r:id="rId4"/>
    <p:sldId id="339" r:id="rId5"/>
    <p:sldId id="393" r:id="rId6"/>
    <p:sldId id="2386" r:id="rId7"/>
    <p:sldId id="317" r:id="rId8"/>
    <p:sldId id="341" r:id="rId9"/>
    <p:sldId id="288" r:id="rId10"/>
    <p:sldId id="2377" r:id="rId11"/>
    <p:sldId id="2378" r:id="rId12"/>
    <p:sldId id="2379" r:id="rId13"/>
    <p:sldId id="2376" r:id="rId14"/>
    <p:sldId id="2372" r:id="rId15"/>
    <p:sldId id="2373" r:id="rId16"/>
    <p:sldId id="2380" r:id="rId17"/>
    <p:sldId id="2368" r:id="rId18"/>
    <p:sldId id="2369" r:id="rId19"/>
    <p:sldId id="2370" r:id="rId20"/>
    <p:sldId id="2381" r:id="rId21"/>
    <p:sldId id="2384" r:id="rId22"/>
    <p:sldId id="2385" r:id="rId23"/>
    <p:sldId id="2382" r:id="rId24"/>
    <p:sldId id="2383" r:id="rId25"/>
    <p:sldId id="2387" r:id="rId26"/>
    <p:sldId id="2367" r:id="rId27"/>
    <p:sldId id="296" r:id="rId28"/>
  </p:sldIdLst>
  <p:sldSz cx="9144000" cy="6858000" type="screen4x3"/>
  <p:notesSz cx="6858000" cy="9237663"/>
  <p:defaultTextStyle>
    <a:defPPr>
      <a:defRPr lang="en-GB"/>
    </a:defPPr>
    <a:lvl1pPr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1pPr>
    <a:lvl2pPr marL="742950" indent="-28575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2pPr>
    <a:lvl3pPr marL="11430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3pPr>
    <a:lvl4pPr marL="16002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4pPr>
    <a:lvl5pPr marL="20574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enjamin Rolfe" initials="BR" lastIdx="1" clrIdx="0"/>
  <p:cmAuthor id="2" name="Phil Beecher" initials="PB" lastIdx="1" clrIdx="1">
    <p:extLst>
      <p:ext uri="{19B8F6BF-5375-455C-9EA6-DF929625EA0E}">
        <p15:presenceInfo xmlns:p15="http://schemas.microsoft.com/office/powerpoint/2012/main" userId="8e59e9d451c39ba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FF"/>
    <a:srgbClr val="EAEC38"/>
    <a:srgbClr val="C3EC8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418" autoAdjust="0"/>
    <p:restoredTop sz="94646" autoAdjust="0"/>
  </p:normalViewPr>
  <p:slideViewPr>
    <p:cSldViewPr>
      <p:cViewPr varScale="1">
        <p:scale>
          <a:sx n="68" d="100"/>
          <a:sy n="68" d="100"/>
        </p:scale>
        <p:origin x="278" y="58"/>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4" name="AutoShape 1">
            <a:extLst>
              <a:ext uri="{FF2B5EF4-FFF2-40B4-BE49-F238E27FC236}">
                <a16:creationId xmlns:a16="http://schemas.microsoft.com/office/drawing/2014/main" id="{1FAD8B0C-1BCA-4B4B-86AE-C637127452A1}"/>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5" name="AutoShape 2">
            <a:extLst>
              <a:ext uri="{FF2B5EF4-FFF2-40B4-BE49-F238E27FC236}">
                <a16:creationId xmlns:a16="http://schemas.microsoft.com/office/drawing/2014/main" id="{B58C36BB-FB5B-4752-861B-050CB2D2169D}"/>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6" name="AutoShape 3">
            <a:extLst>
              <a:ext uri="{FF2B5EF4-FFF2-40B4-BE49-F238E27FC236}">
                <a16:creationId xmlns:a16="http://schemas.microsoft.com/office/drawing/2014/main" id="{849DF383-6460-403D-AF77-5FFF96D9EF81}"/>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7" name="AutoShape 4">
            <a:extLst>
              <a:ext uri="{FF2B5EF4-FFF2-40B4-BE49-F238E27FC236}">
                <a16:creationId xmlns:a16="http://schemas.microsoft.com/office/drawing/2014/main" id="{9E279C52-D4F4-4280-B302-F741933E0195}"/>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8" name="AutoShape 5">
            <a:extLst>
              <a:ext uri="{FF2B5EF4-FFF2-40B4-BE49-F238E27FC236}">
                <a16:creationId xmlns:a16="http://schemas.microsoft.com/office/drawing/2014/main" id="{798152AC-16A6-47DC-A055-B74C14C5EC2B}"/>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9" name="Text Box 6">
            <a:extLst>
              <a:ext uri="{FF2B5EF4-FFF2-40B4-BE49-F238E27FC236}">
                <a16:creationId xmlns:a16="http://schemas.microsoft.com/office/drawing/2014/main" id="{7B12017D-B53A-4443-ACCE-293205F1A8AB}"/>
              </a:ext>
            </a:extLst>
          </p:cNvPr>
          <p:cNvSpPr txBox="1">
            <a:spLocks noChangeArrowheads="1"/>
          </p:cNvSpPr>
          <p:nvPr/>
        </p:nvSpPr>
        <p:spPr bwMode="auto">
          <a:xfrm>
            <a:off x="3429000" y="95250"/>
            <a:ext cx="27844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2" name="Rectangle 7">
            <a:extLst>
              <a:ext uri="{FF2B5EF4-FFF2-40B4-BE49-F238E27FC236}">
                <a16:creationId xmlns:a16="http://schemas.microsoft.com/office/drawing/2014/main" id="{7FBA8C1C-E32A-4F14-9D1F-D7601E734A75}"/>
              </a:ext>
            </a:extLst>
          </p:cNvPr>
          <p:cNvSpPr>
            <a:spLocks noGrp="1" noChangeArrowheads="1"/>
          </p:cNvSpPr>
          <p:nvPr>
            <p:ph type="dt"/>
          </p:nvPr>
        </p:nvSpPr>
        <p:spPr bwMode="auto">
          <a:xfrm>
            <a:off x="646113" y="85725"/>
            <a:ext cx="2700337" cy="211138"/>
          </a:xfrm>
          <a:prstGeom prst="rect">
            <a:avLst/>
          </a:prstGeom>
          <a:noFill/>
          <a:ln>
            <a:noFill/>
          </a:ln>
          <a:effectLst/>
        </p:spPr>
        <p:txBody>
          <a:bodyPr vert="horz" wrap="square" lIns="0" tIns="0" rIns="0" bIns="0" numCol="1" anchor="b" anchorCtr="0" compatLnSpc="1">
            <a:prstTxWarp prst="textNoShape">
              <a:avLst/>
            </a:prstTxWarp>
          </a:bodyPr>
          <a:lstStyle>
            <a:lvl1pPr eaLnBrk="1" hangingPunct="1">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b="1">
                <a:solidFill>
                  <a:srgbClr val="000000"/>
                </a:solidFill>
                <a:latin typeface="Times New Roman" charset="0"/>
                <a:ea typeface="ＭＳ Ｐゴシック" charset="0"/>
                <a:cs typeface="Arial Unicode MS" charset="0"/>
              </a:defRPr>
            </a:lvl1pPr>
          </a:lstStyle>
          <a:p>
            <a:pPr>
              <a:defRPr/>
            </a:pPr>
            <a:r>
              <a:rPr lang="en-US"/>
              <a:t>07/12/10</a:t>
            </a:r>
          </a:p>
        </p:txBody>
      </p:sp>
      <p:sp>
        <p:nvSpPr>
          <p:cNvPr id="3081" name="Rectangle 8">
            <a:extLst>
              <a:ext uri="{FF2B5EF4-FFF2-40B4-BE49-F238E27FC236}">
                <a16:creationId xmlns:a16="http://schemas.microsoft.com/office/drawing/2014/main" id="{E122C960-2A54-40F5-A908-87971E0C7034}"/>
              </a:ext>
            </a:extLst>
          </p:cNvPr>
          <p:cNvSpPr>
            <a:spLocks noGrp="1" noRot="1" noChangeAspect="1" noChangeArrowheads="1"/>
          </p:cNvSpPr>
          <p:nvPr>
            <p:ph type="sldImg"/>
          </p:nvPr>
        </p:nvSpPr>
        <p:spPr bwMode="auto">
          <a:xfrm>
            <a:off x="1130300" y="698500"/>
            <a:ext cx="4594225" cy="3443288"/>
          </a:xfrm>
          <a:prstGeom prst="rect">
            <a:avLst/>
          </a:prstGeom>
          <a:noFill/>
          <a:ln w="126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Rectangle 9">
            <a:extLst>
              <a:ext uri="{FF2B5EF4-FFF2-40B4-BE49-F238E27FC236}">
                <a16:creationId xmlns:a16="http://schemas.microsoft.com/office/drawing/2014/main" id="{1234A300-5485-429F-944B-554FF57137BD}"/>
              </a:ext>
            </a:extLst>
          </p:cNvPr>
          <p:cNvSpPr>
            <a:spLocks noGrp="1" noChangeArrowheads="1"/>
          </p:cNvSpPr>
          <p:nvPr>
            <p:ph type="body"/>
          </p:nvPr>
        </p:nvSpPr>
        <p:spPr bwMode="auto">
          <a:xfrm>
            <a:off x="914400" y="4387850"/>
            <a:ext cx="5021263" cy="4148138"/>
          </a:xfrm>
          <a:prstGeom prst="rect">
            <a:avLst/>
          </a:prstGeom>
          <a:noFill/>
          <a:ln>
            <a:noFill/>
          </a:ln>
          <a:effectLst/>
        </p:spPr>
        <p:txBody>
          <a:bodyPr vert="horz" wrap="square" lIns="92160" tIns="46080" rIns="92160" bIns="46080" numCol="1" anchor="t" anchorCtr="0" compatLnSpc="1">
            <a:prstTxWarp prst="textNoShape">
              <a:avLst/>
            </a:prstTxWarp>
          </a:bodyPr>
          <a:lstStyle/>
          <a:p>
            <a:pPr lvl="0"/>
            <a:endParaRPr lang="en-US" altLang="en-US" noProof="0"/>
          </a:p>
        </p:txBody>
      </p:sp>
      <p:sp>
        <p:nvSpPr>
          <p:cNvPr id="3083" name="Text Box 10">
            <a:extLst>
              <a:ext uri="{FF2B5EF4-FFF2-40B4-BE49-F238E27FC236}">
                <a16:creationId xmlns:a16="http://schemas.microsoft.com/office/drawing/2014/main" id="{1C68885A-041B-4C0A-8E83-F16A43DC578F}"/>
              </a:ext>
            </a:extLst>
          </p:cNvPr>
          <p:cNvSpPr txBox="1">
            <a:spLocks noChangeArrowheads="1"/>
          </p:cNvSpPr>
          <p:nvPr/>
        </p:nvSpPr>
        <p:spPr bwMode="auto">
          <a:xfrm>
            <a:off x="3730625" y="8942388"/>
            <a:ext cx="248285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4" name="Rectangle 11">
            <a:extLst>
              <a:ext uri="{FF2B5EF4-FFF2-40B4-BE49-F238E27FC236}">
                <a16:creationId xmlns:a16="http://schemas.microsoft.com/office/drawing/2014/main" id="{41E70119-92F6-4621-AC57-B463517937D2}"/>
              </a:ext>
            </a:extLst>
          </p:cNvPr>
          <p:cNvSpPr>
            <a:spLocks noGrp="1" noChangeArrowheads="1"/>
          </p:cNvSpPr>
          <p:nvPr>
            <p:ph type="sldNum"/>
          </p:nvPr>
        </p:nvSpPr>
        <p:spPr bwMode="auto">
          <a:xfrm>
            <a:off x="2901950" y="8942388"/>
            <a:ext cx="784225" cy="730250"/>
          </a:xfrm>
          <a:prstGeom prst="rect">
            <a:avLst/>
          </a:prstGeom>
          <a:noFill/>
          <a:ln>
            <a:noFill/>
          </a:ln>
          <a:effectLst/>
        </p:spPr>
        <p:txBody>
          <a:bodyPr vert="horz" wrap="square" lIns="0" tIns="0" rIns="0" bIns="0" numCol="1" anchor="t" anchorCtr="0" compatLnSpc="1">
            <a:prstTxWarp prst="textNoShape">
              <a:avLst/>
            </a:prstTxWarp>
          </a:bodyPr>
          <a:lstStyle>
            <a:lvl1pPr algn="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defRPr>
            </a:lvl1pPr>
          </a:lstStyle>
          <a:p>
            <a:pPr>
              <a:defRPr/>
            </a:pPr>
            <a:r>
              <a:rPr lang="en-US" altLang="en-US"/>
              <a:t>Page </a:t>
            </a:r>
            <a:fld id="{AF55197A-4911-4ED0-BBAA-82A1653DF638}" type="slidenum">
              <a:rPr lang="en-US" altLang="en-US" smtClean="0"/>
              <a:pPr>
                <a:defRPr/>
              </a:pPr>
              <a:t>‹#›</a:t>
            </a:fld>
            <a:endParaRPr lang="en-US" altLang="en-US"/>
          </a:p>
        </p:txBody>
      </p:sp>
      <p:sp>
        <p:nvSpPr>
          <p:cNvPr id="25613" name="Rectangle 12">
            <a:extLst>
              <a:ext uri="{FF2B5EF4-FFF2-40B4-BE49-F238E27FC236}">
                <a16:creationId xmlns:a16="http://schemas.microsoft.com/office/drawing/2014/main" id="{A90C13E1-E327-4B98-B22B-780D71105C8B}"/>
              </a:ext>
            </a:extLst>
          </p:cNvPr>
          <p:cNvSpPr>
            <a:spLocks noChangeArrowheads="1"/>
          </p:cNvSpPr>
          <p:nvPr/>
        </p:nvSpPr>
        <p:spPr bwMode="auto">
          <a:xfrm>
            <a:off x="715963" y="8942388"/>
            <a:ext cx="2255837" cy="182562"/>
          </a:xfrm>
          <a:prstGeom prst="rect">
            <a:avLst/>
          </a:prstGeom>
          <a:noFill/>
          <a:ln>
            <a:noFill/>
          </a:ln>
        </p:spPr>
        <p:txBody>
          <a:bodyPr lIns="0" tIns="0" rIns="0" bIns="0">
            <a:spAutoFit/>
          </a:bodyPr>
          <a:lstStyle>
            <a:lvl1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1pPr>
            <a:lvl2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2pPr>
            <a:lvl3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3pPr>
            <a:lvl4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4pPr>
            <a:lvl5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9pPr>
          </a:lstStyle>
          <a:p>
            <a:pPr eaLnBrk="1" hangingPunct="1">
              <a:buClrTx/>
              <a:buFontTx/>
              <a:buNone/>
              <a:defRPr/>
            </a:pPr>
            <a:r>
              <a:rPr lang="en-US" altLang="en-US" dirty="0">
                <a:solidFill>
                  <a:srgbClr val="000000"/>
                </a:solidFill>
              </a:rPr>
              <a:t>Tentative agenda Full WG</a:t>
            </a:r>
          </a:p>
        </p:txBody>
      </p:sp>
      <p:sp>
        <p:nvSpPr>
          <p:cNvPr id="3086" name="Line 13">
            <a:extLst>
              <a:ext uri="{FF2B5EF4-FFF2-40B4-BE49-F238E27FC236}">
                <a16:creationId xmlns:a16="http://schemas.microsoft.com/office/drawing/2014/main" id="{4458E013-756C-4026-9A0C-ED693EE20CB3}"/>
              </a:ext>
            </a:extLst>
          </p:cNvPr>
          <p:cNvSpPr>
            <a:spLocks noChangeShapeType="1"/>
          </p:cNvSpPr>
          <p:nvPr/>
        </p:nvSpPr>
        <p:spPr bwMode="auto">
          <a:xfrm>
            <a:off x="736600" y="8940800"/>
            <a:ext cx="5405438"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3087" name="Line 14">
            <a:extLst>
              <a:ext uri="{FF2B5EF4-FFF2-40B4-BE49-F238E27FC236}">
                <a16:creationId xmlns:a16="http://schemas.microsoft.com/office/drawing/2014/main" id="{A892DDF2-531F-4C1A-BB8E-FDD3F71D9892}"/>
              </a:ext>
            </a:extLst>
          </p:cNvPr>
          <p:cNvSpPr>
            <a:spLocks noChangeShapeType="1"/>
          </p:cNvSpPr>
          <p:nvPr/>
        </p:nvSpPr>
        <p:spPr bwMode="auto">
          <a:xfrm>
            <a:off x="661988" y="295275"/>
            <a:ext cx="55546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Tree>
  </p:cSld>
  <p:clrMap bg1="lt1" tx1="dk1" bg2="lt2" tx2="dk2" accent1="accent1" accent2="accent2" accent3="accent3" accent4="accent4" accent5="accent5" accent6="accent6" hlink="hlink" folHlink="folHlink"/>
  <p:hf hdr="0" ftr="0"/>
  <p:notesStyle>
    <a:lvl1pPr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ＭＳ Ｐゴシック" charset="0"/>
      </a:defRPr>
    </a:lvl1pPr>
    <a:lvl2pPr marL="742950" indent="-28575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2pPr>
    <a:lvl3pPr marL="11430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3pPr>
    <a:lvl4pPr marL="16002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4pPr>
    <a:lvl5pPr marL="20574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2" name="Rectangle 7">
            <a:extLst>
              <a:ext uri="{FF2B5EF4-FFF2-40B4-BE49-F238E27FC236}">
                <a16:creationId xmlns:a16="http://schemas.microsoft.com/office/drawing/2014/main" id="{4FDF47AF-7F27-47A2-AC95-1B734D852285}"/>
              </a:ext>
            </a:extLst>
          </p:cNvPr>
          <p:cNvSpPr>
            <a:spLocks noGrp="1" noChangeArrowheads="1"/>
          </p:cNvSpPr>
          <p:nvPr>
            <p:ph type="dt"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1400">
                <a:ea typeface="Arial Unicode MS" pitchFamily="34" charset="-128"/>
              </a:rPr>
              <a:t>07/12/10</a:t>
            </a:r>
          </a:p>
        </p:txBody>
      </p:sp>
      <p:sp>
        <p:nvSpPr>
          <p:cNvPr id="5123" name="Rectangle 11">
            <a:extLst>
              <a:ext uri="{FF2B5EF4-FFF2-40B4-BE49-F238E27FC236}">
                <a16:creationId xmlns:a16="http://schemas.microsoft.com/office/drawing/2014/main" id="{E7A312FD-48BA-4567-B1F3-7520CA98CA17}"/>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2400"/>
              <a:t>Page </a:t>
            </a:r>
            <a:fld id="{2A02BA22-F607-40B6-B650-89B025089CA0}" type="slidenum">
              <a:rPr lang="en-US" altLang="en-US" sz="2400" smtClean="0"/>
              <a:pPr>
                <a:spcBef>
                  <a:spcPct val="0"/>
                </a:spcBef>
                <a:buClrTx/>
                <a:buFontTx/>
                <a:buNone/>
              </a:pPr>
              <a:t>1</a:t>
            </a:fld>
            <a:endParaRPr lang="en-US" altLang="en-US" sz="2400"/>
          </a:p>
        </p:txBody>
      </p:sp>
      <p:sp>
        <p:nvSpPr>
          <p:cNvPr id="5124" name="Text Box 1">
            <a:extLst>
              <a:ext uri="{FF2B5EF4-FFF2-40B4-BE49-F238E27FC236}">
                <a16:creationId xmlns:a16="http://schemas.microsoft.com/office/drawing/2014/main" id="{C0042731-F3F6-4A64-81A0-A6EDF2F792BF}"/>
              </a:ext>
            </a:extLst>
          </p:cNvPr>
          <p:cNvSpPr txBox="1">
            <a:spLocks noChangeArrowheads="1"/>
          </p:cNvSpPr>
          <p:nvPr/>
        </p:nvSpPr>
        <p:spPr bwMode="auto">
          <a:xfrm>
            <a:off x="646113" y="96838"/>
            <a:ext cx="27082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eaLnBrk="1" hangingPunct="1">
              <a:spcBef>
                <a:spcPct val="0"/>
              </a:spcBef>
              <a:buClrTx/>
              <a:buFontTx/>
              <a:buNone/>
            </a:pPr>
            <a:r>
              <a:rPr lang="en-US" altLang="en-US" sz="1400" b="1"/>
              <a:t>Jul 12, 2010</a:t>
            </a:r>
          </a:p>
        </p:txBody>
      </p:sp>
      <p:sp>
        <p:nvSpPr>
          <p:cNvPr id="5125" name="Text Box 2">
            <a:extLst>
              <a:ext uri="{FF2B5EF4-FFF2-40B4-BE49-F238E27FC236}">
                <a16:creationId xmlns:a16="http://schemas.microsoft.com/office/drawing/2014/main" id="{15A48728-99FA-4FFC-99DB-2BCCC7484781}"/>
              </a:ext>
            </a:extLst>
          </p:cNvPr>
          <p:cNvSpPr txBox="1">
            <a:spLocks noChangeArrowheads="1"/>
          </p:cNvSpPr>
          <p:nvPr/>
        </p:nvSpPr>
        <p:spPr bwMode="auto">
          <a:xfrm>
            <a:off x="2901950" y="8942388"/>
            <a:ext cx="7921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r>
              <a:rPr lang="en-US" altLang="en-US"/>
              <a:t>Page </a:t>
            </a:r>
            <a:fld id="{B08E7645-705B-4ADD-B5B6-F7EFEFDE2AD9}" type="slidenum">
              <a:rPr lang="en-US" altLang="en-US"/>
              <a:pPr algn="r" eaLnBrk="1" hangingPunct="1">
                <a:spcBef>
                  <a:spcPct val="0"/>
                </a:spcBef>
                <a:buClrTx/>
                <a:buFontTx/>
                <a:buNone/>
              </a:pPr>
              <a:t>1</a:t>
            </a:fld>
            <a:endParaRPr lang="en-US" altLang="en-US"/>
          </a:p>
        </p:txBody>
      </p:sp>
      <p:sp>
        <p:nvSpPr>
          <p:cNvPr id="5126" name="Text Box 3">
            <a:extLst>
              <a:ext uri="{FF2B5EF4-FFF2-40B4-BE49-F238E27FC236}">
                <a16:creationId xmlns:a16="http://schemas.microsoft.com/office/drawing/2014/main" id="{40B3C9E2-901C-4E2D-9196-A5D26B960683}"/>
              </a:ext>
            </a:extLst>
          </p:cNvPr>
          <p:cNvSpPr>
            <a:spLocks noGrp="1" noRot="1" noChangeAspect="1" noChangeArrowheads="1" noTextEdit="1"/>
          </p:cNvSpPr>
          <p:nvPr>
            <p:ph type="sldImg"/>
          </p:nvPr>
        </p:nvSpPr>
        <p:spPr>
          <a:xfrm>
            <a:off x="1130300" y="698500"/>
            <a:ext cx="4602163" cy="3451225"/>
          </a:xfrm>
          <a:solidFill>
            <a:srgbClr val="FFFFFF"/>
          </a:solidFill>
          <a:ln/>
        </p:spPr>
      </p:sp>
      <p:sp>
        <p:nvSpPr>
          <p:cNvPr id="5127" name="Text Box 4">
            <a:extLst>
              <a:ext uri="{FF2B5EF4-FFF2-40B4-BE49-F238E27FC236}">
                <a16:creationId xmlns:a16="http://schemas.microsoft.com/office/drawing/2014/main" id="{9444E41B-0F32-4A16-9E20-D6DFD1D90FA5}"/>
              </a:ext>
            </a:extLst>
          </p:cNvPr>
          <p:cNvSpPr>
            <a:spLocks noGrp="1" noChangeArrowheads="1"/>
          </p:cNvSpPr>
          <p:nvPr>
            <p:ph type="body" idx="1"/>
          </p:nvPr>
        </p:nvSpPr>
        <p:spPr>
          <a:xfrm>
            <a:off x="914400" y="4387850"/>
            <a:ext cx="5022850" cy="41497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a:latin typeface="Times New Roman" panose="02020603050405020304"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GB"/>
              <a:t>Click to edit Master subtitle style</a:t>
            </a:r>
            <a:endParaRPr lang="en-US"/>
          </a:p>
        </p:txBody>
      </p:sp>
      <p:sp>
        <p:nvSpPr>
          <p:cNvPr id="4" name="Rectangle 9">
            <a:extLst>
              <a:ext uri="{FF2B5EF4-FFF2-40B4-BE49-F238E27FC236}">
                <a16:creationId xmlns:a16="http://schemas.microsoft.com/office/drawing/2014/main" id="{CDECFD97-FF53-4387-BAF0-F12D463EB1E9}"/>
              </a:ext>
            </a:extLst>
          </p:cNvPr>
          <p:cNvSpPr>
            <a:spLocks noGrp="1" noChangeArrowheads="1"/>
          </p:cNvSpPr>
          <p:nvPr>
            <p:ph type="sldNum" idx="10"/>
          </p:nvPr>
        </p:nvSpPr>
        <p:spPr>
          <a:ln/>
        </p:spPr>
        <p:txBody>
          <a:bodyPr/>
          <a:lstStyle>
            <a:lvl1pPr>
              <a:defRPr/>
            </a:lvl1pPr>
          </a:lstStyle>
          <a:p>
            <a:pPr>
              <a:defRPr/>
            </a:pPr>
            <a:r>
              <a:rPr lang="en-US" altLang="en-US"/>
              <a:t>Slide </a:t>
            </a:r>
            <a:fld id="{CAA2C270-03FA-43C7-AEFB-067184F3C062}" type="slidenum">
              <a:rPr lang="en-US" altLang="en-US" smtClean="0"/>
              <a:pPr>
                <a:defRPr/>
              </a:pPr>
              <a:t>‹#›</a:t>
            </a:fld>
            <a:endParaRPr lang="en-US" altLang="en-US"/>
          </a:p>
        </p:txBody>
      </p:sp>
    </p:spTree>
    <p:extLst>
      <p:ext uri="{BB962C8B-B14F-4D97-AF65-F5344CB8AC3E}">
        <p14:creationId xmlns:p14="http://schemas.microsoft.com/office/powerpoint/2010/main" val="1087355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920AD8A7-AF3A-45B5-A4AF-214DE59C8098}"/>
              </a:ext>
            </a:extLst>
          </p:cNvPr>
          <p:cNvSpPr>
            <a:spLocks noGrp="1" noChangeArrowheads="1"/>
          </p:cNvSpPr>
          <p:nvPr>
            <p:ph type="sldNum" idx="10"/>
          </p:nvPr>
        </p:nvSpPr>
        <p:spPr>
          <a:ln/>
        </p:spPr>
        <p:txBody>
          <a:bodyPr/>
          <a:lstStyle>
            <a:lvl1pPr>
              <a:defRPr/>
            </a:lvl1pPr>
          </a:lstStyle>
          <a:p>
            <a:pPr>
              <a:defRPr/>
            </a:pPr>
            <a:r>
              <a:rPr lang="en-US" altLang="en-US"/>
              <a:t>Slide </a:t>
            </a:r>
            <a:fld id="{6A68D7BD-EE7B-43EB-BA6B-D7A780E6E7A2}" type="slidenum">
              <a:rPr lang="en-US" altLang="en-US" smtClean="0"/>
              <a:pPr>
                <a:defRPr/>
              </a:pPr>
              <a:t>‹#›</a:t>
            </a:fld>
            <a:endParaRPr lang="en-US" altLang="en-US"/>
          </a:p>
        </p:txBody>
      </p:sp>
    </p:spTree>
    <p:extLst>
      <p:ext uri="{BB962C8B-B14F-4D97-AF65-F5344CB8AC3E}">
        <p14:creationId xmlns:p14="http://schemas.microsoft.com/office/powerpoint/2010/main" val="33025762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8438" y="685800"/>
            <a:ext cx="1978025" cy="5554663"/>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609600" y="685800"/>
            <a:ext cx="5786438" cy="5554663"/>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67540C22-21B0-475E-96ED-8FBF9E25E7D2}"/>
              </a:ext>
            </a:extLst>
          </p:cNvPr>
          <p:cNvSpPr>
            <a:spLocks noGrp="1" noChangeArrowheads="1"/>
          </p:cNvSpPr>
          <p:nvPr>
            <p:ph type="sldNum" idx="10"/>
          </p:nvPr>
        </p:nvSpPr>
        <p:spPr>
          <a:ln/>
        </p:spPr>
        <p:txBody>
          <a:bodyPr/>
          <a:lstStyle>
            <a:lvl1pPr>
              <a:defRPr/>
            </a:lvl1pPr>
          </a:lstStyle>
          <a:p>
            <a:pPr>
              <a:defRPr/>
            </a:pPr>
            <a:r>
              <a:rPr lang="en-US" altLang="en-US"/>
              <a:t>Slide </a:t>
            </a:r>
            <a:fld id="{D4FA0C20-D616-47F3-A135-1674C8921168}" type="slidenum">
              <a:rPr lang="en-US" altLang="en-US" smtClean="0"/>
              <a:pPr>
                <a:defRPr/>
              </a:pPr>
              <a:t>‹#›</a:t>
            </a:fld>
            <a:endParaRPr lang="en-US" altLang="en-US"/>
          </a:p>
        </p:txBody>
      </p:sp>
    </p:spTree>
    <p:extLst>
      <p:ext uri="{BB962C8B-B14F-4D97-AF65-F5344CB8AC3E}">
        <p14:creationId xmlns:p14="http://schemas.microsoft.com/office/powerpoint/2010/main" val="25368890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3865CD11-6439-4324-AFE9-E89B987C693E}"/>
              </a:ext>
            </a:extLst>
          </p:cNvPr>
          <p:cNvSpPr>
            <a:spLocks noGrp="1" noChangeArrowheads="1"/>
          </p:cNvSpPr>
          <p:nvPr>
            <p:ph type="sldNum" idx="10"/>
          </p:nvPr>
        </p:nvSpPr>
        <p:spPr>
          <a:ln/>
        </p:spPr>
        <p:txBody>
          <a:bodyPr/>
          <a:lstStyle>
            <a:lvl1pPr>
              <a:defRPr/>
            </a:lvl1pPr>
          </a:lstStyle>
          <a:p>
            <a:pPr>
              <a:defRPr/>
            </a:pPr>
            <a:r>
              <a:rPr lang="en-US" altLang="en-US"/>
              <a:t>Slide </a:t>
            </a:r>
            <a:fld id="{5DD27314-9434-4B6F-80C2-AAC402118CDA}" type="slidenum">
              <a:rPr lang="en-US" altLang="en-US" smtClean="0"/>
              <a:pPr>
                <a:defRPr/>
              </a:pPr>
              <a:t>‹#›</a:t>
            </a:fld>
            <a:endParaRPr lang="en-US" altLang="en-US"/>
          </a:p>
        </p:txBody>
      </p:sp>
    </p:spTree>
    <p:extLst>
      <p:ext uri="{BB962C8B-B14F-4D97-AF65-F5344CB8AC3E}">
        <p14:creationId xmlns:p14="http://schemas.microsoft.com/office/powerpoint/2010/main" val="8982834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a:t>Click to edit Master text styles</a:t>
            </a:r>
          </a:p>
        </p:txBody>
      </p:sp>
      <p:sp>
        <p:nvSpPr>
          <p:cNvPr id="4" name="Rectangle 9">
            <a:extLst>
              <a:ext uri="{FF2B5EF4-FFF2-40B4-BE49-F238E27FC236}">
                <a16:creationId xmlns:a16="http://schemas.microsoft.com/office/drawing/2014/main" id="{BF17094D-F91B-41DB-9A16-A7218645C9FA}"/>
              </a:ext>
            </a:extLst>
          </p:cNvPr>
          <p:cNvSpPr>
            <a:spLocks noGrp="1" noChangeArrowheads="1"/>
          </p:cNvSpPr>
          <p:nvPr>
            <p:ph type="sldNum" idx="10"/>
          </p:nvPr>
        </p:nvSpPr>
        <p:spPr>
          <a:ln/>
        </p:spPr>
        <p:txBody>
          <a:bodyPr/>
          <a:lstStyle>
            <a:lvl1pPr>
              <a:defRPr/>
            </a:lvl1pPr>
          </a:lstStyle>
          <a:p>
            <a:pPr>
              <a:defRPr/>
            </a:pPr>
            <a:r>
              <a:rPr lang="en-US" altLang="en-US"/>
              <a:t>Slide </a:t>
            </a:r>
            <a:fld id="{3D266AC6-DD33-448D-B445-2628016ADA7D}" type="slidenum">
              <a:rPr lang="en-US" altLang="en-US" smtClean="0"/>
              <a:pPr>
                <a:defRPr/>
              </a:pPr>
              <a:t>‹#›</a:t>
            </a:fld>
            <a:endParaRPr lang="en-US" altLang="en-US"/>
          </a:p>
        </p:txBody>
      </p:sp>
    </p:spTree>
    <p:extLst>
      <p:ext uri="{BB962C8B-B14F-4D97-AF65-F5344CB8AC3E}">
        <p14:creationId xmlns:p14="http://schemas.microsoft.com/office/powerpoint/2010/main" val="37479919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609600" y="1371600"/>
            <a:ext cx="3805238"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567238" y="1371600"/>
            <a:ext cx="3806825"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Rectangle 9">
            <a:extLst>
              <a:ext uri="{FF2B5EF4-FFF2-40B4-BE49-F238E27FC236}">
                <a16:creationId xmlns:a16="http://schemas.microsoft.com/office/drawing/2014/main" id="{F60F77CD-DD4D-4F42-85AE-C07B6997D237}"/>
              </a:ext>
            </a:extLst>
          </p:cNvPr>
          <p:cNvSpPr>
            <a:spLocks noGrp="1" noChangeArrowheads="1"/>
          </p:cNvSpPr>
          <p:nvPr>
            <p:ph type="sldNum" idx="10"/>
          </p:nvPr>
        </p:nvSpPr>
        <p:spPr>
          <a:ln/>
        </p:spPr>
        <p:txBody>
          <a:bodyPr/>
          <a:lstStyle>
            <a:lvl1pPr>
              <a:defRPr/>
            </a:lvl1pPr>
          </a:lstStyle>
          <a:p>
            <a:pPr>
              <a:defRPr/>
            </a:pPr>
            <a:r>
              <a:rPr lang="en-US" altLang="en-US"/>
              <a:t>Slide </a:t>
            </a:r>
            <a:fld id="{1F551F72-38F2-479C-990C-DF0D2C0B1F2C}" type="slidenum">
              <a:rPr lang="en-US" altLang="en-US" smtClean="0"/>
              <a:pPr>
                <a:defRPr/>
              </a:pPr>
              <a:t>‹#›</a:t>
            </a:fld>
            <a:endParaRPr lang="en-US" altLang="en-US"/>
          </a:p>
        </p:txBody>
      </p:sp>
    </p:spTree>
    <p:extLst>
      <p:ext uri="{BB962C8B-B14F-4D97-AF65-F5344CB8AC3E}">
        <p14:creationId xmlns:p14="http://schemas.microsoft.com/office/powerpoint/2010/main" val="3901467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Rectangle 9">
            <a:extLst>
              <a:ext uri="{FF2B5EF4-FFF2-40B4-BE49-F238E27FC236}">
                <a16:creationId xmlns:a16="http://schemas.microsoft.com/office/drawing/2014/main" id="{4906BD87-6C63-4BAE-BB78-2E037CDA80CF}"/>
              </a:ext>
            </a:extLst>
          </p:cNvPr>
          <p:cNvSpPr>
            <a:spLocks noGrp="1" noChangeArrowheads="1"/>
          </p:cNvSpPr>
          <p:nvPr>
            <p:ph type="sldNum" idx="10"/>
          </p:nvPr>
        </p:nvSpPr>
        <p:spPr>
          <a:ln/>
        </p:spPr>
        <p:txBody>
          <a:bodyPr/>
          <a:lstStyle>
            <a:lvl1pPr>
              <a:defRPr/>
            </a:lvl1pPr>
          </a:lstStyle>
          <a:p>
            <a:pPr>
              <a:defRPr/>
            </a:pPr>
            <a:r>
              <a:rPr lang="en-US" altLang="en-US"/>
              <a:t>Slide </a:t>
            </a:r>
            <a:fld id="{07143AE2-8961-49C4-80E3-5346A3EB4C4A}" type="slidenum">
              <a:rPr lang="en-US" altLang="en-US" smtClean="0"/>
              <a:pPr>
                <a:defRPr/>
              </a:pPr>
              <a:t>‹#›</a:t>
            </a:fld>
            <a:endParaRPr lang="en-US" altLang="en-US"/>
          </a:p>
        </p:txBody>
      </p:sp>
    </p:spTree>
    <p:extLst>
      <p:ext uri="{BB962C8B-B14F-4D97-AF65-F5344CB8AC3E}">
        <p14:creationId xmlns:p14="http://schemas.microsoft.com/office/powerpoint/2010/main" val="11389972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Rectangle 9">
            <a:extLst>
              <a:ext uri="{FF2B5EF4-FFF2-40B4-BE49-F238E27FC236}">
                <a16:creationId xmlns:a16="http://schemas.microsoft.com/office/drawing/2014/main" id="{77CDBA8A-BE42-43E1-A3A6-A4B661E728FA}"/>
              </a:ext>
            </a:extLst>
          </p:cNvPr>
          <p:cNvSpPr>
            <a:spLocks noGrp="1" noChangeArrowheads="1"/>
          </p:cNvSpPr>
          <p:nvPr>
            <p:ph type="sldNum" idx="10"/>
          </p:nvPr>
        </p:nvSpPr>
        <p:spPr>
          <a:ln/>
        </p:spPr>
        <p:txBody>
          <a:bodyPr/>
          <a:lstStyle>
            <a:lvl1pPr>
              <a:defRPr/>
            </a:lvl1pPr>
          </a:lstStyle>
          <a:p>
            <a:pPr>
              <a:defRPr/>
            </a:pPr>
            <a:r>
              <a:rPr lang="en-US" altLang="en-US"/>
              <a:t>Slide </a:t>
            </a:r>
            <a:fld id="{49DFBF5E-CB2C-45B5-BBB9-429FD974229E}" type="slidenum">
              <a:rPr lang="en-US" altLang="en-US" smtClean="0"/>
              <a:pPr>
                <a:defRPr/>
              </a:pPr>
              <a:t>‹#›</a:t>
            </a:fld>
            <a:endParaRPr lang="en-US" altLang="en-US"/>
          </a:p>
        </p:txBody>
      </p:sp>
    </p:spTree>
    <p:extLst>
      <p:ext uri="{BB962C8B-B14F-4D97-AF65-F5344CB8AC3E}">
        <p14:creationId xmlns:p14="http://schemas.microsoft.com/office/powerpoint/2010/main" val="14132547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DDB69A1-11BC-41B0-8884-BE90EB602636}"/>
              </a:ext>
            </a:extLst>
          </p:cNvPr>
          <p:cNvSpPr>
            <a:spLocks noGrp="1" noChangeArrowheads="1"/>
          </p:cNvSpPr>
          <p:nvPr>
            <p:ph type="sldNum" idx="10"/>
          </p:nvPr>
        </p:nvSpPr>
        <p:spPr>
          <a:xfrm>
            <a:off x="4244975" y="6538913"/>
            <a:ext cx="654050" cy="382587"/>
          </a:xfrm>
        </p:spPr>
        <p:txBody>
          <a:bodyPr/>
          <a:lstStyle>
            <a:lvl1pPr>
              <a:defRPr/>
            </a:lvl1pPr>
          </a:lstStyle>
          <a:p>
            <a:pPr>
              <a:defRPr/>
            </a:pPr>
            <a:r>
              <a:rPr lang="en-US" altLang="en-US"/>
              <a:t>Slid</a:t>
            </a:r>
            <a:fld id="{0F04E8E9-279B-42CA-B6E8-61A287E0027B}" type="slidenum">
              <a:rPr lang="en-US" altLang="en-US" smtClean="0"/>
              <a:pPr>
                <a:defRPr/>
              </a:pPr>
              <a:t>‹#›</a:t>
            </a:fld>
            <a:endParaRPr lang="en-US" altLang="en-US"/>
          </a:p>
        </p:txBody>
      </p:sp>
    </p:spTree>
    <p:extLst>
      <p:ext uri="{BB962C8B-B14F-4D97-AF65-F5344CB8AC3E}">
        <p14:creationId xmlns:p14="http://schemas.microsoft.com/office/powerpoint/2010/main" val="38143437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a:ext uri="{FF2B5EF4-FFF2-40B4-BE49-F238E27FC236}">
                <a16:creationId xmlns:a16="http://schemas.microsoft.com/office/drawing/2014/main" id="{CC365BC2-592E-47FF-BFDD-D1B2E6BD5920}"/>
              </a:ext>
            </a:extLst>
          </p:cNvPr>
          <p:cNvSpPr>
            <a:spLocks noGrp="1" noChangeArrowheads="1"/>
          </p:cNvSpPr>
          <p:nvPr>
            <p:ph type="sldNum" idx="10"/>
          </p:nvPr>
        </p:nvSpPr>
        <p:spPr>
          <a:ln/>
        </p:spPr>
        <p:txBody>
          <a:bodyPr/>
          <a:lstStyle>
            <a:lvl1pPr>
              <a:defRPr/>
            </a:lvl1pPr>
          </a:lstStyle>
          <a:p>
            <a:pPr>
              <a:defRPr/>
            </a:pPr>
            <a:r>
              <a:rPr lang="en-US" altLang="en-US"/>
              <a:t>Slide </a:t>
            </a:r>
            <a:fld id="{48BD2DDC-C4F9-4DA1-A63E-D3965D205843}" type="slidenum">
              <a:rPr lang="en-US" altLang="en-US" smtClean="0"/>
              <a:pPr>
                <a:defRPr/>
              </a:pPr>
              <a:t>‹#›</a:t>
            </a:fld>
            <a:endParaRPr lang="en-US" altLang="en-US"/>
          </a:p>
        </p:txBody>
      </p:sp>
    </p:spTree>
    <p:extLst>
      <p:ext uri="{BB962C8B-B14F-4D97-AF65-F5344CB8AC3E}">
        <p14:creationId xmlns:p14="http://schemas.microsoft.com/office/powerpoint/2010/main" val="20010253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a:ext uri="{FF2B5EF4-FFF2-40B4-BE49-F238E27FC236}">
                <a16:creationId xmlns:a16="http://schemas.microsoft.com/office/drawing/2014/main" id="{1E37D6BB-C57E-46F3-9463-6F29DC2C04C7}"/>
              </a:ext>
            </a:extLst>
          </p:cNvPr>
          <p:cNvSpPr>
            <a:spLocks noGrp="1" noChangeArrowheads="1"/>
          </p:cNvSpPr>
          <p:nvPr>
            <p:ph type="sldNum" idx="10"/>
          </p:nvPr>
        </p:nvSpPr>
        <p:spPr>
          <a:ln/>
        </p:spPr>
        <p:txBody>
          <a:bodyPr/>
          <a:lstStyle>
            <a:lvl1pPr>
              <a:defRPr/>
            </a:lvl1pPr>
          </a:lstStyle>
          <a:p>
            <a:pPr>
              <a:defRPr/>
            </a:pPr>
            <a:r>
              <a:rPr lang="en-US" altLang="en-US"/>
              <a:t>Slide </a:t>
            </a:r>
            <a:fld id="{2771F862-3EEA-4803-88C2-BE8D6DB460BF}" type="slidenum">
              <a:rPr lang="en-US" altLang="en-US" smtClean="0"/>
              <a:pPr>
                <a:defRPr/>
              </a:pPr>
              <a:t>‹#›</a:t>
            </a:fld>
            <a:endParaRPr lang="en-US" altLang="en-US"/>
          </a:p>
        </p:txBody>
      </p:sp>
    </p:spTree>
    <p:extLst>
      <p:ext uri="{BB962C8B-B14F-4D97-AF65-F5344CB8AC3E}">
        <p14:creationId xmlns:p14="http://schemas.microsoft.com/office/powerpoint/2010/main" val="1230442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a:extLst>
              <a:ext uri="{FF2B5EF4-FFF2-40B4-BE49-F238E27FC236}">
                <a16:creationId xmlns:a16="http://schemas.microsoft.com/office/drawing/2014/main" id="{8AF5D4AB-E353-4EAB-9E5C-B82B00CB74A2}"/>
              </a:ext>
            </a:extLst>
          </p:cNvPr>
          <p:cNvSpPr>
            <a:spLocks noChangeArrowheads="1"/>
          </p:cNvSpPr>
          <p:nvPr/>
        </p:nvSpPr>
        <p:spPr bwMode="auto">
          <a:xfrm>
            <a:off x="4572000" y="412234"/>
            <a:ext cx="3962400" cy="184666"/>
          </a:xfrm>
          <a:prstGeom prst="rect">
            <a:avLst/>
          </a:prstGeom>
          <a:noFill/>
          <a:ln>
            <a:noFill/>
          </a:ln>
        </p:spPr>
        <p:txBody>
          <a:bodyPr lIns="0" tIns="0" rIns="0" bIns="0" anchor="b">
            <a:spAutoFit/>
          </a:bodyPr>
          <a:lstStyle>
            <a:lvl1pPr marL="342900" indent="-34290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1pPr>
            <a:lvl2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2pPr>
            <a:lvl3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3pPr>
            <a:lvl4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4pPr>
            <a:lvl5pPr marL="142875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5pPr>
            <a:lvl6pPr marL="18859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6pPr>
            <a:lvl7pPr marL="23431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7pPr>
            <a:lvl8pPr marL="28003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8pPr>
            <a:lvl9pPr marL="32575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9pPr>
          </a:lstStyle>
          <a:p>
            <a:pPr lvl="4" indent="0" algn="r" eaLnBrk="1" hangingPunct="1">
              <a:buSzPct val="100000"/>
              <a:defRPr/>
            </a:pPr>
            <a:r>
              <a:rPr lang="en-GB" altLang="en-US" b="1" dirty="0">
                <a:solidFill>
                  <a:schemeClr val="tx1"/>
                </a:solidFill>
              </a:rPr>
              <a:t>doc. #: </a:t>
            </a:r>
            <a:r>
              <a:rPr lang="en-GB" altLang="en-US" b="1" dirty="0">
                <a:solidFill>
                  <a:schemeClr val="tx1"/>
                </a:solidFill>
                <a:latin typeface="Times New Roman" panose="02020603050405020304" pitchFamily="18" charset="0"/>
                <a:cs typeface="Times New Roman" panose="02020603050405020304" pitchFamily="18" charset="0"/>
              </a:rPr>
              <a:t>IEEE 802.</a:t>
            </a:r>
            <a:r>
              <a:rPr lang="en-GB" b="1" i="0" dirty="0">
                <a:solidFill>
                  <a:srgbClr val="000000"/>
                </a:solidFill>
                <a:effectLst/>
                <a:latin typeface="Times New Roman" panose="02020603050405020304" pitchFamily="18" charset="0"/>
                <a:cs typeface="Times New Roman" panose="02020603050405020304" pitchFamily="18" charset="0"/>
              </a:rPr>
              <a:t>15-22-0171-01-0000</a:t>
            </a:r>
            <a:endParaRPr lang="en-GB" altLang="en-US" b="1" dirty="0">
              <a:solidFill>
                <a:schemeClr val="tx1"/>
              </a:solidFill>
              <a:latin typeface="Times New Roman" panose="02020603050405020304" pitchFamily="18" charset="0"/>
              <a:cs typeface="Times New Roman" panose="02020603050405020304" pitchFamily="18" charset="0"/>
            </a:endParaRPr>
          </a:p>
        </p:txBody>
      </p:sp>
      <p:sp>
        <p:nvSpPr>
          <p:cNvPr id="1027" name="Line 2">
            <a:extLst>
              <a:ext uri="{FF2B5EF4-FFF2-40B4-BE49-F238E27FC236}">
                <a16:creationId xmlns:a16="http://schemas.microsoft.com/office/drawing/2014/main" id="{132CA22D-276C-45C8-B677-E5BCA761A59E}"/>
              </a:ext>
            </a:extLst>
          </p:cNvPr>
          <p:cNvSpPr>
            <a:spLocks noChangeShapeType="1"/>
          </p:cNvSpPr>
          <p:nvPr/>
        </p:nvSpPr>
        <p:spPr bwMode="auto">
          <a:xfrm>
            <a:off x="685800" y="609600"/>
            <a:ext cx="7848600"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1028" name="Line 4">
            <a:extLst>
              <a:ext uri="{FF2B5EF4-FFF2-40B4-BE49-F238E27FC236}">
                <a16:creationId xmlns:a16="http://schemas.microsoft.com/office/drawing/2014/main" id="{831B6CFB-2FA6-4CFA-9B69-4004A92F5FEE}"/>
              </a:ext>
            </a:extLst>
          </p:cNvPr>
          <p:cNvSpPr>
            <a:spLocks noChangeShapeType="1"/>
          </p:cNvSpPr>
          <p:nvPr/>
        </p:nvSpPr>
        <p:spPr bwMode="auto">
          <a:xfrm>
            <a:off x="706438" y="6477000"/>
            <a:ext cx="78279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2" name="Text Box 5">
            <a:extLst>
              <a:ext uri="{FF2B5EF4-FFF2-40B4-BE49-F238E27FC236}">
                <a16:creationId xmlns:a16="http://schemas.microsoft.com/office/drawing/2014/main" id="{7274DC08-9B8C-464E-97F8-9AF419E7B8D9}"/>
              </a:ext>
            </a:extLst>
          </p:cNvPr>
          <p:cNvSpPr txBox="1">
            <a:spLocks noChangeArrowheads="1"/>
          </p:cNvSpPr>
          <p:nvPr/>
        </p:nvSpPr>
        <p:spPr bwMode="auto">
          <a:xfrm>
            <a:off x="685800" y="304800"/>
            <a:ext cx="1752600" cy="279400"/>
          </a:xfrm>
          <a:prstGeom prst="rect">
            <a:avLst/>
          </a:prstGeom>
          <a:noFill/>
          <a:ln>
            <a:noFill/>
          </a:ln>
          <a:effec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eaLnBrk="1" hangingPunct="1">
              <a:buSzPct val="100000"/>
              <a:defRPr/>
            </a:pPr>
            <a:r>
              <a:rPr lang="en-GB" dirty="0"/>
              <a:t>March 2022</a:t>
            </a:r>
          </a:p>
        </p:txBody>
      </p:sp>
      <p:sp>
        <p:nvSpPr>
          <p:cNvPr id="1030" name="Text Box 6">
            <a:extLst>
              <a:ext uri="{FF2B5EF4-FFF2-40B4-BE49-F238E27FC236}">
                <a16:creationId xmlns:a16="http://schemas.microsoft.com/office/drawing/2014/main" id="{5C9A48D8-B217-4A04-8A4A-17E7990FB9CE}"/>
              </a:ext>
            </a:extLst>
          </p:cNvPr>
          <p:cNvSpPr txBox="1">
            <a:spLocks noChangeArrowheads="1"/>
          </p:cNvSpPr>
          <p:nvPr/>
        </p:nvSpPr>
        <p:spPr bwMode="auto">
          <a:xfrm>
            <a:off x="4908550" y="6478588"/>
            <a:ext cx="3746500" cy="279400"/>
          </a:xfrm>
          <a:prstGeom prst="rect">
            <a:avLst/>
          </a:prstGeom>
          <a:noFill/>
          <a:ln>
            <a:noFill/>
          </a:ln>
          <a:effec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r" eaLnBrk="1" hangingPunct="1">
              <a:spcBef>
                <a:spcPts val="750"/>
              </a:spcBef>
              <a:buSzPct val="100000"/>
              <a:defRPr/>
            </a:pPr>
            <a:r>
              <a:rPr lang="en-GB" dirty="0"/>
              <a:t>Ben Rolfe (BCA)</a:t>
            </a:r>
          </a:p>
        </p:txBody>
      </p:sp>
      <p:sp>
        <p:nvSpPr>
          <p:cNvPr id="1031" name="Rectangle 7">
            <a:extLst>
              <a:ext uri="{FF2B5EF4-FFF2-40B4-BE49-F238E27FC236}">
                <a16:creationId xmlns:a16="http://schemas.microsoft.com/office/drawing/2014/main" id="{5D51B55C-069B-4D75-9B4D-246CDA06270D}"/>
              </a:ext>
            </a:extLst>
          </p:cNvPr>
          <p:cNvSpPr>
            <a:spLocks noGrp="1" noChangeArrowheads="1"/>
          </p:cNvSpPr>
          <p:nvPr>
            <p:ph type="title"/>
          </p:nvPr>
        </p:nvSpPr>
        <p:spPr bwMode="auto">
          <a:xfrm>
            <a:off x="695969" y="685800"/>
            <a:ext cx="7764463" cy="754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ctr" anchorCtr="0" compatLnSpc="1">
            <a:prstTxWarp prst="textNoShape">
              <a:avLst/>
            </a:prstTxWarp>
          </a:bodyPr>
          <a:lstStyle/>
          <a:p>
            <a:pPr lvl="0"/>
            <a:r>
              <a:rPr lang="en-GB" altLang="en-US"/>
              <a:t>Click to edit the title text format</a:t>
            </a:r>
          </a:p>
        </p:txBody>
      </p:sp>
      <p:sp>
        <p:nvSpPr>
          <p:cNvPr id="1032" name="Rectangle 8">
            <a:extLst>
              <a:ext uri="{FF2B5EF4-FFF2-40B4-BE49-F238E27FC236}">
                <a16:creationId xmlns:a16="http://schemas.microsoft.com/office/drawing/2014/main" id="{5CF464D6-905A-4259-BFB1-449C29AED4FE}"/>
              </a:ext>
            </a:extLst>
          </p:cNvPr>
          <p:cNvSpPr>
            <a:spLocks noGrp="1" noChangeArrowheads="1"/>
          </p:cNvSpPr>
          <p:nvPr>
            <p:ph type="body" idx="1"/>
          </p:nvPr>
        </p:nvSpPr>
        <p:spPr bwMode="auto">
          <a:xfrm>
            <a:off x="694009" y="1371600"/>
            <a:ext cx="7764463" cy="4868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t" anchorCtr="0" compatLnSpc="1">
            <a:prstTxWarp prst="textNoShape">
              <a:avLst/>
            </a:prstTxWarp>
          </a:bodyPr>
          <a:lstStyle/>
          <a:p>
            <a:pPr lvl="0"/>
            <a:r>
              <a:rPr lang="en-GB" altLang="en-US" dirty="0"/>
              <a:t>Click to edit the outline text format</a:t>
            </a:r>
          </a:p>
          <a:p>
            <a:pPr lvl="1"/>
            <a:r>
              <a:rPr lang="en-GB" altLang="en-US" dirty="0"/>
              <a:t>Second Outline Level</a:t>
            </a:r>
          </a:p>
          <a:p>
            <a:pPr lvl="2"/>
            <a:r>
              <a:rPr lang="en-GB" altLang="en-US" dirty="0"/>
              <a:t>Third Outline Level</a:t>
            </a:r>
          </a:p>
          <a:p>
            <a:pPr lvl="3"/>
            <a:r>
              <a:rPr lang="en-GB" altLang="en-US" dirty="0"/>
              <a:t>Fourth Outline Level</a:t>
            </a:r>
          </a:p>
          <a:p>
            <a:pPr lvl="4"/>
            <a:r>
              <a:rPr lang="en-GB" altLang="en-US" dirty="0"/>
              <a:t>Fifth Outline Level</a:t>
            </a:r>
          </a:p>
          <a:p>
            <a:pPr lvl="4"/>
            <a:r>
              <a:rPr lang="en-GB" altLang="en-US" dirty="0"/>
              <a:t>Sixth Outline Level</a:t>
            </a:r>
          </a:p>
          <a:p>
            <a:pPr lvl="4"/>
            <a:r>
              <a:rPr lang="en-GB" altLang="en-US" dirty="0"/>
              <a:t>Seventh Outline Level</a:t>
            </a:r>
          </a:p>
          <a:p>
            <a:pPr lvl="4"/>
            <a:r>
              <a:rPr lang="en-GB" altLang="en-US" dirty="0"/>
              <a:t>Eighth Outline Level</a:t>
            </a:r>
          </a:p>
          <a:p>
            <a:pPr lvl="4"/>
            <a:r>
              <a:rPr lang="en-GB" altLang="en-US" dirty="0"/>
              <a:t>Ninth Outline Level</a:t>
            </a:r>
          </a:p>
        </p:txBody>
      </p:sp>
      <p:sp>
        <p:nvSpPr>
          <p:cNvPr id="3" name="Rectangle 9">
            <a:extLst>
              <a:ext uri="{FF2B5EF4-FFF2-40B4-BE49-F238E27FC236}">
                <a16:creationId xmlns:a16="http://schemas.microsoft.com/office/drawing/2014/main" id="{0B2EF45E-69B5-4D61-ACC6-817BA12ACDB0}"/>
              </a:ext>
            </a:extLst>
          </p:cNvPr>
          <p:cNvSpPr>
            <a:spLocks noGrp="1" noChangeArrowheads="1"/>
          </p:cNvSpPr>
          <p:nvPr>
            <p:ph type="sldNum"/>
          </p:nvPr>
        </p:nvSpPr>
        <p:spPr bwMode="auto">
          <a:xfrm>
            <a:off x="4211638" y="6554788"/>
            <a:ext cx="655637" cy="239712"/>
          </a:xfrm>
          <a:prstGeom prst="rect">
            <a:avLst/>
          </a:prstGeom>
          <a:noFill/>
          <a:ln>
            <a:noFill/>
          </a:ln>
          <a:effectLst/>
        </p:spPr>
        <p:txBody>
          <a:bodyPr vert="horz" wrap="square" lIns="0" tIns="0" rIns="0" bIns="0" numCol="1" anchor="ctr" anchorCtr="0" compatLnSpc="1">
            <a:prstTxWarp prst="textNoShape">
              <a:avLst/>
            </a:prstTxWarp>
          </a:bodyPr>
          <a:lstStyle>
            <a:lvl1pPr algn="ct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defRPr>
            </a:lvl1pPr>
          </a:lstStyle>
          <a:p>
            <a:pPr>
              <a:defRPr/>
            </a:pPr>
            <a:r>
              <a:rPr lang="en-US" altLang="en-US" dirty="0"/>
              <a:t>Slide </a:t>
            </a:r>
            <a:fld id="{C945B3CD-E11D-4C08-80C1-5F9C37B0203A}"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7" r:id="rId7"/>
    <p:sldLayoutId id="2147483823" r:id="rId8"/>
    <p:sldLayoutId id="2147483824" r:id="rId9"/>
    <p:sldLayoutId id="2147483825" r:id="rId10"/>
    <p:sldLayoutId id="2147483826" r:id="rId11"/>
  </p:sldLayoutIdLst>
  <p:hf hdr="0" dt="0"/>
  <p:txStyles>
    <p:titleStyle>
      <a:lvl1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mj-lt"/>
          <a:ea typeface="MS PGothic" panose="020B0600070205080204" pitchFamily="34" charset="-128"/>
          <a:cs typeface="+mj-cs"/>
        </a:defRPr>
      </a:lvl1pPr>
      <a:lvl2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p:titleStyle>
    <p:body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a:solidFill>
            <a:srgbClr val="000000"/>
          </a:solidFill>
          <a:latin typeface="+mn-lt"/>
          <a:ea typeface="MS PGothic" panose="020B0600070205080204" pitchFamily="34" charset="-128"/>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a:solidFill>
            <a:srgbClr val="000000"/>
          </a:solidFill>
          <a:latin typeface="+mn-lt"/>
          <a:ea typeface="MS PGothic" panose="020B0600070205080204" pitchFamily="34" charset="-128"/>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a:solidFill>
            <a:srgbClr val="000000"/>
          </a:solidFill>
          <a:latin typeface="+mn-lt"/>
          <a:ea typeface="MS PGothic" panose="020B0600070205080204" pitchFamily="34" charset="-128"/>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5pPr>
      <a:lvl6pPr marL="25146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hyperlink" Target="https://mentor.ieee.org/802.15/dcn/21/15-21-0633-03-0000-dec-2021-802-15-presentation-to-802-1.pptx"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imat.ieee.org/attendance"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s://mentor.ieee.org/802.15/dcn/22/15-22-0127-00-03ma-proposal-to-reference-ieee-802-1q-in-ieee-802-15-3.pptx"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802world.org/plenary/" TargetMode="External"/><Relationship Id="rId2" Type="http://schemas.openxmlformats.org/officeDocument/2006/relationships/hyperlink" Target="https://cvent.me/4xn8Ql"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grouper.ieee.org/groups/802/15/member_status.html"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development.standards.ieee.org/myproject/Public/mytools/mob/slideset.pdf" TargetMode="External"/><Relationship Id="rId7" Type="http://schemas.openxmlformats.org/officeDocument/2006/relationships/hyperlink" Target="https://standards.ieee.org/content/dam/ieee-standards/standards/web/documents/other/ieee-sa-copyright-policy-2019.pdf" TargetMode="External"/><Relationship Id="rId2" Type="http://schemas.openxmlformats.org/officeDocument/2006/relationships/hyperlink" Target="https://grouper.ieee.org/groups/802/sapolicies.shtml" TargetMode="External"/><Relationship Id="rId1" Type="http://schemas.openxmlformats.org/officeDocument/2006/relationships/slideLayout" Target="../slideLayouts/slideLayout2.xml"/><Relationship Id="rId6" Type="http://schemas.openxmlformats.org/officeDocument/2006/relationships/hyperlink" Target="https://standards.ieee.org/ipr/copyright-materials.html" TargetMode="External"/><Relationship Id="rId5" Type="http://schemas.openxmlformats.org/officeDocument/2006/relationships/hyperlink" Target="https://standards.ieee.org/content/dam/ieee-standards/standards/web/documents/other/Participant-Behavior-Individual-Method.pdf" TargetMode="External"/><Relationship Id="rId4" Type="http://schemas.openxmlformats.org/officeDocument/2006/relationships/hyperlink" Target="https://standards.ieee.org/content/ieee-standards/en/about/sasb/patcom/index.html"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a:extLst>
              <a:ext uri="{FF2B5EF4-FFF2-40B4-BE49-F238E27FC236}">
                <a16:creationId xmlns:a16="http://schemas.microsoft.com/office/drawing/2014/main" id="{11B74706-8CE8-446F-ADD5-944A55CFBC25}"/>
              </a:ext>
            </a:extLst>
          </p:cNvPr>
          <p:cNvSpPr>
            <a:spLocks noChangeArrowheads="1"/>
          </p:cNvSpPr>
          <p:nvPr/>
        </p:nvSpPr>
        <p:spPr bwMode="auto">
          <a:xfrm>
            <a:off x="533400" y="762000"/>
            <a:ext cx="8001000" cy="5449826"/>
          </a:xfrm>
          <a:prstGeom prst="rect">
            <a:avLst/>
          </a:prstGeom>
          <a:noFill/>
          <a:ln>
            <a:noFill/>
          </a:ln>
          <a:effectLst/>
        </p:spPr>
        <p:txBody>
          <a:bodyPr lIns="90000" tIns="46800" rIns="90000" bIns="46800">
            <a:spAutoFit/>
          </a:bodyPr>
          <a:lstStyle>
            <a:lvl1pPr marL="914400" indent="-906463">
              <a:spcBef>
                <a:spcPts val="8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9pPr>
          </a:lstStyle>
          <a:p>
            <a:pPr eaLnBrk="1" hangingPunct="1">
              <a:spcBef>
                <a:spcPct val="0"/>
              </a:spcBef>
              <a:buClrTx/>
              <a:buFontTx/>
              <a:buNone/>
              <a:defRPr/>
            </a:pPr>
            <a:r>
              <a:rPr lang="en-US" altLang="en-US" sz="2000" b="1" u="sng" dirty="0">
                <a:effectLst>
                  <a:outerShdw blurRad="38100" dist="38100" dir="2700000" algn="tl">
                    <a:srgbClr val="C0C0C0"/>
                  </a:outerShdw>
                </a:effectLst>
                <a:latin typeface="Times New Roman" panose="02020603050405020304" pitchFamily="18" charset="0"/>
              </a:rPr>
              <a:t>Project: IEEE P802.15 Working Group for Wireless Specialty Networks (WSN)</a:t>
            </a:r>
          </a:p>
          <a:p>
            <a:pPr eaLnBrk="1" hangingPunct="1">
              <a:spcBef>
                <a:spcPct val="0"/>
              </a:spcBef>
              <a:buClrTx/>
              <a:buFontTx/>
              <a:buNone/>
              <a:defRPr/>
            </a:pPr>
            <a:endParaRPr lang="en-US" altLang="en-US" sz="20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Submission Title: Joint 802.1/802.15 Meeting Slides – March 2022</a:t>
            </a:r>
            <a:endParaRPr lang="en-US" altLang="en-US" sz="16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Date Submitted: </a:t>
            </a:r>
            <a:r>
              <a:rPr lang="en-US" altLang="en-US" sz="1600" dirty="0">
                <a:latin typeface="Times New Roman" panose="02020603050405020304" pitchFamily="18" charset="0"/>
              </a:rPr>
              <a:t>March 13, 2022</a:t>
            </a:r>
          </a:p>
          <a:p>
            <a:pPr eaLnBrk="1" hangingPunct="1">
              <a:spcBef>
                <a:spcPct val="0"/>
              </a:spcBef>
              <a:buClrTx/>
              <a:buFontTx/>
              <a:buNone/>
              <a:defRPr/>
            </a:pPr>
            <a:r>
              <a:rPr lang="en-US" altLang="en-US" sz="1600" b="1" dirty="0">
                <a:latin typeface="Times New Roman" panose="02020603050405020304" pitchFamily="18" charset="0"/>
              </a:rPr>
              <a:t>Source:</a:t>
            </a:r>
            <a:r>
              <a:rPr lang="en-US" altLang="en-US" sz="1600" dirty="0">
                <a:latin typeface="Times New Roman" panose="02020603050405020304" pitchFamily="18" charset="0"/>
              </a:rPr>
              <a:t> 	Clint Powell (Meta), Marco Hernandez (YRP-IAI), </a:t>
            </a:r>
            <a:br>
              <a:rPr lang="en-US" altLang="en-US" sz="1600" dirty="0">
                <a:latin typeface="Times New Roman" panose="02020603050405020304" pitchFamily="18" charset="0"/>
              </a:rPr>
            </a:br>
            <a:r>
              <a:rPr lang="en-US" altLang="en-US" sz="1600" dirty="0">
                <a:latin typeface="Times New Roman" panose="02020603050405020304" pitchFamily="18" charset="0"/>
              </a:rPr>
              <a:t>Ben Rolfe (Blind Creek Associates), Kai Lennert Bober (Fraunhofer HHI)</a:t>
            </a:r>
          </a:p>
          <a:p>
            <a:pPr eaLnBrk="1" hangingPunct="1">
              <a:spcBef>
                <a:spcPct val="0"/>
              </a:spcBef>
              <a:buClrTx/>
              <a:buFontTx/>
              <a:buNone/>
              <a:defRPr/>
            </a:pPr>
            <a:r>
              <a:rPr lang="en-US" altLang="en-US" sz="1600" b="1" dirty="0">
                <a:latin typeface="Times New Roman" panose="02020603050405020304" pitchFamily="18" charset="0"/>
              </a:rPr>
              <a:t>Contact:	</a:t>
            </a:r>
            <a:endParaRPr lang="en-US" altLang="en-US" sz="16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E-Mail</a:t>
            </a:r>
            <a:r>
              <a:rPr lang="en-US" altLang="en-US" sz="1600" dirty="0">
                <a:latin typeface="Times New Roman" panose="02020603050405020304" pitchFamily="18" charset="0"/>
              </a:rPr>
              <a:t>: 	cpowell@ieee.org, marco.hernandez@ieee.org, ben.rolfe@ieee.org, kai.lennert.bober@hhi.fraunhofer.de</a:t>
            </a:r>
          </a:p>
          <a:p>
            <a:pPr eaLnBrk="1" hangingPunct="1">
              <a:spcBef>
                <a:spcPct val="0"/>
              </a:spcBef>
              <a:buClrTx/>
              <a:buFontTx/>
              <a:buNone/>
              <a:defRPr/>
            </a:pPr>
            <a:r>
              <a:rPr lang="en-US" altLang="en-US" sz="1600" b="1" dirty="0">
                <a:latin typeface="Times New Roman" panose="02020603050405020304" pitchFamily="18" charset="0"/>
              </a:rPr>
              <a:t>Voice:</a:t>
            </a:r>
            <a:r>
              <a:rPr lang="en-US" altLang="en-US" sz="1600" dirty="0">
                <a:latin typeface="Times New Roman" panose="02020603050405020304" pitchFamily="18" charset="0"/>
              </a:rPr>
              <a:t> 	+1 480 586-8457 </a:t>
            </a:r>
          </a:p>
          <a:p>
            <a:pPr eaLnBrk="1" hangingPunct="1">
              <a:spcBef>
                <a:spcPct val="0"/>
              </a:spcBef>
              <a:buClrTx/>
              <a:buFontTx/>
              <a:buNone/>
              <a:defRPr/>
            </a:pPr>
            <a:r>
              <a:rPr lang="en-US" altLang="en-US" sz="1600" b="1" dirty="0">
                <a:latin typeface="Times New Roman" panose="02020603050405020304" pitchFamily="18" charset="0"/>
              </a:rPr>
              <a:t>Re:</a:t>
            </a:r>
            <a:r>
              <a:rPr lang="en-US" altLang="en-US" sz="1600" dirty="0">
                <a:latin typeface="Times New Roman" panose="02020603050405020304" pitchFamily="18" charset="0"/>
              </a:rPr>
              <a:t> 	</a:t>
            </a:r>
            <a:r>
              <a:rPr lang="en-US" altLang="en-US" sz="1600" b="1" dirty="0">
                <a:latin typeface="Times New Roman" panose="02020603050405020304" pitchFamily="18" charset="0"/>
              </a:rPr>
              <a:t>Agenda Topics</a:t>
            </a:r>
          </a:p>
          <a:p>
            <a:pPr eaLnBrk="1" hangingPunct="1">
              <a:spcBef>
                <a:spcPct val="0"/>
              </a:spcBef>
              <a:buClrTx/>
              <a:buFontTx/>
              <a:buNone/>
              <a:defRPr/>
            </a:pPr>
            <a:r>
              <a:rPr lang="en-US" altLang="en-US" sz="1600" b="1" dirty="0">
                <a:latin typeface="Times New Roman" panose="02020603050405020304" pitchFamily="18" charset="0"/>
              </a:rPr>
              <a:t>Abstract:	</a:t>
            </a:r>
            <a:r>
              <a:rPr lang="en-US" altLang="en-US" sz="1600" dirty="0">
                <a:latin typeface="Times New Roman" panose="02020603050405020304" pitchFamily="18" charset="0"/>
              </a:rPr>
              <a:t>Meeting Slides</a:t>
            </a:r>
          </a:p>
          <a:p>
            <a:pPr eaLnBrk="1" hangingPunct="1">
              <a:spcBef>
                <a:spcPct val="0"/>
              </a:spcBef>
              <a:buClrTx/>
              <a:buFontTx/>
              <a:buNone/>
              <a:defRPr/>
            </a:pPr>
            <a:r>
              <a:rPr lang="en-US" altLang="en-US" sz="1600" b="1" dirty="0">
                <a:latin typeface="Times New Roman" panose="02020603050405020304" pitchFamily="18" charset="0"/>
              </a:rPr>
              <a:t>Purpose:	</a:t>
            </a:r>
            <a:r>
              <a:rPr lang="en-US" altLang="en-US" sz="1600" dirty="0">
                <a:latin typeface="Times New Roman" panose="02020603050405020304" pitchFamily="18" charset="0"/>
              </a:rPr>
              <a:t>Working Slide Deck for March 2022 802.15 &amp; 802.1 Joint Meeting</a:t>
            </a:r>
          </a:p>
          <a:p>
            <a:pPr eaLnBrk="1" hangingPunct="1">
              <a:spcBef>
                <a:spcPct val="0"/>
              </a:spcBef>
              <a:buClrTx/>
              <a:buFontTx/>
              <a:buNone/>
              <a:defRPr/>
            </a:pPr>
            <a:r>
              <a:rPr lang="en-US" altLang="en-US" sz="1600" b="1" dirty="0">
                <a:latin typeface="Times New Roman" panose="02020603050405020304" pitchFamily="18" charset="0"/>
              </a:rPr>
              <a:t>Notice:</a:t>
            </a:r>
            <a:r>
              <a:rPr lang="en-US" altLang="en-US" sz="1600" dirty="0">
                <a:latin typeface="Times New Roman" panose="02020603050405020304" pitchFamily="18" charset="0"/>
              </a:rPr>
              <a:t>	This document has been prepared to assist the IEEE 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1" hangingPunct="1">
              <a:spcBef>
                <a:spcPct val="0"/>
              </a:spcBef>
              <a:buClrTx/>
              <a:buFontTx/>
              <a:buNone/>
              <a:defRPr/>
            </a:pPr>
            <a:r>
              <a:rPr lang="en-US" altLang="en-US" sz="1600" b="1" dirty="0">
                <a:latin typeface="Times New Roman" panose="02020603050405020304" pitchFamily="18" charset="0"/>
              </a:rPr>
              <a:t>Release:</a:t>
            </a:r>
            <a:r>
              <a:rPr lang="en-US" altLang="en-US" sz="1600" dirty="0">
                <a:latin typeface="Times New Roman" panose="02020603050405020304" pitchFamily="18" charset="0"/>
              </a:rPr>
              <a:t>	The contributor acknowledges and accepts that this contribution becomes the property of IEEE and may be made publicly available by 802.15.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E14802C0-20BE-4F9E-ACF7-705FA15333AF}"/>
              </a:ext>
            </a:extLst>
          </p:cNvPr>
          <p:cNvSpPr>
            <a:spLocks noGrp="1" noChangeArrowheads="1"/>
          </p:cNvSpPr>
          <p:nvPr>
            <p:ph type="title"/>
          </p:nvPr>
        </p:nvSpPr>
        <p:spPr/>
        <p:txBody>
          <a:bodyPr/>
          <a:lstStyle/>
          <a:p>
            <a:r>
              <a:rPr lang="en-US" altLang="en-US" dirty="0"/>
              <a:t>Recap</a:t>
            </a:r>
          </a:p>
        </p:txBody>
      </p:sp>
      <p:sp>
        <p:nvSpPr>
          <p:cNvPr id="9219" name="Content Placeholder 2">
            <a:extLst>
              <a:ext uri="{FF2B5EF4-FFF2-40B4-BE49-F238E27FC236}">
                <a16:creationId xmlns:a16="http://schemas.microsoft.com/office/drawing/2014/main" id="{F8A5F01F-52D6-47BD-9336-35C5CE265C10}"/>
              </a:ext>
            </a:extLst>
          </p:cNvPr>
          <p:cNvSpPr>
            <a:spLocks noGrp="1" noChangeArrowheads="1"/>
          </p:cNvSpPr>
          <p:nvPr>
            <p:ph idx="1"/>
          </p:nvPr>
        </p:nvSpPr>
        <p:spPr>
          <a:xfrm>
            <a:off x="539552" y="1805781"/>
            <a:ext cx="7986911" cy="4575547"/>
          </a:xfrm>
        </p:spPr>
        <p:txBody>
          <a:bodyPr/>
          <a:lstStyle/>
          <a:p>
            <a:pPr marL="1588" indent="-1588"/>
            <a:r>
              <a:rPr lang="en-US" altLang="en-US" sz="2400" dirty="0"/>
              <a:t>Dec 2021 802.15 Presentation to 802.1</a:t>
            </a:r>
          </a:p>
          <a:p>
            <a:pPr marL="1588" indent="-1588"/>
            <a:r>
              <a:rPr lang="en-US" altLang="en-US" sz="2400" dirty="0">
                <a:hlinkClick r:id="rId2"/>
              </a:rPr>
              <a:t>https://mentor.ieee.org/802.15/dcn/21/15-21-0633-03-0000-dec-2021-802-15-presentation-to-802-1.pptx</a:t>
            </a:r>
            <a:endParaRPr lang="en-US" altLang="en-US" sz="2400" dirty="0"/>
          </a:p>
          <a:p>
            <a:pPr>
              <a:buFont typeface="Arial" panose="020B0604020202020204" pitchFamily="34" charset="0"/>
              <a:buChar char="•"/>
            </a:pPr>
            <a:r>
              <a:rPr lang="en-US" altLang="en-US" sz="2400" dirty="0"/>
              <a:t>Gives an overview of 802.15 WSN standards</a:t>
            </a:r>
          </a:p>
          <a:p>
            <a:pPr>
              <a:buFont typeface="Arial" panose="020B0604020202020204" pitchFamily="34" charset="0"/>
              <a:buChar char="•"/>
            </a:pPr>
            <a:r>
              <a:rPr lang="en-US" altLang="en-US" sz="2400" dirty="0"/>
              <a:t>Identifies goals for mutual benefit</a:t>
            </a:r>
          </a:p>
          <a:p>
            <a:pPr>
              <a:buFont typeface="Arial" panose="020B0604020202020204" pitchFamily="34" charset="0"/>
              <a:buChar char="•"/>
            </a:pPr>
            <a:r>
              <a:rPr lang="en-US" altLang="en-US" sz="2400" b="1" dirty="0">
                <a:solidFill>
                  <a:schemeClr val="accent1">
                    <a:lumMod val="50000"/>
                  </a:schemeClr>
                </a:solidFill>
              </a:rPr>
              <a:t>Identifies topics to explore</a:t>
            </a:r>
          </a:p>
          <a:p>
            <a:pPr lvl="1">
              <a:buFont typeface="Arial" panose="020B0604020202020204" pitchFamily="34" charset="0"/>
              <a:buChar char="•"/>
            </a:pPr>
            <a:r>
              <a:rPr lang="en-US" altLang="en-US" sz="2000" b="1" dirty="0">
                <a:solidFill>
                  <a:schemeClr val="accent1">
                    <a:lumMod val="50000"/>
                  </a:schemeClr>
                </a:solidFill>
              </a:rPr>
              <a:t>Bridging</a:t>
            </a:r>
          </a:p>
          <a:p>
            <a:pPr lvl="1">
              <a:buFont typeface="Arial" panose="020B0604020202020204" pitchFamily="34" charset="0"/>
              <a:buChar char="•"/>
            </a:pPr>
            <a:r>
              <a:rPr lang="en-US" altLang="en-US" sz="2000" b="1" dirty="0">
                <a:solidFill>
                  <a:schemeClr val="accent1">
                    <a:lumMod val="50000"/>
                  </a:schemeClr>
                </a:solidFill>
              </a:rPr>
              <a:t>Other 802.1 features</a:t>
            </a:r>
          </a:p>
          <a:p>
            <a:pPr lvl="1">
              <a:buFont typeface="Arial" panose="020B0604020202020204" pitchFamily="34" charset="0"/>
              <a:buChar char="•"/>
            </a:pPr>
            <a:endParaRPr lang="en-US" altLang="en-US" sz="2000" dirty="0"/>
          </a:p>
          <a:p>
            <a:pPr lvl="1">
              <a:buFont typeface="Arial" panose="020B0604020202020204" pitchFamily="34" charset="0"/>
              <a:buChar char="•"/>
            </a:pPr>
            <a:endParaRPr lang="en-US" altLang="en-US" sz="2000" dirty="0"/>
          </a:p>
          <a:p>
            <a:pPr marL="1588" indent="-1588"/>
            <a:endParaRPr lang="en-US" altLang="en-US" sz="2400" dirty="0"/>
          </a:p>
        </p:txBody>
      </p:sp>
      <p:sp>
        <p:nvSpPr>
          <p:cNvPr id="9220" name="Slide Number Placeholder 3">
            <a:extLst>
              <a:ext uri="{FF2B5EF4-FFF2-40B4-BE49-F238E27FC236}">
                <a16:creationId xmlns:a16="http://schemas.microsoft.com/office/drawing/2014/main" id="{1446F3A4-0DD3-486B-814A-303B4DBBFFE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9A14E3C-6B9B-4CBB-ADA5-EC89A9C8A74F}" type="slidenum">
              <a:rPr lang="en-US" altLang="en-US" smtClean="0">
                <a:solidFill>
                  <a:schemeClr val="tx1"/>
                </a:solidFill>
              </a:rPr>
              <a:pPr/>
              <a:t>10</a:t>
            </a:fld>
            <a:endParaRPr lang="en-US" altLang="en-US" dirty="0">
              <a:solidFill>
                <a:schemeClr val="tx1"/>
              </a:solidFill>
            </a:endParaRPr>
          </a:p>
        </p:txBody>
      </p:sp>
    </p:spTree>
    <p:extLst>
      <p:ext uri="{BB962C8B-B14F-4D97-AF65-F5344CB8AC3E}">
        <p14:creationId xmlns:p14="http://schemas.microsoft.com/office/powerpoint/2010/main" val="25452592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Content Placeholder 2">
            <a:extLst>
              <a:ext uri="{FF2B5EF4-FFF2-40B4-BE49-F238E27FC236}">
                <a16:creationId xmlns:a16="http://schemas.microsoft.com/office/drawing/2014/main" id="{F8A5F01F-52D6-47BD-9336-35C5CE265C10}"/>
              </a:ext>
            </a:extLst>
          </p:cNvPr>
          <p:cNvSpPr>
            <a:spLocks noGrp="1" noChangeArrowheads="1"/>
          </p:cNvSpPr>
          <p:nvPr>
            <p:ph idx="1"/>
          </p:nvPr>
        </p:nvSpPr>
        <p:spPr>
          <a:xfrm>
            <a:off x="539552" y="1439863"/>
            <a:ext cx="8280920" cy="5040561"/>
          </a:xfrm>
        </p:spPr>
        <p:txBody>
          <a:bodyPr>
            <a:normAutofit fontScale="70000" lnSpcReduction="20000"/>
          </a:bodyPr>
          <a:lstStyle/>
          <a:p>
            <a:pPr marL="0" indent="0">
              <a:tabLst>
                <a:tab pos="457200" algn="l"/>
              </a:tabLst>
            </a:pPr>
            <a:r>
              <a:rPr lang="en-US" sz="2400" dirty="0"/>
              <a:t>Address questions</a:t>
            </a:r>
          </a:p>
          <a:p>
            <a:pPr>
              <a:buFont typeface="Arial" panose="020B0604020202020204" pitchFamily="34" charset="0"/>
              <a:buChar char="•"/>
              <a:tabLst>
                <a:tab pos="457200" algn="l"/>
              </a:tabLst>
            </a:pPr>
            <a:r>
              <a:rPr lang="en-US" sz="2200" dirty="0"/>
              <a:t>Supporting non-globally unique addresses and/or non-static addresses</a:t>
            </a:r>
          </a:p>
          <a:p>
            <a:pPr>
              <a:buFont typeface="Arial" panose="020B0604020202020204" pitchFamily="34" charset="0"/>
              <a:buChar char="•"/>
              <a:tabLst>
                <a:tab pos="457200" algn="l"/>
              </a:tabLst>
            </a:pPr>
            <a:r>
              <a:rPr lang="en-US" sz="2200" dirty="0"/>
              <a:t>E.g. randomized or truncated</a:t>
            </a:r>
            <a:endParaRPr lang="en-US" sz="1800" dirty="0"/>
          </a:p>
          <a:p>
            <a:pPr marL="0" indent="0">
              <a:tabLst>
                <a:tab pos="457200" algn="l"/>
              </a:tabLst>
            </a:pPr>
            <a:r>
              <a:rPr lang="en-US" sz="2400" dirty="0"/>
              <a:t>Bridging and barriers beyond addressing</a:t>
            </a:r>
          </a:p>
          <a:p>
            <a:pPr>
              <a:buFont typeface="Arial" panose="020B0604020202020204" pitchFamily="34" charset="0"/>
              <a:buChar char="•"/>
              <a:tabLst>
                <a:tab pos="914400" algn="l"/>
              </a:tabLst>
            </a:pPr>
            <a:r>
              <a:rPr lang="en-US" sz="2200" dirty="0"/>
              <a:t>Timing, data volumes, energy consumption</a:t>
            </a:r>
          </a:p>
          <a:p>
            <a:pPr>
              <a:buFont typeface="Arial" panose="020B0604020202020204" pitchFamily="34" charset="0"/>
              <a:buChar char="•"/>
              <a:tabLst>
                <a:tab pos="914400" algn="l"/>
              </a:tabLst>
            </a:pPr>
            <a:r>
              <a:rPr lang="en-US" sz="2200" dirty="0"/>
              <a:t>Performance and reliability assumptions built into 802.1</a:t>
            </a:r>
          </a:p>
          <a:p>
            <a:pPr>
              <a:buFont typeface="Arial" panose="020B0604020202020204" pitchFamily="34" charset="0"/>
              <a:buChar char="•"/>
              <a:tabLst>
                <a:tab pos="914400" algn="l"/>
              </a:tabLst>
            </a:pPr>
            <a:r>
              <a:rPr lang="en-US" sz="2200" dirty="0"/>
              <a:t>Wireless in shared spectrum vs dedicated medium (no guarantees)</a:t>
            </a:r>
          </a:p>
          <a:p>
            <a:pPr>
              <a:buFont typeface="Arial" panose="020B0604020202020204" pitchFamily="34" charset="0"/>
              <a:buChar char="•"/>
              <a:tabLst>
                <a:tab pos="914400" algn="l"/>
              </a:tabLst>
            </a:pPr>
            <a:r>
              <a:rPr lang="en-US" sz="2200" dirty="0"/>
              <a:t>Network topology and characteristics assumed</a:t>
            </a:r>
          </a:p>
          <a:p>
            <a:pPr>
              <a:buFont typeface="Arial" panose="020B0604020202020204" pitchFamily="34" charset="0"/>
              <a:buChar char="•"/>
              <a:tabLst>
                <a:tab pos="914400" algn="l"/>
              </a:tabLst>
            </a:pPr>
            <a:r>
              <a:rPr lang="en-US" sz="2200" dirty="0"/>
              <a:t>Handling different frame sizes from one medium to another</a:t>
            </a:r>
          </a:p>
          <a:p>
            <a:pPr>
              <a:buFont typeface="Arial" panose="020B0604020202020204" pitchFamily="34" charset="0"/>
              <a:buChar char="•"/>
              <a:tabLst>
                <a:tab pos="914400" algn="l"/>
              </a:tabLst>
            </a:pPr>
            <a:r>
              <a:rPr lang="en-US" sz="2200" dirty="0"/>
              <a:t>Issues we don’t even know about</a:t>
            </a:r>
          </a:p>
          <a:p>
            <a:pPr marL="0" marR="0" lvl="0" indent="0">
              <a:tabLst>
                <a:tab pos="457200" algn="l"/>
              </a:tabLst>
            </a:pPr>
            <a:r>
              <a:rPr lang="en-US" sz="2400" dirty="0"/>
              <a:t>Other 802.1 Features</a:t>
            </a:r>
          </a:p>
          <a:p>
            <a:pPr>
              <a:buFont typeface="Arial" panose="020B0604020202020204" pitchFamily="34" charset="0"/>
              <a:buChar char="•"/>
              <a:tabLst>
                <a:tab pos="914400" algn="l"/>
              </a:tabLst>
            </a:pPr>
            <a:r>
              <a:rPr lang="en-US" sz="2200" dirty="0"/>
              <a:t>What are the barriers to applying 802.1 to the uncertain world of wireless?</a:t>
            </a:r>
          </a:p>
          <a:p>
            <a:pPr>
              <a:buFont typeface="Arial" panose="020B0604020202020204" pitchFamily="34" charset="0"/>
              <a:buChar char="•"/>
              <a:tabLst>
                <a:tab pos="914400" algn="l"/>
              </a:tabLst>
            </a:pPr>
            <a:r>
              <a:rPr lang="en-US" sz="2200" dirty="0"/>
              <a:t>Flexible network topologies and sizes </a:t>
            </a:r>
          </a:p>
          <a:p>
            <a:pPr>
              <a:buFont typeface="Arial" panose="020B0604020202020204" pitchFamily="34" charset="0"/>
              <a:buChar char="•"/>
              <a:tabLst>
                <a:tab pos="914400" algn="l"/>
              </a:tabLst>
            </a:pPr>
            <a:r>
              <a:rPr lang="en-US" sz="2200" dirty="0"/>
              <a:t>Working without a single controller</a:t>
            </a:r>
          </a:p>
          <a:p>
            <a:pPr>
              <a:buFont typeface="Arial" panose="020B0604020202020204" pitchFamily="34" charset="0"/>
              <a:buChar char="•"/>
              <a:tabLst>
                <a:tab pos="914400" algn="l"/>
              </a:tabLst>
            </a:pPr>
            <a:r>
              <a:rPr lang="en-US" sz="2200" dirty="0"/>
              <a:t>TSN in non-deterministic wireless networks</a:t>
            </a:r>
          </a:p>
          <a:p>
            <a:pPr>
              <a:buFont typeface="Arial" panose="020B0604020202020204" pitchFamily="34" charset="0"/>
              <a:buChar char="•"/>
              <a:tabLst>
                <a:tab pos="914400" algn="l"/>
              </a:tabLst>
            </a:pPr>
            <a:r>
              <a:rPr lang="en-US" sz="2200" dirty="0"/>
              <a:t>Considerations with integrating with non-802 networks (smart city, IoT)</a:t>
            </a:r>
          </a:p>
          <a:p>
            <a:pPr>
              <a:buFont typeface="Arial" panose="020B0604020202020204" pitchFamily="34" charset="0"/>
              <a:buChar char="•"/>
              <a:tabLst>
                <a:tab pos="914400" algn="l"/>
              </a:tabLst>
            </a:pPr>
            <a:r>
              <a:rPr lang="en-US" sz="2200" dirty="0"/>
              <a:t>What else should be of interest (usefulness) to 802.15 adopters? </a:t>
            </a:r>
          </a:p>
        </p:txBody>
      </p:sp>
      <p:sp>
        <p:nvSpPr>
          <p:cNvPr id="9220" name="Slide Number Placeholder 3">
            <a:extLst>
              <a:ext uri="{FF2B5EF4-FFF2-40B4-BE49-F238E27FC236}">
                <a16:creationId xmlns:a16="http://schemas.microsoft.com/office/drawing/2014/main" id="{1446F3A4-0DD3-486B-814A-303B4DBBFFE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9A14E3C-6B9B-4CBB-ADA5-EC89A9C8A74F}" type="slidenum">
              <a:rPr lang="en-US" altLang="en-US" smtClean="0">
                <a:solidFill>
                  <a:schemeClr val="tx1"/>
                </a:solidFill>
              </a:rPr>
              <a:pPr/>
              <a:t>11</a:t>
            </a:fld>
            <a:endParaRPr lang="en-US" altLang="en-US" dirty="0">
              <a:solidFill>
                <a:schemeClr val="tx1"/>
              </a:solidFill>
            </a:endParaRPr>
          </a:p>
        </p:txBody>
      </p:sp>
      <p:sp>
        <p:nvSpPr>
          <p:cNvPr id="5" name="Title 1">
            <a:extLst>
              <a:ext uri="{FF2B5EF4-FFF2-40B4-BE49-F238E27FC236}">
                <a16:creationId xmlns:a16="http://schemas.microsoft.com/office/drawing/2014/main" id="{54A522A2-5AA8-40F9-94E4-230BA0D44502}"/>
              </a:ext>
            </a:extLst>
          </p:cNvPr>
          <p:cNvSpPr txBox="1">
            <a:spLocks noChangeArrowheads="1"/>
          </p:cNvSpPr>
          <p:nvPr/>
        </p:nvSpPr>
        <p:spPr bwMode="auto">
          <a:xfrm>
            <a:off x="695969" y="685800"/>
            <a:ext cx="7764463" cy="754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ctr" anchorCtr="0" compatLnSpc="1">
            <a:prstTxWarp prst="textNoShape">
              <a:avLst/>
            </a:prstTxWarp>
          </a:bodyPr>
          <a:lstStyle>
            <a:lvl1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mj-lt"/>
                <a:ea typeface="MS PGothic" panose="020B0600070205080204" pitchFamily="34" charset="-128"/>
                <a:cs typeface="+mj-cs"/>
              </a:defRPr>
            </a:lvl1pPr>
            <a:lvl2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a:lstStyle>
          <a:p>
            <a:r>
              <a:rPr lang="en-US" altLang="en-US" dirty="0"/>
              <a:t>Itemized list of topics</a:t>
            </a:r>
            <a:endParaRPr lang="en-US" altLang="en-US" kern="0" dirty="0"/>
          </a:p>
        </p:txBody>
      </p:sp>
    </p:spTree>
    <p:extLst>
      <p:ext uri="{BB962C8B-B14F-4D97-AF65-F5344CB8AC3E}">
        <p14:creationId xmlns:p14="http://schemas.microsoft.com/office/powerpoint/2010/main" val="8194169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E14802C0-20BE-4F9E-ACF7-705FA15333AF}"/>
              </a:ext>
            </a:extLst>
          </p:cNvPr>
          <p:cNvSpPr>
            <a:spLocks noGrp="1" noChangeArrowheads="1"/>
          </p:cNvSpPr>
          <p:nvPr>
            <p:ph type="title"/>
          </p:nvPr>
        </p:nvSpPr>
        <p:spPr/>
        <p:txBody>
          <a:bodyPr/>
          <a:lstStyle/>
          <a:p>
            <a:r>
              <a:rPr lang="en-US" altLang="en-US" dirty="0"/>
              <a:t>Summary Questions</a:t>
            </a:r>
          </a:p>
        </p:txBody>
      </p:sp>
      <p:sp>
        <p:nvSpPr>
          <p:cNvPr id="9219" name="Content Placeholder 2">
            <a:extLst>
              <a:ext uri="{FF2B5EF4-FFF2-40B4-BE49-F238E27FC236}">
                <a16:creationId xmlns:a16="http://schemas.microsoft.com/office/drawing/2014/main" id="{F8A5F01F-52D6-47BD-9336-35C5CE265C10}"/>
              </a:ext>
            </a:extLst>
          </p:cNvPr>
          <p:cNvSpPr>
            <a:spLocks noGrp="1" noChangeArrowheads="1"/>
          </p:cNvSpPr>
          <p:nvPr>
            <p:ph idx="1"/>
          </p:nvPr>
        </p:nvSpPr>
        <p:spPr>
          <a:xfrm>
            <a:off x="539552" y="1805781"/>
            <a:ext cx="8280920" cy="4575547"/>
          </a:xfrm>
        </p:spPr>
        <p:txBody>
          <a:bodyPr/>
          <a:lstStyle/>
          <a:p>
            <a:pPr marL="290513">
              <a:spcBef>
                <a:spcPts val="1200"/>
              </a:spcBef>
              <a:spcAft>
                <a:spcPts val="1200"/>
              </a:spcAft>
              <a:buFont typeface="Wingdings" panose="05000000000000000000" pitchFamily="2" charset="2"/>
              <a:buChar char="v"/>
              <a:tabLst>
                <a:tab pos="457200" algn="l"/>
              </a:tabLst>
            </a:pPr>
            <a:r>
              <a:rPr lang="en-US" sz="2400" dirty="0">
                <a:solidFill>
                  <a:schemeClr val="tx1"/>
                </a:solidFill>
              </a:rPr>
              <a:t>What features make sense on a wireless medium?</a:t>
            </a:r>
          </a:p>
          <a:p>
            <a:pPr marL="290513">
              <a:spcBef>
                <a:spcPts val="1200"/>
              </a:spcBef>
              <a:spcAft>
                <a:spcPts val="1200"/>
              </a:spcAft>
              <a:buFont typeface="Wingdings" panose="05000000000000000000" pitchFamily="2" charset="2"/>
              <a:buChar char="v"/>
              <a:tabLst>
                <a:tab pos="457200" algn="l"/>
              </a:tabLst>
            </a:pPr>
            <a:r>
              <a:rPr lang="en-US" sz="2400" dirty="0">
                <a:solidFill>
                  <a:schemeClr val="tx1"/>
                </a:solidFill>
              </a:rPr>
              <a:t>What are the barriers to using 802.1 features?</a:t>
            </a:r>
          </a:p>
          <a:p>
            <a:pPr marL="290513">
              <a:spcBef>
                <a:spcPts val="1200"/>
              </a:spcBef>
              <a:spcAft>
                <a:spcPts val="1200"/>
              </a:spcAft>
              <a:buFont typeface="Wingdings" panose="05000000000000000000" pitchFamily="2" charset="2"/>
              <a:buChar char="v"/>
              <a:tabLst>
                <a:tab pos="457200" algn="l"/>
              </a:tabLst>
            </a:pPr>
            <a:r>
              <a:rPr lang="en-US" sz="2400" dirty="0">
                <a:solidFill>
                  <a:schemeClr val="tx1"/>
                </a:solidFill>
              </a:rPr>
              <a:t>What are considered “essential to be called 802.1 compliant”?</a:t>
            </a:r>
          </a:p>
        </p:txBody>
      </p:sp>
      <p:sp>
        <p:nvSpPr>
          <p:cNvPr id="9220" name="Slide Number Placeholder 3">
            <a:extLst>
              <a:ext uri="{FF2B5EF4-FFF2-40B4-BE49-F238E27FC236}">
                <a16:creationId xmlns:a16="http://schemas.microsoft.com/office/drawing/2014/main" id="{1446F3A4-0DD3-486B-814A-303B4DBBFFE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9A14E3C-6B9B-4CBB-ADA5-EC89A9C8A74F}" type="slidenum">
              <a:rPr lang="en-US" altLang="en-US" smtClean="0">
                <a:solidFill>
                  <a:schemeClr val="tx1"/>
                </a:solidFill>
              </a:rPr>
              <a:pPr/>
              <a:t>12</a:t>
            </a:fld>
            <a:endParaRPr lang="en-US" altLang="en-US" dirty="0">
              <a:solidFill>
                <a:schemeClr val="tx1"/>
              </a:solidFill>
            </a:endParaRPr>
          </a:p>
        </p:txBody>
      </p:sp>
    </p:spTree>
    <p:extLst>
      <p:ext uri="{BB962C8B-B14F-4D97-AF65-F5344CB8AC3E}">
        <p14:creationId xmlns:p14="http://schemas.microsoft.com/office/powerpoint/2010/main" val="23882745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Content Placeholder 2">
            <a:extLst>
              <a:ext uri="{FF2B5EF4-FFF2-40B4-BE49-F238E27FC236}">
                <a16:creationId xmlns:a16="http://schemas.microsoft.com/office/drawing/2014/main" id="{F8A5F01F-52D6-47BD-9336-35C5CE265C10}"/>
              </a:ext>
            </a:extLst>
          </p:cNvPr>
          <p:cNvSpPr>
            <a:spLocks noGrp="1" noChangeArrowheads="1"/>
          </p:cNvSpPr>
          <p:nvPr>
            <p:ph idx="1"/>
          </p:nvPr>
        </p:nvSpPr>
        <p:spPr>
          <a:xfrm>
            <a:off x="539552" y="1772816"/>
            <a:ext cx="8280920" cy="4608512"/>
          </a:xfrm>
        </p:spPr>
        <p:txBody>
          <a:bodyPr/>
          <a:lstStyle/>
          <a:p>
            <a:pPr marL="0" marR="0" lvl="0" indent="0"/>
            <a:r>
              <a:rPr lang="en-US" sz="2400" dirty="0"/>
              <a:t>To align 802.1 with the needs of wireless everything else and leverage the full value of 802.1 in billions of 802.15 standard based devices</a:t>
            </a:r>
          </a:p>
          <a:p>
            <a:pPr marL="347663" marR="0" lvl="1" indent="0">
              <a:spcBef>
                <a:spcPts val="1200"/>
              </a:spcBef>
              <a:tabLst>
                <a:tab pos="457200" algn="l"/>
              </a:tabLst>
            </a:pPr>
            <a:r>
              <a:rPr lang="en-US" sz="2000" dirty="0"/>
              <a:t>There are many question to be answered from both sides</a:t>
            </a:r>
          </a:p>
          <a:p>
            <a:pPr marL="347663" marR="0" lvl="1" indent="0">
              <a:spcBef>
                <a:spcPts val="1200"/>
              </a:spcBef>
              <a:tabLst>
                <a:tab pos="457200" algn="l"/>
              </a:tabLst>
            </a:pPr>
            <a:r>
              <a:rPr lang="en-US" sz="2000" dirty="0"/>
              <a:t>This is not going to be “one and done” – there is some work!</a:t>
            </a:r>
          </a:p>
          <a:p>
            <a:pPr marL="347663" lvl="1" indent="0">
              <a:spcBef>
                <a:spcPts val="1200"/>
              </a:spcBef>
              <a:tabLst>
                <a:tab pos="457200" algn="l"/>
              </a:tabLst>
            </a:pPr>
            <a:r>
              <a:rPr lang="en-US" sz="2000" dirty="0"/>
              <a:t>Will need to partition, prioritize, and sequence</a:t>
            </a:r>
          </a:p>
        </p:txBody>
      </p:sp>
      <p:sp>
        <p:nvSpPr>
          <p:cNvPr id="9220" name="Slide Number Placeholder 3">
            <a:extLst>
              <a:ext uri="{FF2B5EF4-FFF2-40B4-BE49-F238E27FC236}">
                <a16:creationId xmlns:a16="http://schemas.microsoft.com/office/drawing/2014/main" id="{1446F3A4-0DD3-486B-814A-303B4DBBFFE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9A14E3C-6B9B-4CBB-ADA5-EC89A9C8A74F}" type="slidenum">
              <a:rPr lang="en-US" altLang="en-US" smtClean="0">
                <a:solidFill>
                  <a:schemeClr val="tx1"/>
                </a:solidFill>
              </a:rPr>
              <a:pPr/>
              <a:t>13</a:t>
            </a:fld>
            <a:endParaRPr lang="en-US" altLang="en-US" dirty="0">
              <a:solidFill>
                <a:schemeClr val="tx1"/>
              </a:solidFill>
            </a:endParaRPr>
          </a:p>
        </p:txBody>
      </p:sp>
      <p:sp>
        <p:nvSpPr>
          <p:cNvPr id="5" name="Title 1">
            <a:extLst>
              <a:ext uri="{FF2B5EF4-FFF2-40B4-BE49-F238E27FC236}">
                <a16:creationId xmlns:a16="http://schemas.microsoft.com/office/drawing/2014/main" id="{53A6D3D2-D78E-4601-A154-DBA0F7BB234F}"/>
              </a:ext>
            </a:extLst>
          </p:cNvPr>
          <p:cNvSpPr txBox="1">
            <a:spLocks noChangeArrowheads="1"/>
          </p:cNvSpPr>
          <p:nvPr/>
        </p:nvSpPr>
        <p:spPr bwMode="auto">
          <a:xfrm>
            <a:off x="695969" y="685800"/>
            <a:ext cx="7764463" cy="754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ctr" anchorCtr="0" compatLnSpc="1">
            <a:prstTxWarp prst="textNoShape">
              <a:avLst/>
            </a:prstTxWarp>
          </a:bodyPr>
          <a:lstStyle>
            <a:lvl1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mj-lt"/>
                <a:ea typeface="MS PGothic" panose="020B0600070205080204" pitchFamily="34" charset="-128"/>
                <a:cs typeface="+mj-cs"/>
              </a:defRPr>
            </a:lvl1pPr>
            <a:lvl2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a:lstStyle>
          <a:p>
            <a:r>
              <a:rPr lang="en-US" altLang="en-US" dirty="0"/>
              <a:t>Mutual Beneficial Desire</a:t>
            </a:r>
            <a:endParaRPr lang="en-US" altLang="en-US" kern="0" dirty="0"/>
          </a:p>
        </p:txBody>
      </p:sp>
    </p:spTree>
    <p:extLst>
      <p:ext uri="{BB962C8B-B14F-4D97-AF65-F5344CB8AC3E}">
        <p14:creationId xmlns:p14="http://schemas.microsoft.com/office/powerpoint/2010/main" val="39242035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E14802C0-20BE-4F9E-ACF7-705FA15333AF}"/>
              </a:ext>
            </a:extLst>
          </p:cNvPr>
          <p:cNvSpPr>
            <a:spLocks noGrp="1" noChangeArrowheads="1"/>
          </p:cNvSpPr>
          <p:nvPr>
            <p:ph type="title"/>
          </p:nvPr>
        </p:nvSpPr>
        <p:spPr/>
        <p:txBody>
          <a:bodyPr/>
          <a:lstStyle/>
          <a:p>
            <a:r>
              <a:rPr lang="en-US" altLang="en-US" dirty="0"/>
              <a:t>More to Bridging</a:t>
            </a:r>
          </a:p>
        </p:txBody>
      </p:sp>
      <p:sp>
        <p:nvSpPr>
          <p:cNvPr id="9219" name="Content Placeholder 2">
            <a:extLst>
              <a:ext uri="{FF2B5EF4-FFF2-40B4-BE49-F238E27FC236}">
                <a16:creationId xmlns:a16="http://schemas.microsoft.com/office/drawing/2014/main" id="{F8A5F01F-52D6-47BD-9336-35C5CE265C10}"/>
              </a:ext>
            </a:extLst>
          </p:cNvPr>
          <p:cNvSpPr>
            <a:spLocks noGrp="1" noChangeArrowheads="1"/>
          </p:cNvSpPr>
          <p:nvPr>
            <p:ph idx="1"/>
          </p:nvPr>
        </p:nvSpPr>
        <p:spPr>
          <a:xfrm>
            <a:off x="539552" y="1784009"/>
            <a:ext cx="8280920" cy="4575547"/>
          </a:xfrm>
        </p:spPr>
        <p:txBody>
          <a:bodyPr/>
          <a:lstStyle/>
          <a:p>
            <a:pPr marL="0" indent="0">
              <a:tabLst>
                <a:tab pos="457200" algn="l"/>
              </a:tabLst>
            </a:pPr>
            <a:r>
              <a:rPr lang="en-US" sz="2400" dirty="0"/>
              <a:t>48-bit addressing isn’t the only barrier?</a:t>
            </a:r>
          </a:p>
          <a:p>
            <a:pPr marL="576263" lvl="1" indent="-228600">
              <a:buFont typeface="Arial" panose="020B0604020202020204" pitchFamily="34" charset="0"/>
              <a:buChar char="•"/>
              <a:tabLst>
                <a:tab pos="914400" algn="l"/>
              </a:tabLst>
            </a:pPr>
            <a:r>
              <a:rPr lang="en-US" sz="1800" dirty="0"/>
              <a:t>Could add support for 48-bit addressing in 802.15.4 but benefit is unclear</a:t>
            </a:r>
          </a:p>
          <a:p>
            <a:pPr marL="804863" lvl="2">
              <a:buFont typeface="Arial" panose="020B0604020202020204" pitchFamily="34" charset="0"/>
              <a:buChar char="•"/>
              <a:tabLst>
                <a:tab pos="914400" algn="l"/>
              </a:tabLst>
            </a:pPr>
            <a:r>
              <a:rPr lang="en-US" sz="1600" dirty="0"/>
              <a:t>We've been told there are timing and link reliability assumptions</a:t>
            </a:r>
          </a:p>
          <a:p>
            <a:pPr marL="804863" lvl="2">
              <a:buFont typeface="Arial" panose="020B0604020202020204" pitchFamily="34" charset="0"/>
              <a:buChar char="•"/>
              <a:tabLst>
                <a:tab pos="914400" algn="l"/>
              </a:tabLst>
            </a:pPr>
            <a:r>
              <a:rPr lang="en-US" sz="1600" dirty="0"/>
              <a:t>Wireless in shared spectrum is not guaranteed to any level of reliability</a:t>
            </a:r>
          </a:p>
          <a:p>
            <a:pPr marL="804863" lvl="2">
              <a:buFont typeface="Arial" panose="020B0604020202020204" pitchFamily="34" charset="0"/>
              <a:buChar char="•"/>
              <a:tabLst>
                <a:tab pos="914400" algn="l"/>
              </a:tabLst>
            </a:pPr>
            <a:r>
              <a:rPr lang="en-US" sz="1600" dirty="0"/>
              <a:t>Can a slow link with no such thing as “guaranteed” be made to bridge?</a:t>
            </a:r>
          </a:p>
          <a:p>
            <a:pPr marL="804863" lvl="2">
              <a:buFont typeface="Arial" panose="020B0604020202020204" pitchFamily="34" charset="0"/>
              <a:buChar char="•"/>
              <a:tabLst>
                <a:tab pos="914400" algn="l"/>
              </a:tabLst>
            </a:pPr>
            <a:r>
              <a:rPr lang="en-US" sz="1600" dirty="0"/>
              <a:t>Other issues bridging over wireless?</a:t>
            </a:r>
          </a:p>
          <a:p>
            <a:pPr marL="576263" marR="0" lvl="1" indent="-228600">
              <a:buFont typeface="Arial" panose="020B0604020202020204" pitchFamily="34" charset="0"/>
              <a:buChar char="•"/>
              <a:tabLst>
                <a:tab pos="914400" algn="l"/>
              </a:tabLst>
            </a:pPr>
            <a:r>
              <a:rPr lang="en-US" sz="1800" dirty="0"/>
              <a:t>Handling different frame sizes from one medium to another?</a:t>
            </a:r>
          </a:p>
          <a:p>
            <a:pPr marL="804863" lvl="2">
              <a:buFont typeface="Arial" panose="020B0604020202020204" pitchFamily="34" charset="0"/>
              <a:buChar char="•"/>
              <a:tabLst>
                <a:tab pos="914400" algn="l"/>
              </a:tabLst>
            </a:pPr>
            <a:r>
              <a:rPr lang="en-US" sz="1600" dirty="0"/>
              <a:t>How does data rate and frame size affect the ability to use 802.1 features</a:t>
            </a:r>
          </a:p>
          <a:p>
            <a:pPr marL="576263" lvl="1" indent="-228600">
              <a:buFont typeface="Arial" panose="020B0604020202020204" pitchFamily="34" charset="0"/>
              <a:buChar char="•"/>
              <a:tabLst>
                <a:tab pos="914400" algn="l"/>
              </a:tabLst>
            </a:pPr>
            <a:r>
              <a:rPr lang="en-US" sz="1800" dirty="0"/>
              <a:t>If bridging as defined by 802.1 is out of reach, there are bridging-like concepts that could be useful</a:t>
            </a:r>
          </a:p>
          <a:p>
            <a:pPr marL="804863" lvl="2">
              <a:buFont typeface="Arial" panose="020B0604020202020204" pitchFamily="34" charset="0"/>
              <a:buChar char="•"/>
              <a:tabLst>
                <a:tab pos="914400" algn="l"/>
              </a:tabLst>
            </a:pPr>
            <a:r>
              <a:rPr lang="en-US" sz="1600" dirty="0"/>
              <a:t>What exactly determines the constraints on bridging? This must have been encountered before (802.11 is 4k octets which is different from Ethernet)</a:t>
            </a:r>
          </a:p>
          <a:p>
            <a:pPr marL="804863" lvl="2">
              <a:buFont typeface="Arial" panose="020B0604020202020204" pitchFamily="34" charset="0"/>
              <a:buChar char="•"/>
              <a:tabLst>
                <a:tab pos="914400" algn="l"/>
              </a:tabLst>
            </a:pPr>
            <a:r>
              <a:rPr lang="en-US" sz="1600" dirty="0"/>
              <a:t>The minimum MTU size for Ethernet is understood to be under 2k octets. What is the maximum frame size defined for Ethernet?</a:t>
            </a:r>
          </a:p>
          <a:p>
            <a:pPr marL="804863" lvl="2">
              <a:buFont typeface="Arial" panose="020B0604020202020204" pitchFamily="34" charset="0"/>
              <a:buChar char="•"/>
              <a:tabLst>
                <a:tab pos="914400" algn="l"/>
              </a:tabLst>
            </a:pPr>
            <a:endParaRPr lang="en-US" sz="1600" dirty="0"/>
          </a:p>
        </p:txBody>
      </p:sp>
      <p:sp>
        <p:nvSpPr>
          <p:cNvPr id="9220" name="Slide Number Placeholder 3">
            <a:extLst>
              <a:ext uri="{FF2B5EF4-FFF2-40B4-BE49-F238E27FC236}">
                <a16:creationId xmlns:a16="http://schemas.microsoft.com/office/drawing/2014/main" id="{1446F3A4-0DD3-486B-814A-303B4DBBFFE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9A14E3C-6B9B-4CBB-ADA5-EC89A9C8A74F}" type="slidenum">
              <a:rPr lang="en-US" altLang="en-US" smtClean="0">
                <a:solidFill>
                  <a:schemeClr val="tx1"/>
                </a:solidFill>
              </a:rPr>
              <a:pPr/>
              <a:t>14</a:t>
            </a:fld>
            <a:endParaRPr lang="en-US" altLang="en-US" dirty="0">
              <a:solidFill>
                <a:schemeClr val="tx1"/>
              </a:solidFill>
            </a:endParaRPr>
          </a:p>
        </p:txBody>
      </p:sp>
    </p:spTree>
    <p:extLst>
      <p:ext uri="{BB962C8B-B14F-4D97-AF65-F5344CB8AC3E}">
        <p14:creationId xmlns:p14="http://schemas.microsoft.com/office/powerpoint/2010/main" val="21752438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E14802C0-20BE-4F9E-ACF7-705FA15333AF}"/>
              </a:ext>
            </a:extLst>
          </p:cNvPr>
          <p:cNvSpPr>
            <a:spLocks noGrp="1" noChangeArrowheads="1"/>
          </p:cNvSpPr>
          <p:nvPr>
            <p:ph type="title"/>
          </p:nvPr>
        </p:nvSpPr>
        <p:spPr/>
        <p:txBody>
          <a:bodyPr/>
          <a:lstStyle/>
          <a:p>
            <a:r>
              <a:rPr lang="en-US" altLang="en-US" dirty="0"/>
              <a:t>More to Bridging (cont’d.)</a:t>
            </a:r>
          </a:p>
        </p:txBody>
      </p:sp>
      <p:sp>
        <p:nvSpPr>
          <p:cNvPr id="9219" name="Content Placeholder 2">
            <a:extLst>
              <a:ext uri="{FF2B5EF4-FFF2-40B4-BE49-F238E27FC236}">
                <a16:creationId xmlns:a16="http://schemas.microsoft.com/office/drawing/2014/main" id="{F8A5F01F-52D6-47BD-9336-35C5CE265C10}"/>
              </a:ext>
            </a:extLst>
          </p:cNvPr>
          <p:cNvSpPr>
            <a:spLocks noGrp="1" noChangeArrowheads="1"/>
          </p:cNvSpPr>
          <p:nvPr>
            <p:ph idx="1"/>
          </p:nvPr>
        </p:nvSpPr>
        <p:spPr>
          <a:xfrm>
            <a:off x="539552" y="1805781"/>
            <a:ext cx="8280920" cy="4575547"/>
          </a:xfrm>
        </p:spPr>
        <p:txBody>
          <a:bodyPr/>
          <a:lstStyle/>
          <a:p>
            <a:pPr marL="0" lvl="1" indent="0">
              <a:tabLst>
                <a:tab pos="914400" algn="l"/>
              </a:tabLst>
            </a:pPr>
            <a:r>
              <a:rPr lang="en-US" sz="2400" dirty="0"/>
              <a:t>There are now multiple different sorts of addresses that are supported by various 802 standards, what with MAC address randomization and such, even of common length, so...</a:t>
            </a:r>
            <a:endParaRPr lang="en-US" sz="2000" dirty="0"/>
          </a:p>
          <a:p>
            <a:pPr marL="347663" lvl="1" indent="0">
              <a:spcBef>
                <a:spcPts val="1200"/>
              </a:spcBef>
              <a:tabLst>
                <a:tab pos="457200" algn="l"/>
              </a:tabLst>
            </a:pPr>
            <a:r>
              <a:rPr lang="en-US" sz="2000" dirty="0"/>
              <a:t>If the address is not unique, is it still bridgeable?</a:t>
            </a:r>
          </a:p>
          <a:p>
            <a:pPr marL="347663" lvl="1" indent="0">
              <a:spcBef>
                <a:spcPts val="1200"/>
              </a:spcBef>
              <a:tabLst>
                <a:tab pos="457200" algn="l"/>
              </a:tabLst>
            </a:pPr>
            <a:r>
              <a:rPr lang="en-US" sz="2000" dirty="0"/>
              <a:t>If the address is not constant (static), is it still bridgeable?</a:t>
            </a:r>
          </a:p>
          <a:p>
            <a:pPr marL="404813" lvl="1">
              <a:buFont typeface="Arial" panose="020B0604020202020204" pitchFamily="34" charset="0"/>
              <a:buChar char="•"/>
              <a:tabLst>
                <a:tab pos="914400" algn="l"/>
              </a:tabLst>
            </a:pPr>
            <a:endParaRPr lang="en-US" sz="2000" dirty="0"/>
          </a:p>
          <a:p>
            <a:pPr marL="404813" lvl="1">
              <a:buFont typeface="Arial" panose="020B0604020202020204" pitchFamily="34" charset="0"/>
              <a:buChar char="•"/>
              <a:tabLst>
                <a:tab pos="914400" algn="l"/>
              </a:tabLst>
            </a:pPr>
            <a:endParaRPr lang="en-US" sz="2000" dirty="0"/>
          </a:p>
        </p:txBody>
      </p:sp>
      <p:sp>
        <p:nvSpPr>
          <p:cNvPr id="9220" name="Slide Number Placeholder 3">
            <a:extLst>
              <a:ext uri="{FF2B5EF4-FFF2-40B4-BE49-F238E27FC236}">
                <a16:creationId xmlns:a16="http://schemas.microsoft.com/office/drawing/2014/main" id="{1446F3A4-0DD3-486B-814A-303B4DBBFFE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9A14E3C-6B9B-4CBB-ADA5-EC89A9C8A74F}" type="slidenum">
              <a:rPr lang="en-US" altLang="en-US" smtClean="0">
                <a:solidFill>
                  <a:schemeClr val="tx1"/>
                </a:solidFill>
              </a:rPr>
              <a:pPr/>
              <a:t>15</a:t>
            </a:fld>
            <a:endParaRPr lang="en-US" altLang="en-US" dirty="0">
              <a:solidFill>
                <a:schemeClr val="tx1"/>
              </a:solidFill>
            </a:endParaRPr>
          </a:p>
        </p:txBody>
      </p:sp>
    </p:spTree>
    <p:extLst>
      <p:ext uri="{BB962C8B-B14F-4D97-AF65-F5344CB8AC3E}">
        <p14:creationId xmlns:p14="http://schemas.microsoft.com/office/powerpoint/2010/main" val="32949989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E14802C0-20BE-4F9E-ACF7-705FA15333AF}"/>
              </a:ext>
            </a:extLst>
          </p:cNvPr>
          <p:cNvSpPr>
            <a:spLocks noGrp="1" noChangeArrowheads="1"/>
          </p:cNvSpPr>
          <p:nvPr>
            <p:ph type="title"/>
          </p:nvPr>
        </p:nvSpPr>
        <p:spPr/>
        <p:txBody>
          <a:bodyPr/>
          <a:lstStyle/>
          <a:p>
            <a:r>
              <a:rPr lang="en-US" altLang="en-US" dirty="0"/>
              <a:t>Other 802.1 Features</a:t>
            </a:r>
          </a:p>
        </p:txBody>
      </p:sp>
      <p:sp>
        <p:nvSpPr>
          <p:cNvPr id="9219" name="Content Placeholder 2">
            <a:extLst>
              <a:ext uri="{FF2B5EF4-FFF2-40B4-BE49-F238E27FC236}">
                <a16:creationId xmlns:a16="http://schemas.microsoft.com/office/drawing/2014/main" id="{F8A5F01F-52D6-47BD-9336-35C5CE265C10}"/>
              </a:ext>
            </a:extLst>
          </p:cNvPr>
          <p:cNvSpPr>
            <a:spLocks noGrp="1" noChangeArrowheads="1"/>
          </p:cNvSpPr>
          <p:nvPr>
            <p:ph idx="1"/>
          </p:nvPr>
        </p:nvSpPr>
        <p:spPr>
          <a:xfrm>
            <a:off x="539552" y="1784009"/>
            <a:ext cx="8280920" cy="4575547"/>
          </a:xfrm>
        </p:spPr>
        <p:txBody>
          <a:bodyPr/>
          <a:lstStyle/>
          <a:p>
            <a:pPr marL="0" indent="0">
              <a:tabLst>
                <a:tab pos="457200" algn="l"/>
              </a:tabLst>
            </a:pPr>
            <a:r>
              <a:rPr lang="en-US" sz="2400" dirty="0"/>
              <a:t>Unlike cellular or 802.11, 802.15 in many cases does not have a gateway to a backhaul</a:t>
            </a:r>
          </a:p>
          <a:p>
            <a:pPr marL="576263" lvl="1" indent="-228600">
              <a:buFont typeface="Arial" panose="020B0604020202020204" pitchFamily="34" charset="0"/>
              <a:buChar char="•"/>
              <a:tabLst>
                <a:tab pos="914400" algn="l"/>
              </a:tabLst>
            </a:pPr>
            <a:r>
              <a:rPr lang="en-US" sz="1800" dirty="0"/>
              <a:t>802.15 supports a wide variety of network topologies, from small point-to-point to large mesh and multi-hop</a:t>
            </a:r>
          </a:p>
          <a:p>
            <a:pPr marL="0" indent="0">
              <a:tabLst>
                <a:tab pos="457200" algn="l"/>
              </a:tabLst>
            </a:pPr>
            <a:r>
              <a:rPr lang="en-US" sz="2400" dirty="0"/>
              <a:t>TSN appears attractive to several 802.15 use cases</a:t>
            </a:r>
          </a:p>
          <a:p>
            <a:pPr marL="576263" lvl="1" indent="-228600">
              <a:buFont typeface="Arial" panose="020B0604020202020204" pitchFamily="34" charset="0"/>
              <a:buChar char="•"/>
              <a:tabLst>
                <a:tab pos="914400" algn="l"/>
              </a:tabLst>
            </a:pPr>
            <a:r>
              <a:rPr lang="en-US" sz="1800" dirty="0"/>
              <a:t>Is 802.1 expecting to interconnect between 802.15 family of standards, or through Ethernet to other networks (i.e. 802.15 to 802.11)? </a:t>
            </a:r>
          </a:p>
          <a:p>
            <a:pPr marL="576263" lvl="1" indent="-228600">
              <a:buFont typeface="Arial" panose="020B0604020202020204" pitchFamily="34" charset="0"/>
              <a:buChar char="•"/>
              <a:tabLst>
                <a:tab pos="914400" algn="l"/>
              </a:tabLst>
            </a:pPr>
            <a:r>
              <a:rPr lang="en-US" sz="1800" dirty="0"/>
              <a:t>How does one envision TSN in non-deterministic wireless networks?</a:t>
            </a:r>
          </a:p>
          <a:p>
            <a:pPr marL="576263" lvl="1" indent="-228600">
              <a:buFont typeface="Arial" panose="020B0604020202020204" pitchFamily="34" charset="0"/>
              <a:buChar char="•"/>
              <a:tabLst>
                <a:tab pos="914400" algn="l"/>
              </a:tabLst>
            </a:pPr>
            <a:r>
              <a:rPr lang="en-US" sz="1800" dirty="0"/>
              <a:t>Are there any special considerations </a:t>
            </a:r>
            <a:r>
              <a:rPr lang="en-US" sz="1800" dirty="0" err="1"/>
              <a:t>w.r.t.</a:t>
            </a:r>
            <a:r>
              <a:rPr lang="en-US" sz="1800" dirty="0"/>
              <a:t> interfacing to cellular networks -</a:t>
            </a:r>
            <a:br>
              <a:rPr lang="en-US" sz="1800" dirty="0"/>
            </a:br>
            <a:r>
              <a:rPr lang="en-US" sz="1800" dirty="0"/>
              <a:t>i.e. smart city and vehicle applications?</a:t>
            </a:r>
          </a:p>
          <a:p>
            <a:pPr marL="576263" lvl="1" indent="-228600">
              <a:buFont typeface="Arial" panose="020B0604020202020204" pitchFamily="34" charset="0"/>
              <a:buChar char="•"/>
              <a:tabLst>
                <a:tab pos="914400" algn="l"/>
              </a:tabLst>
            </a:pPr>
            <a:endParaRPr lang="en-US" sz="1800" dirty="0"/>
          </a:p>
        </p:txBody>
      </p:sp>
      <p:sp>
        <p:nvSpPr>
          <p:cNvPr id="9220" name="Slide Number Placeholder 3">
            <a:extLst>
              <a:ext uri="{FF2B5EF4-FFF2-40B4-BE49-F238E27FC236}">
                <a16:creationId xmlns:a16="http://schemas.microsoft.com/office/drawing/2014/main" id="{1446F3A4-0DD3-486B-814A-303B4DBBFFE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9A14E3C-6B9B-4CBB-ADA5-EC89A9C8A74F}" type="slidenum">
              <a:rPr lang="en-US" altLang="en-US" smtClean="0">
                <a:solidFill>
                  <a:schemeClr val="tx1"/>
                </a:solidFill>
              </a:rPr>
              <a:pPr/>
              <a:t>16</a:t>
            </a:fld>
            <a:endParaRPr lang="en-US" altLang="en-US" dirty="0">
              <a:solidFill>
                <a:schemeClr val="tx1"/>
              </a:solidFill>
            </a:endParaRPr>
          </a:p>
        </p:txBody>
      </p:sp>
    </p:spTree>
    <p:extLst>
      <p:ext uri="{BB962C8B-B14F-4D97-AF65-F5344CB8AC3E}">
        <p14:creationId xmlns:p14="http://schemas.microsoft.com/office/powerpoint/2010/main" val="25280044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E14802C0-20BE-4F9E-ACF7-705FA15333AF}"/>
              </a:ext>
            </a:extLst>
          </p:cNvPr>
          <p:cNvSpPr>
            <a:spLocks noGrp="1" noChangeArrowheads="1"/>
          </p:cNvSpPr>
          <p:nvPr>
            <p:ph type="title"/>
          </p:nvPr>
        </p:nvSpPr>
        <p:spPr/>
        <p:txBody>
          <a:bodyPr/>
          <a:lstStyle/>
          <a:p>
            <a:r>
              <a:rPr lang="en-US" altLang="en-US" sz="4000" dirty="0"/>
              <a:t>A</a:t>
            </a:r>
            <a:r>
              <a:rPr lang="en-US" altLang="en-US" dirty="0"/>
              <a:t>nalysis Steps</a:t>
            </a:r>
            <a:endParaRPr lang="en-US" altLang="en-US" sz="4000" dirty="0"/>
          </a:p>
        </p:txBody>
      </p:sp>
      <p:sp>
        <p:nvSpPr>
          <p:cNvPr id="9219" name="Content Placeholder 2">
            <a:extLst>
              <a:ext uri="{FF2B5EF4-FFF2-40B4-BE49-F238E27FC236}">
                <a16:creationId xmlns:a16="http://schemas.microsoft.com/office/drawing/2014/main" id="{F8A5F01F-52D6-47BD-9336-35C5CE265C10}"/>
              </a:ext>
            </a:extLst>
          </p:cNvPr>
          <p:cNvSpPr>
            <a:spLocks noGrp="1" noChangeArrowheads="1"/>
          </p:cNvSpPr>
          <p:nvPr>
            <p:ph idx="1"/>
          </p:nvPr>
        </p:nvSpPr>
        <p:spPr>
          <a:xfrm>
            <a:off x="539552" y="1805781"/>
            <a:ext cx="7764463" cy="4575547"/>
          </a:xfrm>
        </p:spPr>
        <p:txBody>
          <a:bodyPr/>
          <a:lstStyle/>
          <a:p>
            <a:pPr marL="514350" indent="-514350">
              <a:buFont typeface="Arial" panose="020B0604020202020204" pitchFamily="34" charset="0"/>
              <a:buChar char="•"/>
            </a:pPr>
            <a:r>
              <a:rPr lang="en-US" altLang="en-US" sz="2400" dirty="0"/>
              <a:t>Defining MAC service interface to 802.1 for different 802.15 MACs</a:t>
            </a:r>
          </a:p>
          <a:p>
            <a:pPr marL="514350" indent="-514350">
              <a:buFont typeface="Arial" panose="020B0604020202020204" pitchFamily="34" charset="0"/>
              <a:buChar char="•"/>
            </a:pPr>
            <a:r>
              <a:rPr lang="en-US" altLang="en-US" sz="2400" dirty="0"/>
              <a:t>For each standard</a:t>
            </a:r>
          </a:p>
          <a:p>
            <a:pPr marL="914400" lvl="1" indent="-514350">
              <a:buFont typeface="Arial" panose="020B0604020202020204" pitchFamily="34" charset="0"/>
              <a:buChar char="•"/>
            </a:pPr>
            <a:r>
              <a:rPr lang="en-US" altLang="en-US" sz="2000" dirty="0"/>
              <a:t>Differences in MAC SAPs (high level)</a:t>
            </a:r>
          </a:p>
          <a:p>
            <a:pPr marL="914400" lvl="1" indent="-514350">
              <a:buFont typeface="Arial" panose="020B0604020202020204" pitchFamily="34" charset="0"/>
              <a:buChar char="•"/>
            </a:pPr>
            <a:r>
              <a:rPr lang="en-US" altLang="en-US" sz="2000" dirty="0"/>
              <a:t>Mis-matches with SAP and 802.1 assumptions</a:t>
            </a:r>
          </a:p>
          <a:p>
            <a:pPr marL="914400" lvl="1" indent="-514350">
              <a:buFont typeface="Arial" panose="020B0604020202020204" pitchFamily="34" charset="0"/>
              <a:buChar char="•"/>
            </a:pPr>
            <a:r>
              <a:rPr lang="en-US" altLang="en-US" sz="2000" dirty="0"/>
              <a:t>Relevance/priority in 802.1 compatibility</a:t>
            </a:r>
          </a:p>
          <a:p>
            <a:pPr marL="514350" indent="-514350">
              <a:buFont typeface="Arial" panose="020B0604020202020204" pitchFamily="34" charset="0"/>
              <a:buChar char="•"/>
            </a:pPr>
            <a:r>
              <a:rPr lang="en-US" altLang="en-US" sz="2400" dirty="0"/>
              <a:t>Basic questions (for each standard)</a:t>
            </a:r>
          </a:p>
          <a:p>
            <a:pPr marL="914400" lvl="1" indent="-514350">
              <a:buFont typeface="Arial" panose="020B0604020202020204" pitchFamily="34" charset="0"/>
              <a:buChar char="•"/>
            </a:pPr>
            <a:r>
              <a:rPr lang="en-US" altLang="en-US" sz="2000" dirty="0"/>
              <a:t>What parts of 802.1 are useful</a:t>
            </a:r>
          </a:p>
          <a:p>
            <a:pPr marL="514350" indent="-514350">
              <a:buFont typeface="Arial" panose="020B0604020202020204" pitchFamily="34" charset="0"/>
              <a:buChar char="•"/>
            </a:pPr>
            <a:r>
              <a:rPr lang="en-US" altLang="en-US" sz="2400" dirty="0"/>
              <a:t>Prioritize and sequence</a:t>
            </a:r>
          </a:p>
          <a:p>
            <a:pPr marL="914400" lvl="1" indent="-514350">
              <a:buFont typeface="Arial" panose="020B0604020202020204" pitchFamily="34" charset="0"/>
              <a:buChar char="•"/>
            </a:pPr>
            <a:r>
              <a:rPr lang="en-US" altLang="en-US" sz="2000" dirty="0"/>
              <a:t>Where to we start right now?</a:t>
            </a:r>
          </a:p>
          <a:p>
            <a:pPr marL="914400" lvl="1" indent="-514350">
              <a:buFont typeface="Arial" panose="020B0604020202020204" pitchFamily="34" charset="0"/>
              <a:buChar char="•"/>
            </a:pPr>
            <a:endParaRPr lang="en-US" altLang="en-US" sz="2000" dirty="0"/>
          </a:p>
          <a:p>
            <a:pPr marL="400050" lvl="1" indent="0"/>
            <a:endParaRPr lang="en-US" altLang="en-US" sz="2000" dirty="0"/>
          </a:p>
        </p:txBody>
      </p:sp>
      <p:sp>
        <p:nvSpPr>
          <p:cNvPr id="9220" name="Slide Number Placeholder 3">
            <a:extLst>
              <a:ext uri="{FF2B5EF4-FFF2-40B4-BE49-F238E27FC236}">
                <a16:creationId xmlns:a16="http://schemas.microsoft.com/office/drawing/2014/main" id="{1446F3A4-0DD3-486B-814A-303B4DBBFFE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9A14E3C-6B9B-4CBB-ADA5-EC89A9C8A74F}" type="slidenum">
              <a:rPr lang="en-US" altLang="en-US" smtClean="0">
                <a:solidFill>
                  <a:schemeClr val="tx1"/>
                </a:solidFill>
              </a:rPr>
              <a:pPr/>
              <a:t>17</a:t>
            </a:fld>
            <a:endParaRPr lang="en-US" altLang="en-US" dirty="0">
              <a:solidFill>
                <a:schemeClr val="tx1"/>
              </a:solidFill>
            </a:endParaRPr>
          </a:p>
        </p:txBody>
      </p:sp>
    </p:spTree>
    <p:extLst>
      <p:ext uri="{BB962C8B-B14F-4D97-AF65-F5344CB8AC3E}">
        <p14:creationId xmlns:p14="http://schemas.microsoft.com/office/powerpoint/2010/main" val="72781819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E14802C0-20BE-4F9E-ACF7-705FA15333AF}"/>
              </a:ext>
            </a:extLst>
          </p:cNvPr>
          <p:cNvSpPr>
            <a:spLocks noGrp="1" noChangeArrowheads="1"/>
          </p:cNvSpPr>
          <p:nvPr>
            <p:ph type="title"/>
          </p:nvPr>
        </p:nvSpPr>
        <p:spPr/>
        <p:txBody>
          <a:bodyPr/>
          <a:lstStyle/>
          <a:p>
            <a:r>
              <a:rPr lang="en-US" altLang="en-US" sz="4000" dirty="0"/>
              <a:t>Joint 802.1/802.15 Mtg. Prep</a:t>
            </a:r>
          </a:p>
        </p:txBody>
      </p:sp>
      <p:sp>
        <p:nvSpPr>
          <p:cNvPr id="9219" name="Content Placeholder 2">
            <a:extLst>
              <a:ext uri="{FF2B5EF4-FFF2-40B4-BE49-F238E27FC236}">
                <a16:creationId xmlns:a16="http://schemas.microsoft.com/office/drawing/2014/main" id="{F8A5F01F-52D6-47BD-9336-35C5CE265C10}"/>
              </a:ext>
            </a:extLst>
          </p:cNvPr>
          <p:cNvSpPr>
            <a:spLocks noGrp="1" noChangeArrowheads="1"/>
          </p:cNvSpPr>
          <p:nvPr>
            <p:ph idx="1"/>
          </p:nvPr>
        </p:nvSpPr>
        <p:spPr>
          <a:xfrm>
            <a:off x="539552" y="1805781"/>
            <a:ext cx="7764463" cy="4575547"/>
          </a:xfrm>
        </p:spPr>
        <p:txBody>
          <a:bodyPr/>
          <a:lstStyle/>
          <a:p>
            <a:pPr>
              <a:buFont typeface="Arial" panose="020B0604020202020204" pitchFamily="34" charset="0"/>
              <a:buChar char="•"/>
            </a:pPr>
            <a:r>
              <a:rPr lang="en-US" altLang="en-US" sz="2400" dirty="0"/>
              <a:t>Need to identify 802.1 features and services that are relevant</a:t>
            </a:r>
          </a:p>
          <a:p>
            <a:pPr lvl="1">
              <a:buFont typeface="Arial" panose="020B0604020202020204" pitchFamily="34" charset="0"/>
              <a:buChar char="•"/>
            </a:pPr>
            <a:r>
              <a:rPr lang="en-US" altLang="en-US" sz="2000" dirty="0"/>
              <a:t>Different for each standards</a:t>
            </a:r>
          </a:p>
          <a:p>
            <a:pPr>
              <a:buFont typeface="Arial" panose="020B0604020202020204" pitchFamily="34" charset="0"/>
              <a:buChar char="•"/>
            </a:pPr>
            <a:r>
              <a:rPr lang="en-US" altLang="en-US" sz="2400" dirty="0"/>
              <a:t>Need to consider what “802.1 compliant” means</a:t>
            </a:r>
          </a:p>
          <a:p>
            <a:pPr>
              <a:buFont typeface="Arial" panose="020B0604020202020204" pitchFamily="34" charset="0"/>
              <a:buChar char="•"/>
            </a:pPr>
            <a:r>
              <a:rPr lang="en-US" altLang="en-US" sz="2400" dirty="0"/>
              <a:t>Need to remember this is a 2-way communication channel</a:t>
            </a:r>
          </a:p>
          <a:p>
            <a:pPr lvl="1">
              <a:buFont typeface="Arial" panose="020B0604020202020204" pitchFamily="34" charset="0"/>
              <a:buChar char="•"/>
            </a:pPr>
            <a:r>
              <a:rPr lang="en-US" altLang="en-US" sz="2000" dirty="0"/>
              <a:t>They can help us understand things</a:t>
            </a:r>
          </a:p>
          <a:p>
            <a:pPr lvl="1">
              <a:buFont typeface="Arial" panose="020B0604020202020204" pitchFamily="34" charset="0"/>
              <a:buChar char="•"/>
            </a:pPr>
            <a:r>
              <a:rPr lang="en-US" altLang="en-US" sz="2000" dirty="0"/>
              <a:t>We can propose changes to 802.1 </a:t>
            </a:r>
          </a:p>
        </p:txBody>
      </p:sp>
      <p:sp>
        <p:nvSpPr>
          <p:cNvPr id="9220" name="Slide Number Placeholder 3">
            <a:extLst>
              <a:ext uri="{FF2B5EF4-FFF2-40B4-BE49-F238E27FC236}">
                <a16:creationId xmlns:a16="http://schemas.microsoft.com/office/drawing/2014/main" id="{1446F3A4-0DD3-486B-814A-303B4DBBFFE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9A14E3C-6B9B-4CBB-ADA5-EC89A9C8A74F}" type="slidenum">
              <a:rPr lang="en-US" altLang="en-US" smtClean="0">
                <a:solidFill>
                  <a:schemeClr val="tx1"/>
                </a:solidFill>
              </a:rPr>
              <a:pPr/>
              <a:t>18</a:t>
            </a:fld>
            <a:endParaRPr lang="en-US" altLang="en-US" dirty="0">
              <a:solidFill>
                <a:schemeClr val="tx1"/>
              </a:solidFill>
            </a:endParaRPr>
          </a:p>
        </p:txBody>
      </p:sp>
    </p:spTree>
    <p:extLst>
      <p:ext uri="{BB962C8B-B14F-4D97-AF65-F5344CB8AC3E}">
        <p14:creationId xmlns:p14="http://schemas.microsoft.com/office/powerpoint/2010/main" val="143931320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0" name="Slide Number Placeholder 3">
            <a:extLst>
              <a:ext uri="{FF2B5EF4-FFF2-40B4-BE49-F238E27FC236}">
                <a16:creationId xmlns:a16="http://schemas.microsoft.com/office/drawing/2014/main" id="{1446F3A4-0DD3-486B-814A-303B4DBBFFE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9A14E3C-6B9B-4CBB-ADA5-EC89A9C8A74F}" type="slidenum">
              <a:rPr lang="en-US" altLang="en-US" smtClean="0">
                <a:solidFill>
                  <a:schemeClr val="tx1"/>
                </a:solidFill>
              </a:rPr>
              <a:pPr/>
              <a:t>19</a:t>
            </a:fld>
            <a:endParaRPr lang="en-US" altLang="en-US" dirty="0">
              <a:solidFill>
                <a:schemeClr val="tx1"/>
              </a:solidFill>
            </a:endParaRPr>
          </a:p>
        </p:txBody>
      </p:sp>
      <p:graphicFrame>
        <p:nvGraphicFramePr>
          <p:cNvPr id="3" name="Table 3">
            <a:extLst>
              <a:ext uri="{FF2B5EF4-FFF2-40B4-BE49-F238E27FC236}">
                <a16:creationId xmlns:a16="http://schemas.microsoft.com/office/drawing/2014/main" id="{7BDF5C3A-E521-4C38-8F3D-10395D10EAFB}"/>
              </a:ext>
            </a:extLst>
          </p:cNvPr>
          <p:cNvGraphicFramePr>
            <a:graphicFrameLocks noGrp="1"/>
          </p:cNvGraphicFramePr>
          <p:nvPr>
            <p:extLst>
              <p:ext uri="{D42A27DB-BD31-4B8C-83A1-F6EECF244321}">
                <p14:modId xmlns:p14="http://schemas.microsoft.com/office/powerpoint/2010/main" val="3473499769"/>
              </p:ext>
            </p:extLst>
          </p:nvPr>
        </p:nvGraphicFramePr>
        <p:xfrm>
          <a:off x="503548" y="1427405"/>
          <a:ext cx="8136905" cy="4988295"/>
        </p:xfrm>
        <a:graphic>
          <a:graphicData uri="http://schemas.openxmlformats.org/drawingml/2006/table">
            <a:tbl>
              <a:tblPr firstRow="1" bandRow="1">
                <a:tableStyleId>{5C22544A-7EE6-4342-B048-85BDC9FD1C3A}</a:tableStyleId>
              </a:tblPr>
              <a:tblGrid>
                <a:gridCol w="944211">
                  <a:extLst>
                    <a:ext uri="{9D8B030D-6E8A-4147-A177-3AD203B41FA5}">
                      <a16:colId xmlns:a16="http://schemas.microsoft.com/office/drawing/2014/main" val="253689793"/>
                    </a:ext>
                  </a:extLst>
                </a:gridCol>
                <a:gridCol w="1133053">
                  <a:extLst>
                    <a:ext uri="{9D8B030D-6E8A-4147-A177-3AD203B41FA5}">
                      <a16:colId xmlns:a16="http://schemas.microsoft.com/office/drawing/2014/main" val="1656069566"/>
                    </a:ext>
                  </a:extLst>
                </a:gridCol>
                <a:gridCol w="937822">
                  <a:extLst>
                    <a:ext uri="{9D8B030D-6E8A-4147-A177-3AD203B41FA5}">
                      <a16:colId xmlns:a16="http://schemas.microsoft.com/office/drawing/2014/main" val="2174683939"/>
                    </a:ext>
                  </a:extLst>
                </a:gridCol>
                <a:gridCol w="981358">
                  <a:extLst>
                    <a:ext uri="{9D8B030D-6E8A-4147-A177-3AD203B41FA5}">
                      <a16:colId xmlns:a16="http://schemas.microsoft.com/office/drawing/2014/main" val="1152864549"/>
                    </a:ext>
                  </a:extLst>
                </a:gridCol>
                <a:gridCol w="1224136">
                  <a:extLst>
                    <a:ext uri="{9D8B030D-6E8A-4147-A177-3AD203B41FA5}">
                      <a16:colId xmlns:a16="http://schemas.microsoft.com/office/drawing/2014/main" val="2430616975"/>
                    </a:ext>
                  </a:extLst>
                </a:gridCol>
                <a:gridCol w="828092">
                  <a:extLst>
                    <a:ext uri="{9D8B030D-6E8A-4147-A177-3AD203B41FA5}">
                      <a16:colId xmlns:a16="http://schemas.microsoft.com/office/drawing/2014/main" val="2423252317"/>
                    </a:ext>
                  </a:extLst>
                </a:gridCol>
                <a:gridCol w="1224136">
                  <a:extLst>
                    <a:ext uri="{9D8B030D-6E8A-4147-A177-3AD203B41FA5}">
                      <a16:colId xmlns:a16="http://schemas.microsoft.com/office/drawing/2014/main" val="2505715092"/>
                    </a:ext>
                  </a:extLst>
                </a:gridCol>
                <a:gridCol w="864097">
                  <a:extLst>
                    <a:ext uri="{9D8B030D-6E8A-4147-A177-3AD203B41FA5}">
                      <a16:colId xmlns:a16="http://schemas.microsoft.com/office/drawing/2014/main" val="3849528027"/>
                    </a:ext>
                  </a:extLst>
                </a:gridCol>
              </a:tblGrid>
              <a:tr h="490545">
                <a:tc>
                  <a:txBody>
                    <a:bodyPr/>
                    <a:lstStyle/>
                    <a:p>
                      <a:r>
                        <a:rPr lang="en-US" sz="1400" dirty="0"/>
                        <a:t>Std</a:t>
                      </a:r>
                    </a:p>
                  </a:txBody>
                  <a:tcPr/>
                </a:tc>
                <a:tc>
                  <a:txBody>
                    <a:bodyPr/>
                    <a:lstStyle/>
                    <a:p>
                      <a:r>
                        <a:rPr lang="en-US" sz="1400" dirty="0"/>
                        <a:t>Relevant?</a:t>
                      </a:r>
                    </a:p>
                  </a:txBody>
                  <a:tcPr/>
                </a:tc>
                <a:tc>
                  <a:txBody>
                    <a:bodyPr/>
                    <a:lstStyle/>
                    <a:p>
                      <a:r>
                        <a:rPr lang="en-US" sz="1400" dirty="0"/>
                        <a:t>Issues?</a:t>
                      </a:r>
                    </a:p>
                  </a:txBody>
                  <a:tcPr/>
                </a:tc>
                <a:tc>
                  <a:txBody>
                    <a:bodyPr/>
                    <a:lstStyle/>
                    <a:p>
                      <a:r>
                        <a:rPr lang="en-US" sz="1400" dirty="0"/>
                        <a:t>Bridging</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400" dirty="0"/>
                        <a:t>Dynamic Addressing</a:t>
                      </a:r>
                    </a:p>
                  </a:txBody>
                  <a:tcPr/>
                </a:tc>
                <a:tc>
                  <a:txBody>
                    <a:bodyPr/>
                    <a:lstStyle/>
                    <a:p>
                      <a:r>
                        <a:rPr lang="en-US" sz="1400" dirty="0"/>
                        <a:t>EPD</a:t>
                      </a:r>
                    </a:p>
                  </a:txBody>
                  <a:tcPr/>
                </a:tc>
                <a:tc>
                  <a:txBody>
                    <a:bodyPr/>
                    <a:lstStyle/>
                    <a:p>
                      <a:r>
                        <a:rPr lang="en-US" sz="1400" dirty="0"/>
                        <a:t>QoS</a:t>
                      </a:r>
                    </a:p>
                  </a:txBody>
                  <a:tcPr/>
                </a:tc>
                <a:tc>
                  <a:txBody>
                    <a:bodyPr/>
                    <a:lstStyle/>
                    <a:p>
                      <a:r>
                        <a:rPr lang="en-US" sz="1400" dirty="0"/>
                        <a:t>TSN</a:t>
                      </a:r>
                    </a:p>
                  </a:txBody>
                  <a:tcPr/>
                </a:tc>
                <a:extLst>
                  <a:ext uri="{0D108BD9-81ED-4DB2-BD59-A6C34878D82A}">
                    <a16:rowId xmlns:a16="http://schemas.microsoft.com/office/drawing/2014/main" val="1552444748"/>
                  </a:ext>
                </a:extLst>
              </a:tr>
              <a:tr h="490545">
                <a:tc>
                  <a:txBody>
                    <a:bodyPr/>
                    <a:lstStyle/>
                    <a:p>
                      <a:r>
                        <a:rPr lang="en-US" sz="1400" dirty="0"/>
                        <a:t>15.3</a:t>
                      </a:r>
                    </a:p>
                  </a:txBody>
                  <a:tcPr/>
                </a:tc>
                <a:tc>
                  <a:txBody>
                    <a:bodyPr/>
                    <a:lstStyle/>
                    <a:p>
                      <a:r>
                        <a:rPr lang="en-US" sz="1400" dirty="0"/>
                        <a:t>Yes</a:t>
                      </a:r>
                    </a:p>
                  </a:txBody>
                  <a:tcPr/>
                </a:tc>
                <a:tc>
                  <a:txBody>
                    <a:bodyPr/>
                    <a:lstStyle/>
                    <a:p>
                      <a:r>
                        <a:rPr lang="en-US" sz="1400" dirty="0"/>
                        <a:t>?</a:t>
                      </a:r>
                    </a:p>
                  </a:txBody>
                  <a:tcPr/>
                </a:tc>
                <a:tc>
                  <a:txBody>
                    <a:bodyPr/>
                    <a:lstStyle/>
                    <a:p>
                      <a:r>
                        <a:rPr lang="en-US" sz="1400" dirty="0"/>
                        <a:t>Done</a:t>
                      </a:r>
                    </a:p>
                  </a:txBody>
                  <a:tcPr/>
                </a:tc>
                <a:tc>
                  <a:txBody>
                    <a:bodyPr/>
                    <a:lstStyle/>
                    <a:p>
                      <a:r>
                        <a:rPr lang="en-US" sz="1400" dirty="0"/>
                        <a:t>Not yet</a:t>
                      </a:r>
                    </a:p>
                  </a:txBody>
                  <a:tcPr/>
                </a:tc>
                <a:tc>
                  <a:txBody>
                    <a:bodyPr/>
                    <a:lstStyle/>
                    <a:p>
                      <a:r>
                        <a:rPr lang="en-US" sz="1400" dirty="0"/>
                        <a:t>Done</a:t>
                      </a:r>
                    </a:p>
                  </a:txBody>
                  <a:tcPr/>
                </a:tc>
                <a:tc>
                  <a:txBody>
                    <a:bodyPr/>
                    <a:lstStyle/>
                    <a:p>
                      <a:r>
                        <a:rPr lang="en-US" sz="1400" dirty="0"/>
                        <a:t>Yes</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400" dirty="0"/>
                        <a:t>Not yet</a:t>
                      </a:r>
                    </a:p>
                  </a:txBody>
                  <a:tcPr/>
                </a:tc>
                <a:extLst>
                  <a:ext uri="{0D108BD9-81ED-4DB2-BD59-A6C34878D82A}">
                    <a16:rowId xmlns:a16="http://schemas.microsoft.com/office/drawing/2014/main" val="2599680842"/>
                  </a:ext>
                </a:extLst>
              </a:tr>
              <a:tr h="490545">
                <a:tc>
                  <a:txBody>
                    <a:bodyPr/>
                    <a:lstStyle/>
                    <a:p>
                      <a:r>
                        <a:rPr lang="en-US" sz="1400" dirty="0"/>
                        <a:t>15.4(V2)</a:t>
                      </a:r>
                    </a:p>
                  </a:txBody>
                  <a:tcPr/>
                </a:tc>
                <a:tc>
                  <a:txBody>
                    <a:bodyPr/>
                    <a:lstStyle/>
                    <a:p>
                      <a:r>
                        <a:rPr lang="en-US" sz="1400" dirty="0"/>
                        <a:t>Maybe</a:t>
                      </a:r>
                    </a:p>
                  </a:txBody>
                  <a:tcPr/>
                </a:tc>
                <a:tc>
                  <a:txBody>
                    <a:bodyPr/>
                    <a:lstStyle/>
                    <a:p>
                      <a:r>
                        <a:rPr lang="en-US" sz="1400" dirty="0"/>
                        <a:t>Yes</a:t>
                      </a:r>
                    </a:p>
                  </a:txBody>
                  <a:tcPr/>
                </a:tc>
                <a:tc>
                  <a:txBody>
                    <a:bodyPr/>
                    <a:lstStyle/>
                    <a:p>
                      <a:r>
                        <a:rPr lang="en-US" sz="1400" dirty="0"/>
                        <a:t>Bridging-like</a:t>
                      </a:r>
                    </a:p>
                  </a:txBody>
                  <a:tcPr/>
                </a:tc>
                <a:tc>
                  <a:txBody>
                    <a:bodyPr/>
                    <a:lstStyle/>
                    <a:p>
                      <a:r>
                        <a:rPr lang="en-US" sz="1400" dirty="0"/>
                        <a:t>Maybe</a:t>
                      </a:r>
                    </a:p>
                  </a:txBody>
                  <a:tcPr/>
                </a:tc>
                <a:tc>
                  <a:txBody>
                    <a:bodyPr/>
                    <a:lstStyle/>
                    <a:p>
                      <a:r>
                        <a:rPr lang="en-US" sz="1400" dirty="0"/>
                        <a:t>Yes (15.9)</a:t>
                      </a:r>
                    </a:p>
                  </a:txBody>
                  <a:tcPr/>
                </a:tc>
                <a:tc>
                  <a:txBody>
                    <a:bodyPr/>
                    <a:lstStyle/>
                    <a:p>
                      <a:r>
                        <a:rPr lang="en-US" sz="1400" dirty="0"/>
                        <a:t>Not yet</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400" dirty="0"/>
                        <a:t>Not yet</a:t>
                      </a:r>
                    </a:p>
                  </a:txBody>
                  <a:tcPr/>
                </a:tc>
                <a:extLst>
                  <a:ext uri="{0D108BD9-81ED-4DB2-BD59-A6C34878D82A}">
                    <a16:rowId xmlns:a16="http://schemas.microsoft.com/office/drawing/2014/main" val="2527791107"/>
                  </a:ext>
                </a:extLst>
              </a:tr>
              <a:tr h="490545">
                <a:tc>
                  <a:txBody>
                    <a:bodyPr/>
                    <a:lstStyle/>
                    <a:p>
                      <a:r>
                        <a:rPr lang="en-US" sz="1400" dirty="0"/>
                        <a:t>15.4(V1)</a:t>
                      </a:r>
                    </a:p>
                  </a:txBody>
                  <a:tcPr/>
                </a:tc>
                <a:tc>
                  <a:txBody>
                    <a:bodyPr/>
                    <a:lstStyle/>
                    <a:p>
                      <a:r>
                        <a:rPr lang="en-US" sz="1400" dirty="0"/>
                        <a:t>No</a:t>
                      </a:r>
                    </a:p>
                  </a:txBody>
                  <a:tcPr/>
                </a:tc>
                <a:tc>
                  <a:txBody>
                    <a:bodyPr/>
                    <a:lstStyle/>
                    <a:p>
                      <a:r>
                        <a:rPr lang="en-US" sz="1400" dirty="0"/>
                        <a:t>--</a:t>
                      </a:r>
                    </a:p>
                  </a:txBody>
                  <a:tcPr/>
                </a:tc>
                <a:tc>
                  <a:txBody>
                    <a:bodyPr/>
                    <a:lstStyle/>
                    <a:p>
                      <a:r>
                        <a:rPr lang="en-US" sz="1400" dirty="0"/>
                        <a:t>--</a:t>
                      </a:r>
                    </a:p>
                  </a:txBody>
                  <a:tcPr/>
                </a:tc>
                <a:tc>
                  <a:txBody>
                    <a:bodyPr/>
                    <a:lstStyle/>
                    <a:p>
                      <a:r>
                        <a:rPr lang="en-US" sz="1400" dirty="0"/>
                        <a:t>--</a:t>
                      </a:r>
                    </a:p>
                  </a:txBody>
                  <a:tcPr/>
                </a:tc>
                <a:tc>
                  <a:txBody>
                    <a:bodyPr/>
                    <a:lstStyle/>
                    <a:p>
                      <a:r>
                        <a:rPr lang="en-US" sz="1400" dirty="0"/>
                        <a:t>--</a:t>
                      </a:r>
                    </a:p>
                  </a:txBody>
                  <a:tcPr/>
                </a:tc>
                <a:tc>
                  <a:txBody>
                    <a:bodyPr/>
                    <a:lstStyle/>
                    <a:p>
                      <a:r>
                        <a:rPr lang="en-US" sz="1400" dirty="0"/>
                        <a:t>--</a:t>
                      </a:r>
                    </a:p>
                  </a:txBody>
                  <a:tcPr/>
                </a:tc>
                <a:tc>
                  <a:txBody>
                    <a:bodyPr/>
                    <a:lstStyle/>
                    <a:p>
                      <a:r>
                        <a:rPr lang="en-US" sz="1400" dirty="0"/>
                        <a:t>--</a:t>
                      </a:r>
                    </a:p>
                  </a:txBody>
                  <a:tcPr/>
                </a:tc>
                <a:extLst>
                  <a:ext uri="{0D108BD9-81ED-4DB2-BD59-A6C34878D82A}">
                    <a16:rowId xmlns:a16="http://schemas.microsoft.com/office/drawing/2014/main" val="2641412818"/>
                  </a:ext>
                </a:extLst>
              </a:tr>
              <a:tr h="490545">
                <a:tc>
                  <a:txBody>
                    <a:bodyPr/>
                    <a:lstStyle/>
                    <a:p>
                      <a:r>
                        <a:rPr lang="en-US" sz="1400" dirty="0"/>
                        <a:t>15.6</a:t>
                      </a:r>
                    </a:p>
                  </a:txBody>
                  <a:tcPr/>
                </a:tc>
                <a:tc>
                  <a:txBody>
                    <a:bodyPr/>
                    <a:lstStyle/>
                    <a:p>
                      <a:r>
                        <a:rPr lang="en-US" sz="1400" dirty="0"/>
                        <a:t>Yes</a:t>
                      </a:r>
                    </a:p>
                  </a:txBody>
                  <a:tcPr/>
                </a:tc>
                <a:tc>
                  <a:txBody>
                    <a:bodyPr/>
                    <a:lstStyle/>
                    <a:p>
                      <a:r>
                        <a:rPr lang="en-US" sz="1400" dirty="0"/>
                        <a:t>Yes</a:t>
                      </a:r>
                    </a:p>
                  </a:txBody>
                  <a:tcPr/>
                </a:tc>
                <a:tc>
                  <a:txBody>
                    <a:bodyPr/>
                    <a:lstStyle/>
                    <a:p>
                      <a:r>
                        <a:rPr lang="en-US" sz="1400" dirty="0"/>
                        <a:t>Maybe</a:t>
                      </a:r>
                    </a:p>
                  </a:txBody>
                  <a:tcPr/>
                </a:tc>
                <a:tc>
                  <a:txBody>
                    <a:bodyPr/>
                    <a:lstStyle/>
                    <a:p>
                      <a:r>
                        <a:rPr lang="en-US" sz="1400" dirty="0"/>
                        <a:t>TBD</a:t>
                      </a:r>
                    </a:p>
                  </a:txBody>
                  <a:tcPr/>
                </a:tc>
                <a:tc>
                  <a:txBody>
                    <a:bodyPr/>
                    <a:lstStyle/>
                    <a:p>
                      <a:r>
                        <a:rPr lang="en-US" sz="1400" dirty="0"/>
                        <a:t>Yes</a:t>
                      </a:r>
                    </a:p>
                  </a:txBody>
                  <a:tcPr/>
                </a:tc>
                <a:tc>
                  <a:txBody>
                    <a:bodyPr/>
                    <a:lstStyle/>
                    <a:p>
                      <a:r>
                        <a:rPr lang="en-US" sz="1400" dirty="0"/>
                        <a:t>Yes</a:t>
                      </a:r>
                    </a:p>
                  </a:txBody>
                  <a:tcPr/>
                </a:tc>
                <a:tc>
                  <a:txBody>
                    <a:bodyPr/>
                    <a:lstStyle/>
                    <a:p>
                      <a:r>
                        <a:rPr lang="en-US" sz="1400" dirty="0"/>
                        <a:t>Yes</a:t>
                      </a:r>
                    </a:p>
                  </a:txBody>
                  <a:tcPr/>
                </a:tc>
                <a:extLst>
                  <a:ext uri="{0D108BD9-81ED-4DB2-BD59-A6C34878D82A}">
                    <a16:rowId xmlns:a16="http://schemas.microsoft.com/office/drawing/2014/main" val="1958236924"/>
                  </a:ext>
                </a:extLst>
              </a:tr>
              <a:tr h="490545">
                <a:tc>
                  <a:txBody>
                    <a:bodyPr/>
                    <a:lstStyle/>
                    <a:p>
                      <a:r>
                        <a:rPr lang="en-US" sz="1400" dirty="0"/>
                        <a:t>15.7</a:t>
                      </a:r>
                    </a:p>
                  </a:txBody>
                  <a:tcPr/>
                </a:tc>
                <a:tc>
                  <a:txBody>
                    <a:bodyPr/>
                    <a:lstStyle/>
                    <a:p>
                      <a:r>
                        <a:rPr lang="en-US" sz="1400" dirty="0"/>
                        <a:t>?</a:t>
                      </a:r>
                    </a:p>
                  </a:txBody>
                  <a:tcPr/>
                </a:tc>
                <a:tc>
                  <a:txBody>
                    <a:bodyPr/>
                    <a:lstStyle/>
                    <a:p>
                      <a:r>
                        <a:rPr lang="en-US" sz="1400" dirty="0"/>
                        <a:t>--</a:t>
                      </a:r>
                    </a:p>
                  </a:txBody>
                  <a:tcPr/>
                </a:tc>
                <a:tc>
                  <a:txBody>
                    <a:bodyPr/>
                    <a:lstStyle/>
                    <a:p>
                      <a:r>
                        <a:rPr lang="en-US" sz="1400" dirty="0"/>
                        <a:t>--</a:t>
                      </a:r>
                    </a:p>
                  </a:txBody>
                  <a:tcPr/>
                </a:tc>
                <a:tc>
                  <a:txBody>
                    <a:bodyPr/>
                    <a:lstStyle/>
                    <a:p>
                      <a:r>
                        <a:rPr lang="en-US" sz="1400" dirty="0"/>
                        <a:t>--</a:t>
                      </a:r>
                    </a:p>
                  </a:txBody>
                  <a:tcPr/>
                </a:tc>
                <a:tc>
                  <a:txBody>
                    <a:bodyPr/>
                    <a:lstStyle/>
                    <a:p>
                      <a:r>
                        <a:rPr lang="en-US" sz="1400" dirty="0"/>
                        <a:t>--</a:t>
                      </a:r>
                    </a:p>
                  </a:txBody>
                  <a:tcPr/>
                </a:tc>
                <a:tc>
                  <a:txBody>
                    <a:bodyPr/>
                    <a:lstStyle/>
                    <a:p>
                      <a:r>
                        <a:rPr lang="en-US" sz="1400" dirty="0"/>
                        <a:t>--</a:t>
                      </a:r>
                    </a:p>
                  </a:txBody>
                  <a:tcPr/>
                </a:tc>
                <a:tc>
                  <a:txBody>
                    <a:bodyPr/>
                    <a:lstStyle/>
                    <a:p>
                      <a:r>
                        <a:rPr lang="en-US" sz="1400" dirty="0"/>
                        <a:t>--</a:t>
                      </a:r>
                    </a:p>
                  </a:txBody>
                  <a:tcPr/>
                </a:tc>
                <a:extLst>
                  <a:ext uri="{0D108BD9-81ED-4DB2-BD59-A6C34878D82A}">
                    <a16:rowId xmlns:a16="http://schemas.microsoft.com/office/drawing/2014/main" val="2099354128"/>
                  </a:ext>
                </a:extLst>
              </a:tr>
              <a:tr h="490545">
                <a:tc>
                  <a:txBody>
                    <a:bodyPr/>
                    <a:lstStyle/>
                    <a:p>
                      <a:r>
                        <a:rPr lang="en-US" sz="1400" dirty="0"/>
                        <a:t>15.8</a:t>
                      </a:r>
                    </a:p>
                  </a:txBody>
                  <a:tcPr/>
                </a:tc>
                <a:tc>
                  <a:txBody>
                    <a:bodyPr/>
                    <a:lstStyle/>
                    <a:p>
                      <a:r>
                        <a:rPr lang="en-US" sz="1400" dirty="0"/>
                        <a:t>No</a:t>
                      </a:r>
                    </a:p>
                  </a:txBody>
                  <a:tcPr/>
                </a:tc>
                <a:tc>
                  <a:txBody>
                    <a:bodyPr/>
                    <a:lstStyle/>
                    <a:p>
                      <a:r>
                        <a:rPr lang="en-US" sz="1400" dirty="0"/>
                        <a:t>--</a:t>
                      </a:r>
                    </a:p>
                  </a:txBody>
                  <a:tcPr/>
                </a:tc>
                <a:tc>
                  <a:txBody>
                    <a:bodyPr/>
                    <a:lstStyle/>
                    <a:p>
                      <a:r>
                        <a:rPr lang="en-US" sz="1400" dirty="0"/>
                        <a:t>--</a:t>
                      </a:r>
                    </a:p>
                  </a:txBody>
                  <a:tcPr/>
                </a:tc>
                <a:tc>
                  <a:txBody>
                    <a:bodyPr/>
                    <a:lstStyle/>
                    <a:p>
                      <a:r>
                        <a:rPr lang="en-US" sz="1400" dirty="0"/>
                        <a:t>--</a:t>
                      </a:r>
                    </a:p>
                  </a:txBody>
                  <a:tcPr/>
                </a:tc>
                <a:tc>
                  <a:txBody>
                    <a:bodyPr/>
                    <a:lstStyle/>
                    <a:p>
                      <a:r>
                        <a:rPr lang="en-US" sz="1400" dirty="0"/>
                        <a:t>--</a:t>
                      </a:r>
                    </a:p>
                  </a:txBody>
                  <a:tcPr/>
                </a:tc>
                <a:tc>
                  <a:txBody>
                    <a:bodyPr/>
                    <a:lstStyle/>
                    <a:p>
                      <a:r>
                        <a:rPr lang="en-US" sz="1400" dirty="0"/>
                        <a:t>--</a:t>
                      </a:r>
                    </a:p>
                  </a:txBody>
                  <a:tcPr/>
                </a:tc>
                <a:tc>
                  <a:txBody>
                    <a:bodyPr/>
                    <a:lstStyle/>
                    <a:p>
                      <a:r>
                        <a:rPr lang="en-US" sz="1400" dirty="0"/>
                        <a:t>--</a:t>
                      </a:r>
                    </a:p>
                  </a:txBody>
                  <a:tcPr/>
                </a:tc>
                <a:extLst>
                  <a:ext uri="{0D108BD9-81ED-4DB2-BD59-A6C34878D82A}">
                    <a16:rowId xmlns:a16="http://schemas.microsoft.com/office/drawing/2014/main" val="4121845740"/>
                  </a:ext>
                </a:extLst>
              </a:tr>
              <a:tr h="490545">
                <a:tc>
                  <a:txBody>
                    <a:bodyPr/>
                    <a:lstStyle/>
                    <a:p>
                      <a:r>
                        <a:rPr lang="en-US" sz="1400" dirty="0"/>
                        <a:t>15.13</a:t>
                      </a:r>
                    </a:p>
                  </a:txBody>
                  <a:tcPr/>
                </a:tc>
                <a:tc>
                  <a:txBody>
                    <a:bodyPr/>
                    <a:lstStyle/>
                    <a:p>
                      <a:r>
                        <a:rPr lang="en-US" sz="1400" dirty="0"/>
                        <a:t>Yes</a:t>
                      </a:r>
                    </a:p>
                  </a:txBody>
                  <a:tcPr/>
                </a:tc>
                <a:tc>
                  <a:txBody>
                    <a:bodyPr/>
                    <a:lstStyle/>
                    <a:p>
                      <a:r>
                        <a:rPr lang="en-US" sz="1400" dirty="0"/>
                        <a:t>Yes</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de-DE" sz="1400" dirty="0"/>
                        <a:t>Yes, but no 4-addr</a:t>
                      </a:r>
                      <a:endParaRPr lang="en-US" sz="1400" dirty="0"/>
                    </a:p>
                  </a:txBody>
                  <a:tcPr/>
                </a:tc>
                <a:tc>
                  <a:txBody>
                    <a:bodyPr/>
                    <a:lstStyle/>
                    <a:p>
                      <a:r>
                        <a:rPr lang="en-US" sz="1400" dirty="0"/>
                        <a:t>Not yet</a:t>
                      </a:r>
                    </a:p>
                  </a:txBody>
                  <a:tcPr/>
                </a:tc>
                <a:tc>
                  <a:txBody>
                    <a:bodyPr/>
                    <a:lstStyle/>
                    <a:p>
                      <a:r>
                        <a:rPr lang="en-US" sz="1400" dirty="0"/>
                        <a:t> Yes</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de-DE" sz="1400" dirty="0"/>
                        <a:t>Priority</a:t>
                      </a:r>
                      <a:r>
                        <a:rPr lang="de-DE" sz="1400" baseline="0" dirty="0"/>
                        <a:t>,but not in MPDU</a:t>
                      </a:r>
                      <a:endParaRPr lang="en-US" sz="1400" dirty="0"/>
                    </a:p>
                  </a:txBody>
                  <a:tcPr/>
                </a:tc>
                <a:tc>
                  <a:txBody>
                    <a:bodyPr/>
                    <a:lstStyle/>
                    <a:p>
                      <a:r>
                        <a:rPr lang="en-US" sz="1400" dirty="0"/>
                        <a:t>Planned</a:t>
                      </a:r>
                    </a:p>
                  </a:txBody>
                  <a:tcPr/>
                </a:tc>
                <a:extLst>
                  <a:ext uri="{0D108BD9-81ED-4DB2-BD59-A6C34878D82A}">
                    <a16:rowId xmlns:a16="http://schemas.microsoft.com/office/drawing/2014/main" val="677694471"/>
                  </a:ext>
                </a:extLst>
              </a:tr>
              <a:tr h="490545">
                <a:tc>
                  <a:txBody>
                    <a:bodyPr/>
                    <a:lstStyle/>
                    <a:p>
                      <a:r>
                        <a:rPr lang="en-US" sz="1400" dirty="0"/>
                        <a:t>15.14/15</a:t>
                      </a:r>
                    </a:p>
                  </a:txBody>
                  <a:tcPr/>
                </a:tc>
                <a:tc>
                  <a:txBody>
                    <a:bodyPr/>
                    <a:lstStyle/>
                    <a:p>
                      <a:r>
                        <a:rPr lang="en-US" sz="1400" dirty="0"/>
                        <a:t>TBD</a:t>
                      </a:r>
                    </a:p>
                  </a:txBody>
                  <a:tcPr/>
                </a:tc>
                <a:tc>
                  <a:txBody>
                    <a:bodyPr/>
                    <a:lstStyle/>
                    <a:p>
                      <a:r>
                        <a:rPr lang="en-US" sz="1400" dirty="0"/>
                        <a:t>--</a:t>
                      </a:r>
                    </a:p>
                  </a:txBody>
                  <a:tcPr/>
                </a:tc>
                <a:tc>
                  <a:txBody>
                    <a:bodyPr/>
                    <a:lstStyle/>
                    <a:p>
                      <a:r>
                        <a:rPr lang="en-US" sz="1400" dirty="0"/>
                        <a:t>--</a:t>
                      </a:r>
                    </a:p>
                  </a:txBody>
                  <a:tcPr/>
                </a:tc>
                <a:tc>
                  <a:txBody>
                    <a:bodyPr/>
                    <a:lstStyle/>
                    <a:p>
                      <a:r>
                        <a:rPr lang="en-US" sz="1400" dirty="0"/>
                        <a:t>--</a:t>
                      </a:r>
                    </a:p>
                  </a:txBody>
                  <a:tcPr/>
                </a:tc>
                <a:tc>
                  <a:txBody>
                    <a:bodyPr/>
                    <a:lstStyle/>
                    <a:p>
                      <a:r>
                        <a:rPr lang="en-US" sz="1400" dirty="0"/>
                        <a:t>--</a:t>
                      </a:r>
                    </a:p>
                  </a:txBody>
                  <a:tcPr/>
                </a:tc>
                <a:tc>
                  <a:txBody>
                    <a:bodyPr/>
                    <a:lstStyle/>
                    <a:p>
                      <a:r>
                        <a:rPr lang="en-US" sz="1400" dirty="0"/>
                        <a:t>--</a:t>
                      </a:r>
                    </a:p>
                  </a:txBody>
                  <a:tcPr/>
                </a:tc>
                <a:tc>
                  <a:txBody>
                    <a:bodyPr/>
                    <a:lstStyle/>
                    <a:p>
                      <a:r>
                        <a:rPr lang="en-US" sz="1400" dirty="0"/>
                        <a:t>--</a:t>
                      </a:r>
                    </a:p>
                  </a:txBody>
                  <a:tcPr/>
                </a:tc>
                <a:extLst>
                  <a:ext uri="{0D108BD9-81ED-4DB2-BD59-A6C34878D82A}">
                    <a16:rowId xmlns:a16="http://schemas.microsoft.com/office/drawing/2014/main" val="2586461832"/>
                  </a:ext>
                </a:extLst>
              </a:tr>
              <a:tr h="490545">
                <a:tc>
                  <a:txBody>
                    <a:bodyPr/>
                    <a:lstStyle/>
                    <a:p>
                      <a:r>
                        <a:rPr lang="en-US" sz="1400" dirty="0"/>
                        <a:t>15.16t</a:t>
                      </a:r>
                    </a:p>
                  </a:txBody>
                  <a:tcPr/>
                </a:tc>
                <a:tc>
                  <a:txBody>
                    <a:bodyPr/>
                    <a:lstStyle/>
                    <a:p>
                      <a:r>
                        <a:rPr lang="en-US" sz="1400" dirty="0"/>
                        <a:t>TBD</a:t>
                      </a:r>
                    </a:p>
                  </a:txBody>
                  <a:tcPr/>
                </a:tc>
                <a:tc>
                  <a:txBody>
                    <a:bodyPr/>
                    <a:lstStyle/>
                    <a:p>
                      <a:r>
                        <a:rPr lang="en-US" sz="1400" dirty="0"/>
                        <a:t>--</a:t>
                      </a:r>
                    </a:p>
                  </a:txBody>
                  <a:tcPr/>
                </a:tc>
                <a:tc>
                  <a:txBody>
                    <a:bodyPr/>
                    <a:lstStyle/>
                    <a:p>
                      <a:r>
                        <a:rPr lang="en-US" sz="1400" dirty="0"/>
                        <a:t>--</a:t>
                      </a:r>
                    </a:p>
                  </a:txBody>
                  <a:tcPr/>
                </a:tc>
                <a:tc>
                  <a:txBody>
                    <a:bodyPr/>
                    <a:lstStyle/>
                    <a:p>
                      <a:r>
                        <a:rPr lang="en-US" sz="1400" dirty="0"/>
                        <a:t>--</a:t>
                      </a:r>
                    </a:p>
                  </a:txBody>
                  <a:tcPr/>
                </a:tc>
                <a:tc>
                  <a:txBody>
                    <a:bodyPr/>
                    <a:lstStyle/>
                    <a:p>
                      <a:r>
                        <a:rPr lang="en-US" sz="1400" dirty="0"/>
                        <a:t>--</a:t>
                      </a:r>
                    </a:p>
                  </a:txBody>
                  <a:tcPr/>
                </a:tc>
                <a:tc>
                  <a:txBody>
                    <a:bodyPr/>
                    <a:lstStyle/>
                    <a:p>
                      <a:r>
                        <a:rPr lang="en-US" sz="1400" dirty="0"/>
                        <a:t>--</a:t>
                      </a:r>
                    </a:p>
                  </a:txBody>
                  <a:tcPr/>
                </a:tc>
                <a:tc>
                  <a:txBody>
                    <a:bodyPr/>
                    <a:lstStyle/>
                    <a:p>
                      <a:r>
                        <a:rPr lang="en-US" sz="1400" dirty="0"/>
                        <a:t>--</a:t>
                      </a:r>
                    </a:p>
                  </a:txBody>
                  <a:tcPr/>
                </a:tc>
                <a:extLst>
                  <a:ext uri="{0D108BD9-81ED-4DB2-BD59-A6C34878D82A}">
                    <a16:rowId xmlns:a16="http://schemas.microsoft.com/office/drawing/2014/main" val="572552405"/>
                  </a:ext>
                </a:extLst>
              </a:tr>
            </a:tbl>
          </a:graphicData>
        </a:graphic>
      </p:graphicFrame>
      <p:sp>
        <p:nvSpPr>
          <p:cNvPr id="5" name="Title 1">
            <a:extLst>
              <a:ext uri="{FF2B5EF4-FFF2-40B4-BE49-F238E27FC236}">
                <a16:creationId xmlns:a16="http://schemas.microsoft.com/office/drawing/2014/main" id="{D3F21148-F449-419F-BEB1-77FF1AD1C8B0}"/>
              </a:ext>
            </a:extLst>
          </p:cNvPr>
          <p:cNvSpPr txBox="1">
            <a:spLocks noChangeArrowheads="1"/>
          </p:cNvSpPr>
          <p:nvPr/>
        </p:nvSpPr>
        <p:spPr bwMode="auto">
          <a:xfrm>
            <a:off x="575556" y="688705"/>
            <a:ext cx="7992888" cy="754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ctr" anchorCtr="0" compatLnSpc="1">
            <a:prstTxWarp prst="textNoShape">
              <a:avLst/>
            </a:prstTxWarp>
          </a:bodyPr>
          <a:lstStyle>
            <a:lvl1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mj-lt"/>
                <a:ea typeface="MS PGothic" panose="020B0600070205080204" pitchFamily="34" charset="-128"/>
                <a:cs typeface="+mj-cs"/>
              </a:defRPr>
            </a:lvl1pPr>
            <a:lvl2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a:lstStyle>
          <a:p>
            <a:r>
              <a:rPr lang="en-US" altLang="en-US" kern="0" dirty="0"/>
              <a:t>802.1 Relevance to 802.15 MACs</a:t>
            </a:r>
          </a:p>
        </p:txBody>
      </p:sp>
    </p:spTree>
    <p:extLst>
      <p:ext uri="{BB962C8B-B14F-4D97-AF65-F5344CB8AC3E}">
        <p14:creationId xmlns:p14="http://schemas.microsoft.com/office/powerpoint/2010/main" val="9671364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Content Placeholder 2">
            <a:extLst>
              <a:ext uri="{FF2B5EF4-FFF2-40B4-BE49-F238E27FC236}">
                <a16:creationId xmlns:a16="http://schemas.microsoft.com/office/drawing/2014/main" id="{82E0BD1D-4462-4534-99A7-CE65BE406E1E}"/>
              </a:ext>
            </a:extLst>
          </p:cNvPr>
          <p:cNvSpPr>
            <a:spLocks noGrp="1" noChangeArrowheads="1"/>
          </p:cNvSpPr>
          <p:nvPr>
            <p:ph idx="1"/>
          </p:nvPr>
        </p:nvSpPr>
        <p:spPr>
          <a:xfrm>
            <a:off x="689768" y="1196752"/>
            <a:ext cx="7764463" cy="5112568"/>
          </a:xfrm>
        </p:spPr>
        <p:txBody>
          <a:bodyPr/>
          <a:lstStyle/>
          <a:p>
            <a:pPr marL="0" marR="0" algn="ctr">
              <a:spcBef>
                <a:spcPts val="600"/>
              </a:spcBef>
              <a:spcAft>
                <a:spcPts val="0"/>
              </a:spcAft>
            </a:pPr>
            <a:r>
              <a:rPr lang="en-US" b="1" dirty="0">
                <a:solidFill>
                  <a:srgbClr val="0000FF"/>
                </a:solidFill>
                <a:effectLst/>
                <a:ea typeface="Times New Roman" panose="02020603050405020304" pitchFamily="18" charset="0"/>
              </a:rPr>
              <a:t>136</a:t>
            </a:r>
            <a:r>
              <a:rPr lang="en-US" b="1" baseline="30000" dirty="0">
                <a:solidFill>
                  <a:srgbClr val="0000FF"/>
                </a:solidFill>
                <a:ea typeface="Times New Roman" panose="02020603050405020304" pitchFamily="18" charset="0"/>
              </a:rPr>
              <a:t>th</a:t>
            </a:r>
            <a:r>
              <a:rPr lang="en-US" b="1" dirty="0">
                <a:solidFill>
                  <a:srgbClr val="0000FF"/>
                </a:solidFill>
                <a:effectLst/>
                <a:ea typeface="Times New Roman" panose="02020603050405020304" pitchFamily="18" charset="0"/>
              </a:rPr>
              <a:t> IEEE 802.15 WSN MTG. </a:t>
            </a:r>
            <a:endParaRPr lang="en-US" dirty="0">
              <a:solidFill>
                <a:srgbClr val="0000FF"/>
              </a:solidFill>
              <a:effectLst/>
              <a:ea typeface="Times New Roman" panose="02020603050405020304" pitchFamily="18" charset="0"/>
            </a:endParaRPr>
          </a:p>
          <a:p>
            <a:pPr marL="0" marR="0" algn="ctr">
              <a:spcBef>
                <a:spcPts val="600"/>
              </a:spcBef>
              <a:spcAft>
                <a:spcPts val="0"/>
              </a:spcAft>
            </a:pPr>
            <a:r>
              <a:rPr lang="en-US" b="1" dirty="0">
                <a:solidFill>
                  <a:srgbClr val="0000FF"/>
                </a:solidFill>
                <a:effectLst/>
                <a:ea typeface="Times New Roman" panose="02020603050405020304" pitchFamily="18" charset="0"/>
              </a:rPr>
              <a:t>Held Virtually via </a:t>
            </a:r>
            <a:r>
              <a:rPr lang="en-US" b="1" dirty="0" err="1">
                <a:solidFill>
                  <a:srgbClr val="0000FF"/>
                </a:solidFill>
                <a:effectLst/>
                <a:ea typeface="Times New Roman" panose="02020603050405020304" pitchFamily="18" charset="0"/>
              </a:rPr>
              <a:t>Webex</a:t>
            </a:r>
            <a:endParaRPr lang="en-US" b="1" dirty="0">
              <a:solidFill>
                <a:srgbClr val="0000FF"/>
              </a:solidFill>
              <a:ea typeface="Times New Roman" panose="02020603050405020304" pitchFamily="18" charset="0"/>
            </a:endParaRPr>
          </a:p>
          <a:p>
            <a:pPr marL="0" marR="0" algn="ctr">
              <a:spcBef>
                <a:spcPts val="600"/>
              </a:spcBef>
              <a:spcAft>
                <a:spcPts val="0"/>
              </a:spcAft>
            </a:pPr>
            <a:r>
              <a:rPr lang="en-US" b="1" dirty="0">
                <a:solidFill>
                  <a:srgbClr val="0000FF"/>
                </a:solidFill>
                <a:ea typeface="Times New Roman" panose="02020603050405020304" pitchFamily="18" charset="0"/>
              </a:rPr>
              <a:t>March</a:t>
            </a:r>
            <a:r>
              <a:rPr lang="en-US" b="1" dirty="0">
                <a:solidFill>
                  <a:srgbClr val="0000FF"/>
                </a:solidFill>
                <a:effectLst/>
                <a:ea typeface="Times New Roman" panose="02020603050405020304" pitchFamily="18" charset="0"/>
              </a:rPr>
              <a:t> 8</a:t>
            </a:r>
            <a:r>
              <a:rPr lang="en-US" b="1" baseline="30000" dirty="0">
                <a:solidFill>
                  <a:srgbClr val="0000FF"/>
                </a:solidFill>
                <a:effectLst/>
                <a:ea typeface="Times New Roman" panose="02020603050405020304" pitchFamily="18" charset="0"/>
              </a:rPr>
              <a:t>th</a:t>
            </a:r>
            <a:r>
              <a:rPr lang="en-US" b="1" dirty="0">
                <a:solidFill>
                  <a:srgbClr val="0000FF"/>
                </a:solidFill>
                <a:effectLst/>
                <a:ea typeface="Times New Roman" panose="02020603050405020304" pitchFamily="18" charset="0"/>
              </a:rPr>
              <a:t> – 1</a:t>
            </a:r>
            <a:r>
              <a:rPr lang="en-US" b="1" dirty="0">
                <a:solidFill>
                  <a:srgbClr val="0000FF"/>
                </a:solidFill>
                <a:ea typeface="Times New Roman" panose="02020603050405020304" pitchFamily="18" charset="0"/>
              </a:rPr>
              <a:t>6</a:t>
            </a:r>
            <a:r>
              <a:rPr lang="en-US" b="1" baseline="30000" dirty="0">
                <a:solidFill>
                  <a:srgbClr val="0000FF"/>
                </a:solidFill>
                <a:effectLst/>
                <a:ea typeface="Times New Roman" panose="02020603050405020304" pitchFamily="18" charset="0"/>
              </a:rPr>
              <a:t>th</a:t>
            </a:r>
            <a:r>
              <a:rPr lang="en-US" b="1" dirty="0">
                <a:solidFill>
                  <a:srgbClr val="0000FF"/>
                </a:solidFill>
                <a:effectLst/>
                <a:ea typeface="Times New Roman" panose="02020603050405020304" pitchFamily="18" charset="0"/>
              </a:rPr>
              <a:t>, 2022</a:t>
            </a:r>
          </a:p>
          <a:p>
            <a:pPr marL="0" marR="0" algn="ctr">
              <a:spcBef>
                <a:spcPts val="600"/>
              </a:spcBef>
              <a:spcAft>
                <a:spcPts val="0"/>
              </a:spcAft>
            </a:pPr>
            <a:endParaRPr lang="en-US" b="1" dirty="0">
              <a:solidFill>
                <a:srgbClr val="0000FF"/>
              </a:solidFill>
              <a:ea typeface="Times New Roman" panose="02020603050405020304" pitchFamily="18" charset="0"/>
            </a:endParaRPr>
          </a:p>
          <a:p>
            <a:pPr marL="0" marR="0" algn="ctr">
              <a:spcBef>
                <a:spcPts val="600"/>
              </a:spcBef>
              <a:spcAft>
                <a:spcPts val="0"/>
              </a:spcAft>
            </a:pPr>
            <a:r>
              <a:rPr lang="en-US" b="1" dirty="0">
                <a:solidFill>
                  <a:srgbClr val="0000FF"/>
                </a:solidFill>
                <a:effectLst/>
                <a:ea typeface="Times New Roman" panose="02020603050405020304" pitchFamily="18" charset="0"/>
              </a:rPr>
              <a:t>Joint 802.1 / 802.15 Mtg.</a:t>
            </a:r>
          </a:p>
          <a:p>
            <a:pPr marL="0" marR="0" algn="ctr">
              <a:spcBef>
                <a:spcPts val="600"/>
              </a:spcBef>
              <a:spcAft>
                <a:spcPts val="0"/>
              </a:spcAft>
            </a:pPr>
            <a:endParaRPr lang="en-US" sz="2400" b="1" dirty="0">
              <a:solidFill>
                <a:srgbClr val="0000FF"/>
              </a:solidFill>
              <a:ea typeface="Times New Roman" panose="02020603050405020304" pitchFamily="18" charset="0"/>
            </a:endParaRPr>
          </a:p>
          <a:p>
            <a:pPr marL="0" marR="0" algn="ctr">
              <a:spcBef>
                <a:spcPts val="600"/>
              </a:spcBef>
              <a:spcAft>
                <a:spcPts val="0"/>
              </a:spcAft>
            </a:pPr>
            <a:r>
              <a:rPr lang="en-US" sz="2400" b="1" dirty="0">
                <a:solidFill>
                  <a:srgbClr val="0000FF"/>
                </a:solidFill>
                <a:ea typeface="Times New Roman" panose="02020603050405020304" pitchFamily="18" charset="0"/>
              </a:rPr>
              <a:t>The mtg. will start at 11:10 AM Eastern</a:t>
            </a:r>
          </a:p>
          <a:p>
            <a:pPr marL="0" marR="0" algn="ctr">
              <a:spcBef>
                <a:spcPts val="600"/>
              </a:spcBef>
              <a:spcAft>
                <a:spcPts val="0"/>
              </a:spcAft>
            </a:pPr>
            <a:r>
              <a:rPr lang="en-US" sz="2400" b="1" dirty="0">
                <a:solidFill>
                  <a:srgbClr val="0000FF"/>
                </a:solidFill>
                <a:effectLst/>
                <a:ea typeface="Times New Roman" panose="02020603050405020304" pitchFamily="18" charset="0"/>
              </a:rPr>
              <a:t>Please </a:t>
            </a:r>
            <a:r>
              <a:rPr lang="en-US" sz="2400" b="1" dirty="0">
                <a:solidFill>
                  <a:srgbClr val="0000FF"/>
                </a:solidFill>
                <a:ea typeface="Times New Roman" panose="02020603050405020304" pitchFamily="18" charset="0"/>
              </a:rPr>
              <a:t>R</a:t>
            </a:r>
            <a:r>
              <a:rPr lang="en-US" sz="2400" b="1" dirty="0">
                <a:solidFill>
                  <a:srgbClr val="0000FF"/>
                </a:solidFill>
                <a:effectLst/>
                <a:ea typeface="Times New Roman" panose="02020603050405020304" pitchFamily="18" charset="0"/>
              </a:rPr>
              <a:t>egister Your Attendance @</a:t>
            </a:r>
          </a:p>
          <a:p>
            <a:pPr marL="0" marR="0" algn="ctr">
              <a:spcBef>
                <a:spcPts val="600"/>
              </a:spcBef>
              <a:spcAft>
                <a:spcPts val="0"/>
              </a:spcAft>
            </a:pPr>
            <a:r>
              <a:rPr lang="en-US" sz="2400" b="1" dirty="0">
                <a:solidFill>
                  <a:srgbClr val="0000FF"/>
                </a:solidFill>
                <a:effectLst/>
                <a:ea typeface="Times New Roman" panose="02020603050405020304" pitchFamily="18" charset="0"/>
                <a:hlinkClick r:id="rId2"/>
              </a:rPr>
              <a:t>https://imat.ieee.org/attendance</a:t>
            </a:r>
            <a:endParaRPr lang="en-US" sz="2400" b="1" dirty="0">
              <a:solidFill>
                <a:srgbClr val="0000FF"/>
              </a:solidFill>
              <a:effectLst/>
              <a:ea typeface="Times New Roman" panose="02020603050405020304" pitchFamily="18" charset="0"/>
            </a:endParaRPr>
          </a:p>
        </p:txBody>
      </p:sp>
      <p:sp>
        <p:nvSpPr>
          <p:cNvPr id="4" name="Slide Number Placeholder 3">
            <a:extLst>
              <a:ext uri="{FF2B5EF4-FFF2-40B4-BE49-F238E27FC236}">
                <a16:creationId xmlns:a16="http://schemas.microsoft.com/office/drawing/2014/main" id="{30FD4C98-771B-4BD3-A80F-813E8D06A549}"/>
              </a:ext>
            </a:extLst>
          </p:cNvPr>
          <p:cNvSpPr>
            <a:spLocks noGrp="1"/>
          </p:cNvSpPr>
          <p:nvPr>
            <p:ph type="sldNum" sz="quarter" idx="10"/>
          </p:nvPr>
        </p:nvSpPr>
        <p:spPr>
          <a:xfrm>
            <a:off x="4211638" y="6554788"/>
            <a:ext cx="655637" cy="2397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149C629C-CA82-4E80-978A-D9707CE66729}" type="slidenum">
              <a:rPr lang="en-US" altLang="en-US" smtClean="0">
                <a:solidFill>
                  <a:schemeClr val="tx1"/>
                </a:solidFill>
              </a:rPr>
              <a:pPr/>
              <a:t>2</a:t>
            </a:fld>
            <a:endParaRPr lang="en-US" altLang="en-US" dirty="0">
              <a:solidFill>
                <a:schemeClr val="tx1"/>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E14802C0-20BE-4F9E-ACF7-705FA15333AF}"/>
              </a:ext>
            </a:extLst>
          </p:cNvPr>
          <p:cNvSpPr>
            <a:spLocks noGrp="1" noChangeArrowheads="1"/>
          </p:cNvSpPr>
          <p:nvPr>
            <p:ph type="title"/>
          </p:nvPr>
        </p:nvSpPr>
        <p:spPr/>
        <p:txBody>
          <a:bodyPr/>
          <a:lstStyle/>
          <a:p>
            <a:r>
              <a:rPr lang="en-US" altLang="en-US" sz="4000" dirty="0"/>
              <a:t>What Now</a:t>
            </a:r>
          </a:p>
        </p:txBody>
      </p:sp>
      <p:sp>
        <p:nvSpPr>
          <p:cNvPr id="9219" name="Content Placeholder 2">
            <a:extLst>
              <a:ext uri="{FF2B5EF4-FFF2-40B4-BE49-F238E27FC236}">
                <a16:creationId xmlns:a16="http://schemas.microsoft.com/office/drawing/2014/main" id="{F8A5F01F-52D6-47BD-9336-35C5CE265C10}"/>
              </a:ext>
            </a:extLst>
          </p:cNvPr>
          <p:cNvSpPr>
            <a:spLocks noGrp="1" noChangeArrowheads="1"/>
          </p:cNvSpPr>
          <p:nvPr>
            <p:ph idx="1"/>
          </p:nvPr>
        </p:nvSpPr>
        <p:spPr>
          <a:xfrm>
            <a:off x="539552" y="1596653"/>
            <a:ext cx="7764463" cy="4856683"/>
          </a:xfrm>
        </p:spPr>
        <p:txBody>
          <a:bodyPr/>
          <a:lstStyle/>
          <a:p>
            <a:pPr marL="0" indent="0"/>
            <a:r>
              <a:rPr lang="en-US" altLang="en-US" sz="2000" dirty="0"/>
              <a:t>What do we want to do right now?</a:t>
            </a:r>
          </a:p>
          <a:p>
            <a:pPr marL="0" indent="0"/>
            <a:r>
              <a:rPr lang="en-US" altLang="en-US" sz="2000" dirty="0"/>
              <a:t>List:</a:t>
            </a:r>
          </a:p>
          <a:p>
            <a:pPr marL="457200" indent="-457200">
              <a:buFont typeface="+mj-lt"/>
              <a:buAutoNum type="arabicPeriod"/>
            </a:pPr>
            <a:r>
              <a:rPr lang="en-US" altLang="en-US" sz="2000" b="1" dirty="0"/>
              <a:t>Interface Summary</a:t>
            </a:r>
          </a:p>
          <a:p>
            <a:pPr marL="857250" lvl="1" indent="-457200">
              <a:buFont typeface="+mj-lt"/>
              <a:buAutoNum type="arabicPeriod"/>
            </a:pPr>
            <a:r>
              <a:rPr lang="en-US" altLang="en-US" sz="1600" b="1" dirty="0"/>
              <a:t>15.3 – See subsequent slide </a:t>
            </a:r>
            <a:r>
              <a:rPr lang="en-US" altLang="en-US" sz="1600" b="1" dirty="0" err="1"/>
              <a:t>slide</a:t>
            </a:r>
            <a:endParaRPr lang="en-US" altLang="en-US" sz="1600" b="1" dirty="0"/>
          </a:p>
          <a:p>
            <a:pPr marL="857250" lvl="1" indent="-457200">
              <a:buFont typeface="+mj-lt"/>
              <a:buAutoNum type="arabicPeriod"/>
            </a:pPr>
            <a:r>
              <a:rPr lang="en-US" altLang="en-US" sz="1600" b="1" dirty="0"/>
              <a:t>15.4 MAC Data SAP – Follows 802 model (basic): Support for </a:t>
            </a:r>
            <a:r>
              <a:rPr lang="en-US" altLang="en-US" sz="1600" b="1" dirty="0" err="1"/>
              <a:t>Src</a:t>
            </a:r>
            <a:r>
              <a:rPr lang="en-US" altLang="en-US" sz="1600" b="1" dirty="0"/>
              <a:t> and </a:t>
            </a:r>
            <a:r>
              <a:rPr lang="en-US" altLang="en-US" sz="1600" b="1" dirty="0" err="1"/>
              <a:t>Dst</a:t>
            </a:r>
            <a:r>
              <a:rPr lang="en-US" altLang="en-US" sz="1600" b="1" dirty="0"/>
              <a:t> address (1 each only) 64-Bit and 16-Bit short (non unique); No generalized priority (2 level, normal and critical); Support for EPD via 802.15.9 MPX IE (encapsulation at the MAC SAP); no consideration of address randomization; </a:t>
            </a:r>
          </a:p>
          <a:p>
            <a:pPr marL="857250" lvl="1" indent="-457200">
              <a:buFont typeface="+mj-lt"/>
              <a:buAutoNum type="arabicPeriod"/>
            </a:pPr>
            <a:r>
              <a:rPr lang="en-US" altLang="en-US" sz="1600" b="1" dirty="0"/>
              <a:t>15.13 MAC Data SAP – Request: </a:t>
            </a:r>
            <a:r>
              <a:rPr lang="en-US" altLang="en-US" sz="1600" b="1" dirty="0" err="1"/>
              <a:t>Dst</a:t>
            </a:r>
            <a:r>
              <a:rPr lang="en-US" altLang="en-US" sz="1600" b="1" dirty="0"/>
              <a:t>. </a:t>
            </a:r>
            <a:r>
              <a:rPr lang="en-US" altLang="en-US" sz="1600" b="1" dirty="0" err="1"/>
              <a:t>Addr</a:t>
            </a:r>
            <a:r>
              <a:rPr lang="en-US" altLang="en-US" sz="1600" b="1" dirty="0"/>
              <a:t>. (48 bit), </a:t>
            </a:r>
            <a:r>
              <a:rPr lang="en-US" altLang="en-US" sz="1600" b="1" dirty="0" err="1"/>
              <a:t>Src</a:t>
            </a:r>
            <a:r>
              <a:rPr lang="en-US" altLang="en-US" sz="1600" b="1" dirty="0"/>
              <a:t>. </a:t>
            </a:r>
            <a:r>
              <a:rPr lang="en-US" altLang="en-US" sz="1600" b="1" dirty="0" err="1"/>
              <a:t>Addr</a:t>
            </a:r>
            <a:r>
              <a:rPr lang="en-US" altLang="en-US" sz="1600" b="1" dirty="0"/>
              <a:t>. (48 bit), MSDU, Priority, Acknowledged (similar to drop eligible, enables ACK and retransmission) – Indication: </a:t>
            </a:r>
            <a:r>
              <a:rPr lang="en-US" altLang="en-US" sz="1600" b="1" dirty="0" err="1"/>
              <a:t>Dst</a:t>
            </a:r>
            <a:r>
              <a:rPr lang="en-US" altLang="en-US" sz="1600" b="1" dirty="0"/>
              <a:t>. </a:t>
            </a:r>
            <a:r>
              <a:rPr lang="en-US" altLang="en-US" sz="1600" b="1" dirty="0" err="1"/>
              <a:t>Addr</a:t>
            </a:r>
            <a:r>
              <a:rPr lang="en-US" altLang="en-US" sz="1600" b="1" dirty="0"/>
              <a:t>., </a:t>
            </a:r>
            <a:r>
              <a:rPr lang="en-US" altLang="en-US" sz="1600" b="1" dirty="0" err="1"/>
              <a:t>Src</a:t>
            </a:r>
            <a:r>
              <a:rPr lang="en-US" altLang="en-US" sz="1600" b="1" dirty="0"/>
              <a:t>. </a:t>
            </a:r>
            <a:r>
              <a:rPr lang="en-US" altLang="en-US" sz="1600" b="1" dirty="0" err="1"/>
              <a:t>Addr</a:t>
            </a:r>
            <a:r>
              <a:rPr lang="en-US" altLang="en-US" sz="1600" b="1" dirty="0"/>
              <a:t>, MSDU</a:t>
            </a:r>
          </a:p>
          <a:p>
            <a:pPr marL="857250" lvl="1" indent="-457200">
              <a:buFont typeface="+mj-lt"/>
              <a:buAutoNum type="arabicPeriod"/>
            </a:pPr>
            <a:r>
              <a:rPr lang="en-US" altLang="en-US" sz="1600" b="1" dirty="0"/>
              <a:t>15.6 – see subsequent slide</a:t>
            </a:r>
          </a:p>
          <a:p>
            <a:pPr marL="857250" lvl="1" indent="-457200">
              <a:buFont typeface="+mj-lt"/>
              <a:buAutoNum type="arabicPeriod"/>
            </a:pPr>
            <a:r>
              <a:rPr lang="en-US" altLang="en-US" sz="1600" b="1" dirty="0"/>
              <a:t>15.4</a:t>
            </a:r>
          </a:p>
          <a:p>
            <a:pPr marL="457200" indent="-457200">
              <a:buFont typeface="+mj-lt"/>
              <a:buAutoNum type="arabicPeriod"/>
            </a:pPr>
            <a:r>
              <a:rPr lang="en-US" altLang="en-US" sz="2000" dirty="0"/>
              <a:t>…</a:t>
            </a:r>
          </a:p>
        </p:txBody>
      </p:sp>
      <p:sp>
        <p:nvSpPr>
          <p:cNvPr id="9220" name="Slide Number Placeholder 3">
            <a:extLst>
              <a:ext uri="{FF2B5EF4-FFF2-40B4-BE49-F238E27FC236}">
                <a16:creationId xmlns:a16="http://schemas.microsoft.com/office/drawing/2014/main" id="{1446F3A4-0DD3-486B-814A-303B4DBBFFE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9A14E3C-6B9B-4CBB-ADA5-EC89A9C8A74F}" type="slidenum">
              <a:rPr lang="en-US" altLang="en-US" smtClean="0">
                <a:solidFill>
                  <a:schemeClr val="tx1"/>
                </a:solidFill>
              </a:rPr>
              <a:pPr/>
              <a:t>20</a:t>
            </a:fld>
            <a:endParaRPr lang="en-US" altLang="en-US" dirty="0">
              <a:solidFill>
                <a:schemeClr val="tx1"/>
              </a:solidFill>
            </a:endParaRPr>
          </a:p>
        </p:txBody>
      </p:sp>
    </p:spTree>
    <p:extLst>
      <p:ext uri="{BB962C8B-B14F-4D97-AF65-F5344CB8AC3E}">
        <p14:creationId xmlns:p14="http://schemas.microsoft.com/office/powerpoint/2010/main" val="145572071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D35299-0E65-477A-981C-A8E9DEAC1FE2}"/>
              </a:ext>
            </a:extLst>
          </p:cNvPr>
          <p:cNvSpPr>
            <a:spLocks noGrp="1"/>
          </p:cNvSpPr>
          <p:nvPr>
            <p:ph type="title"/>
          </p:nvPr>
        </p:nvSpPr>
        <p:spPr/>
        <p:txBody>
          <a:bodyPr/>
          <a:lstStyle/>
          <a:p>
            <a:r>
              <a:rPr lang="en-US" dirty="0"/>
              <a:t>802.15.3 Notes</a:t>
            </a:r>
          </a:p>
        </p:txBody>
      </p:sp>
      <p:sp>
        <p:nvSpPr>
          <p:cNvPr id="3" name="Content Placeholder 2">
            <a:extLst>
              <a:ext uri="{FF2B5EF4-FFF2-40B4-BE49-F238E27FC236}">
                <a16:creationId xmlns:a16="http://schemas.microsoft.com/office/drawing/2014/main" id="{A6CB2231-7B28-40B3-BA5D-F0092913861B}"/>
              </a:ext>
            </a:extLst>
          </p:cNvPr>
          <p:cNvSpPr>
            <a:spLocks noGrp="1"/>
          </p:cNvSpPr>
          <p:nvPr>
            <p:ph idx="1"/>
          </p:nvPr>
        </p:nvSpPr>
        <p:spPr/>
        <p:txBody>
          <a:bodyPr>
            <a:normAutofit/>
          </a:bodyPr>
          <a:lstStyle/>
          <a:p>
            <a:pPr marL="457200" indent="-457200">
              <a:buFont typeface="Arial" panose="020B0604020202020204" pitchFamily="34" charset="0"/>
              <a:buChar char="•"/>
            </a:pPr>
            <a:r>
              <a:rPr lang="en-US" sz="2000" dirty="0"/>
              <a:t>802.1ACct-2021 includes support for  802.15.3, which should have closed all open issues WRT Bridging and EPD.</a:t>
            </a:r>
          </a:p>
          <a:p>
            <a:pPr marL="457200" indent="-457200">
              <a:buFont typeface="Arial" panose="020B0604020202020204" pitchFamily="34" charset="0"/>
              <a:buChar char="•"/>
            </a:pPr>
            <a:r>
              <a:rPr lang="en-US" sz="2000" dirty="0"/>
              <a:t>Open issues regarding bridging and EPD with IEEE 802.15.3d-2017 have been addressed in 802.1ACct-2021</a:t>
            </a:r>
          </a:p>
          <a:p>
            <a:pPr marL="457200" indent="-457200">
              <a:buFont typeface="Arial" panose="020B0604020202020204" pitchFamily="34" charset="0"/>
              <a:buChar char="•"/>
            </a:pPr>
            <a:endParaRPr lang="en-US" sz="2000" dirty="0"/>
          </a:p>
          <a:p>
            <a:pPr marL="457200" indent="-457200">
              <a:buFont typeface="Arial" panose="020B0604020202020204" pitchFamily="34" charset="0"/>
              <a:buChar char="•"/>
            </a:pPr>
            <a:r>
              <a:rPr lang="en-US" sz="2000" dirty="0"/>
              <a:t>TG3ma is updating to change reference to 802.1D to 802.1Q [see </a:t>
            </a:r>
            <a:r>
              <a:rPr lang="en-US" sz="2000" dirty="0">
                <a:hlinkClick r:id="rId2"/>
              </a:rPr>
              <a:t>https://mentor.ieee.org/802.15/dcn/22/15-22-0127-00-03ma-proposal-to-reference-ieee-802-1q-in-ieee-802-15-3.pptx</a:t>
            </a:r>
            <a:r>
              <a:rPr lang="en-US" sz="2000" dirty="0"/>
              <a:t>]</a:t>
            </a:r>
          </a:p>
          <a:p>
            <a:pPr marL="457200" indent="-457200">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ADF5982F-8F86-4F3F-A283-F5C57031AA7E}"/>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21</a:t>
            </a:fld>
            <a:endParaRPr lang="en-US" altLang="en-US"/>
          </a:p>
        </p:txBody>
      </p:sp>
    </p:spTree>
    <p:extLst>
      <p:ext uri="{BB962C8B-B14F-4D97-AF65-F5344CB8AC3E}">
        <p14:creationId xmlns:p14="http://schemas.microsoft.com/office/powerpoint/2010/main" val="153507898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C638AA-41C3-43BF-90A0-723F57ADB728}"/>
              </a:ext>
            </a:extLst>
          </p:cNvPr>
          <p:cNvSpPr>
            <a:spLocks noGrp="1"/>
          </p:cNvSpPr>
          <p:nvPr>
            <p:ph type="title"/>
          </p:nvPr>
        </p:nvSpPr>
        <p:spPr/>
        <p:txBody>
          <a:bodyPr/>
          <a:lstStyle/>
          <a:p>
            <a:r>
              <a:rPr lang="en-US" dirty="0"/>
              <a:t>802.15.4 (v2) Notes</a:t>
            </a:r>
          </a:p>
        </p:txBody>
      </p:sp>
      <p:sp>
        <p:nvSpPr>
          <p:cNvPr id="3" name="Content Placeholder 2">
            <a:extLst>
              <a:ext uri="{FF2B5EF4-FFF2-40B4-BE49-F238E27FC236}">
                <a16:creationId xmlns:a16="http://schemas.microsoft.com/office/drawing/2014/main" id="{EEA2922A-13B7-406C-BAE0-806E79DE54FB}"/>
              </a:ext>
            </a:extLst>
          </p:cNvPr>
          <p:cNvSpPr>
            <a:spLocks noGrp="1"/>
          </p:cNvSpPr>
          <p:nvPr>
            <p:ph idx="1"/>
          </p:nvPr>
        </p:nvSpPr>
        <p:spPr>
          <a:xfrm>
            <a:off x="693322" y="1491193"/>
            <a:ext cx="7764463" cy="4868863"/>
          </a:xfrm>
        </p:spPr>
        <p:txBody>
          <a:bodyPr>
            <a:normAutofit fontScale="62500" lnSpcReduction="20000"/>
          </a:bodyPr>
          <a:lstStyle/>
          <a:p>
            <a:pPr marL="457200" indent="-457200">
              <a:buFont typeface="Arial" panose="020B0604020202020204" pitchFamily="34" charset="0"/>
              <a:buChar char="•"/>
            </a:pPr>
            <a:r>
              <a:rPr lang="en-US" dirty="0"/>
              <a:t>No specific support for 802.15.4 MAC in 802.1AC</a:t>
            </a:r>
          </a:p>
          <a:p>
            <a:pPr marL="457200" indent="-457200">
              <a:buFont typeface="Arial" panose="020B0604020202020204" pitchFamily="34" charset="0"/>
              <a:buChar char="•"/>
            </a:pPr>
            <a:r>
              <a:rPr lang="en-US" dirty="0"/>
              <a:t>MAC Data Service generally follows 802 model (but)</a:t>
            </a:r>
          </a:p>
          <a:p>
            <a:pPr marL="857250" lvl="1" indent="-457200">
              <a:buFont typeface="Arial" panose="020B0604020202020204" pitchFamily="34" charset="0"/>
              <a:buChar char="•"/>
            </a:pPr>
            <a:r>
              <a:rPr lang="en-US" dirty="0"/>
              <a:t>No direct support for QoS</a:t>
            </a:r>
          </a:p>
          <a:p>
            <a:pPr marL="857250" lvl="1" indent="-457200">
              <a:buFont typeface="Arial" panose="020B0604020202020204" pitchFamily="34" charset="0"/>
              <a:buChar char="•"/>
            </a:pPr>
            <a:r>
              <a:rPr lang="en-US" dirty="0"/>
              <a:t>Only 1 source and 1 destination address supported</a:t>
            </a:r>
          </a:p>
          <a:p>
            <a:pPr marL="857250" lvl="1" indent="-457200">
              <a:buFont typeface="Arial" panose="020B0604020202020204" pitchFamily="34" charset="0"/>
              <a:buChar char="•"/>
            </a:pPr>
            <a:r>
              <a:rPr lang="en-US" dirty="0"/>
              <a:t>Locally administered short (16-bit) addresses supported</a:t>
            </a:r>
          </a:p>
          <a:p>
            <a:pPr marL="857250" lvl="1" indent="-457200">
              <a:buFont typeface="Arial" panose="020B0604020202020204" pitchFamily="34" charset="0"/>
              <a:buChar char="•"/>
            </a:pPr>
            <a:r>
              <a:rPr lang="en-US" dirty="0"/>
              <a:t>No defined timing between MAC SAP and MAC operations</a:t>
            </a:r>
          </a:p>
          <a:p>
            <a:pPr marL="857250" lvl="1" indent="-457200">
              <a:buFont typeface="Arial" panose="020B0604020202020204" pitchFamily="34" charset="0"/>
              <a:buChar char="•"/>
            </a:pPr>
            <a:r>
              <a:rPr lang="en-US" dirty="0"/>
              <a:t>Mostly independent of PHY layer</a:t>
            </a:r>
          </a:p>
          <a:p>
            <a:pPr marL="1257300" lvl="2" indent="-457200">
              <a:buFont typeface="Arial" panose="020B0604020202020204" pitchFamily="34" charset="0"/>
              <a:buChar char="•"/>
            </a:pPr>
            <a:r>
              <a:rPr lang="en-US" dirty="0"/>
              <a:t>Some PHY specific parameters</a:t>
            </a:r>
          </a:p>
          <a:p>
            <a:pPr marL="857250" lvl="1" indent="-457200">
              <a:buFont typeface="Arial" panose="020B0604020202020204" pitchFamily="34" charset="0"/>
              <a:buChar char="•"/>
            </a:pPr>
            <a:r>
              <a:rPr lang="en-US" dirty="0"/>
              <a:t>Protocol discrimination provided via 802.15.9 MPX-IE</a:t>
            </a:r>
          </a:p>
          <a:p>
            <a:pPr marL="1257300" lvl="2" indent="-457200">
              <a:buFont typeface="Arial" panose="020B0604020202020204" pitchFamily="34" charset="0"/>
              <a:buChar char="•"/>
            </a:pPr>
            <a:r>
              <a:rPr lang="en-US" dirty="0"/>
              <a:t>Encapsulation of MSDU with protocol identification via </a:t>
            </a:r>
            <a:r>
              <a:rPr lang="en-US" dirty="0" err="1"/>
              <a:t>Ethertype</a:t>
            </a:r>
            <a:endParaRPr lang="en-US" dirty="0"/>
          </a:p>
          <a:p>
            <a:pPr marL="857250" lvl="1" indent="-457200">
              <a:buFont typeface="Arial" panose="020B0604020202020204" pitchFamily="34" charset="0"/>
              <a:buChar char="•"/>
            </a:pPr>
            <a:r>
              <a:rPr lang="en-US" dirty="0"/>
              <a:t>No connection ID, all frames are “drop eligible”, all frames include frame check sequence\</a:t>
            </a:r>
          </a:p>
          <a:p>
            <a:pPr marL="457200" indent="-457200">
              <a:buFont typeface="Arial" panose="020B0604020202020204" pitchFamily="34" charset="0"/>
              <a:buChar char="•"/>
            </a:pPr>
            <a:r>
              <a:rPr lang="en-US" dirty="0"/>
              <a:t>Key concerns include</a:t>
            </a:r>
          </a:p>
          <a:p>
            <a:pPr marL="857250" lvl="1" indent="-457200">
              <a:buFont typeface="Arial" panose="020B0604020202020204" pitchFamily="34" charset="0"/>
              <a:buChar char="•"/>
            </a:pPr>
            <a:r>
              <a:rPr lang="en-US" dirty="0"/>
              <a:t>MAC Timing assumed</a:t>
            </a:r>
          </a:p>
          <a:p>
            <a:pPr marL="857250" lvl="1" indent="-457200">
              <a:buFont typeface="Arial" panose="020B0604020202020204" pitchFamily="34" charset="0"/>
              <a:buChar char="•"/>
            </a:pPr>
            <a:r>
              <a:rPr lang="en-US" dirty="0"/>
              <a:t>MAC and medium reliability required</a:t>
            </a:r>
          </a:p>
          <a:p>
            <a:pPr marL="857250" lvl="1" indent="-457200">
              <a:buFont typeface="Arial" panose="020B0604020202020204" pitchFamily="34" charset="0"/>
              <a:buChar char="•"/>
            </a:pPr>
            <a:r>
              <a:rPr lang="en-US" dirty="0"/>
              <a:t>Overhead</a:t>
            </a:r>
          </a:p>
          <a:p>
            <a:pPr marL="857250" lvl="1" indent="-457200">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CB5641A5-C8DE-4149-9B1B-975C5A5318DE}"/>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22</a:t>
            </a:fld>
            <a:endParaRPr lang="en-US" altLang="en-US"/>
          </a:p>
        </p:txBody>
      </p:sp>
    </p:spTree>
    <p:extLst>
      <p:ext uri="{BB962C8B-B14F-4D97-AF65-F5344CB8AC3E}">
        <p14:creationId xmlns:p14="http://schemas.microsoft.com/office/powerpoint/2010/main" val="246761925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EE877AD-A578-499C-86E5-5C9D6E70007D}"/>
              </a:ext>
            </a:extLst>
          </p:cNvPr>
          <p:cNvSpPr>
            <a:spLocks noGrp="1"/>
          </p:cNvSpPr>
          <p:nvPr>
            <p:ph idx="1"/>
          </p:nvPr>
        </p:nvSpPr>
        <p:spPr>
          <a:xfrm>
            <a:off x="694009" y="1481633"/>
            <a:ext cx="7764463" cy="4971703"/>
          </a:xfrm>
        </p:spPr>
        <p:txBody>
          <a:bodyPr>
            <a:normAutofit/>
          </a:bodyPr>
          <a:lstStyle/>
          <a:p>
            <a:pPr marL="0" indent="0"/>
            <a:r>
              <a:rPr lang="en-US" sz="2000" dirty="0">
                <a:effectLst/>
              </a:rPr>
              <a:t>Addressing </a:t>
            </a:r>
            <a:r>
              <a:rPr lang="en-US" sz="2000" dirty="0" err="1">
                <a:effectLst/>
              </a:rPr>
              <a:t>EtherType</a:t>
            </a:r>
            <a:r>
              <a:rPr lang="en-US" sz="2000" dirty="0">
                <a:effectLst/>
              </a:rPr>
              <a:t> protocol discrimination (EPD) and QoS in 802.1 for 15.6:</a:t>
            </a:r>
            <a:endParaRPr lang="en-US" sz="2000" dirty="0"/>
          </a:p>
          <a:p>
            <a:pPr marL="457200" indent="-457200">
              <a:buFont typeface="Arial" panose="020B0604020202020204" pitchFamily="34" charset="0"/>
              <a:buChar char="•"/>
            </a:pPr>
            <a:r>
              <a:rPr lang="en-US" sz="2000" dirty="0"/>
              <a:t>TG15.6 Recommends considering a new</a:t>
            </a:r>
            <a:r>
              <a:rPr lang="en-US" sz="2000" dirty="0">
                <a:effectLst/>
              </a:rPr>
              <a:t> project to amendment to IEEE Standard 802.1AC-2016 with scope "This project adds support of the Internal Sublayer Service by the IEEE Std 802.15.6 MAC entity.“</a:t>
            </a:r>
          </a:p>
          <a:p>
            <a:pPr marL="457200" indent="-457200">
              <a:buFont typeface="Arial" panose="020B0604020202020204" pitchFamily="34" charset="0"/>
              <a:buChar char="•"/>
            </a:pPr>
            <a:r>
              <a:rPr lang="en-US" sz="2000" dirty="0">
                <a:effectLst/>
              </a:rPr>
              <a:t>Will add a means in 802.15.6 to include </a:t>
            </a:r>
            <a:r>
              <a:rPr lang="en-US" sz="2000" dirty="0" err="1">
                <a:effectLst/>
              </a:rPr>
              <a:t>Ethertype</a:t>
            </a:r>
            <a:r>
              <a:rPr lang="en-US" sz="2000" dirty="0">
                <a:effectLst/>
              </a:rPr>
              <a:t> for MSDUs in </a:t>
            </a:r>
            <a:r>
              <a:rPr lang="en-US" sz="2000" dirty="0"/>
              <a:t>MAC</a:t>
            </a:r>
            <a:r>
              <a:rPr lang="en-US" sz="2000" dirty="0">
                <a:effectLst/>
              </a:rPr>
              <a:t> frames and harmonize support to 802.1Q traffic types. </a:t>
            </a:r>
          </a:p>
          <a:p>
            <a:pPr marL="457200" indent="-457200">
              <a:buFont typeface="Arial" panose="020B0604020202020204" pitchFamily="34" charset="0"/>
              <a:buChar char="•"/>
            </a:pPr>
            <a:r>
              <a:rPr lang="en-US" sz="2000" dirty="0"/>
              <a:t>TG15.6 will continue work to determine how to  harmonize TSN with 15.6.</a:t>
            </a:r>
            <a:endParaRPr lang="en-US" sz="2000" dirty="0">
              <a:effectLst/>
            </a:endParaRPr>
          </a:p>
          <a:p>
            <a:pPr marL="0" indent="0"/>
            <a:br>
              <a:rPr lang="en-US" dirty="0">
                <a:effectLst/>
                <a:latin typeface="georgia" panose="02040502050405020303" pitchFamily="18" charset="0"/>
              </a:rPr>
            </a:br>
            <a:endParaRPr lang="en-US" dirty="0">
              <a:effectLst/>
              <a:latin typeface="georgia" panose="02040502050405020303" pitchFamily="18" charset="0"/>
            </a:endParaRPr>
          </a:p>
          <a:p>
            <a:endParaRPr lang="en-US" dirty="0"/>
          </a:p>
        </p:txBody>
      </p:sp>
      <p:sp>
        <p:nvSpPr>
          <p:cNvPr id="4" name="Slide Number Placeholder 3">
            <a:extLst>
              <a:ext uri="{FF2B5EF4-FFF2-40B4-BE49-F238E27FC236}">
                <a16:creationId xmlns:a16="http://schemas.microsoft.com/office/drawing/2014/main" id="{FB2FCC2D-8BE1-4BCA-B288-85348E28B649}"/>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23</a:t>
            </a:fld>
            <a:endParaRPr lang="en-US" altLang="en-US"/>
          </a:p>
        </p:txBody>
      </p:sp>
      <p:sp>
        <p:nvSpPr>
          <p:cNvPr id="5" name="Title 1">
            <a:extLst>
              <a:ext uri="{FF2B5EF4-FFF2-40B4-BE49-F238E27FC236}">
                <a16:creationId xmlns:a16="http://schemas.microsoft.com/office/drawing/2014/main" id="{9749549B-C956-4D09-857F-4C8C5F70F859}"/>
              </a:ext>
            </a:extLst>
          </p:cNvPr>
          <p:cNvSpPr txBox="1">
            <a:spLocks/>
          </p:cNvSpPr>
          <p:nvPr/>
        </p:nvSpPr>
        <p:spPr bwMode="auto">
          <a:xfrm>
            <a:off x="695969" y="685800"/>
            <a:ext cx="7764463" cy="754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ctr" anchorCtr="0" compatLnSpc="1">
            <a:prstTxWarp prst="textNoShape">
              <a:avLst/>
            </a:prstTxWarp>
          </a:bodyPr>
          <a:lstStyle>
            <a:lvl1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mj-lt"/>
                <a:ea typeface="MS PGothic" panose="020B0600070205080204" pitchFamily="34" charset="-128"/>
                <a:cs typeface="+mj-cs"/>
              </a:defRPr>
            </a:lvl1pPr>
            <a:lvl2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a:lstStyle>
          <a:p>
            <a:r>
              <a:rPr lang="en-US" kern="0" dirty="0"/>
              <a:t>802.15.6 Notes</a:t>
            </a:r>
          </a:p>
        </p:txBody>
      </p:sp>
    </p:spTree>
    <p:extLst>
      <p:ext uri="{BB962C8B-B14F-4D97-AF65-F5344CB8AC3E}">
        <p14:creationId xmlns:p14="http://schemas.microsoft.com/office/powerpoint/2010/main" val="164466127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7A1402-DADD-4095-BF2C-626ADBC140F7}"/>
              </a:ext>
            </a:extLst>
          </p:cNvPr>
          <p:cNvSpPr>
            <a:spLocks noGrp="1"/>
          </p:cNvSpPr>
          <p:nvPr>
            <p:ph type="title"/>
          </p:nvPr>
        </p:nvSpPr>
        <p:spPr/>
        <p:txBody>
          <a:bodyPr/>
          <a:lstStyle/>
          <a:p>
            <a:r>
              <a:rPr lang="en-US" dirty="0"/>
              <a:t>802.13 Notes</a:t>
            </a:r>
          </a:p>
        </p:txBody>
      </p:sp>
      <p:sp>
        <p:nvSpPr>
          <p:cNvPr id="3" name="Content Placeholder 2">
            <a:extLst>
              <a:ext uri="{FF2B5EF4-FFF2-40B4-BE49-F238E27FC236}">
                <a16:creationId xmlns:a16="http://schemas.microsoft.com/office/drawing/2014/main" id="{C2367621-B842-4D4F-BF41-91CCA97730F7}"/>
              </a:ext>
            </a:extLst>
          </p:cNvPr>
          <p:cNvSpPr>
            <a:spLocks noGrp="1"/>
          </p:cNvSpPr>
          <p:nvPr>
            <p:ph idx="1"/>
          </p:nvPr>
        </p:nvSpPr>
        <p:spPr/>
        <p:txBody>
          <a:bodyPr/>
          <a:lstStyle/>
          <a:p>
            <a:pPr>
              <a:buFont typeface="Arial" panose="020B0604020202020204" pitchFamily="34" charset="0"/>
              <a:buChar char="•"/>
            </a:pPr>
            <a:r>
              <a:rPr lang="en-US" sz="2000" dirty="0">
                <a:solidFill>
                  <a:srgbClr val="000000"/>
                </a:solidFill>
                <a:effectLst/>
              </a:rPr>
              <a:t>Bridging: some support but not generalized: currently only three addresses in the MPDU. Hence, devices cannot forward MSDUs further. Some questions on how well timing requirements and other assumptions are met.</a:t>
            </a:r>
            <a:endParaRPr lang="en-US" sz="2000" dirty="0"/>
          </a:p>
          <a:p>
            <a:pPr>
              <a:buFont typeface="Arial" panose="020B0604020202020204" pitchFamily="34" charset="0"/>
              <a:buChar char="•"/>
            </a:pPr>
            <a:r>
              <a:rPr lang="en-US" sz="2000" dirty="0">
                <a:solidFill>
                  <a:srgbClr val="000000"/>
                </a:solidFill>
                <a:effectLst/>
              </a:rPr>
              <a:t>Dynamic MAC addresses: Presently have not considered randomized MAC addresses; Maybe future work </a:t>
            </a:r>
            <a:endParaRPr lang="en-US" sz="2000" dirty="0"/>
          </a:p>
          <a:p>
            <a:pPr>
              <a:buFont typeface="Arial" panose="020B0604020202020204" pitchFamily="34" charset="0"/>
              <a:buChar char="•"/>
            </a:pPr>
            <a:r>
              <a:rPr lang="en-US" sz="2000" dirty="0">
                <a:solidFill>
                  <a:srgbClr val="000000"/>
                </a:solidFill>
                <a:effectLst/>
              </a:rPr>
              <a:t>QoS – There is a priority parameter in our MD-SAP. However, the MSDU priority is not conveyed in the MPDU and therefore only used to realize implementation-specific transmission scheduling in a device.</a:t>
            </a:r>
            <a:endParaRPr lang="en-US" sz="2000" dirty="0"/>
          </a:p>
          <a:p>
            <a:pPr>
              <a:buFont typeface="Arial" panose="020B0604020202020204" pitchFamily="34" charset="0"/>
              <a:buChar char="•"/>
            </a:pPr>
            <a:r>
              <a:rPr lang="en-US" sz="2000" dirty="0">
                <a:solidFill>
                  <a:srgbClr val="000000"/>
                </a:solidFill>
                <a:effectLst/>
              </a:rPr>
              <a:t>TSN is the goal, but possibly in a future amendment</a:t>
            </a:r>
            <a:endParaRPr lang="en-US" sz="2000" dirty="0"/>
          </a:p>
        </p:txBody>
      </p:sp>
      <p:sp>
        <p:nvSpPr>
          <p:cNvPr id="4" name="Slide Number Placeholder 3">
            <a:extLst>
              <a:ext uri="{FF2B5EF4-FFF2-40B4-BE49-F238E27FC236}">
                <a16:creationId xmlns:a16="http://schemas.microsoft.com/office/drawing/2014/main" id="{5B613570-6AA1-490B-93EC-EAFB2608EAEB}"/>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24</a:t>
            </a:fld>
            <a:endParaRPr lang="en-US" altLang="en-US"/>
          </a:p>
        </p:txBody>
      </p:sp>
    </p:spTree>
    <p:extLst>
      <p:ext uri="{BB962C8B-B14F-4D97-AF65-F5344CB8AC3E}">
        <p14:creationId xmlns:p14="http://schemas.microsoft.com/office/powerpoint/2010/main" val="278810794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E14802C0-20BE-4F9E-ACF7-705FA15333AF}"/>
              </a:ext>
            </a:extLst>
          </p:cNvPr>
          <p:cNvSpPr>
            <a:spLocks noGrp="1" noChangeArrowheads="1"/>
          </p:cNvSpPr>
          <p:nvPr>
            <p:ph type="title"/>
          </p:nvPr>
        </p:nvSpPr>
        <p:spPr/>
        <p:txBody>
          <a:bodyPr/>
          <a:lstStyle/>
          <a:p>
            <a:r>
              <a:rPr lang="en-US" altLang="en-US" sz="4000" dirty="0"/>
              <a:t>Next Step(s)</a:t>
            </a:r>
          </a:p>
        </p:txBody>
      </p:sp>
      <p:sp>
        <p:nvSpPr>
          <p:cNvPr id="9219" name="Content Placeholder 2">
            <a:extLst>
              <a:ext uri="{FF2B5EF4-FFF2-40B4-BE49-F238E27FC236}">
                <a16:creationId xmlns:a16="http://schemas.microsoft.com/office/drawing/2014/main" id="{F8A5F01F-52D6-47BD-9336-35C5CE265C10}"/>
              </a:ext>
            </a:extLst>
          </p:cNvPr>
          <p:cNvSpPr>
            <a:spLocks noGrp="1" noChangeArrowheads="1"/>
          </p:cNvSpPr>
          <p:nvPr>
            <p:ph idx="1"/>
          </p:nvPr>
        </p:nvSpPr>
        <p:spPr>
          <a:xfrm>
            <a:off x="539552" y="1805781"/>
            <a:ext cx="7764463" cy="4575547"/>
          </a:xfrm>
        </p:spPr>
        <p:txBody>
          <a:bodyPr/>
          <a:lstStyle/>
          <a:p>
            <a:pPr marL="514350" indent="-514350">
              <a:buFont typeface="Arial" panose="020B0604020202020204" pitchFamily="34" charset="0"/>
              <a:buChar char="•"/>
            </a:pPr>
            <a:r>
              <a:rPr lang="en-US" altLang="en-US" sz="2400" dirty="0"/>
              <a:t>…</a:t>
            </a:r>
          </a:p>
          <a:p>
            <a:pPr marL="514350" indent="-514350">
              <a:buFont typeface="Arial" panose="020B0604020202020204" pitchFamily="34" charset="0"/>
              <a:buChar char="•"/>
            </a:pPr>
            <a:r>
              <a:rPr lang="en-US" altLang="en-US" sz="2400" dirty="0"/>
              <a:t>…</a:t>
            </a:r>
          </a:p>
          <a:p>
            <a:pPr marL="514350" indent="-514350">
              <a:buFont typeface="Arial" panose="020B0604020202020204" pitchFamily="34" charset="0"/>
              <a:buChar char="•"/>
            </a:pPr>
            <a:r>
              <a:rPr lang="en-US" altLang="en-US" sz="2400" dirty="0"/>
              <a:t>…</a:t>
            </a:r>
          </a:p>
          <a:p>
            <a:pPr marL="514350" indent="-514350">
              <a:buFont typeface="Arial" panose="020B0604020202020204" pitchFamily="34" charset="0"/>
              <a:buChar char="•"/>
            </a:pPr>
            <a:endParaRPr lang="en-US" altLang="en-US" sz="2400" dirty="0"/>
          </a:p>
        </p:txBody>
      </p:sp>
      <p:sp>
        <p:nvSpPr>
          <p:cNvPr id="9220" name="Slide Number Placeholder 3">
            <a:extLst>
              <a:ext uri="{FF2B5EF4-FFF2-40B4-BE49-F238E27FC236}">
                <a16:creationId xmlns:a16="http://schemas.microsoft.com/office/drawing/2014/main" id="{1446F3A4-0DD3-486B-814A-303B4DBBFFE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9A14E3C-6B9B-4CBB-ADA5-EC89A9C8A74F}" type="slidenum">
              <a:rPr lang="en-US" altLang="en-US" smtClean="0">
                <a:solidFill>
                  <a:schemeClr val="tx1"/>
                </a:solidFill>
              </a:rPr>
              <a:pPr/>
              <a:t>25</a:t>
            </a:fld>
            <a:endParaRPr lang="en-US" altLang="en-US" dirty="0">
              <a:solidFill>
                <a:schemeClr val="tx1"/>
              </a:solidFill>
            </a:endParaRPr>
          </a:p>
        </p:txBody>
      </p:sp>
    </p:spTree>
    <p:extLst>
      <p:ext uri="{BB962C8B-B14F-4D97-AF65-F5344CB8AC3E}">
        <p14:creationId xmlns:p14="http://schemas.microsoft.com/office/powerpoint/2010/main" val="381187368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E14802C0-20BE-4F9E-ACF7-705FA15333AF}"/>
              </a:ext>
            </a:extLst>
          </p:cNvPr>
          <p:cNvSpPr>
            <a:spLocks noGrp="1" noChangeArrowheads="1"/>
          </p:cNvSpPr>
          <p:nvPr>
            <p:ph type="title"/>
          </p:nvPr>
        </p:nvSpPr>
        <p:spPr/>
        <p:txBody>
          <a:bodyPr/>
          <a:lstStyle/>
          <a:p>
            <a:r>
              <a:rPr lang="en-US" altLang="en-US" sz="4000" dirty="0"/>
              <a:t>Any Other Business</a:t>
            </a:r>
          </a:p>
        </p:txBody>
      </p:sp>
      <p:sp>
        <p:nvSpPr>
          <p:cNvPr id="9219" name="Content Placeholder 2">
            <a:extLst>
              <a:ext uri="{FF2B5EF4-FFF2-40B4-BE49-F238E27FC236}">
                <a16:creationId xmlns:a16="http://schemas.microsoft.com/office/drawing/2014/main" id="{F8A5F01F-52D6-47BD-9336-35C5CE265C10}"/>
              </a:ext>
            </a:extLst>
          </p:cNvPr>
          <p:cNvSpPr>
            <a:spLocks noGrp="1" noChangeArrowheads="1"/>
          </p:cNvSpPr>
          <p:nvPr>
            <p:ph idx="1"/>
          </p:nvPr>
        </p:nvSpPr>
        <p:spPr>
          <a:xfrm>
            <a:off x="539552" y="1805781"/>
            <a:ext cx="7764463" cy="4575547"/>
          </a:xfrm>
        </p:spPr>
        <p:txBody>
          <a:bodyPr/>
          <a:lstStyle/>
          <a:p>
            <a:pPr marL="514350" indent="-514350">
              <a:buFont typeface="Arial" panose="020B0604020202020204" pitchFamily="34" charset="0"/>
              <a:buChar char="•"/>
            </a:pPr>
            <a:r>
              <a:rPr lang="en-US" altLang="en-US" sz="2400" dirty="0"/>
              <a:t>???</a:t>
            </a:r>
          </a:p>
        </p:txBody>
      </p:sp>
      <p:sp>
        <p:nvSpPr>
          <p:cNvPr id="9220" name="Slide Number Placeholder 3">
            <a:extLst>
              <a:ext uri="{FF2B5EF4-FFF2-40B4-BE49-F238E27FC236}">
                <a16:creationId xmlns:a16="http://schemas.microsoft.com/office/drawing/2014/main" id="{1446F3A4-0DD3-486B-814A-303B4DBBFFE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9A14E3C-6B9B-4CBB-ADA5-EC89A9C8A74F}" type="slidenum">
              <a:rPr lang="en-US" altLang="en-US" smtClean="0">
                <a:solidFill>
                  <a:schemeClr val="tx1"/>
                </a:solidFill>
              </a:rPr>
              <a:pPr/>
              <a:t>26</a:t>
            </a:fld>
            <a:endParaRPr lang="en-US" altLang="en-US" dirty="0">
              <a:solidFill>
                <a:schemeClr val="tx1"/>
              </a:solidFill>
            </a:endParaRPr>
          </a:p>
        </p:txBody>
      </p:sp>
    </p:spTree>
    <p:extLst>
      <p:ext uri="{BB962C8B-B14F-4D97-AF65-F5344CB8AC3E}">
        <p14:creationId xmlns:p14="http://schemas.microsoft.com/office/powerpoint/2010/main" val="259598518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4">
            <a:extLst>
              <a:ext uri="{FF2B5EF4-FFF2-40B4-BE49-F238E27FC236}">
                <a16:creationId xmlns:a16="http://schemas.microsoft.com/office/drawing/2014/main" id="{77829588-B661-47D2-B5BB-2344267EA5C4}"/>
              </a:ext>
            </a:extLst>
          </p:cNvPr>
          <p:cNvSpPr>
            <a:spLocks noGrp="1" noChangeArrowheads="1"/>
          </p:cNvSpPr>
          <p:nvPr>
            <p:ph type="ctrTitle"/>
          </p:nvPr>
        </p:nvSpPr>
        <p:spPr/>
        <p:txBody>
          <a:bodyPr/>
          <a:lstStyle/>
          <a:p>
            <a:r>
              <a:rPr lang="en-US" altLang="en-US"/>
              <a:t>Adjourned</a:t>
            </a:r>
            <a:br>
              <a:rPr lang="en-US" altLang="en-US"/>
            </a:br>
            <a:r>
              <a:rPr lang="en-US" altLang="en-US"/>
              <a:t>Thanks</a:t>
            </a:r>
          </a:p>
        </p:txBody>
      </p:sp>
      <p:sp>
        <p:nvSpPr>
          <p:cNvPr id="17411" name="Slide Number Placeholder 3">
            <a:extLst>
              <a:ext uri="{FF2B5EF4-FFF2-40B4-BE49-F238E27FC236}">
                <a16:creationId xmlns:a16="http://schemas.microsoft.com/office/drawing/2014/main" id="{760E63E1-0658-4285-ABA9-1EC65164DBC2}"/>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a:solidFill>
                  <a:schemeClr val="tx1"/>
                </a:solidFill>
              </a:rPr>
              <a:t>Slide </a:t>
            </a:r>
            <a:fld id="{8172FBCF-0410-4D1E-955A-A95781544AD9}" type="slidenum">
              <a:rPr lang="en-US" altLang="en-US" smtClean="0">
                <a:solidFill>
                  <a:schemeClr val="tx1"/>
                </a:solidFill>
              </a:rPr>
              <a:pPr/>
              <a:t>27</a:t>
            </a:fld>
            <a:endParaRPr lang="en-US" altLang="en-US">
              <a:solidFill>
                <a:schemeClr val="tx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1" y="2286001"/>
            <a:ext cx="7770813" cy="4189413"/>
          </a:xfrm>
        </p:spPr>
        <p:txBody>
          <a:bodyPr/>
          <a:lstStyle/>
          <a:p>
            <a:pPr>
              <a:buFont typeface="Arial" panose="020B0604020202020204" pitchFamily="34" charset="0"/>
              <a:buChar char="•"/>
            </a:pPr>
            <a:r>
              <a:rPr lang="en-US" sz="2000" dirty="0">
                <a:solidFill>
                  <a:srgbClr val="FF0000"/>
                </a:solidFill>
              </a:rPr>
              <a:t>This 802.15 meeting is part of an IEEE 802 LMSC Plenary or IEEE 802 Wireless Interim session</a:t>
            </a:r>
          </a:p>
          <a:p>
            <a:pPr>
              <a:buFont typeface="Arial" panose="020B0604020202020204" pitchFamily="34" charset="0"/>
              <a:buChar char="•"/>
            </a:pPr>
            <a:r>
              <a:rPr lang="en-US" sz="2000" dirty="0"/>
              <a:t>You must pay the registration fee in order to attend</a:t>
            </a:r>
          </a:p>
          <a:p>
            <a:pPr>
              <a:buFont typeface="Arial" panose="020B0604020202020204" pitchFamily="34" charset="0"/>
              <a:buChar char="•"/>
            </a:pPr>
            <a:r>
              <a:rPr lang="en-US" sz="2000" dirty="0"/>
              <a:t>If you have not already done so, you can register </a:t>
            </a:r>
            <a:r>
              <a:rPr lang="en-US" sz="2000" dirty="0">
                <a:hlinkClick r:id="rId2"/>
              </a:rPr>
              <a:t>here</a:t>
            </a:r>
            <a:r>
              <a:rPr lang="en-US" sz="2000" dirty="0"/>
              <a:t> or follow the registration link here </a:t>
            </a:r>
            <a:r>
              <a:rPr lang="en-US" sz="2000" dirty="0">
                <a:hlinkClick r:id="rId3"/>
              </a:rPr>
              <a:t>http://802world.org/plenary/</a:t>
            </a:r>
            <a:endParaRPr lang="en-US" sz="2000" dirty="0"/>
          </a:p>
          <a:p>
            <a:pPr>
              <a:buFont typeface="Arial" panose="020B0604020202020204" pitchFamily="34" charset="0"/>
              <a:buChar char="•"/>
            </a:pPr>
            <a:r>
              <a:rPr lang="en-US" sz="2000" dirty="0"/>
              <a:t>If you do not intend to register for this session you must leave this meeting and, if you have logged attendance on IMAT, email the appropriate WG chair or vice chairs to have your attendance cancelled</a:t>
            </a:r>
          </a:p>
          <a:p>
            <a:endParaRPr lang="en-US" dirty="0"/>
          </a:p>
        </p:txBody>
      </p:sp>
      <p:sp>
        <p:nvSpPr>
          <p:cNvPr id="9" name="Title 1">
            <a:extLst>
              <a:ext uri="{FF2B5EF4-FFF2-40B4-BE49-F238E27FC236}">
                <a16:creationId xmlns:a16="http://schemas.microsoft.com/office/drawing/2014/main" id="{AC57EB68-C22B-418D-8A6D-417B76E5D627}"/>
              </a:ext>
            </a:extLst>
          </p:cNvPr>
          <p:cNvSpPr>
            <a:spLocks noGrp="1"/>
          </p:cNvSpPr>
          <p:nvPr>
            <p:ph type="title"/>
          </p:nvPr>
        </p:nvSpPr>
        <p:spPr>
          <a:xfrm>
            <a:off x="762000" y="685800"/>
            <a:ext cx="7764463" cy="1303040"/>
          </a:xfrm>
        </p:spPr>
        <p:txBody>
          <a:bodyPr anchor="t"/>
          <a:lstStyle/>
          <a:p>
            <a:r>
              <a:rPr lang="en-US" sz="3600" dirty="0"/>
              <a:t>Registration for 802 LMSC Plenaries and 802 Wireless Interims</a:t>
            </a:r>
            <a:endParaRPr lang="en-US" sz="3600" kern="0" dirty="0"/>
          </a:p>
        </p:txBody>
      </p:sp>
      <p:sp>
        <p:nvSpPr>
          <p:cNvPr id="5" name="Slide Number Placeholder 3">
            <a:extLst>
              <a:ext uri="{FF2B5EF4-FFF2-40B4-BE49-F238E27FC236}">
                <a16:creationId xmlns:a16="http://schemas.microsoft.com/office/drawing/2014/main" id="{80D83D13-C671-4E1E-AB3C-A7832BCFBCD8}"/>
              </a:ext>
            </a:extLst>
          </p:cNvPr>
          <p:cNvSpPr>
            <a:spLocks noGrp="1"/>
          </p:cNvSpPr>
          <p:nvPr>
            <p:ph type="sldNum" sz="quarter" idx="10"/>
          </p:nvPr>
        </p:nvSpPr>
        <p:spPr>
          <a:xfrm>
            <a:off x="4211638" y="6554788"/>
            <a:ext cx="655637" cy="2397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149C629C-CA82-4E80-978A-D9707CE66729}" type="slidenum">
              <a:rPr lang="en-US" altLang="en-US" smtClean="0">
                <a:solidFill>
                  <a:schemeClr val="tx1"/>
                </a:solidFill>
              </a:rPr>
              <a:pPr/>
              <a:t>3</a:t>
            </a:fld>
            <a:endParaRPr lang="en-US" altLang="en-US" dirty="0">
              <a:solidFill>
                <a:schemeClr val="tx1"/>
              </a:solidFill>
            </a:endParaRPr>
          </a:p>
        </p:txBody>
      </p:sp>
    </p:spTree>
    <p:extLst>
      <p:ext uri="{BB962C8B-B14F-4D97-AF65-F5344CB8AC3E}">
        <p14:creationId xmlns:p14="http://schemas.microsoft.com/office/powerpoint/2010/main" val="19687203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689670-D255-40DD-8639-7DB1D72FAF04}"/>
              </a:ext>
            </a:extLst>
          </p:cNvPr>
          <p:cNvSpPr>
            <a:spLocks noGrp="1"/>
          </p:cNvSpPr>
          <p:nvPr>
            <p:ph type="title"/>
          </p:nvPr>
        </p:nvSpPr>
        <p:spPr>
          <a:xfrm>
            <a:off x="762000" y="685800"/>
            <a:ext cx="7764463" cy="1484709"/>
          </a:xfrm>
        </p:spPr>
        <p:txBody>
          <a:bodyPr anchor="t"/>
          <a:lstStyle/>
          <a:p>
            <a:r>
              <a:rPr lang="en-US" dirty="0"/>
              <a:t>Deadbeat Consequences</a:t>
            </a:r>
            <a:br>
              <a:rPr lang="en-US" dirty="0"/>
            </a:br>
            <a:r>
              <a:rPr lang="en-US" sz="2000" dirty="0">
                <a:latin typeface="+mn-lt"/>
                <a:cs typeface="+mn-cs"/>
              </a:rPr>
              <a:t>(Deadbeat: in default of paying registration fee for a prior mtg.)</a:t>
            </a:r>
          </a:p>
        </p:txBody>
      </p:sp>
      <p:sp>
        <p:nvSpPr>
          <p:cNvPr id="3" name="Content Placeholder 2">
            <a:extLst>
              <a:ext uri="{FF2B5EF4-FFF2-40B4-BE49-F238E27FC236}">
                <a16:creationId xmlns:a16="http://schemas.microsoft.com/office/drawing/2014/main" id="{F3D50114-6A03-4175-A38A-4008BB45DC50}"/>
              </a:ext>
            </a:extLst>
          </p:cNvPr>
          <p:cNvSpPr>
            <a:spLocks noGrp="1"/>
          </p:cNvSpPr>
          <p:nvPr>
            <p:ph idx="1"/>
          </p:nvPr>
        </p:nvSpPr>
        <p:spPr>
          <a:xfrm>
            <a:off x="762000" y="2170510"/>
            <a:ext cx="7764463" cy="4304903"/>
          </a:xfrm>
        </p:spPr>
        <p:txBody>
          <a:bodyPr/>
          <a:lstStyle/>
          <a:p>
            <a:pPr>
              <a:buAutoNum type="arabicPeriod"/>
            </a:pPr>
            <a:r>
              <a:rPr lang="en-US" sz="2000" dirty="0"/>
              <a:t>No participation credit will be granted for said session.</a:t>
            </a:r>
          </a:p>
          <a:p>
            <a:pPr>
              <a:buAutoNum type="arabicPeriod"/>
            </a:pPr>
            <a:r>
              <a:rPr lang="en-US" sz="2000" dirty="0"/>
              <a:t>Any participation credit acquired before said session toward membership in any IEEE 802 LMSC group is revoked.</a:t>
            </a:r>
          </a:p>
          <a:p>
            <a:pPr>
              <a:buAutoNum type="arabicPeriod"/>
            </a:pPr>
            <a:r>
              <a:rPr lang="en-US" sz="2000" dirty="0"/>
              <a:t>Membership in any IEEE 802 LMSC group is terminated.</a:t>
            </a:r>
          </a:p>
          <a:p>
            <a:pPr>
              <a:buAutoNum type="arabicPeriod"/>
            </a:pPr>
            <a:r>
              <a:rPr lang="en-US" sz="2000" dirty="0"/>
              <a:t>No participation credit will be granted for attendance at any subsequent IEEE 802 LMSC session until the individual has complied with the registration requirements for all previously attended IEEE 802 LMSC sessions by the start of said subsequent session.</a:t>
            </a:r>
          </a:p>
        </p:txBody>
      </p:sp>
      <p:sp>
        <p:nvSpPr>
          <p:cNvPr id="5" name="Slide Number Placeholder 3">
            <a:extLst>
              <a:ext uri="{FF2B5EF4-FFF2-40B4-BE49-F238E27FC236}">
                <a16:creationId xmlns:a16="http://schemas.microsoft.com/office/drawing/2014/main" id="{1F22F6E8-1D67-49DA-9561-36A058CE8252}"/>
              </a:ext>
            </a:extLst>
          </p:cNvPr>
          <p:cNvSpPr>
            <a:spLocks noGrp="1"/>
          </p:cNvSpPr>
          <p:nvPr>
            <p:ph type="sldNum" sz="quarter" idx="10"/>
          </p:nvPr>
        </p:nvSpPr>
        <p:spPr>
          <a:xfrm>
            <a:off x="4211638" y="6554788"/>
            <a:ext cx="655637" cy="2397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149C629C-CA82-4E80-978A-D9707CE66729}" type="slidenum">
              <a:rPr lang="en-US" altLang="en-US" smtClean="0">
                <a:solidFill>
                  <a:schemeClr val="tx1"/>
                </a:solidFill>
              </a:rPr>
              <a:pPr/>
              <a:t>4</a:t>
            </a:fld>
            <a:endParaRPr lang="en-US" altLang="en-US" dirty="0">
              <a:solidFill>
                <a:schemeClr val="tx1"/>
              </a:solidFill>
            </a:endParaRPr>
          </a:p>
        </p:txBody>
      </p:sp>
    </p:spTree>
    <p:extLst>
      <p:ext uri="{BB962C8B-B14F-4D97-AF65-F5344CB8AC3E}">
        <p14:creationId xmlns:p14="http://schemas.microsoft.com/office/powerpoint/2010/main" val="35421819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44D5ED-B05B-4226-A674-33A997CC1E4D}"/>
              </a:ext>
            </a:extLst>
          </p:cNvPr>
          <p:cNvSpPr>
            <a:spLocks noGrp="1"/>
          </p:cNvSpPr>
          <p:nvPr>
            <p:ph type="title"/>
          </p:nvPr>
        </p:nvSpPr>
        <p:spPr/>
        <p:txBody>
          <a:bodyPr/>
          <a:lstStyle/>
          <a:p>
            <a:r>
              <a:rPr lang="en-US" dirty="0"/>
              <a:t>Task Group Rules</a:t>
            </a:r>
          </a:p>
        </p:txBody>
      </p:sp>
      <p:sp>
        <p:nvSpPr>
          <p:cNvPr id="3" name="Content Placeholder 2">
            <a:extLst>
              <a:ext uri="{FF2B5EF4-FFF2-40B4-BE49-F238E27FC236}">
                <a16:creationId xmlns:a16="http://schemas.microsoft.com/office/drawing/2014/main" id="{447019E3-1C27-47CF-801A-36627661B211}"/>
              </a:ext>
            </a:extLst>
          </p:cNvPr>
          <p:cNvSpPr>
            <a:spLocks noGrp="1"/>
          </p:cNvSpPr>
          <p:nvPr>
            <p:ph idx="1"/>
          </p:nvPr>
        </p:nvSpPr>
        <p:spPr/>
        <p:txBody>
          <a:bodyPr>
            <a:normAutofit lnSpcReduction="10000"/>
          </a:bodyPr>
          <a:lstStyle/>
          <a:p>
            <a:pPr>
              <a:buFont typeface="Arial" panose="020B0604020202020204" pitchFamily="34" charset="0"/>
              <a:buChar char="•"/>
            </a:pPr>
            <a:r>
              <a:rPr lang="en-US" sz="2100" dirty="0"/>
              <a:t>Attendees are required to register to attend the 802 Plenary Session</a:t>
            </a:r>
          </a:p>
          <a:p>
            <a:pPr>
              <a:buFont typeface="Arial" panose="020B0604020202020204" pitchFamily="34" charset="0"/>
              <a:buChar char="•"/>
            </a:pPr>
            <a:r>
              <a:rPr lang="en-US" sz="2100" dirty="0"/>
              <a:t>Discussion: Everyone present is welcome</a:t>
            </a:r>
          </a:p>
          <a:p>
            <a:pPr>
              <a:buFont typeface="Arial" panose="020B0604020202020204" pitchFamily="34" charset="0"/>
              <a:buChar char="•"/>
            </a:pPr>
            <a:r>
              <a:rPr lang="en-US" sz="2100" dirty="0"/>
              <a:t>Straw polls: Everyone present may vote</a:t>
            </a:r>
          </a:p>
          <a:p>
            <a:pPr>
              <a:buFont typeface="Arial" panose="020B0604020202020204" pitchFamily="34" charset="0"/>
              <a:buChar char="•"/>
            </a:pPr>
            <a:r>
              <a:rPr lang="en-US" sz="2100" dirty="0"/>
              <a:t>Formal motions: WG voters only:</a:t>
            </a:r>
          </a:p>
          <a:p>
            <a:pPr marL="642938" lvl="1" indent="-342900">
              <a:buFont typeface="Arial" panose="020B0604020202020204" pitchFamily="34" charset="0"/>
              <a:buChar char="•"/>
            </a:pPr>
            <a:r>
              <a:rPr lang="en-US" sz="1800" dirty="0">
                <a:hlinkClick r:id="rId2"/>
              </a:rPr>
              <a:t>https://grouper.ieee.org/groups/802/15/member_status.html</a:t>
            </a:r>
            <a:r>
              <a:rPr lang="en-US" sz="1800" dirty="0"/>
              <a:t> </a:t>
            </a:r>
          </a:p>
          <a:p>
            <a:pPr>
              <a:buFont typeface="Arial" panose="020B0604020202020204" pitchFamily="34" charset="0"/>
              <a:buChar char="•"/>
            </a:pPr>
            <a:r>
              <a:rPr lang="en-US" sz="2100" dirty="0"/>
              <a:t>Patent policy for PAR activities applies</a:t>
            </a:r>
          </a:p>
          <a:p>
            <a:pPr>
              <a:buFont typeface="Arial" panose="020B0604020202020204" pitchFamily="34" charset="0"/>
              <a:buChar char="•"/>
            </a:pPr>
            <a:r>
              <a:rPr lang="en-US" sz="2100" dirty="0"/>
              <a:t>All the usual rules of conduct</a:t>
            </a:r>
          </a:p>
          <a:p>
            <a:pPr>
              <a:buFont typeface="Arial" panose="020B0604020202020204" pitchFamily="34" charset="0"/>
              <a:buChar char="•"/>
            </a:pPr>
            <a:endParaRPr lang="en-US" dirty="0"/>
          </a:p>
          <a:p>
            <a:pPr marL="0" indent="0" algn="ctr"/>
            <a:r>
              <a:rPr lang="en-US" dirty="0">
                <a:solidFill>
                  <a:schemeClr val="accent1">
                    <a:lumMod val="50000"/>
                  </a:schemeClr>
                </a:solidFill>
              </a:rPr>
              <a:t>Please identify yourself with name and affiliation when you first speak</a:t>
            </a:r>
          </a:p>
        </p:txBody>
      </p:sp>
      <p:sp>
        <p:nvSpPr>
          <p:cNvPr id="5" name="Slide Number Placeholder 3">
            <a:extLst>
              <a:ext uri="{FF2B5EF4-FFF2-40B4-BE49-F238E27FC236}">
                <a16:creationId xmlns:a16="http://schemas.microsoft.com/office/drawing/2014/main" id="{8C505769-1F77-49A0-A67A-F031FFD792D3}"/>
              </a:ext>
            </a:extLst>
          </p:cNvPr>
          <p:cNvSpPr>
            <a:spLocks noGrp="1"/>
          </p:cNvSpPr>
          <p:nvPr>
            <p:ph type="sldNum" sz="quarter" idx="10"/>
          </p:nvPr>
        </p:nvSpPr>
        <p:spPr>
          <a:xfrm>
            <a:off x="4211638" y="6554788"/>
            <a:ext cx="655637" cy="2397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149C629C-CA82-4E80-978A-D9707CE66729}" type="slidenum">
              <a:rPr lang="en-US" altLang="en-US" smtClean="0">
                <a:solidFill>
                  <a:schemeClr val="tx1"/>
                </a:solidFill>
              </a:rPr>
              <a:pPr/>
              <a:t>5</a:t>
            </a:fld>
            <a:endParaRPr lang="en-US" altLang="en-US" dirty="0">
              <a:solidFill>
                <a:schemeClr val="tx1"/>
              </a:solidFill>
            </a:endParaRPr>
          </a:p>
        </p:txBody>
      </p:sp>
    </p:spTree>
    <p:extLst>
      <p:ext uri="{BB962C8B-B14F-4D97-AF65-F5344CB8AC3E}">
        <p14:creationId xmlns:p14="http://schemas.microsoft.com/office/powerpoint/2010/main" val="26673148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5">
            <a:extLst>
              <a:ext uri="{FF2B5EF4-FFF2-40B4-BE49-F238E27FC236}">
                <a16:creationId xmlns:a16="http://schemas.microsoft.com/office/drawing/2014/main" id="{748D29DA-DF2B-435A-A805-9E299CB436C1}"/>
              </a:ext>
            </a:extLst>
          </p:cNvPr>
          <p:cNvSpPr txBox="1">
            <a:spLocks/>
          </p:cNvSpPr>
          <p:nvPr/>
        </p:nvSpPr>
        <p:spPr bwMode="auto">
          <a:xfrm>
            <a:off x="899593" y="2088693"/>
            <a:ext cx="7668851" cy="43646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69120" tIns="34560" rIns="69120" bIns="34560" numCol="1" anchor="t" anchorCtr="0" compatLnSpc="1">
            <a:prstTxWarp prst="textNoShape">
              <a:avLst/>
            </a:prstTxWarp>
            <a:normAutofit fontScale="55000" lnSpcReduction="20000"/>
          </a:bodyPr>
          <a:lst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a:solidFill>
                  <a:srgbClr val="000000"/>
                </a:solidFill>
                <a:latin typeface="+mn-lt"/>
                <a:ea typeface="MS PGothic" panose="020B0600070205080204" pitchFamily="34" charset="-128"/>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a:solidFill>
                  <a:srgbClr val="000000"/>
                </a:solidFill>
                <a:latin typeface="+mn-lt"/>
                <a:ea typeface="MS PGothic" panose="020B0600070205080204" pitchFamily="34" charset="-128"/>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a:solidFill>
                  <a:srgbClr val="000000"/>
                </a:solidFill>
                <a:latin typeface="+mn-lt"/>
                <a:ea typeface="MS PGothic" panose="020B0600070205080204" pitchFamily="34" charset="-128"/>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5pPr>
            <a:lvl6pPr marL="25146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9pPr>
          </a:lstStyle>
          <a:p>
            <a:pPr>
              <a:defRPr/>
            </a:pPr>
            <a:r>
              <a:rPr lang="en-US" sz="2900" kern="0" dirty="0"/>
              <a:t>See: </a:t>
            </a:r>
            <a:r>
              <a:rPr lang="en-US" sz="2400" kern="0" dirty="0">
                <a:hlinkClick r:id="rId2"/>
              </a:rPr>
              <a:t>https://grouper.ieee.org/groups/802/sapolicies.shtml</a:t>
            </a:r>
            <a:endParaRPr lang="en-US" sz="2400" kern="0" dirty="0"/>
          </a:p>
          <a:p>
            <a:pPr>
              <a:defRPr/>
            </a:pPr>
            <a:endParaRPr lang="en-US" sz="2400" kern="0" dirty="0"/>
          </a:p>
          <a:p>
            <a:pPr>
              <a:defRPr/>
            </a:pPr>
            <a:r>
              <a:rPr lang="en-US" sz="2900" kern="0" dirty="0"/>
              <a:t>IEEE-SA Patent Slides for Standards Development Meetings (.pdf)</a:t>
            </a:r>
          </a:p>
          <a:p>
            <a:pPr>
              <a:defRPr/>
            </a:pPr>
            <a:r>
              <a:rPr lang="en-US" sz="2400" kern="0" dirty="0">
                <a:hlinkClick r:id="rId3"/>
              </a:rPr>
              <a:t>https://development.standards.ieee.org/myproject/Public/mytools/mob/slideset.pdf</a:t>
            </a:r>
            <a:endParaRPr lang="en-US" sz="2400" kern="0" dirty="0"/>
          </a:p>
          <a:p>
            <a:pPr>
              <a:defRPr/>
            </a:pPr>
            <a:endParaRPr lang="en-US" sz="2400" kern="0" dirty="0"/>
          </a:p>
          <a:p>
            <a:pPr>
              <a:defRPr/>
            </a:pPr>
            <a:r>
              <a:rPr lang="en-US" sz="2900" kern="0" dirty="0"/>
              <a:t>IEEE-SA Standards Board Patent Committee (</a:t>
            </a:r>
            <a:r>
              <a:rPr lang="en-US" sz="2900" kern="0" dirty="0" err="1"/>
              <a:t>PatCom</a:t>
            </a:r>
            <a:r>
              <a:rPr lang="en-US" sz="2900" kern="0" dirty="0"/>
              <a:t>) home page</a:t>
            </a:r>
          </a:p>
          <a:p>
            <a:pPr>
              <a:defRPr/>
            </a:pPr>
            <a:r>
              <a:rPr lang="en-US" sz="2400" kern="0" dirty="0">
                <a:hlinkClick r:id="rId4"/>
              </a:rPr>
              <a:t>https://standards.ieee.org/content/ieee-standards/en/about/sasb/patcom/index.html</a:t>
            </a:r>
            <a:endParaRPr lang="en-US" sz="2400" kern="0" dirty="0"/>
          </a:p>
          <a:p>
            <a:pPr>
              <a:defRPr/>
            </a:pPr>
            <a:endParaRPr lang="en-US" sz="2400" kern="0" dirty="0"/>
          </a:p>
          <a:p>
            <a:pPr>
              <a:defRPr/>
            </a:pPr>
            <a:r>
              <a:rPr lang="en-US" sz="2900" kern="0" dirty="0"/>
              <a:t>IEEE-SA Participation Policy meeting slide set - individual method (.pdf)</a:t>
            </a:r>
          </a:p>
          <a:p>
            <a:pPr>
              <a:defRPr/>
            </a:pPr>
            <a:r>
              <a:rPr lang="en-US" sz="2400" kern="0" dirty="0">
                <a:hlinkClick r:id="rId5"/>
              </a:rPr>
              <a:t>https://standards.ieee.org/content/dam/ieee-standards/standards/web/documents/other/Participant-Behavior-Individual-Method.pdf</a:t>
            </a:r>
            <a:endParaRPr lang="en-US" sz="2400" kern="0" dirty="0"/>
          </a:p>
          <a:p>
            <a:pPr>
              <a:defRPr/>
            </a:pPr>
            <a:endParaRPr lang="en-US" sz="2400" kern="0" dirty="0"/>
          </a:p>
          <a:p>
            <a:pPr>
              <a:defRPr/>
            </a:pPr>
            <a:r>
              <a:rPr lang="en-US" sz="2900" kern="0" dirty="0"/>
              <a:t>Working Group Copyright Materials</a:t>
            </a:r>
          </a:p>
          <a:p>
            <a:pPr>
              <a:defRPr/>
            </a:pPr>
            <a:r>
              <a:rPr lang="en-US" sz="2400" kern="0" dirty="0">
                <a:hlinkClick r:id="rId6"/>
              </a:rPr>
              <a:t>https://standards.ieee.org/ipr/copyright-materials.html</a:t>
            </a:r>
            <a:endParaRPr lang="en-US" sz="2400" kern="0" dirty="0"/>
          </a:p>
          <a:p>
            <a:pPr>
              <a:defRPr/>
            </a:pPr>
            <a:r>
              <a:rPr lang="en-US" sz="2400" kern="0" dirty="0">
                <a:hlinkClick r:id="rId7"/>
              </a:rPr>
              <a:t>https://standards.ieee.org/content/dam/ieee-standards/standards/web/documents/other/ieee-sa-copyright-policy-2019.pdf</a:t>
            </a:r>
            <a:endParaRPr lang="en-US" sz="2400" kern="0" dirty="0"/>
          </a:p>
        </p:txBody>
      </p:sp>
      <p:sp>
        <p:nvSpPr>
          <p:cNvPr id="5" name="Title 1">
            <a:extLst>
              <a:ext uri="{FF2B5EF4-FFF2-40B4-BE49-F238E27FC236}">
                <a16:creationId xmlns:a16="http://schemas.microsoft.com/office/drawing/2014/main" id="{96A121ED-2B04-4C5C-90E2-A3B70C7BB0AB}"/>
              </a:ext>
            </a:extLst>
          </p:cNvPr>
          <p:cNvSpPr txBox="1">
            <a:spLocks/>
          </p:cNvSpPr>
          <p:nvPr/>
        </p:nvSpPr>
        <p:spPr bwMode="auto">
          <a:xfrm>
            <a:off x="685800" y="685801"/>
            <a:ext cx="7840663" cy="13014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ctr" anchorCtr="0" compatLnSpc="1">
            <a:prstTxWarp prst="textNoShape">
              <a:avLst/>
            </a:prstTxWarp>
          </a:bodyPr>
          <a:lstStyle>
            <a:lvl1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mj-lt"/>
                <a:ea typeface="MS PGothic" panose="020B0600070205080204" pitchFamily="34" charset="-128"/>
                <a:cs typeface="+mj-cs"/>
              </a:defRPr>
            </a:lvl1pPr>
            <a:lvl2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a:lstStyle>
          <a:p>
            <a:r>
              <a:rPr lang="en-US" kern="0" dirty="0"/>
              <a:t>IEEE-SA Patent, Copyright, and Participation Policies</a:t>
            </a:r>
          </a:p>
        </p:txBody>
      </p:sp>
      <p:sp>
        <p:nvSpPr>
          <p:cNvPr id="9" name="Slide Number Placeholder 3">
            <a:extLst>
              <a:ext uri="{FF2B5EF4-FFF2-40B4-BE49-F238E27FC236}">
                <a16:creationId xmlns:a16="http://schemas.microsoft.com/office/drawing/2014/main" id="{833339DD-8E40-4B3F-8993-4B98CFADEC8D}"/>
              </a:ext>
            </a:extLst>
          </p:cNvPr>
          <p:cNvSpPr>
            <a:spLocks noGrp="1"/>
          </p:cNvSpPr>
          <p:nvPr>
            <p:ph type="sldNum" sz="quarter" idx="10"/>
          </p:nvPr>
        </p:nvSpPr>
        <p:spPr>
          <a:xfrm>
            <a:off x="4211638" y="6554788"/>
            <a:ext cx="655637" cy="2397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149C629C-CA82-4E80-978A-D9707CE66729}" type="slidenum">
              <a:rPr lang="en-US" altLang="en-US" smtClean="0">
                <a:solidFill>
                  <a:schemeClr val="tx1"/>
                </a:solidFill>
              </a:rPr>
              <a:pPr/>
              <a:t>6</a:t>
            </a:fld>
            <a:endParaRPr lang="en-US" altLang="en-US" dirty="0">
              <a:solidFill>
                <a:schemeClr val="tx1"/>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802 Ground Rules</a:t>
            </a:r>
          </a:p>
        </p:txBody>
      </p:sp>
      <p:sp>
        <p:nvSpPr>
          <p:cNvPr id="3" name="Content Placeholder 2"/>
          <p:cNvSpPr>
            <a:spLocks noGrp="1"/>
          </p:cNvSpPr>
          <p:nvPr>
            <p:ph idx="1"/>
          </p:nvPr>
        </p:nvSpPr>
        <p:spPr>
          <a:xfrm>
            <a:off x="539552" y="1628800"/>
            <a:ext cx="8208912" cy="4611663"/>
          </a:xfrm>
        </p:spPr>
        <p:txBody>
          <a:bodyPr/>
          <a:lstStyle/>
          <a:p>
            <a:pPr marL="457200" indent="-457200">
              <a:buFont typeface="Arial" panose="020B0604020202020204" pitchFamily="34" charset="0"/>
              <a:buChar char="•"/>
            </a:pPr>
            <a:r>
              <a:rPr lang="en-US" dirty="0">
                <a:cs typeface="DejaVu Sans" pitchFamily="34" charset="0"/>
              </a:rPr>
              <a:t>NO product pitches</a:t>
            </a:r>
          </a:p>
          <a:p>
            <a:pPr marL="457200" indent="-457200">
              <a:buFont typeface="Arial" panose="020B0604020202020204" pitchFamily="34" charset="0"/>
              <a:buChar char="•"/>
            </a:pPr>
            <a:r>
              <a:rPr lang="en-US" dirty="0">
                <a:cs typeface="DejaVu Sans" pitchFamily="34" charset="0"/>
              </a:rPr>
              <a:t>NO corporate pitches</a:t>
            </a:r>
          </a:p>
          <a:p>
            <a:pPr marL="457200" indent="-457200">
              <a:buFont typeface="Arial" panose="020B0604020202020204" pitchFamily="34" charset="0"/>
              <a:buChar char="•"/>
            </a:pPr>
            <a:r>
              <a:rPr lang="en-US" dirty="0">
                <a:cs typeface="DejaVu Sans" pitchFamily="34" charset="0"/>
              </a:rPr>
              <a:t>NO prices</a:t>
            </a:r>
          </a:p>
          <a:p>
            <a:pPr marL="457200" indent="-457200">
              <a:buFont typeface="Arial" panose="020B0604020202020204" pitchFamily="34" charset="0"/>
              <a:buChar char="•"/>
            </a:pPr>
            <a:r>
              <a:rPr lang="en-US" dirty="0">
                <a:cs typeface="DejaVu Sans" pitchFamily="34" charset="0"/>
              </a:rPr>
              <a:t>NO restrictive notices:</a:t>
            </a:r>
          </a:p>
          <a:p>
            <a:pPr marL="800100" lvl="2" indent="0"/>
            <a:r>
              <a:rPr lang="en-US" sz="3200" dirty="0">
                <a:cs typeface="DejaVu Sans" pitchFamily="34" charset="0"/>
              </a:rPr>
              <a:t>e.g. confidential notices in email</a:t>
            </a:r>
          </a:p>
          <a:p>
            <a:pPr marL="457200" indent="-457200">
              <a:buFont typeface="Arial" panose="020B0604020202020204" pitchFamily="34" charset="0"/>
              <a:buChar char="•"/>
            </a:pPr>
            <a:r>
              <a:rPr lang="en-US" dirty="0">
                <a:cs typeface="DejaVu Sans" pitchFamily="34" charset="0"/>
              </a:rPr>
              <a:t>Presentations must be openly available</a:t>
            </a:r>
          </a:p>
          <a:p>
            <a:pPr marL="0" indent="0"/>
            <a:r>
              <a:rPr lang="en-US" dirty="0">
                <a:cs typeface="DejaVu Sans" pitchFamily="34" charset="0"/>
              </a:rPr>
              <a:t>Most important:</a:t>
            </a:r>
          </a:p>
          <a:p>
            <a:pPr marL="457200" indent="-457200">
              <a:buFont typeface="Arial" panose="020B0604020202020204" pitchFamily="34" charset="0"/>
              <a:buChar char="•"/>
            </a:pPr>
            <a:r>
              <a:rPr lang="en-US" dirty="0">
                <a:cs typeface="DejaVu Sans" pitchFamily="34" charset="0"/>
              </a:rPr>
              <a:t>Please respect all participants</a:t>
            </a:r>
          </a:p>
        </p:txBody>
      </p:sp>
      <p:sp>
        <p:nvSpPr>
          <p:cNvPr id="7" name="Slide Number Placeholder 3">
            <a:extLst>
              <a:ext uri="{FF2B5EF4-FFF2-40B4-BE49-F238E27FC236}">
                <a16:creationId xmlns:a16="http://schemas.microsoft.com/office/drawing/2014/main" id="{0332ACEF-0EE9-47DF-AE96-D41A457F41BE}"/>
              </a:ext>
            </a:extLst>
          </p:cNvPr>
          <p:cNvSpPr>
            <a:spLocks noGrp="1"/>
          </p:cNvSpPr>
          <p:nvPr>
            <p:ph type="sldNum" sz="quarter" idx="10"/>
          </p:nvPr>
        </p:nvSpPr>
        <p:spPr>
          <a:xfrm>
            <a:off x="4211638" y="6554788"/>
            <a:ext cx="655637" cy="2397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149C629C-CA82-4E80-978A-D9707CE66729}" type="slidenum">
              <a:rPr lang="en-US" altLang="en-US" smtClean="0">
                <a:solidFill>
                  <a:schemeClr val="tx1"/>
                </a:solidFill>
              </a:rPr>
              <a:pPr/>
              <a:t>7</a:t>
            </a:fld>
            <a:endParaRPr lang="en-US" altLang="en-US" dirty="0">
              <a:solidFill>
                <a:schemeClr val="tx1"/>
              </a:solidFill>
            </a:endParaRPr>
          </a:p>
        </p:txBody>
      </p:sp>
    </p:spTree>
    <p:extLst>
      <p:ext uri="{BB962C8B-B14F-4D97-AF65-F5344CB8AC3E}">
        <p14:creationId xmlns:p14="http://schemas.microsoft.com/office/powerpoint/2010/main" val="9736626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6" name="Slide Number Placeholder 3">
            <a:extLst>
              <a:ext uri="{FF2B5EF4-FFF2-40B4-BE49-F238E27FC236}">
                <a16:creationId xmlns:a16="http://schemas.microsoft.com/office/drawing/2014/main" id="{B39A3454-C9BC-44DD-9818-B7A9134FECA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a:solidFill>
                  <a:schemeClr val="tx1"/>
                </a:solidFill>
              </a:rPr>
              <a:t>Slide </a:t>
            </a:r>
            <a:fld id="{5A04E97E-B7B8-4BB9-9C83-58D4B6E3E4CC}" type="slidenum">
              <a:rPr lang="en-US" altLang="en-US" smtClean="0">
                <a:solidFill>
                  <a:schemeClr val="tx1"/>
                </a:solidFill>
              </a:rPr>
              <a:pPr/>
              <a:t>8</a:t>
            </a:fld>
            <a:endParaRPr lang="en-US" altLang="en-US">
              <a:solidFill>
                <a:schemeClr val="tx1"/>
              </a:solidFill>
            </a:endParaRPr>
          </a:p>
        </p:txBody>
      </p:sp>
      <p:pic>
        <p:nvPicPr>
          <p:cNvPr id="3" name="Picture 2">
            <a:extLst>
              <a:ext uri="{FF2B5EF4-FFF2-40B4-BE49-F238E27FC236}">
                <a16:creationId xmlns:a16="http://schemas.microsoft.com/office/drawing/2014/main" id="{5D1BFC7B-CAC4-4D03-9F36-F4227A3BB738}"/>
              </a:ext>
            </a:extLst>
          </p:cNvPr>
          <p:cNvPicPr>
            <a:picLocks noChangeAspect="1"/>
          </p:cNvPicPr>
          <p:nvPr/>
        </p:nvPicPr>
        <p:blipFill rotWithShape="1">
          <a:blip r:embed="rId2"/>
          <a:srcRect r="35933"/>
          <a:stretch/>
        </p:blipFill>
        <p:spPr>
          <a:xfrm>
            <a:off x="899592" y="4797152"/>
            <a:ext cx="3456384" cy="1043940"/>
          </a:xfrm>
          <a:prstGeom prst="rect">
            <a:avLst/>
          </a:prstGeom>
        </p:spPr>
      </p:pic>
      <p:pic>
        <p:nvPicPr>
          <p:cNvPr id="7" name="Picture 6">
            <a:extLst>
              <a:ext uri="{FF2B5EF4-FFF2-40B4-BE49-F238E27FC236}">
                <a16:creationId xmlns:a16="http://schemas.microsoft.com/office/drawing/2014/main" id="{2AC72ED2-E67B-4BAB-88F9-B3D39D8D07F2}"/>
              </a:ext>
            </a:extLst>
          </p:cNvPr>
          <p:cNvPicPr>
            <a:picLocks noChangeAspect="1"/>
          </p:cNvPicPr>
          <p:nvPr/>
        </p:nvPicPr>
        <p:blipFill>
          <a:blip r:embed="rId3"/>
          <a:stretch>
            <a:fillRect/>
          </a:stretch>
        </p:blipFill>
        <p:spPr>
          <a:xfrm>
            <a:off x="150265" y="2349959"/>
            <a:ext cx="8843471" cy="2087153"/>
          </a:xfrm>
          <a:prstGeom prst="rect">
            <a:avLst/>
          </a:prstGeom>
          <a:ln>
            <a:solidFill>
              <a:schemeClr val="tx1"/>
            </a:solidFill>
          </a:ln>
        </p:spPr>
      </p:pic>
      <p:sp>
        <p:nvSpPr>
          <p:cNvPr id="11" name="Oval 10">
            <a:extLst>
              <a:ext uri="{FF2B5EF4-FFF2-40B4-BE49-F238E27FC236}">
                <a16:creationId xmlns:a16="http://schemas.microsoft.com/office/drawing/2014/main" id="{41BCCFAD-352F-4C37-AF30-1093EF43260D}"/>
              </a:ext>
            </a:extLst>
          </p:cNvPr>
          <p:cNvSpPr/>
          <p:nvPr/>
        </p:nvSpPr>
        <p:spPr bwMode="auto">
          <a:xfrm>
            <a:off x="6465228" y="3072710"/>
            <a:ext cx="936104" cy="346947"/>
          </a:xfrm>
          <a:prstGeom prst="ellipse">
            <a:avLst/>
          </a:prstGeom>
          <a:no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US" sz="1200" b="0" i="0" u="none" strike="noStrike" cap="none" normalizeH="0" baseline="0">
              <a:ln>
                <a:noFill/>
              </a:ln>
              <a:solidFill>
                <a:schemeClr val="bg1"/>
              </a:solidFill>
              <a:effectLst/>
              <a:latin typeface="Times New Roman" charset="0"/>
              <a:ea typeface="ＭＳ Ｐゴシック" charset="0"/>
              <a:cs typeface="ＭＳ Ｐゴシック" charset="0"/>
            </a:endParaRPr>
          </a:p>
        </p:txBody>
      </p:sp>
      <p:sp>
        <p:nvSpPr>
          <p:cNvPr id="8" name="Title 1">
            <a:extLst>
              <a:ext uri="{FF2B5EF4-FFF2-40B4-BE49-F238E27FC236}">
                <a16:creationId xmlns:a16="http://schemas.microsoft.com/office/drawing/2014/main" id="{1C750133-E467-45AB-ACFA-06CEC8170395}"/>
              </a:ext>
            </a:extLst>
          </p:cNvPr>
          <p:cNvSpPr>
            <a:spLocks noGrp="1"/>
          </p:cNvSpPr>
          <p:nvPr>
            <p:ph type="title"/>
          </p:nvPr>
        </p:nvSpPr>
        <p:spPr>
          <a:xfrm>
            <a:off x="685800" y="685801"/>
            <a:ext cx="7840663" cy="1304118"/>
          </a:xfrm>
        </p:spPr>
        <p:txBody>
          <a:bodyPr/>
          <a:lstStyle/>
          <a:p>
            <a:r>
              <a:rPr lang="en-US" dirty="0"/>
              <a:t>Meeting Slot</a:t>
            </a:r>
            <a:br>
              <a:rPr lang="en-US" dirty="0"/>
            </a:br>
            <a:r>
              <a:rPr lang="en-US" dirty="0"/>
              <a:t>March 14th, 2022</a:t>
            </a:r>
          </a:p>
        </p:txBody>
      </p:sp>
    </p:spTree>
    <p:extLst>
      <p:ext uri="{BB962C8B-B14F-4D97-AF65-F5344CB8AC3E}">
        <p14:creationId xmlns:p14="http://schemas.microsoft.com/office/powerpoint/2010/main" val="2012521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D5A93BA6-EDCD-4985-9332-5EB6F1F6A350}"/>
              </a:ext>
            </a:extLst>
          </p:cNvPr>
          <p:cNvSpPr>
            <a:spLocks noGrp="1"/>
          </p:cNvSpPr>
          <p:nvPr>
            <p:ph type="title"/>
          </p:nvPr>
        </p:nvSpPr>
        <p:spPr/>
        <p:txBody>
          <a:bodyPr/>
          <a:lstStyle/>
          <a:p>
            <a:r>
              <a:rPr lang="en-US" dirty="0"/>
              <a:t>Agenda</a:t>
            </a:r>
          </a:p>
        </p:txBody>
      </p:sp>
      <p:sp>
        <p:nvSpPr>
          <p:cNvPr id="4" name="Content Placeholder 3">
            <a:extLst>
              <a:ext uri="{FF2B5EF4-FFF2-40B4-BE49-F238E27FC236}">
                <a16:creationId xmlns:a16="http://schemas.microsoft.com/office/drawing/2014/main" id="{1D501303-5A65-41CD-9D30-6F4EFC378AAE}"/>
              </a:ext>
            </a:extLst>
          </p:cNvPr>
          <p:cNvSpPr>
            <a:spLocks noGrp="1"/>
          </p:cNvSpPr>
          <p:nvPr>
            <p:ph idx="1"/>
          </p:nvPr>
        </p:nvSpPr>
        <p:spPr/>
        <p:txBody>
          <a:bodyPr/>
          <a:lstStyle/>
          <a:p>
            <a:pPr marL="514350" indent="-514350">
              <a:buFont typeface="+mj-lt"/>
              <a:buAutoNum type="arabicPeriod"/>
            </a:pPr>
            <a:r>
              <a:rPr lang="en-US" dirty="0"/>
              <a:t>Intro and reminders</a:t>
            </a:r>
          </a:p>
          <a:p>
            <a:pPr marL="514350" indent="-514350">
              <a:buFont typeface="+mj-lt"/>
              <a:buAutoNum type="arabicPeriod"/>
            </a:pPr>
            <a:r>
              <a:rPr lang="en-US" dirty="0"/>
              <a:t>Recap</a:t>
            </a:r>
          </a:p>
          <a:p>
            <a:pPr marL="514350" indent="-514350">
              <a:buFont typeface="+mj-lt"/>
              <a:buAutoNum type="arabicPeriod"/>
            </a:pPr>
            <a:r>
              <a:rPr lang="en-US" dirty="0"/>
              <a:t>Joint 802.1/802.15 Mtg. Prep</a:t>
            </a:r>
          </a:p>
          <a:p>
            <a:pPr marL="514350" indent="-514350">
              <a:buFont typeface="+mj-lt"/>
              <a:buAutoNum type="arabicPeriod"/>
            </a:pPr>
            <a:r>
              <a:rPr lang="en-US" dirty="0"/>
              <a:t>What Now</a:t>
            </a:r>
          </a:p>
          <a:p>
            <a:pPr marL="514350" indent="-514350">
              <a:buFont typeface="+mj-lt"/>
              <a:buAutoNum type="arabicPeriod"/>
            </a:pPr>
            <a:r>
              <a:rPr lang="en-US" dirty="0"/>
              <a:t>Next Steps</a:t>
            </a:r>
          </a:p>
          <a:p>
            <a:pPr marL="514350" indent="-514350">
              <a:buFont typeface="+mj-lt"/>
              <a:buAutoNum type="arabicPeriod"/>
            </a:pPr>
            <a:r>
              <a:rPr lang="en-US" dirty="0"/>
              <a:t>AOB</a:t>
            </a:r>
          </a:p>
        </p:txBody>
      </p:sp>
      <p:sp>
        <p:nvSpPr>
          <p:cNvPr id="5" name="Slide Number Placeholder 3">
            <a:extLst>
              <a:ext uri="{FF2B5EF4-FFF2-40B4-BE49-F238E27FC236}">
                <a16:creationId xmlns:a16="http://schemas.microsoft.com/office/drawing/2014/main" id="{0F15F9FB-A39B-459F-A5F9-0584AB0A8803}"/>
              </a:ext>
            </a:extLst>
          </p:cNvPr>
          <p:cNvSpPr>
            <a:spLocks noGrp="1"/>
          </p:cNvSpPr>
          <p:nvPr>
            <p:ph type="sldNum" idx="10"/>
          </p:nvPr>
        </p:nvSpPr>
        <p:spPr>
          <a:xfrm>
            <a:off x="4211638" y="6554788"/>
            <a:ext cx="655637" cy="239712"/>
          </a:xfrm>
        </p:spPr>
        <p:txBody>
          <a:bodyPr/>
          <a:lstStyle/>
          <a:p>
            <a:pPr>
              <a:defRPr/>
            </a:pPr>
            <a:r>
              <a:rPr lang="en-US" altLang="en-US" dirty="0"/>
              <a:t>Slide </a:t>
            </a:r>
            <a:fld id="{5DD27314-9434-4B6F-80C2-AAC402118CDA}" type="slidenum">
              <a:rPr lang="en-US" altLang="en-US" smtClean="0"/>
              <a:pPr>
                <a:defRPr/>
              </a:pPr>
              <a:t>9</a:t>
            </a:fld>
            <a:endParaRPr lang="en-US" altLang="en-US" dirty="0"/>
          </a:p>
        </p:txBody>
      </p:sp>
    </p:spTree>
    <p:extLst>
      <p:ext uri="{BB962C8B-B14F-4D97-AF65-F5344CB8AC3E}">
        <p14:creationId xmlns:p14="http://schemas.microsoft.com/office/powerpoint/2010/main" val="2377630271"/>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33467</TotalTime>
  <Words>2152</Words>
  <Application>Microsoft Office PowerPoint</Application>
  <PresentationFormat>On-screen Show (4:3)</PresentationFormat>
  <Paragraphs>310</Paragraphs>
  <Slides>27</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27</vt:i4>
      </vt:variant>
    </vt:vector>
  </HeadingPairs>
  <TitlesOfParts>
    <vt:vector size="32" baseType="lpstr">
      <vt:lpstr>Arial</vt:lpstr>
      <vt:lpstr>georgia</vt:lpstr>
      <vt:lpstr>Times New Roman</vt:lpstr>
      <vt:lpstr>Wingdings</vt:lpstr>
      <vt:lpstr>Office Theme</vt:lpstr>
      <vt:lpstr>PowerPoint Presentation</vt:lpstr>
      <vt:lpstr>PowerPoint Presentation</vt:lpstr>
      <vt:lpstr>Registration for 802 LMSC Plenaries and 802 Wireless Interims</vt:lpstr>
      <vt:lpstr>Deadbeat Consequences (Deadbeat: in default of paying registration fee for a prior mtg.)</vt:lpstr>
      <vt:lpstr>Task Group Rules</vt:lpstr>
      <vt:lpstr>PowerPoint Presentation</vt:lpstr>
      <vt:lpstr>IEEE 802 Ground Rules</vt:lpstr>
      <vt:lpstr>Meeting Slot March 14th, 2022</vt:lpstr>
      <vt:lpstr>Agenda</vt:lpstr>
      <vt:lpstr>Recap</vt:lpstr>
      <vt:lpstr>PowerPoint Presentation</vt:lpstr>
      <vt:lpstr>Summary Questions</vt:lpstr>
      <vt:lpstr>PowerPoint Presentation</vt:lpstr>
      <vt:lpstr>More to Bridging</vt:lpstr>
      <vt:lpstr>More to Bridging (cont’d.)</vt:lpstr>
      <vt:lpstr>Other 802.1 Features</vt:lpstr>
      <vt:lpstr>Analysis Steps</vt:lpstr>
      <vt:lpstr>Joint 802.1/802.15 Mtg. Prep</vt:lpstr>
      <vt:lpstr>PowerPoint Presentation</vt:lpstr>
      <vt:lpstr>What Now</vt:lpstr>
      <vt:lpstr>802.15.3 Notes</vt:lpstr>
      <vt:lpstr>802.15.4 (v2) Notes</vt:lpstr>
      <vt:lpstr>PowerPoint Presentation</vt:lpstr>
      <vt:lpstr>802.13 Notes</vt:lpstr>
      <vt:lpstr>Next Step(s)</vt:lpstr>
      <vt:lpstr>Any Other Business</vt:lpstr>
      <vt:lpstr>Adjourned Thanks</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ben@blindcreek.com</dc:creator>
  <cp:keywords/>
  <dc:description/>
  <cp:lastModifiedBy>Clint Powell2</cp:lastModifiedBy>
  <cp:revision>438</cp:revision>
  <cp:lastPrinted>2000-03-07T00:55:37Z</cp:lastPrinted>
  <dcterms:created xsi:type="dcterms:W3CDTF">2016-01-17T22:48:36Z</dcterms:created>
  <dcterms:modified xsi:type="dcterms:W3CDTF">2022-03-14T01:54:46Z</dcterms:modified>
  <cp:category/>
</cp:coreProperties>
</file>