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9"/>
  </p:notesMasterIdLst>
  <p:sldIdLst>
    <p:sldId id="287" r:id="rId2"/>
    <p:sldId id="300" r:id="rId3"/>
    <p:sldId id="2366" r:id="rId4"/>
    <p:sldId id="339" r:id="rId5"/>
    <p:sldId id="393" r:id="rId6"/>
    <p:sldId id="2372" r:id="rId7"/>
    <p:sldId id="317" r:id="rId8"/>
    <p:sldId id="341" r:id="rId9"/>
    <p:sldId id="288" r:id="rId10"/>
    <p:sldId id="2376" r:id="rId11"/>
    <p:sldId id="2378" r:id="rId12"/>
    <p:sldId id="2380" r:id="rId13"/>
    <p:sldId id="2379" r:id="rId14"/>
    <p:sldId id="2381" r:id="rId15"/>
    <p:sldId id="2370" r:id="rId16"/>
    <p:sldId id="2367" r:id="rId17"/>
    <p:sldId id="296" r:id="rId1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9" autoAdjust="0"/>
    <p:restoredTop sz="94646" autoAdjust="0"/>
  </p:normalViewPr>
  <p:slideViewPr>
    <p:cSldViewPr>
      <p:cViewPr varScale="1">
        <p:scale>
          <a:sx n="73" d="100"/>
          <a:sy n="73" d="100"/>
        </p:scale>
        <p:origin x="643"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15-22-0171-00-0000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534196"/>
            <a:ext cx="37465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marL="0" marR="0" lvl="0" indent="0" algn="r" defTabSz="449263" rtl="0" eaLnBrk="1" fontAlgn="base" latinLnBrk="0" hangingPunct="1">
              <a:lnSpc>
                <a:spcPct val="100000"/>
              </a:lnSpc>
              <a:spcBef>
                <a:spcPts val="7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altLang="en-US" sz="1200" dirty="0">
                <a:latin typeface="Times New Roman" panose="02020603050405020304" pitchFamily="18" charset="0"/>
              </a:rPr>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685800" y="685801"/>
            <a:ext cx="78406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83568" y="1371600"/>
            <a:ext cx="7848600"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4" r:id="rId6"/>
    <p:sldLayoutId id="2147483822" r:id="rId7"/>
    <p:sldLayoutId id="2147483827" r:id="rId8"/>
    <p:sldLayoutId id="2147483823"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grouper.ieee.org/groups/802/15/member_statu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March 2022 Joint 802.1 802.15 Agenda &amp; Meeting Slides</a:t>
            </a: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March 10,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 Glenn Parsons </a:t>
            </a:r>
            <a:r>
              <a:rPr lang="en-US" sz="1600" dirty="0">
                <a:latin typeface="Times New Roman" panose="02020603050405020304" pitchFamily="18" charset="0"/>
              </a:rPr>
              <a:t>(Ericsson)</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a:t>
            </a:r>
            <a:r>
              <a:rPr lang="nb-NO" altLang="en-US" sz="1600" dirty="0">
                <a:latin typeface="Times New Roman" panose="02020603050405020304" pitchFamily="18" charset="0"/>
              </a:rPr>
              <a:t>glenn.parsons@ericsson.com</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NA</a:t>
            </a:r>
          </a:p>
          <a:p>
            <a:pPr eaLnBrk="1" hangingPunct="1">
              <a:spcBef>
                <a:spcPct val="0"/>
              </a:spcBef>
              <a:buClrTx/>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Work Group Coordination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Proposed agenda for the meeting.</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 Group Coordination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72816"/>
            <a:ext cx="8280920" cy="4608512"/>
          </a:xfrm>
        </p:spPr>
        <p:txBody>
          <a:bodyPr/>
          <a:lstStyle/>
          <a:p>
            <a:pPr marL="0" marR="0" lvl="0" indent="0"/>
            <a:r>
              <a:rPr lang="en-US" sz="2400" dirty="0"/>
              <a:t>To align 802.1 with the needs of wireless everything else and leverage the full value of 802.1 in billions of 802.15 standard based devices</a:t>
            </a:r>
          </a:p>
          <a:p>
            <a:pPr marL="347663" marR="0" lvl="1" indent="0">
              <a:spcBef>
                <a:spcPts val="1200"/>
              </a:spcBef>
              <a:tabLst>
                <a:tab pos="457200" algn="l"/>
              </a:tabLst>
            </a:pPr>
            <a:r>
              <a:rPr lang="en-US" sz="2000" dirty="0"/>
              <a:t>There are many question to be answered from both sides</a:t>
            </a:r>
          </a:p>
          <a:p>
            <a:pPr marL="347663" marR="0" lvl="1" indent="0">
              <a:spcBef>
                <a:spcPts val="1200"/>
              </a:spcBef>
              <a:tabLst>
                <a:tab pos="457200" algn="l"/>
              </a:tabLst>
            </a:pPr>
            <a:r>
              <a:rPr lang="en-US" sz="2000" dirty="0"/>
              <a:t>This is not going to be “one and done” – there is some work!</a:t>
            </a:r>
          </a:p>
          <a:p>
            <a:pPr marL="347663" lvl="1" indent="0">
              <a:spcBef>
                <a:spcPts val="1200"/>
              </a:spcBef>
              <a:tabLst>
                <a:tab pos="457200" algn="l"/>
              </a:tabLst>
            </a:pPr>
            <a:r>
              <a:rPr lang="en-US" sz="2000" dirty="0"/>
              <a:t>Will need to partition, prioritize, and sequence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
        <p:nvSpPr>
          <p:cNvPr id="5" name="Title 2">
            <a:extLst>
              <a:ext uri="{FF2B5EF4-FFF2-40B4-BE49-F238E27FC236}">
                <a16:creationId xmlns:a16="http://schemas.microsoft.com/office/drawing/2014/main" id="{5B528690-DE3B-4907-A7A5-BBC56C6590EB}"/>
              </a:ext>
            </a:extLst>
          </p:cNvPr>
          <p:cNvSpPr txBox="1">
            <a:spLocks/>
          </p:cNvSpPr>
          <p:nvPr/>
        </p:nvSpPr>
        <p:spPr bwMode="auto">
          <a:xfrm>
            <a:off x="685800" y="685801"/>
            <a:ext cx="78406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dirty="0"/>
              <a:t>Mutual Beneficial Desire</a:t>
            </a:r>
            <a:endParaRPr lang="en-US" kern="0" dirty="0"/>
          </a:p>
        </p:txBody>
      </p:sp>
    </p:spTree>
    <p:extLst>
      <p:ext uri="{BB962C8B-B14F-4D97-AF65-F5344CB8AC3E}">
        <p14:creationId xmlns:p14="http://schemas.microsoft.com/office/powerpoint/2010/main" val="3924203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418899"/>
            <a:ext cx="8280920" cy="5040561"/>
          </a:xfrm>
        </p:spPr>
        <p:txBody>
          <a:bodyPr>
            <a:normAutofit fontScale="70000" lnSpcReduction="20000"/>
          </a:bodyPr>
          <a:lstStyle/>
          <a:p>
            <a:pPr marL="0" indent="0">
              <a:tabLst>
                <a:tab pos="457200" algn="l"/>
              </a:tabLst>
            </a:pPr>
            <a:r>
              <a:rPr lang="en-US" sz="2400" dirty="0"/>
              <a:t>Address questions</a:t>
            </a:r>
          </a:p>
          <a:p>
            <a:pPr>
              <a:buFont typeface="Arial" panose="020B0604020202020204" pitchFamily="34" charset="0"/>
              <a:buChar char="•"/>
              <a:tabLst>
                <a:tab pos="457200" algn="l"/>
              </a:tabLst>
            </a:pPr>
            <a:r>
              <a:rPr lang="en-US" sz="2200" dirty="0"/>
              <a:t>Supporting non-globally unique addresses and/or non-static addresses</a:t>
            </a:r>
          </a:p>
          <a:p>
            <a:pPr>
              <a:buFont typeface="Arial" panose="020B0604020202020204" pitchFamily="34" charset="0"/>
              <a:buChar char="•"/>
              <a:tabLst>
                <a:tab pos="457200" algn="l"/>
              </a:tabLst>
            </a:pPr>
            <a:r>
              <a:rPr lang="en-US" sz="2200" dirty="0"/>
              <a:t>E.g. randomized or truncated</a:t>
            </a:r>
            <a:endParaRPr lang="en-US" sz="1800" dirty="0"/>
          </a:p>
          <a:p>
            <a:pPr marL="0" indent="0">
              <a:tabLst>
                <a:tab pos="457200" algn="l"/>
              </a:tabLst>
            </a:pPr>
            <a:r>
              <a:rPr lang="en-US" sz="2400" dirty="0"/>
              <a:t>Bridging and barriers beyond addressing</a:t>
            </a:r>
          </a:p>
          <a:p>
            <a:pPr>
              <a:buFont typeface="Arial" panose="020B0604020202020204" pitchFamily="34" charset="0"/>
              <a:buChar char="•"/>
              <a:tabLst>
                <a:tab pos="914400" algn="l"/>
              </a:tabLst>
            </a:pPr>
            <a:r>
              <a:rPr lang="en-US" sz="2200" dirty="0"/>
              <a:t>Timing, data volumes, energy consumption</a:t>
            </a:r>
          </a:p>
          <a:p>
            <a:pPr>
              <a:buFont typeface="Arial" panose="020B0604020202020204" pitchFamily="34" charset="0"/>
              <a:buChar char="•"/>
              <a:tabLst>
                <a:tab pos="914400" algn="l"/>
              </a:tabLst>
            </a:pPr>
            <a:r>
              <a:rPr lang="en-US" sz="2200" dirty="0"/>
              <a:t>Performance and reliability assumptions built into 802.1</a:t>
            </a:r>
          </a:p>
          <a:p>
            <a:pPr>
              <a:buFont typeface="Arial" panose="020B0604020202020204" pitchFamily="34" charset="0"/>
              <a:buChar char="•"/>
              <a:tabLst>
                <a:tab pos="914400" algn="l"/>
              </a:tabLst>
            </a:pPr>
            <a:r>
              <a:rPr lang="en-US" sz="2200" dirty="0"/>
              <a:t>Wireless in shared spectrum vs dedicated medium (no guarantees)</a:t>
            </a:r>
          </a:p>
          <a:p>
            <a:pPr>
              <a:buFont typeface="Arial" panose="020B0604020202020204" pitchFamily="34" charset="0"/>
              <a:buChar char="•"/>
              <a:tabLst>
                <a:tab pos="914400" algn="l"/>
              </a:tabLst>
            </a:pPr>
            <a:r>
              <a:rPr lang="en-US" sz="2200" dirty="0"/>
              <a:t>Network topology and characteristics assumed</a:t>
            </a:r>
          </a:p>
          <a:p>
            <a:pPr>
              <a:buFont typeface="Arial" panose="020B0604020202020204" pitchFamily="34" charset="0"/>
              <a:buChar char="•"/>
              <a:tabLst>
                <a:tab pos="914400" algn="l"/>
              </a:tabLst>
            </a:pPr>
            <a:r>
              <a:rPr lang="en-US" sz="2200" dirty="0"/>
              <a:t>Handling different frame sizes from one medium to another</a:t>
            </a:r>
          </a:p>
          <a:p>
            <a:pPr>
              <a:buFont typeface="Arial" panose="020B0604020202020204" pitchFamily="34" charset="0"/>
              <a:buChar char="•"/>
              <a:tabLst>
                <a:tab pos="914400" algn="l"/>
              </a:tabLst>
            </a:pPr>
            <a:r>
              <a:rPr lang="en-US" sz="2200" dirty="0"/>
              <a:t>Issues we don’t even know about</a:t>
            </a:r>
          </a:p>
          <a:p>
            <a:pPr marL="0" marR="0" lvl="0" indent="0">
              <a:tabLst>
                <a:tab pos="457200" algn="l"/>
              </a:tabLst>
            </a:pPr>
            <a:r>
              <a:rPr lang="en-US" sz="2400" dirty="0"/>
              <a:t>Other 802.1 Features</a:t>
            </a:r>
          </a:p>
          <a:p>
            <a:pPr>
              <a:buFont typeface="Arial" panose="020B0604020202020204" pitchFamily="34" charset="0"/>
              <a:buChar char="•"/>
              <a:tabLst>
                <a:tab pos="914400" algn="l"/>
              </a:tabLst>
            </a:pPr>
            <a:r>
              <a:rPr lang="en-US" sz="2200" dirty="0"/>
              <a:t>What are the barriers to applying 802.1 to the uncertain world of wireless?</a:t>
            </a:r>
          </a:p>
          <a:p>
            <a:pPr>
              <a:buFont typeface="Arial" panose="020B0604020202020204" pitchFamily="34" charset="0"/>
              <a:buChar char="•"/>
              <a:tabLst>
                <a:tab pos="914400" algn="l"/>
              </a:tabLst>
            </a:pPr>
            <a:r>
              <a:rPr lang="en-US" sz="2200" dirty="0"/>
              <a:t>Flexible network topologies and sizes </a:t>
            </a:r>
          </a:p>
          <a:p>
            <a:pPr>
              <a:buFont typeface="Arial" panose="020B0604020202020204" pitchFamily="34" charset="0"/>
              <a:buChar char="•"/>
              <a:tabLst>
                <a:tab pos="914400" algn="l"/>
              </a:tabLst>
            </a:pPr>
            <a:r>
              <a:rPr lang="en-US" sz="2200" dirty="0"/>
              <a:t>Working without a single controller</a:t>
            </a:r>
          </a:p>
          <a:p>
            <a:pPr>
              <a:buFont typeface="Arial" panose="020B0604020202020204" pitchFamily="34" charset="0"/>
              <a:buChar char="•"/>
              <a:tabLst>
                <a:tab pos="914400" algn="l"/>
              </a:tabLst>
            </a:pPr>
            <a:r>
              <a:rPr lang="en-US" sz="2200" dirty="0"/>
              <a:t>TSN in non-deterministic wireless networks</a:t>
            </a:r>
          </a:p>
          <a:p>
            <a:pPr>
              <a:buFont typeface="Arial" panose="020B0604020202020204" pitchFamily="34" charset="0"/>
              <a:buChar char="•"/>
              <a:tabLst>
                <a:tab pos="914400" algn="l"/>
              </a:tabLst>
            </a:pPr>
            <a:r>
              <a:rPr lang="en-US" sz="2200" dirty="0"/>
              <a:t>Considerations with integrating with non-802 networks (smart city, IoT)</a:t>
            </a:r>
          </a:p>
          <a:p>
            <a:pPr>
              <a:buFont typeface="Arial" panose="020B0604020202020204" pitchFamily="34" charset="0"/>
              <a:buChar char="•"/>
              <a:tabLst>
                <a:tab pos="914400" algn="l"/>
              </a:tabLst>
            </a:pPr>
            <a:r>
              <a:rPr lang="en-US" sz="2200" dirty="0"/>
              <a:t>What else should be of interest (usefulness) to 802.15 adopters?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
        <p:nvSpPr>
          <p:cNvPr id="5" name="Title 1">
            <a:extLst>
              <a:ext uri="{FF2B5EF4-FFF2-40B4-BE49-F238E27FC236}">
                <a16:creationId xmlns:a16="http://schemas.microsoft.com/office/drawing/2014/main" id="{EA8890FD-BFB9-4FA5-91F8-A2A7EE2313BB}"/>
              </a:ext>
            </a:extLst>
          </p:cNvPr>
          <p:cNvSpPr txBox="1">
            <a:spLocks noChangeArrowheads="1"/>
          </p:cNvSpPr>
          <p:nvPr/>
        </p:nvSpPr>
        <p:spPr bwMode="auto">
          <a:xfrm>
            <a:off x="685800" y="685801"/>
            <a:ext cx="78406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dirty="0"/>
              <a:t>Itemized list of topics</a:t>
            </a:r>
            <a:endParaRPr lang="en-US" altLang="en-US" kern="0" dirty="0"/>
          </a:p>
        </p:txBody>
      </p:sp>
    </p:spTree>
    <p:extLst>
      <p:ext uri="{BB962C8B-B14F-4D97-AF65-F5344CB8AC3E}">
        <p14:creationId xmlns:p14="http://schemas.microsoft.com/office/powerpoint/2010/main" val="819416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A</a:t>
            </a:r>
            <a:r>
              <a:rPr lang="en-US" altLang="en-US" dirty="0"/>
              <a:t>nalysis Steps</a:t>
            </a:r>
            <a:endParaRPr lang="en-US" altLang="en-US" sz="4000" dirty="0"/>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Defining MAC service interface to 802.1 for different 802.15 MACs</a:t>
            </a:r>
          </a:p>
          <a:p>
            <a:pPr marL="514350" indent="-514350">
              <a:buFont typeface="Arial" panose="020B0604020202020204" pitchFamily="34" charset="0"/>
              <a:buChar char="•"/>
            </a:pPr>
            <a:r>
              <a:rPr lang="en-US" altLang="en-US" sz="2400" dirty="0"/>
              <a:t>For each standard</a:t>
            </a:r>
          </a:p>
          <a:p>
            <a:pPr marL="914400" lvl="1" indent="-514350">
              <a:buFont typeface="Arial" panose="020B0604020202020204" pitchFamily="34" charset="0"/>
              <a:buChar char="•"/>
            </a:pPr>
            <a:r>
              <a:rPr lang="en-US" altLang="en-US" sz="2000" dirty="0"/>
              <a:t>Differences in MAC SAPs (high level)</a:t>
            </a:r>
          </a:p>
          <a:p>
            <a:pPr marL="914400" lvl="1" indent="-514350">
              <a:buFont typeface="Arial" panose="020B0604020202020204" pitchFamily="34" charset="0"/>
              <a:buChar char="•"/>
            </a:pPr>
            <a:r>
              <a:rPr lang="en-US" altLang="en-US" sz="2000" dirty="0"/>
              <a:t>Mis-matches with SAP and 802.1 assumptions</a:t>
            </a:r>
          </a:p>
          <a:p>
            <a:pPr marL="914400" lvl="1" indent="-514350">
              <a:buFont typeface="Arial" panose="020B0604020202020204" pitchFamily="34" charset="0"/>
              <a:buChar char="•"/>
            </a:pPr>
            <a:r>
              <a:rPr lang="en-US" altLang="en-US" sz="2000" dirty="0"/>
              <a:t>Relevance/priority in 802.1 compatibility</a:t>
            </a:r>
          </a:p>
          <a:p>
            <a:pPr marL="514350" indent="-514350">
              <a:buFont typeface="Arial" panose="020B0604020202020204" pitchFamily="34" charset="0"/>
              <a:buChar char="•"/>
            </a:pPr>
            <a:r>
              <a:rPr lang="en-US" altLang="en-US" sz="2400" dirty="0"/>
              <a:t>Basic questions (for each standard)</a:t>
            </a:r>
          </a:p>
          <a:p>
            <a:pPr marL="914400" lvl="1" indent="-514350">
              <a:buFont typeface="Arial" panose="020B0604020202020204" pitchFamily="34" charset="0"/>
              <a:buChar char="•"/>
            </a:pPr>
            <a:r>
              <a:rPr lang="en-US" altLang="en-US" sz="2000" dirty="0"/>
              <a:t>What parts of 802.1 are useful</a:t>
            </a:r>
          </a:p>
          <a:p>
            <a:pPr marL="514350" indent="-514350">
              <a:buFont typeface="Arial" panose="020B0604020202020204" pitchFamily="34" charset="0"/>
              <a:buChar char="•"/>
            </a:pPr>
            <a:r>
              <a:rPr lang="en-US" altLang="en-US" sz="2400" dirty="0"/>
              <a:t>Prioritize and sequence</a:t>
            </a:r>
          </a:p>
          <a:p>
            <a:pPr marL="914400" lvl="1" indent="-514350">
              <a:buFont typeface="Arial" panose="020B0604020202020204" pitchFamily="34" charset="0"/>
              <a:buChar char="•"/>
            </a:pPr>
            <a:r>
              <a:rPr lang="en-US" altLang="en-US" sz="2000" dirty="0"/>
              <a:t>Where to we start right now?</a:t>
            </a:r>
          </a:p>
          <a:p>
            <a:pPr marL="914400" lvl="1" indent="-514350">
              <a:buFont typeface="Arial" panose="020B0604020202020204" pitchFamily="34" charset="0"/>
              <a:buChar char="•"/>
            </a:pPr>
            <a:endParaRPr lang="en-US" altLang="en-US" sz="2000" dirty="0"/>
          </a:p>
          <a:p>
            <a:pPr marL="400050" lvl="1" indent="0"/>
            <a:endParaRPr lang="en-US" alt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3041781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Summary Questions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290513">
              <a:spcBef>
                <a:spcPts val="1200"/>
              </a:spcBef>
              <a:spcAft>
                <a:spcPts val="1200"/>
              </a:spcAft>
              <a:buFont typeface="Wingdings" panose="05000000000000000000" pitchFamily="2" charset="2"/>
              <a:buChar char="v"/>
              <a:tabLst>
                <a:tab pos="457200" algn="l"/>
              </a:tabLst>
            </a:pPr>
            <a:r>
              <a:rPr lang="en-US" sz="2400" dirty="0">
                <a:solidFill>
                  <a:schemeClr val="tx1"/>
                </a:solidFill>
              </a:rPr>
              <a:t>What features make sense on a wireless medium?</a:t>
            </a:r>
          </a:p>
          <a:p>
            <a:pPr marL="290513">
              <a:spcBef>
                <a:spcPts val="1200"/>
              </a:spcBef>
              <a:spcAft>
                <a:spcPts val="1200"/>
              </a:spcAft>
              <a:buFont typeface="Wingdings" panose="05000000000000000000" pitchFamily="2" charset="2"/>
              <a:buChar char="v"/>
              <a:tabLst>
                <a:tab pos="457200" algn="l"/>
              </a:tabLst>
            </a:pPr>
            <a:r>
              <a:rPr lang="en-US" sz="2400" dirty="0">
                <a:solidFill>
                  <a:schemeClr val="tx1"/>
                </a:solidFill>
              </a:rPr>
              <a:t>What are the barriers to using 802.1 features?</a:t>
            </a:r>
          </a:p>
          <a:p>
            <a:pPr marL="290513">
              <a:spcBef>
                <a:spcPts val="1200"/>
              </a:spcBef>
              <a:spcAft>
                <a:spcPts val="1200"/>
              </a:spcAft>
              <a:buFont typeface="Wingdings" panose="05000000000000000000" pitchFamily="2" charset="2"/>
              <a:buChar char="v"/>
              <a:tabLst>
                <a:tab pos="457200" algn="l"/>
              </a:tabLst>
            </a:pPr>
            <a:r>
              <a:rPr lang="en-US" sz="2400" dirty="0">
                <a:solidFill>
                  <a:schemeClr val="tx1"/>
                </a:solidFill>
              </a:rPr>
              <a:t>What are considered “essential to be called 802.1 compliant”?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2388274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Today’s 802.1/802.15 Topic(s)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a:buFont typeface="Arial" panose="020B0604020202020204" pitchFamily="34" charset="0"/>
              <a:buChar char="•"/>
            </a:pPr>
            <a:r>
              <a:rPr lang="en-US" altLang="en-US" sz="2400" dirty="0"/>
              <a:t>Identify 802.1 features and services that are relevant</a:t>
            </a:r>
          </a:p>
          <a:p>
            <a:pPr lvl="1">
              <a:buFont typeface="Arial" panose="020B0604020202020204" pitchFamily="34" charset="0"/>
              <a:buChar char="•"/>
            </a:pPr>
            <a:r>
              <a:rPr lang="en-US" altLang="en-US" sz="2000" dirty="0"/>
              <a:t>Different for each standards</a:t>
            </a:r>
          </a:p>
          <a:p>
            <a:pPr lvl="1">
              <a:buFont typeface="Arial" panose="020B0604020202020204" pitchFamily="34" charset="0"/>
              <a:buChar char="•"/>
            </a:pPr>
            <a:endParaRPr lang="en-US" altLang="en-US" sz="2000" dirty="0"/>
          </a:p>
          <a:p>
            <a:pPr>
              <a:buFont typeface="Arial" panose="020B0604020202020204" pitchFamily="34" charset="0"/>
              <a:buChar char="•"/>
            </a:pPr>
            <a:r>
              <a:rPr lang="en-US" altLang="en-US" sz="2400" dirty="0"/>
              <a:t>Determine what “802.1 compliant” means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1439313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Next Steps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a:t>
            </a:r>
          </a:p>
          <a:p>
            <a:pPr marL="514350" indent="-514350">
              <a:buFont typeface="Arial" panose="020B0604020202020204" pitchFamily="34" charset="0"/>
              <a:buChar char="•"/>
            </a:pPr>
            <a:r>
              <a:rPr lang="en-US" altLang="en-US" sz="2400" dirty="0"/>
              <a:t>.</a:t>
            </a:r>
          </a:p>
          <a:p>
            <a:pPr marL="914400" lvl="1" indent="-514350">
              <a:buFont typeface="Arial" panose="020B0604020202020204" pitchFamily="34" charset="0"/>
              <a:buChar char="•"/>
            </a:pPr>
            <a:r>
              <a:rPr lang="en-US" altLang="en-US" sz="2000" dirty="0"/>
              <a: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3719879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Any Other Business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16</a:t>
            </a:fld>
            <a:endParaRPr lang="en-US" altLang="en-US" dirty="0">
              <a:solidFill>
                <a:schemeClr val="tx1"/>
              </a:solidFill>
            </a:endParaRPr>
          </a:p>
        </p:txBody>
      </p:sp>
    </p:spTree>
    <p:extLst>
      <p:ext uri="{BB962C8B-B14F-4D97-AF65-F5344CB8AC3E}">
        <p14:creationId xmlns:p14="http://schemas.microsoft.com/office/powerpoint/2010/main" val="2595985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17</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89768" y="1196752"/>
            <a:ext cx="7764463" cy="5112568"/>
          </a:xfrm>
        </p:spPr>
        <p:txBody>
          <a:bodyPr/>
          <a:lstStyle/>
          <a:p>
            <a:pPr marL="0" marR="0" algn="ctr">
              <a:spcBef>
                <a:spcPts val="600"/>
              </a:spcBef>
              <a:spcAft>
                <a:spcPts val="0"/>
              </a:spcAft>
            </a:pPr>
            <a:r>
              <a:rPr lang="en-US" b="1" dirty="0">
                <a:solidFill>
                  <a:srgbClr val="0000FF"/>
                </a:solidFill>
                <a:effectLst/>
                <a:ea typeface="Times New Roman" panose="02020603050405020304" pitchFamily="18" charset="0"/>
              </a:rPr>
              <a:t>136</a:t>
            </a:r>
            <a:r>
              <a:rPr lang="en-US" b="1" baseline="30000" dirty="0">
                <a:solidFill>
                  <a:srgbClr val="0000FF"/>
                </a:solidFill>
                <a:ea typeface="Times New Roman" panose="02020603050405020304" pitchFamily="18" charset="0"/>
              </a:rPr>
              <a:t>th</a:t>
            </a:r>
            <a:r>
              <a:rPr lang="en-US" b="1" dirty="0">
                <a:solidFill>
                  <a:srgbClr val="0000FF"/>
                </a:solidFill>
                <a:effectLst/>
                <a:ea typeface="Times New Roman" panose="02020603050405020304" pitchFamily="18" charset="0"/>
              </a:rPr>
              <a:t> IEEE 802.15 WSN MTG. </a:t>
            </a:r>
            <a:endParaRPr lang="en-US" dirty="0">
              <a:solidFill>
                <a:srgbClr val="0000FF"/>
              </a:solidFill>
              <a:effectLst/>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Held Virtually via </a:t>
            </a:r>
            <a:r>
              <a:rPr lang="en-US" b="1" dirty="0" err="1">
                <a:solidFill>
                  <a:srgbClr val="0000FF"/>
                </a:solidFill>
                <a:effectLst/>
                <a:ea typeface="Times New Roman" panose="02020603050405020304" pitchFamily="18" charset="0"/>
              </a:rPr>
              <a:t>Webex</a:t>
            </a:r>
            <a:endParaRPr lang="en-US" b="1" dirty="0">
              <a:solidFill>
                <a:srgbClr val="0000FF"/>
              </a:solidFill>
              <a:ea typeface="Times New Roman" panose="02020603050405020304" pitchFamily="18" charset="0"/>
            </a:endParaRPr>
          </a:p>
          <a:p>
            <a:pPr marL="0" marR="0" algn="ctr">
              <a:spcBef>
                <a:spcPts val="600"/>
              </a:spcBef>
              <a:spcAft>
                <a:spcPts val="0"/>
              </a:spcAft>
            </a:pPr>
            <a:r>
              <a:rPr lang="en-US" b="1" dirty="0">
                <a:solidFill>
                  <a:srgbClr val="0000FF"/>
                </a:solidFill>
                <a:ea typeface="Times New Roman" panose="02020603050405020304" pitchFamily="18" charset="0"/>
              </a:rPr>
              <a:t>March</a:t>
            </a:r>
            <a:r>
              <a:rPr lang="en-US" b="1" dirty="0">
                <a:solidFill>
                  <a:srgbClr val="0000FF"/>
                </a:solidFill>
                <a:effectLst/>
                <a:ea typeface="Times New Roman" panose="02020603050405020304" pitchFamily="18" charset="0"/>
              </a:rPr>
              <a:t> 8</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 1</a:t>
            </a:r>
            <a:r>
              <a:rPr lang="en-US" b="1" dirty="0">
                <a:solidFill>
                  <a:srgbClr val="0000FF"/>
                </a:solidFill>
                <a:ea typeface="Times New Roman" panose="02020603050405020304" pitchFamily="18" charset="0"/>
              </a:rPr>
              <a:t>6</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2022</a:t>
            </a:r>
          </a:p>
          <a:p>
            <a:pPr marL="0" marR="0" algn="ctr">
              <a:spcBef>
                <a:spcPts val="600"/>
              </a:spcBef>
              <a:spcAft>
                <a:spcPts val="0"/>
              </a:spcAft>
            </a:pPr>
            <a:endParaRPr lang="en-US" b="1" dirty="0">
              <a:solidFill>
                <a:srgbClr val="0000FF"/>
              </a:solidFill>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Joint 802.1 802.15</a:t>
            </a:r>
          </a:p>
          <a:p>
            <a:pPr marL="0" marR="0" algn="ctr">
              <a:spcBef>
                <a:spcPts val="600"/>
              </a:spcBef>
              <a:spcAft>
                <a:spcPts val="0"/>
              </a:spcAft>
            </a:pPr>
            <a:endParaRPr lang="en-US" sz="2400" b="1" dirty="0">
              <a:solidFill>
                <a:srgbClr val="0000FF"/>
              </a:solidFill>
              <a:ea typeface="Times New Roman" panose="02020603050405020304" pitchFamily="18" charset="0"/>
            </a:endParaRPr>
          </a:p>
          <a:p>
            <a:pPr marL="0" marR="0" algn="ctr">
              <a:spcBef>
                <a:spcPts val="600"/>
              </a:spcBef>
              <a:spcAft>
                <a:spcPts val="0"/>
              </a:spcAft>
            </a:pPr>
            <a:r>
              <a:rPr lang="en-US" sz="2400" b="1" dirty="0">
                <a:solidFill>
                  <a:srgbClr val="0000FF"/>
                </a:solidFill>
                <a:ea typeface="Times New Roman" panose="02020603050405020304" pitchFamily="18" charset="0"/>
              </a:rPr>
              <a:t>The mtg. will start at 11:10 AM Eastern</a:t>
            </a:r>
          </a:p>
          <a:p>
            <a:pPr marL="0" marR="0" algn="ctr">
              <a:spcBef>
                <a:spcPts val="600"/>
              </a:spcBef>
              <a:spcAft>
                <a:spcPts val="0"/>
              </a:spcAft>
            </a:pPr>
            <a:r>
              <a:rPr lang="en-US" sz="2400" b="1" dirty="0">
                <a:solidFill>
                  <a:srgbClr val="0000FF"/>
                </a:solidFill>
                <a:effectLst/>
                <a:ea typeface="Times New Roman" panose="02020603050405020304" pitchFamily="18" charset="0"/>
              </a:rPr>
              <a:t>Please </a:t>
            </a:r>
            <a:r>
              <a:rPr lang="en-US" sz="2400" b="1" dirty="0">
                <a:solidFill>
                  <a:srgbClr val="0000FF"/>
                </a:solidFill>
                <a:ea typeface="Times New Roman" panose="02020603050405020304" pitchFamily="18" charset="0"/>
              </a:rPr>
              <a:t>R</a:t>
            </a:r>
            <a:r>
              <a:rPr lang="en-US" sz="2400" b="1" dirty="0">
                <a:solidFill>
                  <a:srgbClr val="0000FF"/>
                </a:solidFill>
                <a:effectLst/>
                <a:ea typeface="Times New Roman" panose="02020603050405020304" pitchFamily="18" charset="0"/>
              </a:rPr>
              <a:t>egister Your Attendance @</a:t>
            </a:r>
          </a:p>
          <a:p>
            <a:pPr marL="0" marR="0" algn="ctr">
              <a:spcBef>
                <a:spcPts val="600"/>
              </a:spcBef>
              <a:spcAft>
                <a:spcPts val="0"/>
              </a:spcAft>
            </a:pPr>
            <a:r>
              <a:rPr lang="en-US" sz="2400" b="1" dirty="0">
                <a:solidFill>
                  <a:srgbClr val="0000FF"/>
                </a:solidFill>
                <a:effectLst/>
                <a:ea typeface="Times New Roman" panose="02020603050405020304" pitchFamily="18" charset="0"/>
                <a:hlinkClick r:id="rId2"/>
              </a:rPr>
              <a:t>https://imat.ieee.org/attendance</a:t>
            </a:r>
            <a:endParaRPr lang="en-US" sz="2400" b="1" dirty="0">
              <a:solidFill>
                <a:srgbClr val="0000FF"/>
              </a:solidFill>
              <a:effectLst/>
              <a:ea typeface="Times New Roman" panose="02020603050405020304" pitchFamily="18" charset="0"/>
            </a:endParaRPr>
          </a:p>
        </p:txBody>
      </p:sp>
      <p:sp>
        <p:nvSpPr>
          <p:cNvPr id="4" name="Slide Number Placeholder 3">
            <a:extLst>
              <a:ext uri="{FF2B5EF4-FFF2-40B4-BE49-F238E27FC236}">
                <a16:creationId xmlns:a16="http://schemas.microsoft.com/office/drawing/2014/main" id="{30FD4C98-771B-4BD3-A80F-813E8D06A549}"/>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2</a:t>
            </a:fld>
            <a:endParaRPr lang="en-US" alt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
        <p:nvSpPr>
          <p:cNvPr id="5" name="Slide Number Placeholder 3">
            <a:extLst>
              <a:ext uri="{FF2B5EF4-FFF2-40B4-BE49-F238E27FC236}">
                <a16:creationId xmlns:a16="http://schemas.microsoft.com/office/drawing/2014/main" id="{80D83D13-C671-4E1E-AB3C-A7832BCFBCD8}"/>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5" name="Slide Number Placeholder 3">
            <a:extLst>
              <a:ext uri="{FF2B5EF4-FFF2-40B4-BE49-F238E27FC236}">
                <a16:creationId xmlns:a16="http://schemas.microsoft.com/office/drawing/2014/main" id="{1F22F6E8-1D67-49DA-9561-36A058CE8252}"/>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35421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lnSpcReduction="10000"/>
          </a:bodyPr>
          <a:lstStyle/>
          <a:p>
            <a:pPr>
              <a:buFont typeface="Arial" panose="020B0604020202020204" pitchFamily="34" charset="0"/>
              <a:buChar char="•"/>
            </a:pPr>
            <a:r>
              <a:rPr lang="en-US" sz="2100" dirty="0"/>
              <a:t>Attendees are required to register to attend the 802 Plenary Session</a:t>
            </a:r>
          </a:p>
          <a:p>
            <a:pPr marL="0" indent="0"/>
            <a:endParaRPr lang="en-US" sz="2100" dirty="0"/>
          </a:p>
          <a:p>
            <a:pPr>
              <a:buFont typeface="Arial" panose="020B0604020202020204" pitchFamily="34" charset="0"/>
              <a:buChar char="•"/>
            </a:pPr>
            <a:r>
              <a:rPr lang="en-US" sz="2100" dirty="0"/>
              <a:t>Discussion: Everyone present is welcome</a:t>
            </a:r>
          </a:p>
          <a:p>
            <a:pPr>
              <a:buFont typeface="Arial" panose="020B0604020202020204" pitchFamily="34" charset="0"/>
              <a:buChar char="•"/>
            </a:pPr>
            <a:r>
              <a:rPr lang="en-US" sz="2100" dirty="0"/>
              <a:t>Straw polls: Everyone present may vote</a:t>
            </a:r>
          </a:p>
          <a:p>
            <a:pPr>
              <a:buFont typeface="Arial" panose="020B0604020202020204" pitchFamily="34" charset="0"/>
              <a:buChar char="•"/>
            </a:pPr>
            <a:r>
              <a:rPr lang="en-US" sz="2100" dirty="0"/>
              <a:t>Formal motions: WG voters only:</a:t>
            </a:r>
          </a:p>
          <a:p>
            <a:pPr marL="642938" lvl="1" indent="-342900">
              <a:buFont typeface="Arial" panose="020B0604020202020204" pitchFamily="34" charset="0"/>
              <a:buChar char="•"/>
            </a:pPr>
            <a:r>
              <a:rPr lang="en-US" sz="1800" dirty="0">
                <a:hlinkClick r:id="rId2"/>
              </a:rPr>
              <a:t>https://grouper.ieee.org/groups/802/15/member_status.html</a:t>
            </a:r>
            <a:r>
              <a:rPr lang="en-US" sz="1800" dirty="0"/>
              <a:t> </a:t>
            </a:r>
          </a:p>
          <a:p>
            <a:pPr>
              <a:buFont typeface="Arial" panose="020B0604020202020204" pitchFamily="34" charset="0"/>
              <a:buChar char="•"/>
            </a:pPr>
            <a:r>
              <a:rPr lang="en-US" sz="2100" dirty="0"/>
              <a:t>Patent policy for PAR activities applies</a:t>
            </a:r>
          </a:p>
          <a:p>
            <a:pPr>
              <a:buFont typeface="Arial" panose="020B0604020202020204" pitchFamily="34" charset="0"/>
              <a:buChar char="•"/>
            </a:pPr>
            <a:r>
              <a:rPr lang="en-US" sz="2100" dirty="0"/>
              <a:t>All the usual rules of conduct</a:t>
            </a:r>
          </a:p>
          <a:p>
            <a:pPr>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with name and affiliation when you first speak</a:t>
            </a:r>
          </a:p>
        </p:txBody>
      </p:sp>
      <p:sp>
        <p:nvSpPr>
          <p:cNvPr id="5" name="Slide Number Placeholder 3">
            <a:extLst>
              <a:ext uri="{FF2B5EF4-FFF2-40B4-BE49-F238E27FC236}">
                <a16:creationId xmlns:a16="http://schemas.microsoft.com/office/drawing/2014/main" id="{8C505769-1F77-49A0-A67A-F031FFD792D3}"/>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2667314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899593" y="2088693"/>
            <a:ext cx="7668851" cy="4364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120" tIns="34560" rIns="69120" bIns="34560" numCol="1" anchor="t" anchorCtr="0" compatLnSpc="1">
            <a:prstTxWarp prst="textNoShape">
              <a:avLst/>
            </a:prstTxWarp>
            <a:normAutofit fontScale="550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sz="2900" kern="0" dirty="0"/>
              <a:t>See: </a:t>
            </a:r>
            <a:r>
              <a:rPr lang="en-US" sz="2400" kern="0" dirty="0">
                <a:hlinkClick r:id="rId2"/>
              </a:rPr>
              <a:t>https://grouper.ieee.org/groups/802/sapolicies.shtml</a:t>
            </a:r>
            <a:endParaRPr lang="en-US" sz="2400" kern="0" dirty="0"/>
          </a:p>
          <a:p>
            <a:pPr>
              <a:defRPr/>
            </a:pPr>
            <a:endParaRPr lang="en-US" sz="2400" kern="0" dirty="0"/>
          </a:p>
          <a:p>
            <a:pPr>
              <a:defRPr/>
            </a:pPr>
            <a:r>
              <a:rPr lang="en-US" sz="2900" kern="0" dirty="0"/>
              <a:t>IEEE-SA Patent Slides for Standards Development Meetings (.pdf)</a:t>
            </a:r>
          </a:p>
          <a:p>
            <a:pPr>
              <a:defRPr/>
            </a:pPr>
            <a:r>
              <a:rPr lang="en-US" sz="2400" kern="0" dirty="0">
                <a:hlinkClick r:id="rId3"/>
              </a:rPr>
              <a:t>https://development.standards.ieee.org/myproject/Public/mytools/mob/slideset.pdf</a:t>
            </a:r>
            <a:endParaRPr lang="en-US" sz="2400" kern="0" dirty="0"/>
          </a:p>
          <a:p>
            <a:pPr>
              <a:defRPr/>
            </a:pPr>
            <a:endParaRPr lang="en-US" sz="2400" kern="0" dirty="0"/>
          </a:p>
          <a:p>
            <a:pPr>
              <a:defRPr/>
            </a:pPr>
            <a:r>
              <a:rPr lang="en-US" sz="2900" kern="0" dirty="0"/>
              <a:t>IEEE-SA Standards Board Patent Committee (</a:t>
            </a:r>
            <a:r>
              <a:rPr lang="en-US" sz="2900" kern="0" dirty="0" err="1"/>
              <a:t>PatCom</a:t>
            </a:r>
            <a:r>
              <a:rPr lang="en-US" sz="2900" kern="0" dirty="0"/>
              <a:t>) home page</a:t>
            </a:r>
          </a:p>
          <a:p>
            <a:pPr>
              <a:defRPr/>
            </a:pPr>
            <a:r>
              <a:rPr lang="en-US" sz="2400" kern="0" dirty="0">
                <a:hlinkClick r:id="rId4"/>
              </a:rPr>
              <a:t>https://standards.ieee.org/content/ieee-standards/en/about/sasb/patcom/index.html</a:t>
            </a:r>
            <a:endParaRPr lang="en-US" sz="2400" kern="0" dirty="0"/>
          </a:p>
          <a:p>
            <a:pPr>
              <a:defRPr/>
            </a:pPr>
            <a:endParaRPr lang="en-US" sz="2400" kern="0" dirty="0"/>
          </a:p>
          <a:p>
            <a:pPr>
              <a:defRPr/>
            </a:pPr>
            <a:r>
              <a:rPr lang="en-US" sz="2900" kern="0" dirty="0"/>
              <a:t>IEEE-SA Participation Policy meeting slide set - individual method (.pdf)</a:t>
            </a:r>
          </a:p>
          <a:p>
            <a:pPr>
              <a:defRPr/>
            </a:pPr>
            <a:r>
              <a:rPr lang="en-US" sz="2400" kern="0" dirty="0">
                <a:hlinkClick r:id="rId5"/>
              </a:rPr>
              <a:t>https://standards.ieee.org/content/dam/ieee-standards/standards/web/documents/other/Participant-Behavior-Individual-Method.pdf</a:t>
            </a:r>
            <a:endParaRPr lang="en-US" sz="2400" kern="0" dirty="0"/>
          </a:p>
          <a:p>
            <a:pPr>
              <a:defRPr/>
            </a:pPr>
            <a:endParaRPr lang="en-US" sz="2400" kern="0" dirty="0"/>
          </a:p>
          <a:p>
            <a:pPr>
              <a:defRPr/>
            </a:pPr>
            <a:r>
              <a:rPr lang="en-US" sz="2900" kern="0" dirty="0"/>
              <a:t>Working Group Copyright Materials</a:t>
            </a:r>
          </a:p>
          <a:p>
            <a:pPr>
              <a:defRPr/>
            </a:pPr>
            <a:r>
              <a:rPr lang="en-US" sz="2400" kern="0" dirty="0">
                <a:hlinkClick r:id="rId6"/>
              </a:rPr>
              <a:t>https://standards.ieee.org/ipr/copyright-materials.html</a:t>
            </a:r>
            <a:endParaRPr lang="en-US" sz="2400" kern="0" dirty="0"/>
          </a:p>
          <a:p>
            <a:pPr>
              <a:defRPr/>
            </a:pPr>
            <a:r>
              <a:rPr lang="en-US" sz="2400" kern="0" dirty="0">
                <a:hlinkClick r:id="rId7"/>
              </a:rPr>
              <a:t>https://standards.ieee.org/content/dam/ieee-standards/standards/web/documents/other/ieee-sa-copyright-policy-2019.pdf</a:t>
            </a:r>
            <a:endParaRPr lang="en-US" sz="2400" kern="0" dirty="0"/>
          </a:p>
        </p:txBody>
      </p:sp>
      <p:sp>
        <p:nvSpPr>
          <p:cNvPr id="5" name="Title 1">
            <a:extLst>
              <a:ext uri="{FF2B5EF4-FFF2-40B4-BE49-F238E27FC236}">
                <a16:creationId xmlns:a16="http://schemas.microsoft.com/office/drawing/2014/main" id="{96A121ED-2B04-4C5C-90E2-A3B70C7BB0AB}"/>
              </a:ext>
            </a:extLst>
          </p:cNvPr>
          <p:cNvSpPr txBox="1">
            <a:spLocks/>
          </p:cNvSpPr>
          <p:nvPr/>
        </p:nvSpPr>
        <p:spPr bwMode="auto">
          <a:xfrm>
            <a:off x="685800" y="685801"/>
            <a:ext cx="7840663" cy="130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kern="0" dirty="0"/>
              <a:t>IEEE-SA Patent, Copyright, and Participation Policies</a:t>
            </a:r>
          </a:p>
        </p:txBody>
      </p:sp>
      <p:sp>
        <p:nvSpPr>
          <p:cNvPr id="9" name="Slide Number Placeholder 3">
            <a:extLst>
              <a:ext uri="{FF2B5EF4-FFF2-40B4-BE49-F238E27FC236}">
                <a16:creationId xmlns:a16="http://schemas.microsoft.com/office/drawing/2014/main" id="{833339DD-8E40-4B3F-8993-4B98CFADEC8D}"/>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6</a:t>
            </a:fld>
            <a:endParaRPr lang="en-US" altLang="en-US"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8</a:t>
            </a:fld>
            <a:endParaRPr lang="en-US" altLang="en-US">
              <a:solidFill>
                <a:schemeClr val="tx1"/>
              </a:solidFill>
            </a:endParaRPr>
          </a:p>
        </p:txBody>
      </p:sp>
      <p:pic>
        <p:nvPicPr>
          <p:cNvPr id="3" name="Picture 2">
            <a:extLst>
              <a:ext uri="{FF2B5EF4-FFF2-40B4-BE49-F238E27FC236}">
                <a16:creationId xmlns:a16="http://schemas.microsoft.com/office/drawing/2014/main" id="{5D1BFC7B-CAC4-4D03-9F36-F4227A3BB738}"/>
              </a:ext>
            </a:extLst>
          </p:cNvPr>
          <p:cNvPicPr>
            <a:picLocks noChangeAspect="1"/>
          </p:cNvPicPr>
          <p:nvPr/>
        </p:nvPicPr>
        <p:blipFill rotWithShape="1">
          <a:blip r:embed="rId2"/>
          <a:srcRect r="35933"/>
          <a:stretch/>
        </p:blipFill>
        <p:spPr>
          <a:xfrm>
            <a:off x="899592" y="4797152"/>
            <a:ext cx="3456384" cy="1043940"/>
          </a:xfrm>
          <a:prstGeom prst="rect">
            <a:avLst/>
          </a:prstGeom>
        </p:spPr>
      </p:pic>
      <p:pic>
        <p:nvPicPr>
          <p:cNvPr id="7" name="Picture 6">
            <a:extLst>
              <a:ext uri="{FF2B5EF4-FFF2-40B4-BE49-F238E27FC236}">
                <a16:creationId xmlns:a16="http://schemas.microsoft.com/office/drawing/2014/main" id="{2AC72ED2-E67B-4BAB-88F9-B3D39D8D07F2}"/>
              </a:ext>
            </a:extLst>
          </p:cNvPr>
          <p:cNvPicPr>
            <a:picLocks noChangeAspect="1"/>
          </p:cNvPicPr>
          <p:nvPr/>
        </p:nvPicPr>
        <p:blipFill>
          <a:blip r:embed="rId3"/>
          <a:stretch>
            <a:fillRect/>
          </a:stretch>
        </p:blipFill>
        <p:spPr>
          <a:xfrm>
            <a:off x="150265" y="2349959"/>
            <a:ext cx="8843471" cy="2087153"/>
          </a:xfrm>
          <a:prstGeom prst="rect">
            <a:avLst/>
          </a:prstGeom>
          <a:ln>
            <a:solidFill>
              <a:schemeClr val="tx1"/>
            </a:solidFill>
          </a:ln>
        </p:spPr>
      </p:pic>
      <p:sp>
        <p:nvSpPr>
          <p:cNvPr id="11" name="Oval 10">
            <a:extLst>
              <a:ext uri="{FF2B5EF4-FFF2-40B4-BE49-F238E27FC236}">
                <a16:creationId xmlns:a16="http://schemas.microsoft.com/office/drawing/2014/main" id="{41BCCFAD-352F-4C37-AF30-1093EF43260D}"/>
              </a:ext>
            </a:extLst>
          </p:cNvPr>
          <p:cNvSpPr/>
          <p:nvPr/>
        </p:nvSpPr>
        <p:spPr bwMode="auto">
          <a:xfrm>
            <a:off x="6465228" y="3072710"/>
            <a:ext cx="936104" cy="346947"/>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8" name="Title 1">
            <a:extLst>
              <a:ext uri="{FF2B5EF4-FFF2-40B4-BE49-F238E27FC236}">
                <a16:creationId xmlns:a16="http://schemas.microsoft.com/office/drawing/2014/main" id="{1C750133-E467-45AB-ACFA-06CEC8170395}"/>
              </a:ext>
            </a:extLst>
          </p:cNvPr>
          <p:cNvSpPr>
            <a:spLocks noGrp="1"/>
          </p:cNvSpPr>
          <p:nvPr>
            <p:ph type="title"/>
          </p:nvPr>
        </p:nvSpPr>
        <p:spPr>
          <a:xfrm>
            <a:off x="685800" y="685801"/>
            <a:ext cx="7840663" cy="1304118"/>
          </a:xfrm>
        </p:spPr>
        <p:txBody>
          <a:bodyPr/>
          <a:lstStyle/>
          <a:p>
            <a:r>
              <a:rPr lang="en-US" dirty="0"/>
              <a:t>Meeting Slot</a:t>
            </a:r>
            <a:br>
              <a:rPr lang="en-US" dirty="0"/>
            </a:br>
            <a:r>
              <a:rPr lang="en-US" dirty="0"/>
              <a:t>March 14th, 2022</a:t>
            </a:r>
          </a:p>
        </p:txBody>
      </p:sp>
    </p:spTree>
    <p:extLst>
      <p:ext uri="{BB962C8B-B14F-4D97-AF65-F5344CB8AC3E}">
        <p14:creationId xmlns:p14="http://schemas.microsoft.com/office/powerpoint/2010/main" val="201252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5A93BA6-EDCD-4985-9332-5EB6F1F6A350}"/>
              </a:ext>
            </a:extLst>
          </p:cNvPr>
          <p:cNvSpPr>
            <a:spLocks noGrp="1"/>
          </p:cNvSpPr>
          <p:nvPr>
            <p:ph type="title"/>
          </p:nvPr>
        </p:nvSpPr>
        <p:spPr/>
        <p:txBody>
          <a:bodyPr/>
          <a:lstStyle/>
          <a:p>
            <a:r>
              <a:rPr lang="en-US" dirty="0"/>
              <a:t>Agenda</a:t>
            </a:r>
          </a:p>
        </p:txBody>
      </p:sp>
      <p:sp>
        <p:nvSpPr>
          <p:cNvPr id="4" name="Content Placeholder 3">
            <a:extLst>
              <a:ext uri="{FF2B5EF4-FFF2-40B4-BE49-F238E27FC236}">
                <a16:creationId xmlns:a16="http://schemas.microsoft.com/office/drawing/2014/main" id="{1D501303-5A65-41CD-9D30-6F4EFC378AAE}"/>
              </a:ext>
            </a:extLst>
          </p:cNvPr>
          <p:cNvSpPr>
            <a:spLocks noGrp="1"/>
          </p:cNvSpPr>
          <p:nvPr>
            <p:ph idx="1"/>
          </p:nvPr>
        </p:nvSpPr>
        <p:spPr/>
        <p:txBody>
          <a:bodyPr/>
          <a:lstStyle/>
          <a:p>
            <a:pPr marL="514350" indent="-514350">
              <a:buFont typeface="+mj-lt"/>
              <a:buAutoNum type="arabicPeriod"/>
            </a:pPr>
            <a:r>
              <a:rPr lang="en-US" dirty="0"/>
              <a:t>Intro and reminders</a:t>
            </a:r>
          </a:p>
          <a:p>
            <a:pPr marL="514350" indent="-514350">
              <a:buFont typeface="+mj-lt"/>
              <a:buAutoNum type="arabicPeriod"/>
            </a:pPr>
            <a:r>
              <a:rPr lang="en-US" dirty="0"/>
              <a:t>Background</a:t>
            </a:r>
          </a:p>
          <a:p>
            <a:pPr marL="514350" indent="-514350">
              <a:buFont typeface="+mj-lt"/>
              <a:buAutoNum type="arabicPeriod"/>
            </a:pPr>
            <a:r>
              <a:rPr lang="en-US" dirty="0"/>
              <a:t>Today’s 802.1/802.15 Topic(s)</a:t>
            </a:r>
          </a:p>
          <a:p>
            <a:pPr marL="514350" indent="-514350">
              <a:buFont typeface="+mj-lt"/>
              <a:buAutoNum type="arabicPeriod"/>
            </a:pPr>
            <a:r>
              <a:rPr lang="en-US" dirty="0"/>
              <a:t>Next Steps</a:t>
            </a:r>
          </a:p>
          <a:p>
            <a:pPr marL="514350" indent="-514350">
              <a:buFont typeface="+mj-lt"/>
              <a:buAutoNum type="arabicPeriod"/>
            </a:pPr>
            <a:r>
              <a:rPr lang="en-US" dirty="0"/>
              <a:t>AOB</a:t>
            </a:r>
          </a:p>
        </p:txBody>
      </p:sp>
      <p:sp>
        <p:nvSpPr>
          <p:cNvPr id="5" name="Slide Number Placeholder 3">
            <a:extLst>
              <a:ext uri="{FF2B5EF4-FFF2-40B4-BE49-F238E27FC236}">
                <a16:creationId xmlns:a16="http://schemas.microsoft.com/office/drawing/2014/main" id="{0F15F9FB-A39B-459F-A5F9-0584AB0A8803}"/>
              </a:ext>
            </a:extLst>
          </p:cNvPr>
          <p:cNvSpPr>
            <a:spLocks noGrp="1"/>
          </p:cNvSpPr>
          <p:nvPr>
            <p:ph type="sldNum" idx="10"/>
          </p:nvPr>
        </p:nvSpPr>
        <p:spPr>
          <a:xfrm>
            <a:off x="4211638" y="6554788"/>
            <a:ext cx="655637" cy="239712"/>
          </a:xfrm>
        </p:spPr>
        <p:txBody>
          <a:bodyPr/>
          <a:lstStyle/>
          <a:p>
            <a:pPr>
              <a:defRPr/>
            </a:pPr>
            <a:r>
              <a:rPr lang="en-US" altLang="en-US" dirty="0"/>
              <a:t>Slide </a:t>
            </a:r>
            <a:fld id="{5DD27314-9434-4B6F-80C2-AAC402118CDA}" type="slidenum">
              <a:rPr lang="en-US" altLang="en-US" smtClean="0"/>
              <a:pPr>
                <a:defRPr/>
              </a:pPr>
              <a:t>9</a:t>
            </a:fld>
            <a:endParaRPr lang="en-US" altLang="en-US" dirty="0"/>
          </a:p>
        </p:txBody>
      </p:sp>
    </p:spTree>
    <p:extLst>
      <p:ext uri="{BB962C8B-B14F-4D97-AF65-F5344CB8AC3E}">
        <p14:creationId xmlns:p14="http://schemas.microsoft.com/office/powerpoint/2010/main" val="237763027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32996</TotalTime>
  <Words>1086</Words>
  <Application>Microsoft Office PowerPoint</Application>
  <PresentationFormat>On-screen Show (4:3)</PresentationFormat>
  <Paragraphs>143</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Times New Roman</vt:lpstr>
      <vt:lpstr>Wingdings</vt:lpstr>
      <vt:lpstr>Office Theme</vt:lpstr>
      <vt:lpstr>PowerPoint Presentation</vt:lpstr>
      <vt:lpstr>PowerPoint Presentation</vt:lpstr>
      <vt:lpstr>Registration for 802 LMSC Plenaries and 802 Wireless Interims</vt:lpstr>
      <vt:lpstr>Deadbeat Consequences (Deadbeat: in default of paying registration fee for a prior mtg.)</vt:lpstr>
      <vt:lpstr>Task Group Rules</vt:lpstr>
      <vt:lpstr>PowerPoint Presentation</vt:lpstr>
      <vt:lpstr>IEEE 802 Ground Rules</vt:lpstr>
      <vt:lpstr>Meeting Slot March 14th, 2022</vt:lpstr>
      <vt:lpstr>Agenda</vt:lpstr>
      <vt:lpstr>PowerPoint Presentation</vt:lpstr>
      <vt:lpstr>PowerPoint Presentation</vt:lpstr>
      <vt:lpstr>Analysis Steps</vt:lpstr>
      <vt:lpstr>Summary Questions</vt:lpstr>
      <vt:lpstr>Today’s 802.1/802.15 Topic(s)</vt:lpstr>
      <vt:lpstr>Next Steps</vt:lpstr>
      <vt:lpstr>Any 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487</cp:revision>
  <cp:lastPrinted>2000-03-07T00:55:37Z</cp:lastPrinted>
  <dcterms:created xsi:type="dcterms:W3CDTF">2016-01-17T22:48:36Z</dcterms:created>
  <dcterms:modified xsi:type="dcterms:W3CDTF">2022-03-11T02:37:18Z</dcterms:modified>
  <cp:category/>
</cp:coreProperties>
</file>