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1"/>
  </p:sldMasterIdLst>
  <p:notesMasterIdLst>
    <p:notesMasterId r:id="rId15"/>
  </p:notesMasterIdLst>
  <p:handoutMasterIdLst>
    <p:handoutMasterId r:id="rId16"/>
  </p:handoutMasterIdLst>
  <p:sldIdLst>
    <p:sldId id="259" r:id="rId2"/>
    <p:sldId id="1773" r:id="rId3"/>
    <p:sldId id="321" r:id="rId4"/>
    <p:sldId id="325" r:id="rId5"/>
    <p:sldId id="322" r:id="rId6"/>
    <p:sldId id="328" r:id="rId7"/>
    <p:sldId id="323" r:id="rId8"/>
    <p:sldId id="1781" r:id="rId9"/>
    <p:sldId id="316" r:id="rId10"/>
    <p:sldId id="310" r:id="rId11"/>
    <p:sldId id="314" r:id="rId12"/>
    <p:sldId id="324" r:id="rId13"/>
    <p:sldId id="177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72E958-7800-4D41-8F31-6FD228AE44BC}" v="90" dt="2022-03-10T18:51:30.8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2957" autoAdjust="0"/>
    <p:restoredTop sz="89659" autoAdjust="0"/>
  </p:normalViewPr>
  <p:slideViewPr>
    <p:cSldViewPr>
      <p:cViewPr varScale="1">
        <p:scale>
          <a:sx n="102" d="100"/>
          <a:sy n="102" d="100"/>
        </p:scale>
        <p:origin x="25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highlight>
                <a:srgbClr val="FFFF00"/>
              </a:highlight>
            </a:endParaRPr>
          </a:p>
        </p:txBody>
      </p:sp>
    </p:spTree>
    <p:extLst>
      <p:ext uri="{BB962C8B-B14F-4D97-AF65-F5344CB8AC3E}">
        <p14:creationId xmlns:p14="http://schemas.microsoft.com/office/powerpoint/2010/main" val="3049256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53668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89301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en-US" dirty="0">
              <a:highlight>
                <a:srgbClr val="FFFF00"/>
              </a:highlight>
            </a:endParaRPr>
          </a:p>
          <a:p>
            <a:endParaRPr lang="en-US" altLang="en-US" dirty="0">
              <a:highlight>
                <a:srgbClr val="FFFF00"/>
              </a:highlight>
            </a:endParaRPr>
          </a:p>
        </p:txBody>
      </p:sp>
    </p:spTree>
    <p:extLst>
      <p:ext uri="{BB962C8B-B14F-4D97-AF65-F5344CB8AC3E}">
        <p14:creationId xmlns:p14="http://schemas.microsoft.com/office/powerpoint/2010/main" val="27209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highlight>
                <a:srgbClr val="FFFF00"/>
              </a:highlight>
            </a:endParaRPr>
          </a:p>
        </p:txBody>
      </p:sp>
    </p:spTree>
    <p:extLst>
      <p:ext uri="{BB962C8B-B14F-4D97-AF65-F5344CB8AC3E}">
        <p14:creationId xmlns:p14="http://schemas.microsoft.com/office/powerpoint/2010/main" val="3411851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pPr marL="0" indent="0">
              <a:buNone/>
            </a:pPr>
            <a:endParaRPr lang="en-US" altLang="en-US" dirty="0">
              <a:highlight>
                <a:srgbClr val="FFFF00"/>
              </a:highlight>
            </a:endParaRPr>
          </a:p>
        </p:txBody>
      </p:sp>
    </p:spTree>
    <p:extLst>
      <p:ext uri="{BB962C8B-B14F-4D97-AF65-F5344CB8AC3E}">
        <p14:creationId xmlns:p14="http://schemas.microsoft.com/office/powerpoint/2010/main" val="3488483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highlight>
                <a:srgbClr val="FFFF00"/>
              </a:highlight>
            </a:endParaRPr>
          </a:p>
        </p:txBody>
      </p:sp>
    </p:spTree>
    <p:extLst>
      <p:ext uri="{BB962C8B-B14F-4D97-AF65-F5344CB8AC3E}">
        <p14:creationId xmlns:p14="http://schemas.microsoft.com/office/powerpoint/2010/main" val="2069588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mc:AlternateContent xmlns:mc="http://schemas.openxmlformats.org/markup-compatibility/2006" xmlns:a14="http://schemas.microsoft.com/office/drawing/2010/main">
        <mc:Choice Requires="a14">
          <p:sp>
            <p:nvSpPr>
              <p:cNvPr id="24579" name="Rectangle 3"/>
              <p:cNvSpPr>
                <a:spLocks noGrp="1" noChangeArrowheads="1"/>
              </p:cNvSpPr>
              <p:nvPr>
                <p:ph type="body" idx="1"/>
              </p:nvPr>
            </p:nvSpPr>
            <p:spPr/>
            <p:txBody>
              <a:bodyPr/>
              <a:lstStyle/>
              <a:p>
                <a:endParaRPr lang="en-US" altLang="en-US" dirty="0">
                  <a:highlight>
                    <a:srgbClr val="FFFF00"/>
                  </a:highlight>
                </a:endParaRPr>
              </a:p>
            </p:txBody>
          </p:sp>
        </mc:Choice>
        <mc:Fallback xmlns="">
          <p:sp>
            <p:nvSpPr>
              <p:cNvPr id="24579" name="Rectangle 3"/>
              <p:cNvSpPr>
                <a:spLocks noGrp="1" noChangeArrowheads="1"/>
              </p:cNvSpPr>
              <p:nvPr>
                <p:ph type="body" idx="1"/>
              </p:nvPr>
            </p:nvSpPr>
            <p:spPr/>
            <p:txBody>
              <a:bodyPr/>
              <a:lstStyle/>
              <a:p>
                <a:r>
                  <a:rPr lang="en-US" sz="1200" i="0">
                    <a:solidFill>
                      <a:srgbClr val="FF0000"/>
                    </a:solidFill>
                    <a:latin typeface="Cambria Math" panose="02040503050406030204" pitchFamily="18" charset="0"/>
                    <a:cs typeface="Microsoft Sans Serif" panose="020B0604020202020204" pitchFamily="34" charset="0"/>
                  </a:rPr>
                  <a:t>〖</a:t>
                </a:r>
                <a:r>
                  <a:rPr lang="el-GR" sz="1200" i="0">
                    <a:solidFill>
                      <a:srgbClr val="FF0000"/>
                    </a:solidFill>
                    <a:latin typeface="Cambria Math" panose="02040503050406030204" pitchFamily="18" charset="0"/>
                    <a:cs typeface="Microsoft Sans Serif" panose="020B0604020202020204" pitchFamily="34" charset="0"/>
                  </a:rPr>
                  <a:t>Δ</a:t>
                </a:r>
                <a:r>
                  <a:rPr lang="en-US" sz="1200" i="0">
                    <a:solidFill>
                      <a:srgbClr val="FF0000"/>
                    </a:solidFill>
                    <a:latin typeface="Cambria Math" panose="02040503050406030204" pitchFamily="18" charset="0"/>
                    <a:cs typeface="Microsoft Sans Serif" panose="020B0604020202020204" pitchFamily="34" charset="0"/>
                  </a:rPr>
                  <a:t>𝑡〗_</a:t>
                </a:r>
                <a:r>
                  <a:rPr lang="en-US" sz="1200" b="0" i="0">
                    <a:solidFill>
                      <a:srgbClr val="FF0000"/>
                    </a:solidFill>
                    <a:latin typeface="Cambria Math" panose="02040503050406030204" pitchFamily="18" charset="0"/>
                    <a:cs typeface="Microsoft Sans Serif" panose="020B0604020202020204" pitchFamily="34" charset="0"/>
                  </a:rPr>
                  <a:t>0</a:t>
                </a:r>
                <a:r>
                  <a:rPr lang="en-US" altLang="en-US" dirty="0">
                    <a:highlight>
                      <a:srgbClr val="FFFF00"/>
                    </a:highlight>
                  </a:rPr>
                  <a:t> is related</a:t>
                </a:r>
                <a:r>
                  <a:rPr lang="en-US" altLang="en-US" baseline="0" dirty="0">
                    <a:highlight>
                      <a:srgbClr val="FFFF00"/>
                    </a:highlight>
                  </a:rPr>
                  <a:t> to the reply time in two way ranging. Le said the reply time is not related to earliest arrival path. </a:t>
                </a:r>
              </a:p>
              <a:p>
                <a:r>
                  <a:rPr lang="en-US" altLang="en-US" baseline="0" dirty="0">
                    <a:highlight>
                      <a:srgbClr val="FFFF00"/>
                    </a:highlight>
                  </a:rPr>
                  <a:t>Window offset could be negative to include previous taps as well for interpolation.</a:t>
                </a:r>
                <a:endParaRPr lang="en-US" altLang="en-US" dirty="0">
                  <a:highlight>
                    <a:srgbClr val="FFFF00"/>
                  </a:highlight>
                </a:endParaRPr>
              </a:p>
            </p:txBody>
          </p:sp>
        </mc:Fallback>
      </mc:AlternateContent>
    </p:spTree>
    <p:extLst>
      <p:ext uri="{BB962C8B-B14F-4D97-AF65-F5344CB8AC3E}">
        <p14:creationId xmlns:p14="http://schemas.microsoft.com/office/powerpoint/2010/main" val="3180375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pPr marL="342900">
              <a:spcBef>
                <a:spcPts val="400"/>
              </a:spcBef>
              <a:spcAft>
                <a:spcPts val="0"/>
              </a:spcAft>
            </a:pPr>
            <a:endParaRPr lang="en-US" altLang="en-US" dirty="0">
              <a:highlight>
                <a:srgbClr val="FFFF00"/>
              </a:highlight>
            </a:endParaRPr>
          </a:p>
        </p:txBody>
      </p:sp>
    </p:spTree>
    <p:extLst>
      <p:ext uri="{BB962C8B-B14F-4D97-AF65-F5344CB8AC3E}">
        <p14:creationId xmlns:p14="http://schemas.microsoft.com/office/powerpoint/2010/main" val="98232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66197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06489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March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P. Pakrooh et. al (Qualcomm)</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P. Pakrooh et. al (Qualcomm)</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
        <p:nvSpPr>
          <p:cNvPr id="7" name="Date Placeholder 4">
            <a:extLst>
              <a:ext uri="{FF2B5EF4-FFF2-40B4-BE49-F238E27FC236}">
                <a16:creationId xmlns:a16="http://schemas.microsoft.com/office/drawing/2014/main" id="{42610449-FE85-4E95-B1AF-309B667AA453}"/>
              </a:ext>
            </a:extLst>
          </p:cNvPr>
          <p:cNvSpPr>
            <a:spLocks noGrp="1"/>
          </p:cNvSpPr>
          <p:nvPr>
            <p:ph type="dt" sz="half" idx="10"/>
          </p:nvPr>
        </p:nvSpPr>
        <p:spPr>
          <a:xfrm>
            <a:off x="685800" y="378281"/>
            <a:ext cx="1600200" cy="215444"/>
          </a:xfrm>
        </p:spPr>
        <p:txBody>
          <a:bodyPr/>
          <a:lstStyle>
            <a:lvl1pPr>
              <a:defRPr/>
            </a:lvl1pPr>
          </a:lstStyle>
          <a:p>
            <a:r>
              <a:rPr lang="en-US" altLang="en-US"/>
              <a:t>March 2022</a:t>
            </a:r>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P. Pakrooh et. al (Qualcomm)</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
        <p:nvSpPr>
          <p:cNvPr id="7" name="Date Placeholder 4">
            <a:extLst>
              <a:ext uri="{FF2B5EF4-FFF2-40B4-BE49-F238E27FC236}">
                <a16:creationId xmlns:a16="http://schemas.microsoft.com/office/drawing/2014/main" id="{9F389806-531E-44E7-A0F7-5DFB227A8A34}"/>
              </a:ext>
            </a:extLst>
          </p:cNvPr>
          <p:cNvSpPr>
            <a:spLocks noGrp="1"/>
          </p:cNvSpPr>
          <p:nvPr>
            <p:ph type="dt" sz="half" idx="10"/>
          </p:nvPr>
        </p:nvSpPr>
        <p:spPr>
          <a:xfrm>
            <a:off x="685800" y="378281"/>
            <a:ext cx="1600200" cy="215444"/>
          </a:xfrm>
        </p:spPr>
        <p:txBody>
          <a:bodyPr/>
          <a:lstStyle>
            <a:lvl1pPr>
              <a:defRPr/>
            </a:lvl1pPr>
          </a:lstStyle>
          <a:p>
            <a:r>
              <a:rPr lang="en-US" altLang="en-US"/>
              <a:t>March 2022</a:t>
            </a:r>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2022</a:t>
            </a:r>
          </a:p>
        </p:txBody>
      </p:sp>
      <p:sp>
        <p:nvSpPr>
          <p:cNvPr id="5" name="Footer Placeholder 4"/>
          <p:cNvSpPr>
            <a:spLocks noGrp="1"/>
          </p:cNvSpPr>
          <p:nvPr>
            <p:ph type="ftr" sz="quarter" idx="11"/>
          </p:nvPr>
        </p:nvSpPr>
        <p:spPr/>
        <p:txBody>
          <a:bodyPr/>
          <a:lstStyle>
            <a:lvl1pPr>
              <a:defRPr/>
            </a:lvl1pPr>
          </a:lstStyle>
          <a:p>
            <a:r>
              <a:rPr lang="en-US" altLang="en-US"/>
              <a:t>P. Pakrooh et. al (Qualcomm)</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March 2022</a:t>
            </a:r>
          </a:p>
        </p:txBody>
      </p:sp>
      <p:sp>
        <p:nvSpPr>
          <p:cNvPr id="5" name="Footer Placeholder 4"/>
          <p:cNvSpPr>
            <a:spLocks noGrp="1"/>
          </p:cNvSpPr>
          <p:nvPr>
            <p:ph type="ftr" sz="quarter" idx="11"/>
          </p:nvPr>
        </p:nvSpPr>
        <p:spPr/>
        <p:txBody>
          <a:bodyPr/>
          <a:lstStyle>
            <a:lvl1pPr>
              <a:defRPr/>
            </a:lvl1pPr>
          </a:lstStyle>
          <a:p>
            <a:r>
              <a:rPr lang="en-US" altLang="en-US"/>
              <a:t>P. Pakrooh et. al (Qualcomm)</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March 2022</a:t>
            </a:r>
          </a:p>
        </p:txBody>
      </p:sp>
      <p:sp>
        <p:nvSpPr>
          <p:cNvPr id="6" name="Footer Placeholder 5"/>
          <p:cNvSpPr>
            <a:spLocks noGrp="1"/>
          </p:cNvSpPr>
          <p:nvPr>
            <p:ph type="ftr" sz="quarter" idx="11"/>
          </p:nvPr>
        </p:nvSpPr>
        <p:spPr/>
        <p:txBody>
          <a:bodyPr/>
          <a:lstStyle>
            <a:lvl1pPr>
              <a:defRPr/>
            </a:lvl1pPr>
          </a:lstStyle>
          <a:p>
            <a:r>
              <a:rPr lang="en-US" altLang="en-US"/>
              <a:t>P. Pakrooh et. al (Qualcomm)</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March 2022</a:t>
            </a:r>
          </a:p>
        </p:txBody>
      </p:sp>
      <p:sp>
        <p:nvSpPr>
          <p:cNvPr id="8" name="Footer Placeholder 7"/>
          <p:cNvSpPr>
            <a:spLocks noGrp="1"/>
          </p:cNvSpPr>
          <p:nvPr>
            <p:ph type="ftr" sz="quarter" idx="11"/>
          </p:nvPr>
        </p:nvSpPr>
        <p:spPr/>
        <p:txBody>
          <a:bodyPr/>
          <a:lstStyle>
            <a:lvl1pPr>
              <a:defRPr/>
            </a:lvl1pPr>
          </a:lstStyle>
          <a:p>
            <a:r>
              <a:rPr lang="en-US" altLang="en-US"/>
              <a:t>P. Pakrooh et. al (Qualcomm)</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P. Pakrooh et. al (Qualcomm)</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
        <p:nvSpPr>
          <p:cNvPr id="6" name="Date Placeholder 4">
            <a:extLst>
              <a:ext uri="{FF2B5EF4-FFF2-40B4-BE49-F238E27FC236}">
                <a16:creationId xmlns:a16="http://schemas.microsoft.com/office/drawing/2014/main" id="{C07EF3DF-72AA-4009-85AF-BAFBE7657292}"/>
              </a:ext>
            </a:extLst>
          </p:cNvPr>
          <p:cNvSpPr>
            <a:spLocks noGrp="1"/>
          </p:cNvSpPr>
          <p:nvPr>
            <p:ph type="dt" sz="half" idx="10"/>
          </p:nvPr>
        </p:nvSpPr>
        <p:spPr>
          <a:xfrm>
            <a:off x="685800" y="378281"/>
            <a:ext cx="1600200" cy="215444"/>
          </a:xfrm>
        </p:spPr>
        <p:txBody>
          <a:bodyPr/>
          <a:lstStyle>
            <a:lvl1pPr>
              <a:defRPr/>
            </a:lvl1pPr>
          </a:lstStyle>
          <a:p>
            <a:r>
              <a:rPr lang="en-US" altLang="en-US"/>
              <a:t>March 2022</a:t>
            </a:r>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P. Pakrooh et. al (Qualcomm)</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
        <p:nvSpPr>
          <p:cNvPr id="5" name="Date Placeholder 4">
            <a:extLst>
              <a:ext uri="{FF2B5EF4-FFF2-40B4-BE49-F238E27FC236}">
                <a16:creationId xmlns:a16="http://schemas.microsoft.com/office/drawing/2014/main" id="{12D2D522-4323-4480-B8CA-1027EC98F880}"/>
              </a:ext>
            </a:extLst>
          </p:cNvPr>
          <p:cNvSpPr>
            <a:spLocks noGrp="1"/>
          </p:cNvSpPr>
          <p:nvPr>
            <p:ph type="dt" sz="half" idx="10"/>
          </p:nvPr>
        </p:nvSpPr>
        <p:spPr>
          <a:xfrm>
            <a:off x="685800" y="378281"/>
            <a:ext cx="1600200" cy="215444"/>
          </a:xfrm>
        </p:spPr>
        <p:txBody>
          <a:bodyPr/>
          <a:lstStyle>
            <a:lvl1pPr>
              <a:defRPr/>
            </a:lvl1pPr>
          </a:lstStyle>
          <a:p>
            <a:r>
              <a:rPr lang="en-US" altLang="en-US"/>
              <a:t>March 2022</a:t>
            </a:r>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US" altLang="en-US"/>
              <a:t>P. Pakrooh et. al (Qualcomm)</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
        <p:nvSpPr>
          <p:cNvPr id="8" name="Date Placeholder 4">
            <a:extLst>
              <a:ext uri="{FF2B5EF4-FFF2-40B4-BE49-F238E27FC236}">
                <a16:creationId xmlns:a16="http://schemas.microsoft.com/office/drawing/2014/main" id="{A6D63194-72F8-4921-B6CB-EEEEDCC684FE}"/>
              </a:ext>
            </a:extLst>
          </p:cNvPr>
          <p:cNvSpPr>
            <a:spLocks noGrp="1"/>
          </p:cNvSpPr>
          <p:nvPr>
            <p:ph type="dt" sz="half" idx="10"/>
          </p:nvPr>
        </p:nvSpPr>
        <p:spPr>
          <a:xfrm>
            <a:off x="685800" y="378281"/>
            <a:ext cx="1600200" cy="215444"/>
          </a:xfrm>
        </p:spPr>
        <p:txBody>
          <a:bodyPr/>
          <a:lstStyle>
            <a:lvl1pPr>
              <a:defRPr/>
            </a:lvl1pPr>
          </a:lstStyle>
          <a:p>
            <a:r>
              <a:rPr lang="en-US" altLang="en-US"/>
              <a:t>March 2022</a:t>
            </a:r>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US" altLang="en-US"/>
              <a:t>P. Pakrooh et. al (Qualcomm)</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
        <p:nvSpPr>
          <p:cNvPr id="8" name="Date Placeholder 4">
            <a:extLst>
              <a:ext uri="{FF2B5EF4-FFF2-40B4-BE49-F238E27FC236}">
                <a16:creationId xmlns:a16="http://schemas.microsoft.com/office/drawing/2014/main" id="{D544211E-E21B-4486-9FF3-1976C20306E0}"/>
              </a:ext>
            </a:extLst>
          </p:cNvPr>
          <p:cNvSpPr>
            <a:spLocks noGrp="1"/>
          </p:cNvSpPr>
          <p:nvPr>
            <p:ph type="dt" sz="half" idx="10"/>
          </p:nvPr>
        </p:nvSpPr>
        <p:spPr>
          <a:xfrm>
            <a:off x="685800" y="378281"/>
            <a:ext cx="1600200" cy="215444"/>
          </a:xfrm>
        </p:spPr>
        <p:txBody>
          <a:bodyPr/>
          <a:lstStyle>
            <a:lvl1pPr>
              <a:defRPr/>
            </a:lvl1pPr>
          </a:lstStyle>
          <a:p>
            <a:r>
              <a:rPr lang="en-US" altLang="en-US"/>
              <a:t>March 2022</a:t>
            </a:r>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47504"/>
            <a:ext cx="1600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600" b="1">
                <a:latin typeface="Calibri" panose="020F0502020204030204" pitchFamily="34" charset="0"/>
                <a:cs typeface="Calibri" panose="020F0502020204030204" pitchFamily="34" charset="0"/>
              </a:defRPr>
            </a:lvl1pPr>
          </a:lstStyle>
          <a:p>
            <a:r>
              <a:rPr lang="en-US" altLang="en-US"/>
              <a:t>March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P. Pakrooh et. al (Qualcomm)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a:extLst>
              <a:ext uri="{FF2B5EF4-FFF2-40B4-BE49-F238E27FC236}">
                <a16:creationId xmlns:a16="http://schemas.microsoft.com/office/drawing/2014/main" id="{C07AFA96-0AC4-4825-AE40-516E63CDB51F}"/>
              </a:ext>
            </a:extLst>
          </p:cNvPr>
          <p:cNvSpPr>
            <a:spLocks noChangeArrowheads="1"/>
          </p:cNvSpPr>
          <p:nvPr userDrawn="1"/>
        </p:nvSpPr>
        <p:spPr bwMode="auto">
          <a:xfrm>
            <a:off x="685800" y="6525130"/>
            <a:ext cx="827150" cy="215444"/>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400" dirty="0">
                <a:solidFill>
                  <a:srgbClr val="000000"/>
                </a:solidFill>
                <a:latin typeface="Calibri" panose="020F0502020204030204" pitchFamily="34" charset="0"/>
              </a:rPr>
              <a:t>Submission</a:t>
            </a:r>
          </a:p>
        </p:txBody>
      </p:sp>
      <p:sp>
        <p:nvSpPr>
          <p:cNvPr id="11" name="Date Placeholder 3">
            <a:extLst>
              <a:ext uri="{FF2B5EF4-FFF2-40B4-BE49-F238E27FC236}">
                <a16:creationId xmlns:a16="http://schemas.microsoft.com/office/drawing/2014/main" id="{7D4E7FC2-381E-49D1-B3BD-3D74D51FB3CC}"/>
              </a:ext>
            </a:extLst>
          </p:cNvPr>
          <p:cNvSpPr txBox="1">
            <a:spLocks/>
          </p:cNvSpPr>
          <p:nvPr userDrawn="1"/>
        </p:nvSpPr>
        <p:spPr bwMode="auto">
          <a:xfrm>
            <a:off x="4875213" y="32143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rPr>
              <a:t>doc.: IEEE 802.15-22-0170-00-04ab</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9.png"/><Relationship Id="rId7" Type="http://schemas.openxmlformats.org/officeDocument/2006/relationships/image" Target="../media/image1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0.png"/><Relationship Id="rId10" Type="http://schemas.openxmlformats.org/officeDocument/2006/relationships/image" Target="../media/image16.png"/><Relationship Id="rId9" Type="http://schemas.openxmlformats.org/officeDocument/2006/relationships/image" Target="../media/image120.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0.png"/><Relationship Id="rId7"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8" Type="http://schemas.openxmlformats.org/officeDocument/2006/relationships/image" Target="../media/image131.png"/><Relationship Id="rId13" Type="http://schemas.openxmlformats.org/officeDocument/2006/relationships/image" Target="../media/image21.png"/><Relationship Id="rId3" Type="http://schemas.openxmlformats.org/officeDocument/2006/relationships/image" Target="../media/image13.png"/><Relationship Id="rId7" Type="http://schemas.openxmlformats.org/officeDocument/2006/relationships/image" Target="../media/image14.png"/><Relationship Id="rId12" Type="http://schemas.openxmlformats.org/officeDocument/2006/relationships/image" Target="../media/image100.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0.png"/><Relationship Id="rId11" Type="http://schemas.openxmlformats.org/officeDocument/2006/relationships/image" Target="../media/image70.png"/><Relationship Id="rId5" Type="http://schemas.openxmlformats.org/officeDocument/2006/relationships/image" Target="../media/image27.png"/><Relationship Id="rId10" Type="http://schemas.openxmlformats.org/officeDocument/2006/relationships/image" Target="../media/image60.png"/><Relationship Id="rId4" Type="http://schemas.openxmlformats.org/officeDocument/2006/relationships/image" Target="../media/image110.png"/><Relationship Id="rId9" Type="http://schemas.openxmlformats.org/officeDocument/2006/relationships/image" Target="../media/image50.png"/><Relationship Id="rId14" Type="http://schemas.openxmlformats.org/officeDocument/2006/relationships/image" Target="../media/image1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F0B2C05-F7E7-3546-93D4-1806C431AB9E}"/>
              </a:ext>
            </a:extLst>
          </p:cNvPr>
          <p:cNvSpPr>
            <a:spLocks noGrp="1"/>
          </p:cNvSpPr>
          <p:nvPr>
            <p:ph type="dt" sz="half" idx="10"/>
          </p:nvPr>
        </p:nvSpPr>
        <p:spPr/>
        <p:txBody>
          <a:bodyPr/>
          <a:lstStyle/>
          <a:p>
            <a:r>
              <a:rPr lang="en-US" altLang="en-US"/>
              <a:t>March 2022</a:t>
            </a:r>
            <a:endParaRPr lang="en-US" altLang="en-US" dirty="0"/>
          </a:p>
        </p:txBody>
      </p:sp>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93695" y="6475413"/>
            <a:ext cx="432811" cy="184666"/>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3853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latin typeface="+mj-lt"/>
              </a:rPr>
              <a:t>Submission Title:</a:t>
            </a:r>
            <a:r>
              <a:rPr lang="en-US" altLang="en-US" sz="1600" dirty="0">
                <a:solidFill>
                  <a:schemeClr val="tx2"/>
                </a:solidFill>
                <a:latin typeface="+mj-lt"/>
              </a:rPr>
              <a:t> </a:t>
            </a:r>
            <a:r>
              <a:rPr lang="en-US" sz="1800" dirty="0">
                <a:effectLst/>
                <a:latin typeface="+mj-lt"/>
                <a:ea typeface="Times New Roman" panose="02020603050405020304" pitchFamily="18" charset="0"/>
              </a:rPr>
              <a:t>Discussion on UWB sensing report </a:t>
            </a:r>
            <a:r>
              <a:rPr lang="en-US" altLang="en-US" sz="1600" dirty="0">
                <a:solidFill>
                  <a:schemeClr val="tx2"/>
                </a:solidFill>
                <a:latin typeface="+mj-lt"/>
              </a:rPr>
              <a:t>	</a:t>
            </a:r>
          </a:p>
          <a:p>
            <a:r>
              <a:rPr lang="en-US" altLang="en-US" sz="1600" b="1" dirty="0">
                <a:solidFill>
                  <a:schemeClr val="tx2"/>
                </a:solidFill>
              </a:rPr>
              <a:t>Date Submitted: </a:t>
            </a:r>
            <a:r>
              <a:rPr lang="en-US" altLang="en-US" sz="1600" dirty="0">
                <a:solidFill>
                  <a:schemeClr val="tx2"/>
                </a:solidFill>
              </a:rPr>
              <a:t>March 8, 2022	</a:t>
            </a:r>
          </a:p>
          <a:p>
            <a:r>
              <a:rPr lang="en-US" altLang="en-US" sz="1600" b="1" dirty="0">
                <a:solidFill>
                  <a:schemeClr val="tx2"/>
                </a:solidFill>
              </a:rPr>
              <a:t>Source: </a:t>
            </a:r>
            <a:r>
              <a:rPr lang="en-US" altLang="en-US" sz="1600" dirty="0">
                <a:solidFill>
                  <a:schemeClr val="tx2"/>
                </a:solidFill>
              </a:rPr>
              <a:t>Pooria Pakrooh, Bin Tian, Steve Shellhammer and Koorosh Akhavan (Qualcomm)</a:t>
            </a:r>
          </a:p>
          <a:p>
            <a:r>
              <a:rPr lang="en-US" altLang="en-US" sz="1600" b="1" dirty="0">
                <a:solidFill>
                  <a:schemeClr val="tx2"/>
                </a:solidFill>
              </a:rPr>
              <a:t>E-Mail</a:t>
            </a:r>
            <a:r>
              <a:rPr lang="en-US" altLang="en-US" sz="1600" dirty="0">
                <a:solidFill>
                  <a:schemeClr val="tx2"/>
                </a:solidFill>
              </a:rPr>
              <a:t>:</a:t>
            </a:r>
            <a:r>
              <a:rPr lang="en-US" altLang="en-US" sz="1500" dirty="0"/>
              <a:t>{ppakrooh, </a:t>
            </a:r>
            <a:r>
              <a:rPr lang="en-US" altLang="en-US" sz="1500" dirty="0" err="1"/>
              <a:t>btian</a:t>
            </a:r>
            <a:r>
              <a:rPr lang="en-US" altLang="en-US" sz="1500" dirty="0"/>
              <a:t>, </a:t>
            </a:r>
            <a:r>
              <a:rPr lang="en-US" altLang="en-US" sz="1500" dirty="0" err="1"/>
              <a:t>sshellha</a:t>
            </a:r>
            <a:r>
              <a:rPr lang="en-US" altLang="en-US" sz="1500" dirty="0"/>
              <a:t>, </a:t>
            </a:r>
            <a:r>
              <a:rPr lang="en-US" altLang="en-US" sz="1500" dirty="0" err="1"/>
              <a:t>kakhavan</a:t>
            </a:r>
            <a:r>
              <a:rPr lang="en-US" altLang="en-US" sz="1500" dirty="0"/>
              <a:t>}@qti.qualcomm.com</a:t>
            </a:r>
            <a:endParaRPr lang="en-US" altLang="en-US" sz="2250" dirty="0"/>
          </a:p>
          <a:p>
            <a:endParaRPr lang="en-US" altLang="en-US" sz="1400" dirty="0">
              <a:solidFill>
                <a:schemeClr val="tx2"/>
              </a:solidFill>
            </a:endParaRPr>
          </a:p>
          <a:p>
            <a:pPr>
              <a:spcBef>
                <a:spcPts val="100"/>
              </a:spcBef>
              <a:spcAft>
                <a:spcPts val="100"/>
              </a:spcAft>
            </a:pPr>
            <a:r>
              <a:rPr lang="en-US" altLang="en-US" sz="2537" dirty="0">
                <a:solidFill>
                  <a:schemeClr val="accent2"/>
                </a:solidFill>
              </a:rPr>
              <a:t>	</a:t>
            </a:r>
            <a:endParaRPr lang="en-US" altLang="en-US" sz="2537" dirty="0">
              <a:solidFill>
                <a:schemeClr val="tx2"/>
              </a:solidFill>
            </a:endParaRPr>
          </a:p>
          <a:p>
            <a:r>
              <a:rPr lang="en-US" altLang="en-US" sz="1600" b="1" dirty="0">
                <a:solidFill>
                  <a:schemeClr val="tx2"/>
                </a:solidFill>
              </a:rPr>
              <a:t>Abstract:</a:t>
            </a:r>
            <a:r>
              <a:rPr lang="en-US" altLang="en-US" sz="1600" dirty="0">
                <a:solidFill>
                  <a:schemeClr val="tx2"/>
                </a:solidFill>
              </a:rPr>
              <a:t>	Follow-up discussion on UWB sensing capabilities support and report.</a:t>
            </a:r>
          </a:p>
          <a:p>
            <a:endParaRPr lang="en-US" altLang="en-US" sz="1600" b="1"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xfrm>
            <a:off x="678128" y="617421"/>
            <a:ext cx="7772400" cy="779385"/>
          </a:xfrm>
          <a:ln/>
        </p:spPr>
        <p:txBody>
          <a:bodyPr/>
          <a:lstStyle/>
          <a:p>
            <a:r>
              <a:rPr lang="en-US" altLang="en-US" sz="2800" dirty="0"/>
              <a:t>CIR IQ Bit-width</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March 2022</a:t>
            </a:r>
            <a:endParaRPr lang="en-US" altLang="en-US" dirty="0"/>
          </a:p>
        </p:txBody>
      </p:sp>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246565" y="1196752"/>
            <a:ext cx="8555672" cy="4892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742950" lvl="2" indent="0" fontAlgn="ctr">
              <a:spcBef>
                <a:spcPts val="0"/>
              </a:spcBef>
              <a:spcAft>
                <a:spcPts val="0"/>
              </a:spcAft>
              <a:buNone/>
              <a:tabLst>
                <a:tab pos="457200" algn="l"/>
              </a:tabLst>
            </a:pPr>
            <a:endParaRPr lang="en-US" sz="20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lvl="3" indent="-342900" fontAlgn="ctr">
              <a:spcBef>
                <a:spcPts val="0"/>
              </a:spcBef>
              <a:spcAft>
                <a:spcPts val="0"/>
              </a:spcAft>
              <a:buFont typeface="Symbol" panose="05050102010706020507" pitchFamily="18" charset="2"/>
              <a:buChar char=""/>
            </a:pPr>
            <a:r>
              <a:rPr lang="en-US" sz="1800" dirty="0">
                <a:latin typeface="Calibri" panose="020F0502020204030204" pitchFamily="34" charset="0"/>
                <a:ea typeface="Calibri" panose="020F0502020204030204" pitchFamily="34" charset="0"/>
                <a:cs typeface="Calibri" panose="020F0502020204030204" pitchFamily="34" charset="0"/>
              </a:rPr>
              <a:t>Number of bits in the report need to be limited </a:t>
            </a:r>
          </a:p>
          <a:p>
            <a:pPr lvl="4" indent="-342900" fontAlgn="ctr">
              <a:spcBef>
                <a:spcPts val="0"/>
              </a:spcBef>
              <a:spcAft>
                <a:spcPts val="0"/>
              </a:spcAft>
              <a:buFont typeface="Courier New" panose="02070309020205020404" pitchFamily="49" charset="0"/>
              <a:buChar char="o"/>
            </a:pPr>
            <a:r>
              <a:rPr lang="en-US" sz="1800" dirty="0">
                <a:latin typeface="Calibri" panose="020F0502020204030204" pitchFamily="34" charset="0"/>
                <a:ea typeface="Calibri" panose="020F0502020204030204" pitchFamily="34" charset="0"/>
                <a:cs typeface="Calibri" panose="020F0502020204030204" pitchFamily="34" charset="0"/>
              </a:rPr>
              <a:t>Using large number of bits increases the report overhead</a:t>
            </a:r>
          </a:p>
          <a:p>
            <a:pPr lvl="4" indent="-342900" fontAlgn="ctr">
              <a:spcBef>
                <a:spcPts val="0"/>
              </a:spcBef>
              <a:spcAft>
                <a:spcPts val="0"/>
              </a:spcAft>
              <a:buFont typeface="Courier New" panose="02070309020205020404" pitchFamily="49" charset="0"/>
              <a:buChar char="o"/>
            </a:pPr>
            <a:endParaRPr lang="en-US" sz="1800" dirty="0">
              <a:latin typeface="Calibri" panose="020F0502020204030204" pitchFamily="34" charset="0"/>
              <a:ea typeface="Calibri" panose="020F0502020204030204" pitchFamily="34" charset="0"/>
              <a:cs typeface="Calibri" panose="020F0502020204030204" pitchFamily="34" charset="0"/>
            </a:endParaRPr>
          </a:p>
          <a:p>
            <a:pPr lvl="3" indent="-342900" fontAlgn="ctr">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Calibri" panose="020F0502020204030204" pitchFamily="34" charset="0"/>
              </a:rPr>
              <a:t>Suggesting 12 bits for encoding signed I/Q each</a:t>
            </a:r>
          </a:p>
          <a:p>
            <a:pPr lvl="4" indent="-342900" fontAlgn="ctr">
              <a:spcBef>
                <a:spcPts val="0"/>
              </a:spcBef>
              <a:spcAft>
                <a:spcPts val="0"/>
              </a:spcAft>
              <a:buSzPct val="100000"/>
              <a:buFont typeface="Courier New" panose="02070309020205020404" pitchFamily="49" charset="0"/>
              <a:buChar char="o"/>
            </a:pPr>
            <a:r>
              <a:rPr lang="en-US" sz="1800" dirty="0">
                <a:latin typeface="Calibri" panose="020F0502020204030204" pitchFamily="34" charset="0"/>
                <a:ea typeface="Times New Roman" panose="02020603050405020304" pitchFamily="18" charset="0"/>
                <a:cs typeface="Calibri" panose="020F0502020204030204" pitchFamily="34" charset="0"/>
              </a:rPr>
              <a:t>Even for </a:t>
            </a:r>
            <a:r>
              <a:rPr lang="en-US" sz="1800" dirty="0">
                <a:effectLst/>
                <a:latin typeface="Calibri" panose="020F0502020204030204" pitchFamily="34" charset="0"/>
                <a:ea typeface="Times New Roman" panose="02020603050405020304" pitchFamily="18" charset="0"/>
                <a:cs typeface="Calibri" panose="020F0502020204030204" pitchFamily="34" charset="0"/>
              </a:rPr>
              <a:t>dynami</a:t>
            </a:r>
            <a:r>
              <a:rPr lang="en-US" sz="1800" dirty="0">
                <a:latin typeface="Calibri" panose="020F0502020204030204" pitchFamily="34" charset="0"/>
                <a:ea typeface="Times New Roman" panose="02020603050405020304" pitchFamily="18" charset="0"/>
                <a:cs typeface="Calibri" panose="020F0502020204030204" pitchFamily="34" charset="0"/>
              </a:rPr>
              <a:t>c range of around 48 dB, SQNR of 29 dB can be achieved</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lvl="4" indent="-342900" fontAlgn="ctr">
              <a:spcBef>
                <a:spcPts val="0"/>
              </a:spcBef>
              <a:spcAft>
                <a:spcPts val="0"/>
              </a:spcAft>
              <a:buSzPct val="100000"/>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cs typeface="Calibri" panose="020F0502020204030204" pitchFamily="34" charset="0"/>
              </a:rPr>
              <a:t>The I/Q va</a:t>
            </a:r>
            <a:r>
              <a:rPr lang="en-US" sz="1800" dirty="0">
                <a:latin typeface="Calibri" panose="020F0502020204030204" pitchFamily="34" charset="0"/>
                <a:ea typeface="Times New Roman" panose="02020603050405020304" pitchFamily="18" charset="0"/>
                <a:cs typeface="Calibri" panose="020F0502020204030204" pitchFamily="34" charset="0"/>
              </a:rPr>
              <a:t>lues can be normalized. The normalization (scaling) factor can be included in the report.</a:t>
            </a:r>
          </a:p>
          <a:p>
            <a:pPr lvl="4" indent="-342900" fontAlgn="ctr">
              <a:spcBef>
                <a:spcPts val="0"/>
              </a:spcBef>
              <a:spcAft>
                <a:spcPts val="0"/>
              </a:spcAft>
              <a:buSzPct val="100000"/>
              <a:buFont typeface="Courier New" panose="02070309020205020404" pitchFamily="49" charset="0"/>
              <a:buChar char="o"/>
            </a:pPr>
            <a:endParaRPr lang="en-US" sz="1800" dirty="0">
              <a:latin typeface="Calibri" panose="020F0502020204030204" pitchFamily="34" charset="0"/>
              <a:ea typeface="Times New Roman" panose="02020603050405020304" pitchFamily="18" charset="0"/>
              <a:cs typeface="Calibri" panose="020F0502020204030204" pitchFamily="34" charset="0"/>
            </a:endParaRPr>
          </a:p>
          <a:p>
            <a:pPr marL="1085850" lvl="3" indent="0" fontAlgn="ctr">
              <a:spcBef>
                <a:spcPts val="0"/>
              </a:spcBef>
              <a:spcAft>
                <a:spcPts val="0"/>
              </a:spcAft>
              <a:buNone/>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lvl="3" indent="-342900" fontAlgn="ctr">
              <a:spcBef>
                <a:spcPts val="0"/>
              </a:spcBef>
              <a:spcAft>
                <a:spcPts val="0"/>
              </a:spcAft>
              <a:buFont typeface="Symbol" panose="05050102010706020507" pitchFamily="18" charset="2"/>
              <a:buChar char=""/>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lvl="3" indent="-342900" fontAlgn="ctr">
              <a:spcBef>
                <a:spcPts val="0"/>
              </a:spcBef>
              <a:spcAft>
                <a:spcPts val="0"/>
              </a:spcAft>
              <a:buFont typeface="Symbol" panose="05050102010706020507" pitchFamily="18" charset="2"/>
              <a:buChar char=""/>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lvl="3" indent="-342900" fontAlgn="ctr">
              <a:spcBef>
                <a:spcPts val="0"/>
              </a:spcBef>
              <a:spcAft>
                <a:spcPts val="0"/>
              </a:spcAft>
              <a:buFont typeface="Symbol" panose="05050102010706020507" pitchFamily="18" charset="2"/>
              <a:buChar char=""/>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marL="1143000" lvl="3" indent="0" fontAlgn="ctr">
              <a:spcBef>
                <a:spcPts val="0"/>
              </a:spcBef>
              <a:spcAft>
                <a:spcPts val="0"/>
              </a:spcAft>
              <a:buSzPts val="1000"/>
              <a:buNone/>
              <a:tabLst>
                <a:tab pos="914400" algn="l"/>
              </a:tabLst>
            </a:pP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p>
            <a:pPr lvl="3" fontAlgn="ctr">
              <a:spcBef>
                <a:spcPts val="0"/>
              </a:spcBef>
              <a:spcAft>
                <a:spcPts val="0"/>
              </a:spcAft>
              <a:buFont typeface="Arial" panose="020B0604020202020204" pitchFamily="34" charset="0"/>
              <a:buChar char="•"/>
              <a:tabLst>
                <a:tab pos="457200" algn="l"/>
              </a:tabLst>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fontAlgn="ctr">
              <a:spcBef>
                <a:spcPts val="0"/>
              </a:spcBef>
              <a:spcAft>
                <a:spcPts val="0"/>
              </a:spcAft>
              <a:buNone/>
              <a:tabLst>
                <a:tab pos="457200" algn="l"/>
              </a:tabLst>
            </a:pPr>
            <a:endParaRPr lang="en-US" sz="1800" b="1" kern="0" dirty="0">
              <a:latin typeface="Calibri" panose="020F0502020204030204" pitchFamily="34" charset="0"/>
              <a:cs typeface="Calibri" panose="020F0502020204030204" pitchFamily="34" charset="0"/>
            </a:endParaRPr>
          </a:p>
        </p:txBody>
      </p:sp>
      <p:grpSp>
        <p:nvGrpSpPr>
          <p:cNvPr id="22" name="Group 21">
            <a:extLst>
              <a:ext uri="{FF2B5EF4-FFF2-40B4-BE49-F238E27FC236}">
                <a16:creationId xmlns:a16="http://schemas.microsoft.com/office/drawing/2014/main" id="{0B18B116-EC69-4FD9-800F-D074D8EF5E1C}"/>
              </a:ext>
            </a:extLst>
          </p:cNvPr>
          <p:cNvGrpSpPr/>
          <p:nvPr/>
        </p:nvGrpSpPr>
        <p:grpSpPr>
          <a:xfrm>
            <a:off x="94407" y="4136134"/>
            <a:ext cx="5643707" cy="2113567"/>
            <a:chOff x="-508" y="3434516"/>
            <a:chExt cx="5643707" cy="2113567"/>
          </a:xfrm>
        </p:grpSpPr>
        <p:grpSp>
          <p:nvGrpSpPr>
            <p:cNvPr id="20" name="Group 19">
              <a:extLst>
                <a:ext uri="{FF2B5EF4-FFF2-40B4-BE49-F238E27FC236}">
                  <a16:creationId xmlns:a16="http://schemas.microsoft.com/office/drawing/2014/main" id="{72888E7B-96D8-4115-88CE-A3A0B6936C39}"/>
                </a:ext>
              </a:extLst>
            </p:cNvPr>
            <p:cNvGrpSpPr/>
            <p:nvPr/>
          </p:nvGrpSpPr>
          <p:grpSpPr>
            <a:xfrm>
              <a:off x="-508" y="3434516"/>
              <a:ext cx="4345495" cy="2113567"/>
              <a:chOff x="-508" y="3434516"/>
              <a:chExt cx="4345495" cy="2113567"/>
            </a:xfrm>
          </p:grpSpPr>
          <p:grpSp>
            <p:nvGrpSpPr>
              <p:cNvPr id="4" name="Group 3">
                <a:extLst>
                  <a:ext uri="{FF2B5EF4-FFF2-40B4-BE49-F238E27FC236}">
                    <a16:creationId xmlns:a16="http://schemas.microsoft.com/office/drawing/2014/main" id="{D2A3111D-8AEF-408E-A7C1-4C4E4A488162}"/>
                  </a:ext>
                </a:extLst>
              </p:cNvPr>
              <p:cNvGrpSpPr/>
              <p:nvPr/>
            </p:nvGrpSpPr>
            <p:grpSpPr>
              <a:xfrm>
                <a:off x="1485083" y="3573016"/>
                <a:ext cx="1601833" cy="1162824"/>
                <a:chOff x="2230243" y="3636208"/>
                <a:chExt cx="1601833" cy="1162824"/>
              </a:xfrm>
            </p:grpSpPr>
            <p:cxnSp>
              <p:nvCxnSpPr>
                <p:cNvPr id="3" name="Straight Arrow Connector 2">
                  <a:extLst>
                    <a:ext uri="{FF2B5EF4-FFF2-40B4-BE49-F238E27FC236}">
                      <a16:creationId xmlns:a16="http://schemas.microsoft.com/office/drawing/2014/main" id="{1CD24C44-E9CF-4C6E-8B21-B8CA435177A5}"/>
                    </a:ext>
                  </a:extLst>
                </p:cNvPr>
                <p:cNvCxnSpPr/>
                <p:nvPr/>
              </p:nvCxnSpPr>
              <p:spPr bwMode="auto">
                <a:xfrm>
                  <a:off x="3022331" y="3646904"/>
                  <a:ext cx="0" cy="1152128"/>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Straight Connector 4">
                  <a:extLst>
                    <a:ext uri="{FF2B5EF4-FFF2-40B4-BE49-F238E27FC236}">
                      <a16:creationId xmlns:a16="http://schemas.microsoft.com/office/drawing/2014/main" id="{648BEFD6-13E4-4BDD-8828-C520922BF468}"/>
                    </a:ext>
                  </a:extLst>
                </p:cNvPr>
                <p:cNvCxnSpPr/>
                <p:nvPr/>
              </p:nvCxnSpPr>
              <p:spPr bwMode="auto">
                <a:xfrm>
                  <a:off x="2247900" y="3636208"/>
                  <a:ext cx="1584176" cy="0"/>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a:extLst>
                    <a:ext uri="{FF2B5EF4-FFF2-40B4-BE49-F238E27FC236}">
                      <a16:creationId xmlns:a16="http://schemas.microsoft.com/office/drawing/2014/main" id="{6BA39AA8-D391-4B3E-B87C-186D65231C2C}"/>
                    </a:ext>
                  </a:extLst>
                </p:cNvPr>
                <p:cNvCxnSpPr/>
                <p:nvPr/>
              </p:nvCxnSpPr>
              <p:spPr bwMode="auto">
                <a:xfrm>
                  <a:off x="2230243" y="4799032"/>
                  <a:ext cx="1584176" cy="0"/>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 name="TextBox 6">
                <a:extLst>
                  <a:ext uri="{FF2B5EF4-FFF2-40B4-BE49-F238E27FC236}">
                    <a16:creationId xmlns:a16="http://schemas.microsoft.com/office/drawing/2014/main" id="{71B736FC-9228-4391-9B38-F65B7449DA0D}"/>
                  </a:ext>
                </a:extLst>
              </p:cNvPr>
              <p:cNvSpPr txBox="1"/>
              <p:nvPr/>
            </p:nvSpPr>
            <p:spPr>
              <a:xfrm>
                <a:off x="688924" y="3434516"/>
                <a:ext cx="1584176" cy="276999"/>
              </a:xfrm>
              <a:prstGeom prst="rect">
                <a:avLst/>
              </a:prstGeom>
              <a:noFill/>
            </p:spPr>
            <p:txBody>
              <a:bodyPr wrap="square" rtlCol="0">
                <a:spAutoFit/>
              </a:bodyPr>
              <a:lstStyle/>
              <a:p>
                <a:r>
                  <a:rPr lang="en-US" dirty="0">
                    <a:solidFill>
                      <a:srgbClr val="FF0000"/>
                    </a:solidFill>
                  </a:rPr>
                  <a:t>Full Scale</a:t>
                </a:r>
              </a:p>
            </p:txBody>
          </p:sp>
          <p:sp>
            <p:nvSpPr>
              <p:cNvPr id="12" name="TextBox 11">
                <a:extLst>
                  <a:ext uri="{FF2B5EF4-FFF2-40B4-BE49-F238E27FC236}">
                    <a16:creationId xmlns:a16="http://schemas.microsoft.com/office/drawing/2014/main" id="{C575EB8E-47C1-407B-BD0C-B053D13B0F33}"/>
                  </a:ext>
                </a:extLst>
              </p:cNvPr>
              <p:cNvSpPr txBox="1"/>
              <p:nvPr/>
            </p:nvSpPr>
            <p:spPr>
              <a:xfrm>
                <a:off x="-508" y="4604720"/>
                <a:ext cx="1584176" cy="276999"/>
              </a:xfrm>
              <a:prstGeom prst="rect">
                <a:avLst/>
              </a:prstGeom>
              <a:noFill/>
            </p:spPr>
            <p:txBody>
              <a:bodyPr wrap="square" rtlCol="0">
                <a:spAutoFit/>
              </a:bodyPr>
              <a:lstStyle/>
              <a:p>
                <a:r>
                  <a:rPr lang="en-US" dirty="0">
                    <a:solidFill>
                      <a:srgbClr val="FF0000"/>
                    </a:solidFill>
                  </a:rPr>
                  <a:t>Smallest bit expected</a:t>
                </a:r>
              </a:p>
            </p:txBody>
          </p:sp>
          <p:sp>
            <p:nvSpPr>
              <p:cNvPr id="13" name="TextBox 12">
                <a:extLst>
                  <a:ext uri="{FF2B5EF4-FFF2-40B4-BE49-F238E27FC236}">
                    <a16:creationId xmlns:a16="http://schemas.microsoft.com/office/drawing/2014/main" id="{9D66E10C-9427-43A2-83CB-1A3AF73157BA}"/>
                  </a:ext>
                </a:extLst>
              </p:cNvPr>
              <p:cNvSpPr txBox="1"/>
              <p:nvPr/>
            </p:nvSpPr>
            <p:spPr>
              <a:xfrm>
                <a:off x="2452094" y="4015929"/>
                <a:ext cx="1892893" cy="461665"/>
              </a:xfrm>
              <a:prstGeom prst="rect">
                <a:avLst/>
              </a:prstGeom>
              <a:noFill/>
            </p:spPr>
            <p:txBody>
              <a:bodyPr wrap="square" rtlCol="0">
                <a:spAutoFit/>
              </a:bodyPr>
              <a:lstStyle/>
              <a:p>
                <a:pPr algn="ctr"/>
                <a:r>
                  <a:rPr lang="en-US" dirty="0">
                    <a:ln w="0"/>
                    <a:effectLst>
                      <a:outerShdw blurRad="38100" dist="19050" dir="2700000" algn="tl" rotWithShape="0">
                        <a:schemeClr val="dk1">
                          <a:alpha val="40000"/>
                        </a:schemeClr>
                      </a:outerShdw>
                    </a:effectLst>
                  </a:rPr>
                  <a:t>8 bits </a:t>
                </a:r>
                <a:r>
                  <a:rPr lang="en-US" dirty="0">
                    <a:ln w="0"/>
                    <a:effectLst>
                      <a:outerShdw blurRad="38100" dist="19050" dir="2700000" algn="tl" rotWithShape="0">
                        <a:schemeClr val="dk1">
                          <a:alpha val="40000"/>
                        </a:schemeClr>
                      </a:outerShdw>
                    </a:effectLst>
                    <a:latin typeface="Cambria Math" panose="02040503050406030204" pitchFamily="18" charset="0"/>
                    <a:ea typeface="Cambria Math" panose="02040503050406030204" pitchFamily="18" charset="0"/>
                  </a:rPr>
                  <a:t>≃ 48 dB dynamic range</a:t>
                </a:r>
                <a:endParaRPr lang="en-US" dirty="0">
                  <a:ln w="0"/>
                  <a:effectLst>
                    <a:outerShdw blurRad="38100" dist="19050" dir="2700000" algn="tl" rotWithShape="0">
                      <a:schemeClr val="dk1">
                        <a:alpha val="40000"/>
                      </a:schemeClr>
                    </a:outerShdw>
                  </a:effectLst>
                </a:endParaRPr>
              </a:p>
            </p:txBody>
          </p:sp>
          <p:cxnSp>
            <p:nvCxnSpPr>
              <p:cNvPr id="15" name="Straight Connector 14">
                <a:extLst>
                  <a:ext uri="{FF2B5EF4-FFF2-40B4-BE49-F238E27FC236}">
                    <a16:creationId xmlns:a16="http://schemas.microsoft.com/office/drawing/2014/main" id="{9DBD5EDA-6B01-4800-A5A7-3E296ECA4E51}"/>
                  </a:ext>
                </a:extLst>
              </p:cNvPr>
              <p:cNvCxnSpPr/>
              <p:nvPr/>
            </p:nvCxnSpPr>
            <p:spPr bwMode="auto">
              <a:xfrm>
                <a:off x="1502740" y="5229200"/>
                <a:ext cx="1584176" cy="0"/>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a:extLst>
                  <a:ext uri="{FF2B5EF4-FFF2-40B4-BE49-F238E27FC236}">
                    <a16:creationId xmlns:a16="http://schemas.microsoft.com/office/drawing/2014/main" id="{D0D63BDD-F53A-4547-B4A5-79852AA00570}"/>
                  </a:ext>
                </a:extLst>
              </p:cNvPr>
              <p:cNvSpPr txBox="1"/>
              <p:nvPr/>
            </p:nvSpPr>
            <p:spPr>
              <a:xfrm>
                <a:off x="0" y="5086418"/>
                <a:ext cx="1584176" cy="461665"/>
              </a:xfrm>
              <a:prstGeom prst="rect">
                <a:avLst/>
              </a:prstGeom>
              <a:noFill/>
            </p:spPr>
            <p:txBody>
              <a:bodyPr wrap="square" rtlCol="0">
                <a:spAutoFit/>
              </a:bodyPr>
              <a:lstStyle/>
              <a:p>
                <a:pPr algn="ctr"/>
                <a:r>
                  <a:rPr lang="en-US" dirty="0">
                    <a:solidFill>
                      <a:srgbClr val="FF0000"/>
                    </a:solidFill>
                  </a:rPr>
                  <a:t>Quantization noise level </a:t>
                </a:r>
                <a:r>
                  <a:rPr lang="en-US" dirty="0">
                    <a:solidFill>
                      <a:srgbClr val="FF0000"/>
                    </a:solidFill>
                    <a:latin typeface="Cambria Math" panose="02040503050406030204" pitchFamily="18" charset="0"/>
                    <a:ea typeface="Cambria Math" panose="02040503050406030204" pitchFamily="18" charset="0"/>
                  </a:rPr>
                  <a:t>≃</a:t>
                </a:r>
                <a:r>
                  <a:rPr lang="en-US" dirty="0">
                    <a:solidFill>
                      <a:srgbClr val="FF0000"/>
                    </a:solidFill>
                  </a:rPr>
                  <a:t> -77 dBFs</a:t>
                </a:r>
              </a:p>
            </p:txBody>
          </p:sp>
          <p:cxnSp>
            <p:nvCxnSpPr>
              <p:cNvPr id="17" name="Straight Arrow Connector 16">
                <a:extLst>
                  <a:ext uri="{FF2B5EF4-FFF2-40B4-BE49-F238E27FC236}">
                    <a16:creationId xmlns:a16="http://schemas.microsoft.com/office/drawing/2014/main" id="{5E479906-832F-4531-9178-AD61E8BF33B7}"/>
                  </a:ext>
                </a:extLst>
              </p:cNvPr>
              <p:cNvCxnSpPr/>
              <p:nvPr/>
            </p:nvCxnSpPr>
            <p:spPr bwMode="auto">
              <a:xfrm>
                <a:off x="2273100" y="4743219"/>
                <a:ext cx="0" cy="493361"/>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grpSp>
        <p:sp>
          <p:nvSpPr>
            <p:cNvPr id="21" name="TextBox 20">
              <a:extLst>
                <a:ext uri="{FF2B5EF4-FFF2-40B4-BE49-F238E27FC236}">
                  <a16:creationId xmlns:a16="http://schemas.microsoft.com/office/drawing/2014/main" id="{6EB7B68B-688B-4FC3-8A8C-512E040AC9AD}"/>
                </a:ext>
              </a:extLst>
            </p:cNvPr>
            <p:cNvSpPr txBox="1"/>
            <p:nvPr/>
          </p:nvSpPr>
          <p:spPr>
            <a:xfrm>
              <a:off x="2735796" y="4832453"/>
              <a:ext cx="2907403" cy="276999"/>
            </a:xfrm>
            <a:prstGeom prst="rect">
              <a:avLst/>
            </a:prstGeom>
            <a:noFill/>
          </p:spPr>
          <p:txBody>
            <a:bodyPr wrap="square" rtlCol="0">
              <a:spAutoFit/>
            </a:bodyPr>
            <a:lstStyle/>
            <a:p>
              <a:r>
                <a:rPr lang="en-US" dirty="0">
                  <a:solidFill>
                    <a:schemeClr val="accent6"/>
                  </a:solidFill>
                </a:rPr>
                <a:t>Quantization noise is 29dB below LSB</a:t>
              </a:r>
            </a:p>
          </p:txBody>
        </p:sp>
      </p:grpSp>
      <p:pic>
        <p:nvPicPr>
          <p:cNvPr id="19" name="Graphic 18">
            <a:extLst>
              <a:ext uri="{FF2B5EF4-FFF2-40B4-BE49-F238E27FC236}">
                <a16:creationId xmlns:a16="http://schemas.microsoft.com/office/drawing/2014/main" id="{B3601512-F918-4056-8BB7-0743289961B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64088" y="4013421"/>
            <a:ext cx="3472499" cy="2227158"/>
          </a:xfrm>
          <a:prstGeom prst="rect">
            <a:avLst/>
          </a:prstGeom>
        </p:spPr>
      </p:pic>
      <p:sp>
        <p:nvSpPr>
          <p:cNvPr id="2" name="Footer Placeholder 1">
            <a:extLst>
              <a:ext uri="{FF2B5EF4-FFF2-40B4-BE49-F238E27FC236}">
                <a16:creationId xmlns:a16="http://schemas.microsoft.com/office/drawing/2014/main" id="{6BC4DDDC-B976-471A-A292-29054629B731}"/>
              </a:ext>
            </a:extLst>
          </p:cNvPr>
          <p:cNvSpPr>
            <a:spLocks noGrp="1"/>
          </p:cNvSpPr>
          <p:nvPr>
            <p:ph type="ftr" sz="quarter" idx="11"/>
          </p:nvPr>
        </p:nvSpPr>
        <p:spPr/>
        <p:txBody>
          <a:bodyPr/>
          <a:lstStyle/>
          <a:p>
            <a:r>
              <a:rPr lang="en-US" altLang="en-US"/>
              <a:t>P. Pakrooh et. al (Qualcomm)</a:t>
            </a:r>
          </a:p>
        </p:txBody>
      </p:sp>
    </p:spTree>
    <p:extLst>
      <p:ext uri="{BB962C8B-B14F-4D97-AF65-F5344CB8AC3E}">
        <p14:creationId xmlns:p14="http://schemas.microsoft.com/office/powerpoint/2010/main" val="300461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xfrm>
            <a:off x="685800" y="604136"/>
            <a:ext cx="7772400" cy="779385"/>
          </a:xfrm>
          <a:ln/>
        </p:spPr>
        <p:txBody>
          <a:bodyPr/>
          <a:lstStyle/>
          <a:p>
            <a:r>
              <a:rPr lang="en-US" altLang="en-US" sz="2800" dirty="0"/>
              <a:t>Multiple Rx Antennas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March 2022</a:t>
            </a:r>
          </a:p>
        </p:txBody>
      </p:sp>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50843" y="1390410"/>
            <a:ext cx="8640960" cy="4951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1200150" lvl="3" indent="0" fontAlgn="ctr">
              <a:spcBef>
                <a:spcPts val="0"/>
              </a:spcBef>
              <a:spcAft>
                <a:spcPts val="0"/>
              </a:spcAft>
              <a:buSzPct val="140000"/>
              <a:buNone/>
              <a:tabLst>
                <a:tab pos="457200" algn="l"/>
              </a:tabLst>
            </a:pPr>
            <a:endParaRPr lang="en-US" sz="1800" dirty="0">
              <a:latin typeface="Calibri" panose="020F0502020204030204" pitchFamily="34" charset="0"/>
              <a:ea typeface="Times New Roman" panose="02020603050405020304" pitchFamily="18" charset="0"/>
            </a:endParaRPr>
          </a:p>
          <a:p>
            <a:pPr lvl="3" fontAlgn="ctr">
              <a:spcBef>
                <a:spcPts val="0"/>
              </a:spcBef>
              <a:spcAft>
                <a:spcPts val="0"/>
              </a:spcAft>
              <a:buSzPct val="140000"/>
              <a:buFont typeface="Arial" panose="020B0604020202020204" pitchFamily="34" charset="0"/>
              <a:buChar char="•"/>
              <a:tabLst>
                <a:tab pos="457200" algn="l"/>
              </a:tabLst>
            </a:pPr>
            <a:r>
              <a:rPr lang="en-US" sz="1800" dirty="0">
                <a:effectLst/>
                <a:latin typeface="Calibri" panose="020F0502020204030204" pitchFamily="34" charset="0"/>
                <a:ea typeface="Times New Roman" panose="02020603050405020304" pitchFamily="18" charset="0"/>
              </a:rPr>
              <a:t>Report of </a:t>
            </a:r>
            <a:r>
              <a:rPr lang="en-US" sz="1800" dirty="0">
                <a:latin typeface="Calibri" panose="020F0502020204030204" pitchFamily="34" charset="0"/>
                <a:ea typeface="Times New Roman" panose="02020603050405020304" pitchFamily="18" charset="0"/>
              </a:rPr>
              <a:t>each antenna CIR, if requested, needs to be supported through negotiation.</a:t>
            </a:r>
          </a:p>
          <a:p>
            <a:pPr lvl="3" fontAlgn="ctr">
              <a:spcBef>
                <a:spcPts val="0"/>
              </a:spcBef>
              <a:spcAft>
                <a:spcPts val="0"/>
              </a:spcAft>
              <a:buSzPct val="140000"/>
              <a:buFont typeface="Arial" panose="020B0604020202020204" pitchFamily="34" charset="0"/>
              <a:buChar char="•"/>
              <a:tabLst>
                <a:tab pos="457200" algn="l"/>
              </a:tabLst>
            </a:pPr>
            <a:r>
              <a:rPr lang="en-US" sz="1800" dirty="0">
                <a:effectLst/>
                <a:latin typeface="Calibri" panose="020F0502020204030204" pitchFamily="34" charset="0"/>
                <a:ea typeface="Times New Roman" panose="02020603050405020304" pitchFamily="18" charset="0"/>
              </a:rPr>
              <a:t>In the presence of multiple Rx antennas, Rx antennas can be reported sequentially.</a:t>
            </a:r>
          </a:p>
          <a:p>
            <a:pPr lvl="3" fontAlgn="ctr">
              <a:spcBef>
                <a:spcPts val="0"/>
              </a:spcBef>
              <a:spcAft>
                <a:spcPts val="0"/>
              </a:spcAft>
              <a:buSzPct val="140000"/>
              <a:buFont typeface="Arial" panose="020B0604020202020204" pitchFamily="34" charset="0"/>
              <a:buChar char="•"/>
              <a:tabLst>
                <a:tab pos="457200" algn="l"/>
              </a:tabLst>
            </a:pPr>
            <a:r>
              <a:rPr lang="en-US" sz="1800" dirty="0">
                <a:effectLst/>
                <a:latin typeface="Calibri" panose="020F0502020204030204" pitchFamily="34" charset="0"/>
                <a:ea typeface="Times New Roman" panose="02020603050405020304" pitchFamily="18" charset="0"/>
              </a:rPr>
              <a:t>CIR report window for multiple antennas should be aligned</a:t>
            </a:r>
          </a:p>
          <a:p>
            <a:pPr lvl="3" fontAlgn="ctr">
              <a:spcBef>
                <a:spcPts val="0"/>
              </a:spcBef>
              <a:spcAft>
                <a:spcPts val="0"/>
              </a:spcAft>
              <a:buSzPct val="140000"/>
              <a:buFont typeface="Arial" panose="020B0604020202020204" pitchFamily="34" charset="0"/>
              <a:buChar char="•"/>
              <a:tabLst>
                <a:tab pos="457200" algn="l"/>
              </a:tabLst>
            </a:pPr>
            <a:endParaRPr lang="en-US" sz="1800" dirty="0">
              <a:latin typeface="Calibri" panose="020F0502020204030204" pitchFamily="34" charset="0"/>
              <a:ea typeface="Times New Roman" panose="02020603050405020304" pitchFamily="18" charset="0"/>
            </a:endParaRPr>
          </a:p>
          <a:p>
            <a:pPr lvl="3" fontAlgn="ctr">
              <a:spcBef>
                <a:spcPts val="0"/>
              </a:spcBef>
              <a:spcAft>
                <a:spcPts val="0"/>
              </a:spcAft>
              <a:buSzPct val="140000"/>
              <a:buFont typeface="Arial" panose="020B0604020202020204" pitchFamily="34" charset="0"/>
              <a:buChar char="•"/>
              <a:tabLst>
                <a:tab pos="457200" algn="l"/>
              </a:tabLst>
            </a:pPr>
            <a:r>
              <a:rPr lang="en-US" sz="1800" dirty="0">
                <a:latin typeface="Calibri" panose="020F0502020204030204" pitchFamily="34" charset="0"/>
                <a:ea typeface="Times New Roman" panose="02020603050405020304" pitchFamily="18" charset="0"/>
              </a:rPr>
              <a:t>The offset of grid points for the antennas relative to the common timing could be contained in the report</a:t>
            </a:r>
            <a:endParaRPr lang="en-US" sz="1800" dirty="0">
              <a:effectLst/>
              <a:latin typeface="Calibri" panose="020F0502020204030204" pitchFamily="34" charset="0"/>
              <a:ea typeface="Times New Roman" panose="02020603050405020304" pitchFamily="18" charset="0"/>
            </a:endParaRPr>
          </a:p>
          <a:p>
            <a:pPr lvl="3" fontAlgn="ctr">
              <a:spcBef>
                <a:spcPts val="0"/>
              </a:spcBef>
              <a:spcAft>
                <a:spcPts val="0"/>
              </a:spcAft>
              <a:buSzPct val="140000"/>
              <a:buFont typeface="Arial" panose="020B0604020202020204" pitchFamily="34" charset="0"/>
              <a:buChar char="•"/>
              <a:tabLst>
                <a:tab pos="457200" algn="l"/>
              </a:tabLst>
            </a:pPr>
            <a:r>
              <a:rPr lang="en-US" sz="1800" dirty="0">
                <a:effectLst/>
                <a:latin typeface="Calibri" panose="020F0502020204030204" pitchFamily="34" charset="0"/>
                <a:ea typeface="Times New Roman" panose="02020603050405020304" pitchFamily="18" charset="0"/>
              </a:rPr>
              <a:t>For </a:t>
            </a:r>
            <a:r>
              <a:rPr lang="en-US" sz="1800" dirty="0" err="1">
                <a:effectLst/>
                <a:latin typeface="Calibri" panose="020F0502020204030204" pitchFamily="34" charset="0"/>
                <a:ea typeface="Times New Roman" panose="02020603050405020304" pitchFamily="18" charset="0"/>
              </a:rPr>
              <a:t>AoA</a:t>
            </a:r>
            <a:r>
              <a:rPr lang="en-US" sz="1800" dirty="0">
                <a:effectLst/>
                <a:latin typeface="Calibri" panose="020F0502020204030204" pitchFamily="34" charset="0"/>
                <a:ea typeface="Times New Roman" panose="02020603050405020304" pitchFamily="18" charset="0"/>
              </a:rPr>
              <a:t> </a:t>
            </a:r>
            <a:r>
              <a:rPr lang="en-US" sz="1800" dirty="0">
                <a:latin typeface="Calibri" panose="020F0502020204030204" pitchFamily="34" charset="0"/>
                <a:ea typeface="Times New Roman" panose="02020603050405020304" pitchFamily="18" charset="0"/>
              </a:rPr>
              <a:t>analysis, </a:t>
            </a:r>
            <a:r>
              <a:rPr lang="en-US" sz="1800" dirty="0">
                <a:effectLst/>
                <a:latin typeface="Calibri" panose="020F0502020204030204" pitchFamily="34" charset="0"/>
                <a:ea typeface="Times New Roman" panose="02020603050405020304" pitchFamily="18" charset="0"/>
              </a:rPr>
              <a:t>Rx chain angle/latency </a:t>
            </a:r>
            <a:r>
              <a:rPr lang="en-US" sz="1800" dirty="0">
                <a:latin typeface="Calibri" panose="020F0502020204030204" pitchFamily="34" charset="0"/>
                <a:ea typeface="Times New Roman" panose="02020603050405020304" pitchFamily="18" charset="0"/>
              </a:rPr>
              <a:t>calibration results can be included in the CIR report for compensation by </a:t>
            </a:r>
            <a:r>
              <a:rPr lang="en-US" sz="1800" dirty="0">
                <a:effectLst/>
                <a:latin typeface="Calibri" panose="020F0502020204030204" pitchFamily="34" charset="0"/>
                <a:ea typeface="Times New Roman" panose="02020603050405020304" pitchFamily="18" charset="0"/>
              </a:rPr>
              <a:t>initiator’s upper layer</a:t>
            </a:r>
            <a:r>
              <a:rPr lang="en-US" sz="1800" dirty="0">
                <a:latin typeface="Calibri" panose="020F0502020204030204" pitchFamily="34" charset="0"/>
                <a:ea typeface="Times New Roman" panose="02020603050405020304" pitchFamily="18" charset="0"/>
              </a:rPr>
              <a:t>.</a:t>
            </a:r>
          </a:p>
          <a:p>
            <a:pPr lvl="4" fontAlgn="ctr">
              <a:spcBef>
                <a:spcPts val="0"/>
              </a:spcBef>
              <a:spcAft>
                <a:spcPts val="0"/>
              </a:spcAft>
              <a:buSzPct val="100000"/>
              <a:buFont typeface="Courier New" panose="02070309020205020404" pitchFamily="49" charset="0"/>
              <a:buChar char="o"/>
              <a:tabLst>
                <a:tab pos="457200" algn="l"/>
              </a:tabLst>
            </a:pPr>
            <a:r>
              <a:rPr lang="en-US" sz="1800" dirty="0">
                <a:latin typeface="Calibri" panose="020F0502020204030204" pitchFamily="34" charset="0"/>
                <a:ea typeface="Times New Roman" panose="02020603050405020304" pitchFamily="18" charset="0"/>
              </a:rPr>
              <a:t>It could be too cumbersome to compensate for the angle/latency at the responder side, as it requires interpolation over the antenna CIRs</a:t>
            </a:r>
          </a:p>
          <a:p>
            <a:pPr marL="1200150" lvl="3" indent="0" fontAlgn="ctr">
              <a:spcBef>
                <a:spcPts val="0"/>
              </a:spcBef>
              <a:spcAft>
                <a:spcPts val="0"/>
              </a:spcAft>
              <a:buSzPct val="140000"/>
              <a:buNone/>
              <a:tabLst>
                <a:tab pos="457200" algn="l"/>
              </a:tabLst>
            </a:pPr>
            <a:endParaRPr lang="en-US" sz="1800" dirty="0">
              <a:effectLst/>
              <a:latin typeface="Calibri" panose="020F0502020204030204" pitchFamily="34" charset="0"/>
              <a:ea typeface="Calibri" panose="020F0502020204030204" pitchFamily="34" charset="0"/>
            </a:endParaRPr>
          </a:p>
          <a:p>
            <a:pPr lvl="3" fontAlgn="ctr">
              <a:spcBef>
                <a:spcPts val="0"/>
              </a:spcBef>
              <a:spcAft>
                <a:spcPts val="0"/>
              </a:spcAft>
              <a:buSzPct val="140000"/>
              <a:buFont typeface="Arial" panose="020B0604020202020204" pitchFamily="34" charset="0"/>
              <a:buChar char="•"/>
              <a:tabLst>
                <a:tab pos="457200" algn="l"/>
              </a:tabLst>
            </a:pPr>
            <a:endParaRPr lang="en-US" sz="1800" dirty="0">
              <a:effectLst/>
              <a:latin typeface="Calibri" panose="020F0502020204030204" pitchFamily="34" charset="0"/>
              <a:ea typeface="Calibri" panose="020F0502020204030204" pitchFamily="34" charset="0"/>
            </a:endParaRPr>
          </a:p>
          <a:p>
            <a:pPr marL="0" marR="0" lvl="0" indent="0" fontAlgn="ctr">
              <a:spcBef>
                <a:spcPts val="0"/>
              </a:spcBef>
              <a:spcAft>
                <a:spcPts val="0"/>
              </a:spcAft>
              <a:buNone/>
              <a:tabLst>
                <a:tab pos="457200" algn="l"/>
              </a:tabLst>
            </a:pPr>
            <a:endParaRPr lang="en-US" sz="1600" kern="0" dirty="0">
              <a:latin typeface="Microsoft Sans Serif (Body)"/>
            </a:endParaRPr>
          </a:p>
        </p:txBody>
      </p:sp>
      <p:sp>
        <p:nvSpPr>
          <p:cNvPr id="2" name="Footer Placeholder 1">
            <a:extLst>
              <a:ext uri="{FF2B5EF4-FFF2-40B4-BE49-F238E27FC236}">
                <a16:creationId xmlns:a16="http://schemas.microsoft.com/office/drawing/2014/main" id="{865F5F60-C58F-48B7-BA8F-883B4D4778EF}"/>
              </a:ext>
            </a:extLst>
          </p:cNvPr>
          <p:cNvSpPr>
            <a:spLocks noGrp="1"/>
          </p:cNvSpPr>
          <p:nvPr>
            <p:ph type="ftr" sz="quarter" idx="11"/>
          </p:nvPr>
        </p:nvSpPr>
        <p:spPr/>
        <p:txBody>
          <a:bodyPr/>
          <a:lstStyle/>
          <a:p>
            <a:r>
              <a:rPr lang="en-US" altLang="en-US"/>
              <a:t>P. Pakrooh et. al (Qualcomm)</a:t>
            </a:r>
          </a:p>
        </p:txBody>
      </p:sp>
    </p:spTree>
    <p:extLst>
      <p:ext uri="{BB962C8B-B14F-4D97-AF65-F5344CB8AC3E}">
        <p14:creationId xmlns:p14="http://schemas.microsoft.com/office/powerpoint/2010/main" val="2993324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12</a:t>
            </a:fld>
            <a:endParaRPr lang="en-US" altLang="en-US"/>
          </a:p>
        </p:txBody>
      </p:sp>
      <p:sp>
        <p:nvSpPr>
          <p:cNvPr id="4098" name="Rectangle 2"/>
          <p:cNvSpPr>
            <a:spLocks noGrp="1" noChangeArrowheads="1"/>
          </p:cNvSpPr>
          <p:nvPr>
            <p:ph type="title"/>
          </p:nvPr>
        </p:nvSpPr>
        <p:spPr>
          <a:xfrm>
            <a:off x="678128" y="617421"/>
            <a:ext cx="7772400" cy="779385"/>
          </a:xfrm>
          <a:ln/>
        </p:spPr>
        <p:txBody>
          <a:bodyPr/>
          <a:lstStyle/>
          <a:p>
            <a:r>
              <a:rPr lang="en-US" altLang="en-US" sz="2800" dirty="0"/>
              <a:t>Content of the CIR Report</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March 2022</a:t>
            </a:r>
          </a:p>
        </p:txBody>
      </p:sp>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323528" y="1746911"/>
            <a:ext cx="8273792" cy="4892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lvl="3" fontAlgn="ctr">
              <a:spcBef>
                <a:spcPts val="0"/>
              </a:spcBef>
              <a:spcAft>
                <a:spcPts val="0"/>
              </a:spcAft>
              <a:buFont typeface="Arial" panose="020B0604020202020204" pitchFamily="34" charset="0"/>
              <a:buChar char="•"/>
              <a:tabLst>
                <a:tab pos="457200" algn="l"/>
              </a:tabLst>
            </a:pPr>
            <a:endParaRPr lang="en-US" sz="1800" b="1" dirty="0">
              <a:latin typeface="Calibri" panose="020F0502020204030204" pitchFamily="34" charset="0"/>
              <a:ea typeface="Times New Roman" panose="02020603050405020304" pitchFamily="18" charset="0"/>
            </a:endParaRPr>
          </a:p>
          <a:p>
            <a:pPr marL="0" marR="0" lvl="0" indent="0" fontAlgn="ctr">
              <a:spcBef>
                <a:spcPts val="0"/>
              </a:spcBef>
              <a:spcAft>
                <a:spcPts val="0"/>
              </a:spcAft>
              <a:buNone/>
              <a:tabLst>
                <a:tab pos="457200" algn="l"/>
              </a:tabLst>
            </a:pPr>
            <a:endParaRPr lang="en-US" sz="1600" kern="0" dirty="0">
              <a:latin typeface="Microsoft Sans Serif (Body)"/>
            </a:endParaRPr>
          </a:p>
        </p:txBody>
      </p:sp>
      <mc:AlternateContent xmlns:mc="http://schemas.openxmlformats.org/markup-compatibility/2006">
        <mc:Choice xmlns:a14="http://schemas.microsoft.com/office/drawing/2010/main" Requires="a14">
          <p:graphicFrame>
            <p:nvGraphicFramePr>
              <p:cNvPr id="2" name="Table 2">
                <a:extLst>
                  <a:ext uri="{FF2B5EF4-FFF2-40B4-BE49-F238E27FC236}">
                    <a16:creationId xmlns:a16="http://schemas.microsoft.com/office/drawing/2014/main" id="{B66DD4BE-EC3E-44CB-A212-EC81402B667C}"/>
                  </a:ext>
                </a:extLst>
              </p:cNvPr>
              <p:cNvGraphicFramePr>
                <a:graphicFrameLocks noGrp="1"/>
              </p:cNvGraphicFramePr>
              <p:nvPr>
                <p:extLst>
                  <p:ext uri="{D42A27DB-BD31-4B8C-83A1-F6EECF244321}">
                    <p14:modId xmlns:p14="http://schemas.microsoft.com/office/powerpoint/2010/main" val="1890016720"/>
                  </p:ext>
                </p:extLst>
              </p:nvPr>
            </p:nvGraphicFramePr>
            <p:xfrm>
              <a:off x="440764" y="1398828"/>
              <a:ext cx="8379708" cy="4892040"/>
            </p:xfrm>
            <a:graphic>
              <a:graphicData uri="http://schemas.openxmlformats.org/drawingml/2006/table">
                <a:tbl>
                  <a:tblPr firstRow="1" bandRow="1">
                    <a:tableStyleId>{5C22544A-7EE6-4342-B048-85BDC9FD1C3A}</a:tableStyleId>
                  </a:tblPr>
                  <a:tblGrid>
                    <a:gridCol w="2423562">
                      <a:extLst>
                        <a:ext uri="{9D8B030D-6E8A-4147-A177-3AD203B41FA5}">
                          <a16:colId xmlns:a16="http://schemas.microsoft.com/office/drawing/2014/main" val="2934793405"/>
                        </a:ext>
                      </a:extLst>
                    </a:gridCol>
                    <a:gridCol w="2232248">
                      <a:extLst>
                        <a:ext uri="{9D8B030D-6E8A-4147-A177-3AD203B41FA5}">
                          <a16:colId xmlns:a16="http://schemas.microsoft.com/office/drawing/2014/main" val="3282596869"/>
                        </a:ext>
                      </a:extLst>
                    </a:gridCol>
                    <a:gridCol w="3723898">
                      <a:extLst>
                        <a:ext uri="{9D8B030D-6E8A-4147-A177-3AD203B41FA5}">
                          <a16:colId xmlns:a16="http://schemas.microsoft.com/office/drawing/2014/main" val="220108036"/>
                        </a:ext>
                      </a:extLst>
                    </a:gridCol>
                  </a:tblGrid>
                  <a:tr h="370840">
                    <a:tc>
                      <a:txBody>
                        <a:bodyPr/>
                        <a:lstStyle/>
                        <a:p>
                          <a:r>
                            <a:rPr lang="en-US" dirty="0">
                              <a:latin typeface="Calibri" panose="020F0502020204030204" pitchFamily="34" charset="0"/>
                              <a:cs typeface="Calibri" panose="020F0502020204030204" pitchFamily="34" charset="0"/>
                            </a:rPr>
                            <a:t>Field</a:t>
                          </a:r>
                        </a:p>
                      </a:txBody>
                      <a:tcPr/>
                    </a:tc>
                    <a:tc>
                      <a:txBody>
                        <a:bodyPr/>
                        <a:lstStyle/>
                        <a:p>
                          <a:r>
                            <a:rPr lang="en-US" dirty="0">
                              <a:latin typeface="Calibri" panose="020F0502020204030204" pitchFamily="34" charset="0"/>
                              <a:cs typeface="Calibri" panose="020F0502020204030204" pitchFamily="34" charset="0"/>
                            </a:rPr>
                            <a:t>Field length (bits)</a:t>
                          </a:r>
                        </a:p>
                      </a:txBody>
                      <a:tcPr/>
                    </a:tc>
                    <a:tc>
                      <a:txBody>
                        <a:bodyPr/>
                        <a:lstStyle/>
                        <a:p>
                          <a:r>
                            <a:rPr lang="en-US" dirty="0">
                              <a:latin typeface="Calibri" panose="020F0502020204030204" pitchFamily="34" charset="0"/>
                              <a:cs typeface="Calibri" panose="020F0502020204030204" pitchFamily="34" charset="0"/>
                            </a:rPr>
                            <a:t>Comments</a:t>
                          </a:r>
                        </a:p>
                      </a:txBody>
                      <a:tcPr/>
                    </a:tc>
                    <a:extLst>
                      <a:ext uri="{0D108BD9-81ED-4DB2-BD59-A6C34878D82A}">
                        <a16:rowId xmlns:a16="http://schemas.microsoft.com/office/drawing/2014/main" val="3378582730"/>
                      </a:ext>
                    </a:extLst>
                  </a:tr>
                  <a:tr h="37084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FF0000"/>
                              </a:solidFill>
                              <a:latin typeface="Calibri" panose="020F0502020204030204" pitchFamily="34" charset="0"/>
                              <a:cs typeface="Calibri" panose="020F0502020204030204" pitchFamily="34" charset="0"/>
                            </a:rPr>
                            <a:t>Common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370840">
                    <a:tc>
                      <a:txBody>
                        <a:bodyPr/>
                        <a:lstStyle/>
                        <a:p>
                          <a:r>
                            <a:rPr lang="en-US" sz="1200" dirty="0">
                              <a:latin typeface="Calibri" panose="020F0502020204030204" pitchFamily="34" charset="0"/>
                              <a:cs typeface="Calibri" panose="020F0502020204030204" pitchFamily="34" charset="0"/>
                            </a:rPr>
                            <a:t>Number of Rx antennas</a:t>
                          </a:r>
                        </a:p>
                      </a:txBody>
                      <a:tcPr/>
                    </a:tc>
                    <a:tc>
                      <a:txBody>
                        <a:bodyPr/>
                        <a:lstStyle/>
                        <a:p>
                          <a:r>
                            <a:rPr lang="en-US" sz="1200">
                              <a:latin typeface="Calibri" panose="020F0502020204030204" pitchFamily="34" charset="0"/>
                              <a:cs typeface="Calibri" panose="020F0502020204030204" pitchFamily="34" charset="0"/>
                            </a:rPr>
                            <a:t>TBD</a:t>
                          </a:r>
                          <a:endParaRPr lang="en-US" sz="1200" dirty="0">
                            <a:latin typeface="Calibri" panose="020F0502020204030204" pitchFamily="34" charset="0"/>
                            <a:cs typeface="Calibri" panose="020F0502020204030204" pitchFamily="34" charset="0"/>
                          </a:endParaRPr>
                        </a:p>
                      </a:txBody>
                      <a:tcPr/>
                    </a:tc>
                    <a:tc>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146637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Window </a:t>
                          </a:r>
                          <a:r>
                            <a:rPr lang="en-US" sz="1200" dirty="0">
                              <a:solidFill>
                                <a:schemeClr val="tx1"/>
                              </a:solidFill>
                              <a:latin typeface="Calibri" panose="020F0502020204030204" pitchFamily="34" charset="0"/>
                              <a:cs typeface="Calibri" panose="020F0502020204030204" pitchFamily="34" charset="0"/>
                            </a:rPr>
                            <a:t>duration (</a:t>
                          </a:r>
                          <a14:m>
                            <m:oMath xmlns:m="http://schemas.openxmlformats.org/officeDocument/2006/math">
                              <m:sSub>
                                <m:sSubPr>
                                  <m:ctrlPr>
                                    <a:rPr lang="en-US" sz="1200" i="1" smtClean="0">
                                      <a:solidFill>
                                        <a:schemeClr val="tx1"/>
                                      </a:solidFill>
                                      <a:latin typeface="Cambria Math" panose="02040503050406030204" pitchFamily="18" charset="0"/>
                                      <a:cs typeface="Microsoft Sans Serif" panose="020B0604020202020204" pitchFamily="34" charset="0"/>
                                    </a:rPr>
                                  </m:ctrlPr>
                                </m:sSubPr>
                                <m:e>
                                  <m:r>
                                    <a:rPr lang="en-US" sz="1200" b="0" i="1" smtClean="0">
                                      <a:solidFill>
                                        <a:schemeClr val="tx1"/>
                                      </a:solidFill>
                                      <a:latin typeface="Cambria Math" panose="02040503050406030204" pitchFamily="18" charset="0"/>
                                      <a:cs typeface="Microsoft Sans Serif" panose="020B0604020202020204" pitchFamily="34" charset="0"/>
                                    </a:rPr>
                                    <m:t>𝑊</m:t>
                                  </m:r>
                                </m:e>
                                <m:sub>
                                  <m:r>
                                    <a:rPr lang="en-US" sz="1200" b="0" i="1" smtClean="0">
                                      <a:solidFill>
                                        <a:schemeClr val="tx1"/>
                                      </a:solidFill>
                                      <a:latin typeface="Cambria Math" panose="02040503050406030204" pitchFamily="18" charset="0"/>
                                      <a:cs typeface="Microsoft Sans Serif" panose="020B0604020202020204" pitchFamily="34" charset="0"/>
                                    </a:rPr>
                                    <m:t>𝑙𝑒𝑛𝑔𝑡h</m:t>
                                  </m:r>
                                </m:sub>
                              </m:sSub>
                            </m:oMath>
                          </a14:m>
                          <a:r>
                            <a:rPr lang="en-US" sz="1200" dirty="0">
                              <a:solidFill>
                                <a:schemeClr val="tx1"/>
                              </a:solidFill>
                              <a:latin typeface="Calibri" panose="020F0502020204030204" pitchFamily="34" charset="0"/>
                              <a:cs typeface="Calibri" panose="020F0502020204030204" pitchFamily="34" charset="0"/>
                            </a:rPr>
                            <a:t>)</a:t>
                          </a:r>
                          <a:endParaRPr lang="en-US" sz="1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5 bits</a:t>
                          </a:r>
                          <a:endParaRPr lang="en-US" sz="1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endParaRPr>
                        </a:p>
                      </a:txBody>
                      <a:tcPr/>
                    </a:tc>
                    <a:extLst>
                      <a:ext uri="{0D108BD9-81ED-4DB2-BD59-A6C34878D82A}">
                        <a16:rowId xmlns:a16="http://schemas.microsoft.com/office/drawing/2014/main" val="696162833"/>
                      </a:ext>
                    </a:extLst>
                  </a:tr>
                  <a:tr h="370840">
                    <a:tc>
                      <a:txBody>
                        <a:bodyPr/>
                        <a:lstStyle/>
                        <a:p>
                          <a:r>
                            <a:rPr lang="en-US" sz="1200" dirty="0">
                              <a:latin typeface="Calibri" panose="020F0502020204030204" pitchFamily="34" charset="0"/>
                              <a:cs typeface="Calibri" panose="020F0502020204030204" pitchFamily="34" charset="0"/>
                            </a:rPr>
                            <a:t>Window offset </a:t>
                          </a:r>
                          <a:r>
                            <a:rPr lang="en-US" sz="1200" dirty="0">
                              <a:solidFill>
                                <a:schemeClr val="tx1"/>
                              </a:solidFill>
                              <a:latin typeface="Calibri" panose="020F0502020204030204" pitchFamily="34" charset="0"/>
                              <a:cs typeface="Calibri" panose="020F0502020204030204" pitchFamily="34" charset="0"/>
                            </a:rPr>
                            <a:t>(</a:t>
                          </a:r>
                          <a14:m>
                            <m:oMath xmlns:m="http://schemas.openxmlformats.org/officeDocument/2006/math">
                              <m:sSub>
                                <m:sSubPr>
                                  <m:ctrlPr>
                                    <a:rPr lang="en-US" sz="1200" i="1" smtClean="0">
                                      <a:solidFill>
                                        <a:schemeClr val="tx1"/>
                                      </a:solidFill>
                                      <a:latin typeface="Cambria Math" panose="02040503050406030204" pitchFamily="18" charset="0"/>
                                      <a:cs typeface="Microsoft Sans Serif" panose="020B0604020202020204" pitchFamily="34" charset="0"/>
                                    </a:rPr>
                                  </m:ctrlPr>
                                </m:sSubPr>
                                <m:e>
                                  <m:r>
                                    <a:rPr lang="en-US" sz="1200" b="0" i="1" smtClean="0">
                                      <a:solidFill>
                                        <a:schemeClr val="tx1"/>
                                      </a:solidFill>
                                      <a:latin typeface="Cambria Math" panose="02040503050406030204" pitchFamily="18" charset="0"/>
                                      <a:cs typeface="Microsoft Sans Serif" panose="020B0604020202020204" pitchFamily="34" charset="0"/>
                                    </a:rPr>
                                    <m:t>𝑊</m:t>
                                  </m:r>
                                </m:e>
                                <m:sub>
                                  <m:r>
                                    <a:rPr lang="en-US" sz="1200" b="0" i="1" smtClean="0">
                                      <a:solidFill>
                                        <a:schemeClr val="tx1"/>
                                      </a:solidFill>
                                      <a:latin typeface="Cambria Math" panose="02040503050406030204" pitchFamily="18" charset="0"/>
                                      <a:cs typeface="Microsoft Sans Serif" panose="020B0604020202020204" pitchFamily="34" charset="0"/>
                                    </a:rPr>
                                    <m:t>𝑜𝑓𝑓𝑠𝑒𝑡</m:t>
                                  </m:r>
                                </m:sub>
                              </m:sSub>
                            </m:oMath>
                          </a14:m>
                          <a:r>
                            <a:rPr lang="en-US" sz="1200" dirty="0">
                              <a:solidFill>
                                <a:schemeClr val="tx1"/>
                              </a:solidFill>
                              <a:latin typeface="Calibri" panose="020F0502020204030204" pitchFamily="34" charset="0"/>
                              <a:cs typeface="Calibri" panose="020F0502020204030204" pitchFamily="34" charset="0"/>
                            </a:rPr>
                            <a:t>)</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Calibri" panose="020F0502020204030204" pitchFamily="34" charset="0"/>
                              <a:cs typeface="Calibri" panose="020F0502020204030204" pitchFamily="34" charset="0"/>
                            </a:rPr>
                            <a:t>offset from the reference point.</a:t>
                          </a:r>
                        </a:p>
                      </a:txBody>
                      <a:tcPr/>
                    </a:tc>
                    <a:extLst>
                      <a:ext uri="{0D108BD9-81ED-4DB2-BD59-A6C34878D82A}">
                        <a16:rowId xmlns:a16="http://schemas.microsoft.com/office/drawing/2014/main" val="1424462074"/>
                      </a:ext>
                    </a:extLst>
                  </a:tr>
                  <a:tr h="370840">
                    <a:tc gridSpan="3">
                      <a:txBody>
                        <a:bodyPr/>
                        <a:lstStyle/>
                        <a:p>
                          <a:pPr algn="ctr"/>
                          <a:r>
                            <a:rPr lang="en-US" sz="1200" b="1" dirty="0">
                              <a:solidFill>
                                <a:srgbClr val="FF0000"/>
                              </a:solidFill>
                              <a:latin typeface="Calibri" panose="020F0502020204030204" pitchFamily="34" charset="0"/>
                              <a:cs typeface="Calibri" panose="020F0502020204030204" pitchFamily="34" charset="0"/>
                            </a:rPr>
                            <a:t>For Each Rx Chain</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370840">
                    <a:tc>
                      <a:txBody>
                        <a:bodyPr/>
                        <a:lstStyle/>
                        <a:p>
                          <a:r>
                            <a:rPr lang="en-US" sz="1200" dirty="0">
                              <a:latin typeface="Calibri" panose="020F0502020204030204" pitchFamily="34" charset="0"/>
                              <a:cs typeface="Calibri" panose="020F0502020204030204" pitchFamily="34" charset="0"/>
                            </a:rPr>
                            <a:t>RF Chain Phase Calibration</a:t>
                          </a:r>
                        </a:p>
                      </a:txBody>
                      <a:tcPr/>
                    </a:tc>
                    <a:tc>
                      <a:txBody>
                        <a:bodyPr/>
                        <a:lstStyle/>
                        <a:p>
                          <a:r>
                            <a:rPr lang="en-US" sz="1200">
                              <a:latin typeface="Calibri" panose="020F0502020204030204" pitchFamily="34" charset="0"/>
                              <a:cs typeface="Calibri" panose="020F0502020204030204" pitchFamily="34" charset="0"/>
                            </a:rPr>
                            <a:t>TBD</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solidFill>
                                <a:schemeClr val="tx1"/>
                              </a:solidFill>
                              <a:latin typeface="Calibri" panose="020F0502020204030204" pitchFamily="34" charset="0"/>
                              <a:cs typeface="Calibri" panose="020F0502020204030204" pitchFamily="34" charset="0"/>
                            </a:rPr>
                            <a:t>One real value per Rx chain</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89198034"/>
                      </a:ext>
                    </a:extLst>
                  </a:tr>
                  <a:tr h="370840">
                    <a:tc>
                      <a:txBody>
                        <a:bodyPr/>
                        <a:lstStyle/>
                        <a:p>
                          <a:r>
                            <a:rPr lang="en-US" sz="1200" dirty="0">
                              <a:latin typeface="Calibri" panose="020F0502020204030204" pitchFamily="34" charset="0"/>
                              <a:cs typeface="Calibri" panose="020F0502020204030204" pitchFamily="34" charset="0"/>
                            </a:rPr>
                            <a:t>RF Chain Latency Calibration</a:t>
                          </a:r>
                        </a:p>
                      </a:txBody>
                      <a:tcPr/>
                    </a:tc>
                    <a:tc>
                      <a:txBody>
                        <a:bodyPr/>
                        <a:lstStyle/>
                        <a:p>
                          <a:r>
                            <a:rPr lang="en-US" sz="1200">
                              <a:latin typeface="Calibri" panose="020F0502020204030204" pitchFamily="34" charset="0"/>
                              <a:cs typeface="Calibri" panose="020F0502020204030204" pitchFamily="34" charset="0"/>
                            </a:rPr>
                            <a:t>7 bits</a:t>
                          </a:r>
                          <a:endParaRPr lang="en-US" sz="1200" dirty="0">
                            <a:latin typeface="Calibri" panose="020F0502020204030204" pitchFamily="34" charset="0"/>
                            <a:cs typeface="Calibri" panose="020F0502020204030204" pitchFamily="34" charset="0"/>
                          </a:endParaRPr>
                        </a:p>
                      </a:txBody>
                      <a:tcPr/>
                    </a:tc>
                    <a:tc>
                      <a:txBody>
                        <a:bodyPr/>
                        <a:lstStyle/>
                        <a:p>
                          <a:r>
                            <a:rPr lang="en-US" sz="1200" b="0" dirty="0">
                              <a:solidFill>
                                <a:schemeClr val="tx1"/>
                              </a:solidFill>
                              <a:latin typeface="Calibri" panose="020F0502020204030204" pitchFamily="34" charset="0"/>
                              <a:cs typeface="Calibri" panose="020F0502020204030204" pitchFamily="34" charset="0"/>
                            </a:rPr>
                            <a:t>One real </a:t>
                          </a:r>
                          <a:r>
                            <a:rPr lang="en-US" sz="1200" dirty="0">
                              <a:solidFill>
                                <a:schemeClr val="tx1"/>
                              </a:solidFill>
                              <a:latin typeface="Calibri" panose="020F0502020204030204" pitchFamily="34" charset="0"/>
                              <a:cs typeface="Calibri" panose="020F0502020204030204" pitchFamily="34" charset="0"/>
                            </a:rPr>
                            <a:t>value per Rx chain</a:t>
                          </a:r>
                          <a:r>
                            <a:rPr lang="en-US" sz="1200" b="0" dirty="0">
                              <a:solidFill>
                                <a:schemeClr val="tx1"/>
                              </a:solidFill>
                              <a:latin typeface="Calibri" panose="020F0502020204030204" pitchFamily="34" charset="0"/>
                              <a:cs typeface="Calibri" panose="020F0502020204030204" pitchFamily="34" charset="0"/>
                            </a:rPr>
                            <a:t>; Like </a:t>
                          </a:r>
                          <a:r>
                            <a:rPr lang="en-US" sz="1200" b="0" i="0" u="none" strike="noStrike" kern="1200" baseline="0" dirty="0">
                              <a:solidFill>
                                <a:schemeClr val="tx1"/>
                              </a:solidFill>
                              <a:latin typeface="Calibri" panose="020F0502020204030204" pitchFamily="34" charset="0"/>
                              <a:ea typeface="+mn-ea"/>
                              <a:cs typeface="Calibri" panose="020F0502020204030204" pitchFamily="34" charset="0"/>
                            </a:rPr>
                            <a:t>Ranging counter time unit, could be in units of </a:t>
                          </a:r>
                          <a14:m>
                            <m:oMath xmlns:m="http://schemas.openxmlformats.org/officeDocument/2006/math">
                              <m:sSup>
                                <m:sSupPr>
                                  <m:ctrlPr>
                                    <a:rPr lang="en-US" sz="1200" b="0" i="1" u="none" strike="noStrike" kern="1200" baseline="0" smtClean="0">
                                      <a:solidFill>
                                        <a:schemeClr val="tx1"/>
                                      </a:solidFill>
                                      <a:latin typeface="Cambria Math" panose="02040503050406030204" pitchFamily="18" charset="0"/>
                                      <a:ea typeface="+mn-ea"/>
                                      <a:cs typeface="+mn-cs"/>
                                    </a:rPr>
                                  </m:ctrlPr>
                                </m:sSupPr>
                                <m:e>
                                  <m:r>
                                    <a:rPr lang="en-US" sz="1200" b="0" i="1" u="none" strike="noStrike" kern="1200" baseline="0" smtClean="0">
                                      <a:solidFill>
                                        <a:schemeClr val="tx1"/>
                                      </a:solidFill>
                                      <a:latin typeface="Cambria Math" panose="02040503050406030204" pitchFamily="18" charset="0"/>
                                      <a:ea typeface="+mn-ea"/>
                                      <a:cs typeface="+mn-cs"/>
                                    </a:rPr>
                                    <m:t>2</m:t>
                                  </m:r>
                                </m:e>
                                <m:sup>
                                  <m:r>
                                    <a:rPr lang="en-US" sz="1200" b="0" i="1" u="none" strike="noStrike" kern="1200" baseline="0" smtClean="0">
                                      <a:solidFill>
                                        <a:schemeClr val="tx1"/>
                                      </a:solidFill>
                                      <a:latin typeface="Cambria Math" panose="02040503050406030204" pitchFamily="18" charset="0"/>
                                      <a:ea typeface="+mn-ea"/>
                                      <a:cs typeface="+mn-cs"/>
                                    </a:rPr>
                                    <m:t>−7</m:t>
                                  </m:r>
                                </m:sup>
                              </m:sSup>
                            </m:oMath>
                          </a14:m>
                          <a:r>
                            <a:rPr lang="en-US" sz="1200" b="0" dirty="0">
                              <a:solidFill>
                                <a:schemeClr val="tx1"/>
                              </a:solidFill>
                              <a:latin typeface="Calibri" panose="020F0502020204030204" pitchFamily="34" charset="0"/>
                              <a:cs typeface="Calibri" panose="020F0502020204030204" pitchFamily="34" charset="0"/>
                            </a:rPr>
                            <a:t>of chipping period.</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7257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Timing Offset (</a:t>
                          </a:r>
                          <a14:m>
                            <m:oMath xmlns:m="http://schemas.openxmlformats.org/officeDocument/2006/math">
                              <m:sSub>
                                <m:sSubPr>
                                  <m:ctrlPr>
                                    <a:rPr lang="en-US" sz="1200" i="1" smtClean="0">
                                      <a:solidFill>
                                        <a:schemeClr val="tx1"/>
                                      </a:solidFill>
                                      <a:latin typeface="Cambria Math" panose="02040503050406030204" pitchFamily="18" charset="0"/>
                                      <a:cs typeface="Microsoft Sans Serif" panose="020B0604020202020204" pitchFamily="34" charset="0"/>
                                    </a:rPr>
                                  </m:ctrlPr>
                                </m:sSubPr>
                                <m:e>
                                  <m:r>
                                    <m:rPr>
                                      <m:sty m:val="p"/>
                                    </m:rPr>
                                    <a:rPr lang="el-GR" sz="1200" i="1" smtClean="0">
                                      <a:solidFill>
                                        <a:schemeClr val="tx1"/>
                                      </a:solidFill>
                                      <a:latin typeface="Cambria Math" panose="02040503050406030204" pitchFamily="18" charset="0"/>
                                      <a:cs typeface="Microsoft Sans Serif" panose="020B0604020202020204" pitchFamily="34" charset="0"/>
                                    </a:rPr>
                                    <m:t>Δ</m:t>
                                  </m:r>
                                  <m:r>
                                    <a:rPr lang="en-US" sz="1200" i="1">
                                      <a:solidFill>
                                        <a:schemeClr val="tx1"/>
                                      </a:solidFill>
                                      <a:latin typeface="Cambria Math" panose="02040503050406030204" pitchFamily="18" charset="0"/>
                                      <a:cs typeface="Microsoft Sans Serif" panose="020B0604020202020204" pitchFamily="34" charset="0"/>
                                    </a:rPr>
                                    <m:t>𝑡</m:t>
                                  </m:r>
                                </m:e>
                                <m:sub>
                                  <m:r>
                                    <a:rPr lang="en-US" sz="1200" b="0" i="1" smtClean="0">
                                      <a:solidFill>
                                        <a:schemeClr val="tx1"/>
                                      </a:solidFill>
                                      <a:latin typeface="Cambria Math" panose="02040503050406030204" pitchFamily="18" charset="0"/>
                                      <a:cs typeface="Microsoft Sans Serif" panose="020B0604020202020204" pitchFamily="34" charset="0"/>
                                    </a:rPr>
                                    <m:t>0</m:t>
                                  </m:r>
                                </m:sub>
                              </m:sSub>
                            </m:oMath>
                          </a14:m>
                          <a:r>
                            <a:rPr lang="en-US" sz="1200" dirty="0">
                              <a:latin typeface="Calibri" panose="020F0502020204030204" pitchFamily="34" charset="0"/>
                              <a:cs typeface="Calibri" panose="020F0502020204030204" pitchFamily="34" charset="0"/>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libri" panose="020F0502020204030204" pitchFamily="34" charset="0"/>
                              <a:cs typeface="Calibri" panose="020F0502020204030204" pitchFamily="34" charset="0"/>
                            </a:rPr>
                            <a:t>7 bits</a:t>
                          </a:r>
                          <a:endParaRPr lang="en-US" sz="1200"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Calibri" panose="020F0502020204030204" pitchFamily="34" charset="0"/>
                              <a:cs typeface="Calibri" panose="020F0502020204030204" pitchFamily="34" charset="0"/>
                            </a:rPr>
                            <a:t>Offset of estimated EAP from grid points to assist with interpolation at initiator;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Calibri" panose="020F0502020204030204" pitchFamily="34" charset="0"/>
                              <a:ea typeface="+mn-ea"/>
                              <a:cs typeface="Calibri" panose="020F0502020204030204" pitchFamily="34" charset="0"/>
                            </a:rPr>
                            <a:t>Could be in units of </a:t>
                          </a:r>
                          <a14:m>
                            <m:oMath xmlns:m="http://schemas.openxmlformats.org/officeDocument/2006/math">
                              <m:sSup>
                                <m:sSupPr>
                                  <m:ctrlPr>
                                    <a:rPr lang="en-US" sz="1200" b="0" i="1" u="none" strike="noStrike" kern="1200" baseline="0" smtClean="0">
                                      <a:solidFill>
                                        <a:schemeClr val="tx1"/>
                                      </a:solidFill>
                                      <a:latin typeface="Cambria Math" panose="02040503050406030204" pitchFamily="18" charset="0"/>
                                      <a:ea typeface="+mn-ea"/>
                                      <a:cs typeface="+mn-cs"/>
                                    </a:rPr>
                                  </m:ctrlPr>
                                </m:sSupPr>
                                <m:e>
                                  <m:r>
                                    <a:rPr lang="en-US" sz="1200" b="0" i="1" u="none" strike="noStrike" kern="1200" baseline="0" smtClean="0">
                                      <a:solidFill>
                                        <a:schemeClr val="tx1"/>
                                      </a:solidFill>
                                      <a:latin typeface="Cambria Math" panose="02040503050406030204" pitchFamily="18" charset="0"/>
                                      <a:ea typeface="+mn-ea"/>
                                      <a:cs typeface="+mn-cs"/>
                                    </a:rPr>
                                    <m:t>2</m:t>
                                  </m:r>
                                </m:e>
                                <m:sup>
                                  <m:r>
                                    <a:rPr lang="en-US" sz="1200" b="0" i="1" u="none" strike="noStrike" kern="1200" baseline="0" smtClean="0">
                                      <a:solidFill>
                                        <a:schemeClr val="tx1"/>
                                      </a:solidFill>
                                      <a:latin typeface="Cambria Math" panose="02040503050406030204" pitchFamily="18" charset="0"/>
                                      <a:ea typeface="+mn-ea"/>
                                      <a:cs typeface="+mn-cs"/>
                                    </a:rPr>
                                    <m:t>−7</m:t>
                                  </m:r>
                                </m:sup>
                              </m:sSup>
                            </m:oMath>
                          </a14:m>
                          <a:r>
                            <a:rPr lang="en-US" sz="1200" b="0" dirty="0">
                              <a:solidFill>
                                <a:schemeClr val="tx1"/>
                              </a:solidFill>
                              <a:latin typeface="Calibri" panose="020F0502020204030204" pitchFamily="34" charset="0"/>
                              <a:cs typeface="Calibri" panose="020F0502020204030204" pitchFamily="34" charset="0"/>
                            </a:rPr>
                            <a:t>of chipping period.</a:t>
                          </a:r>
                          <a:endParaRPr lang="en-US" sz="12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9359295"/>
                      </a:ext>
                    </a:extLst>
                  </a:tr>
                  <a:tr h="370840">
                    <a:tc>
                      <a:txBody>
                        <a:bodyPr/>
                        <a:lstStyle/>
                        <a:p>
                          <a:r>
                            <a:rPr lang="en-US" sz="1200" dirty="0">
                              <a:latin typeface="Calibri" panose="020F0502020204030204" pitchFamily="34" charset="0"/>
                              <a:cs typeface="Calibri" panose="020F0502020204030204" pitchFamily="34" charset="0"/>
                            </a:rPr>
                            <a:t>Normalization factor for I/Q</a:t>
                          </a:r>
                        </a:p>
                      </a:txBody>
                      <a:tcPr/>
                    </a:tc>
                    <a:tc>
                      <a:txBody>
                        <a:bodyPr/>
                        <a:lstStyle/>
                        <a:p>
                          <a:r>
                            <a:rPr lang="en-US" sz="1200">
                              <a:latin typeface="Calibri" panose="020F0502020204030204" pitchFamily="34" charset="0"/>
                              <a:cs typeface="Calibri" panose="020F0502020204030204" pitchFamily="34" charset="0"/>
                            </a:rPr>
                            <a:t>TBD</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solidFill>
                                <a:schemeClr val="tx1"/>
                              </a:solidFill>
                              <a:latin typeface="Calibri" panose="020F0502020204030204" pitchFamily="34" charset="0"/>
                              <a:cs typeface="Calibri" panose="020F0502020204030204" pitchFamily="34" charset="0"/>
                            </a:rPr>
                            <a:t>Common normalization value for  In-phase and Quadrature CIR values</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831043638"/>
                      </a:ext>
                    </a:extLst>
                  </a:tr>
                  <a:tr h="370840">
                    <a:tc>
                      <a:txBody>
                        <a:bodyPr/>
                        <a:lstStyle/>
                        <a:p>
                          <a:r>
                            <a:rPr lang="en-US" sz="1200" dirty="0">
                              <a:latin typeface="Calibri" panose="020F0502020204030204" pitchFamily="34" charset="0"/>
                              <a:cs typeface="Calibri" panose="020F0502020204030204" pitchFamily="34" charset="0"/>
                            </a:rPr>
                            <a:t>CIR In-Phase report</a:t>
                          </a:r>
                        </a:p>
                      </a:txBody>
                      <a:tcPr/>
                    </a:tc>
                    <a:tc>
                      <a:txBody>
                        <a:bodyPr/>
                        <a:lstStyle/>
                        <a:p>
                          <a:r>
                            <a:rPr lang="en-US" sz="1200">
                              <a:latin typeface="Calibri" panose="020F0502020204030204" pitchFamily="34" charset="0"/>
                              <a:cs typeface="Calibri" panose="020F0502020204030204" pitchFamily="34" charset="0"/>
                            </a:rPr>
                            <a:t>12 bits</a:t>
                          </a:r>
                          <a:endParaRPr lang="en-US" sz="1200" dirty="0">
                            <a:latin typeface="Calibri" panose="020F0502020204030204" pitchFamily="34" charset="0"/>
                            <a:cs typeface="Calibri" panose="020F0502020204030204" pitchFamily="34" charset="0"/>
                          </a:endParaRPr>
                        </a:p>
                      </a:txBody>
                      <a:tcPr/>
                    </a:tc>
                    <a:tc>
                      <a:txBody>
                        <a:bodyPr/>
                        <a:lstStyle/>
                        <a:p>
                          <a:r>
                            <a:rPr lang="en-US" sz="1200">
                              <a:solidFill>
                                <a:schemeClr val="tx1"/>
                              </a:solidFill>
                              <a:latin typeface="Calibri" panose="020F0502020204030204" pitchFamily="34" charset="0"/>
                              <a:cs typeface="Calibri" panose="020F0502020204030204" pitchFamily="34" charset="0"/>
                            </a:rPr>
                            <a:t>Per tap; normalized</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05708003"/>
                      </a:ext>
                    </a:extLst>
                  </a:tr>
                  <a:tr h="370840">
                    <a:tc>
                      <a:txBody>
                        <a:bodyPr/>
                        <a:lstStyle/>
                        <a:p>
                          <a:r>
                            <a:rPr lang="en-US" sz="1200" dirty="0">
                              <a:latin typeface="Calibri" panose="020F0502020204030204" pitchFamily="34" charset="0"/>
                              <a:cs typeface="Calibri" panose="020F0502020204030204" pitchFamily="34" charset="0"/>
                            </a:rPr>
                            <a:t>CIR Quadrature report</a:t>
                          </a:r>
                        </a:p>
                      </a:txBody>
                      <a:tcPr/>
                    </a:tc>
                    <a:tc>
                      <a:txBody>
                        <a:bodyPr/>
                        <a:lstStyle/>
                        <a:p>
                          <a:r>
                            <a:rPr lang="en-US" sz="1200" dirty="0">
                              <a:latin typeface="Calibri" panose="020F0502020204030204" pitchFamily="34" charset="0"/>
                              <a:cs typeface="Calibri" panose="020F0502020204030204" pitchFamily="34" charset="0"/>
                            </a:rPr>
                            <a:t>12 bits</a:t>
                          </a:r>
                        </a:p>
                      </a:txBody>
                      <a:tcPr/>
                    </a:tc>
                    <a:tc>
                      <a:txBody>
                        <a:bodyPr/>
                        <a:lstStyle/>
                        <a:p>
                          <a:r>
                            <a:rPr lang="en-US" sz="1200" dirty="0">
                              <a:solidFill>
                                <a:schemeClr val="tx1"/>
                              </a:solidFill>
                              <a:latin typeface="Calibri" panose="020F0502020204030204" pitchFamily="34" charset="0"/>
                              <a:cs typeface="Calibri" panose="020F0502020204030204" pitchFamily="34" charset="0"/>
                            </a:rPr>
                            <a:t>Per tap; normalized</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29340610"/>
                      </a:ext>
                    </a:extLst>
                  </a:tr>
                </a:tbl>
              </a:graphicData>
            </a:graphic>
          </p:graphicFrame>
        </mc:Choice>
        <mc:Fallback>
          <p:graphicFrame>
            <p:nvGraphicFramePr>
              <p:cNvPr id="2" name="Table 2">
                <a:extLst>
                  <a:ext uri="{FF2B5EF4-FFF2-40B4-BE49-F238E27FC236}">
                    <a16:creationId xmlns:a16="http://schemas.microsoft.com/office/drawing/2014/main" id="{B66DD4BE-EC3E-44CB-A212-EC81402B667C}"/>
                  </a:ext>
                </a:extLst>
              </p:cNvPr>
              <p:cNvGraphicFramePr>
                <a:graphicFrameLocks noGrp="1"/>
              </p:cNvGraphicFramePr>
              <p:nvPr>
                <p:extLst>
                  <p:ext uri="{D42A27DB-BD31-4B8C-83A1-F6EECF244321}">
                    <p14:modId xmlns:p14="http://schemas.microsoft.com/office/powerpoint/2010/main" val="1890016720"/>
                  </p:ext>
                </p:extLst>
              </p:nvPr>
            </p:nvGraphicFramePr>
            <p:xfrm>
              <a:off x="440764" y="1398828"/>
              <a:ext cx="8379708" cy="4892040"/>
            </p:xfrm>
            <a:graphic>
              <a:graphicData uri="http://schemas.openxmlformats.org/drawingml/2006/table">
                <a:tbl>
                  <a:tblPr firstRow="1" bandRow="1">
                    <a:tableStyleId>{5C22544A-7EE6-4342-B048-85BDC9FD1C3A}</a:tableStyleId>
                  </a:tblPr>
                  <a:tblGrid>
                    <a:gridCol w="2423562">
                      <a:extLst>
                        <a:ext uri="{9D8B030D-6E8A-4147-A177-3AD203B41FA5}">
                          <a16:colId xmlns:a16="http://schemas.microsoft.com/office/drawing/2014/main" val="2934793405"/>
                        </a:ext>
                      </a:extLst>
                    </a:gridCol>
                    <a:gridCol w="2232248">
                      <a:extLst>
                        <a:ext uri="{9D8B030D-6E8A-4147-A177-3AD203B41FA5}">
                          <a16:colId xmlns:a16="http://schemas.microsoft.com/office/drawing/2014/main" val="3282596869"/>
                        </a:ext>
                      </a:extLst>
                    </a:gridCol>
                    <a:gridCol w="3723898">
                      <a:extLst>
                        <a:ext uri="{9D8B030D-6E8A-4147-A177-3AD203B41FA5}">
                          <a16:colId xmlns:a16="http://schemas.microsoft.com/office/drawing/2014/main" val="220108036"/>
                        </a:ext>
                      </a:extLst>
                    </a:gridCol>
                  </a:tblGrid>
                  <a:tr h="370840">
                    <a:tc>
                      <a:txBody>
                        <a:bodyPr/>
                        <a:lstStyle/>
                        <a:p>
                          <a:r>
                            <a:rPr lang="en-US" dirty="0">
                              <a:latin typeface="Calibri" panose="020F0502020204030204" pitchFamily="34" charset="0"/>
                              <a:cs typeface="Calibri" panose="020F0502020204030204" pitchFamily="34" charset="0"/>
                            </a:rPr>
                            <a:t>Field</a:t>
                          </a:r>
                        </a:p>
                      </a:txBody>
                      <a:tcPr/>
                    </a:tc>
                    <a:tc>
                      <a:txBody>
                        <a:bodyPr/>
                        <a:lstStyle/>
                        <a:p>
                          <a:r>
                            <a:rPr lang="en-US" dirty="0">
                              <a:latin typeface="Calibri" panose="020F0502020204030204" pitchFamily="34" charset="0"/>
                              <a:cs typeface="Calibri" panose="020F0502020204030204" pitchFamily="34" charset="0"/>
                            </a:rPr>
                            <a:t>Field length (bits)</a:t>
                          </a:r>
                        </a:p>
                      </a:txBody>
                      <a:tcPr/>
                    </a:tc>
                    <a:tc>
                      <a:txBody>
                        <a:bodyPr/>
                        <a:lstStyle/>
                        <a:p>
                          <a:r>
                            <a:rPr lang="en-US" dirty="0">
                              <a:latin typeface="Calibri" panose="020F0502020204030204" pitchFamily="34" charset="0"/>
                              <a:cs typeface="Calibri" panose="020F0502020204030204" pitchFamily="34" charset="0"/>
                            </a:rPr>
                            <a:t>Comments</a:t>
                          </a:r>
                        </a:p>
                      </a:txBody>
                      <a:tcPr/>
                    </a:tc>
                    <a:extLst>
                      <a:ext uri="{0D108BD9-81ED-4DB2-BD59-A6C34878D82A}">
                        <a16:rowId xmlns:a16="http://schemas.microsoft.com/office/drawing/2014/main" val="3378582730"/>
                      </a:ext>
                    </a:extLst>
                  </a:tr>
                  <a:tr h="37084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FF0000"/>
                              </a:solidFill>
                              <a:latin typeface="Calibri" panose="020F0502020204030204" pitchFamily="34" charset="0"/>
                              <a:cs typeface="Calibri" panose="020F0502020204030204" pitchFamily="34" charset="0"/>
                            </a:rPr>
                            <a:t>Common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370840">
                    <a:tc>
                      <a:txBody>
                        <a:bodyPr/>
                        <a:lstStyle/>
                        <a:p>
                          <a:r>
                            <a:rPr lang="en-US" sz="1200" dirty="0">
                              <a:latin typeface="Calibri" panose="020F0502020204030204" pitchFamily="34" charset="0"/>
                              <a:cs typeface="Calibri" panose="020F0502020204030204" pitchFamily="34" charset="0"/>
                            </a:rPr>
                            <a:t>Number of Rx antennas</a:t>
                          </a:r>
                        </a:p>
                      </a:txBody>
                      <a:tcPr/>
                    </a:tc>
                    <a:tc>
                      <a:txBody>
                        <a:bodyPr/>
                        <a:lstStyle/>
                        <a:p>
                          <a:r>
                            <a:rPr lang="en-US" sz="1200">
                              <a:latin typeface="Calibri" panose="020F0502020204030204" pitchFamily="34" charset="0"/>
                              <a:cs typeface="Calibri" panose="020F0502020204030204" pitchFamily="34" charset="0"/>
                            </a:rPr>
                            <a:t>TBD</a:t>
                          </a:r>
                          <a:endParaRPr lang="en-US" sz="1200" dirty="0">
                            <a:latin typeface="Calibri" panose="020F0502020204030204" pitchFamily="34" charset="0"/>
                            <a:cs typeface="Calibri" panose="020F0502020204030204" pitchFamily="34" charset="0"/>
                          </a:endParaRPr>
                        </a:p>
                      </a:txBody>
                      <a:tcPr/>
                    </a:tc>
                    <a:tc>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14663778"/>
                      </a:ext>
                    </a:extLst>
                  </a:tr>
                  <a:tr h="370840">
                    <a:tc>
                      <a:txBody>
                        <a:bodyPr/>
                        <a:lstStyle/>
                        <a:p>
                          <a:endParaRPr lang="en-US"/>
                        </a:p>
                      </a:txBody>
                      <a:tcPr>
                        <a:blipFill>
                          <a:blip r:embed="rId3"/>
                          <a:stretch>
                            <a:fillRect l="-251" t="-313333" r="-246734" b="-938333"/>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5 bits</a:t>
                          </a:r>
                          <a:endParaRPr lang="en-US" sz="1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endParaRPr>
                        </a:p>
                      </a:txBody>
                      <a:tcPr/>
                    </a:tc>
                    <a:extLst>
                      <a:ext uri="{0D108BD9-81ED-4DB2-BD59-A6C34878D82A}">
                        <a16:rowId xmlns:a16="http://schemas.microsoft.com/office/drawing/2014/main" val="696162833"/>
                      </a:ext>
                    </a:extLst>
                  </a:tr>
                  <a:tr h="370840">
                    <a:tc>
                      <a:txBody>
                        <a:bodyPr/>
                        <a:lstStyle/>
                        <a:p>
                          <a:endParaRPr lang="en-US"/>
                        </a:p>
                      </a:txBody>
                      <a:tcPr>
                        <a:blipFill>
                          <a:blip r:embed="rId3"/>
                          <a:stretch>
                            <a:fillRect l="-251" t="-406557" r="-246734" b="-822951"/>
                          </a:stretch>
                        </a:blipFill>
                      </a:tcPr>
                    </a:tc>
                    <a:tc>
                      <a:txBody>
                        <a:bodyPr/>
                        <a:lstStyle/>
                        <a:p>
                          <a:r>
                            <a:rPr lang="en-US" sz="1200" dirty="0">
                              <a:latin typeface="Calibri" panose="020F0502020204030204" pitchFamily="34" charset="0"/>
                              <a:cs typeface="Calibri" panose="020F0502020204030204" pitchFamily="34" charset="0"/>
                            </a:rPr>
                            <a:t>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Calibri" panose="020F0502020204030204" pitchFamily="34" charset="0"/>
                              <a:cs typeface="Calibri" panose="020F0502020204030204" pitchFamily="34" charset="0"/>
                            </a:rPr>
                            <a:t>offset from the reference point.</a:t>
                          </a:r>
                        </a:p>
                      </a:txBody>
                      <a:tcPr/>
                    </a:tc>
                    <a:extLst>
                      <a:ext uri="{0D108BD9-81ED-4DB2-BD59-A6C34878D82A}">
                        <a16:rowId xmlns:a16="http://schemas.microsoft.com/office/drawing/2014/main" val="1424462074"/>
                      </a:ext>
                    </a:extLst>
                  </a:tr>
                  <a:tr h="370840">
                    <a:tc gridSpan="3">
                      <a:txBody>
                        <a:bodyPr/>
                        <a:lstStyle/>
                        <a:p>
                          <a:pPr algn="ctr"/>
                          <a:r>
                            <a:rPr lang="en-US" sz="1200" b="1" dirty="0">
                              <a:solidFill>
                                <a:srgbClr val="FF0000"/>
                              </a:solidFill>
                              <a:latin typeface="Calibri" panose="020F0502020204030204" pitchFamily="34" charset="0"/>
                              <a:cs typeface="Calibri" panose="020F0502020204030204" pitchFamily="34" charset="0"/>
                            </a:rPr>
                            <a:t>For Each Rx Chain</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370840">
                    <a:tc>
                      <a:txBody>
                        <a:bodyPr/>
                        <a:lstStyle/>
                        <a:p>
                          <a:r>
                            <a:rPr lang="en-US" sz="1200" dirty="0">
                              <a:latin typeface="Calibri" panose="020F0502020204030204" pitchFamily="34" charset="0"/>
                              <a:cs typeface="Calibri" panose="020F0502020204030204" pitchFamily="34" charset="0"/>
                            </a:rPr>
                            <a:t>RF Chain Phase Calibration</a:t>
                          </a:r>
                        </a:p>
                      </a:txBody>
                      <a:tcPr/>
                    </a:tc>
                    <a:tc>
                      <a:txBody>
                        <a:bodyPr/>
                        <a:lstStyle/>
                        <a:p>
                          <a:r>
                            <a:rPr lang="en-US" sz="1200">
                              <a:latin typeface="Calibri" panose="020F0502020204030204" pitchFamily="34" charset="0"/>
                              <a:cs typeface="Calibri" panose="020F0502020204030204" pitchFamily="34" charset="0"/>
                            </a:rPr>
                            <a:t>TBD</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solidFill>
                                <a:schemeClr val="tx1"/>
                              </a:solidFill>
                              <a:latin typeface="Calibri" panose="020F0502020204030204" pitchFamily="34" charset="0"/>
                              <a:cs typeface="Calibri" panose="020F0502020204030204" pitchFamily="34" charset="0"/>
                            </a:rPr>
                            <a:t>One real value per Rx chain</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89198034"/>
                      </a:ext>
                    </a:extLst>
                  </a:tr>
                  <a:tr h="457200">
                    <a:tc>
                      <a:txBody>
                        <a:bodyPr/>
                        <a:lstStyle/>
                        <a:p>
                          <a:r>
                            <a:rPr lang="en-US" sz="1200" dirty="0">
                              <a:latin typeface="Calibri" panose="020F0502020204030204" pitchFamily="34" charset="0"/>
                              <a:cs typeface="Calibri" panose="020F0502020204030204" pitchFamily="34" charset="0"/>
                            </a:rPr>
                            <a:t>RF Chain Latency Calibration</a:t>
                          </a:r>
                        </a:p>
                      </a:txBody>
                      <a:tcPr/>
                    </a:tc>
                    <a:tc>
                      <a:txBody>
                        <a:bodyPr/>
                        <a:lstStyle/>
                        <a:p>
                          <a:r>
                            <a:rPr lang="en-US" sz="1200">
                              <a:latin typeface="Calibri" panose="020F0502020204030204" pitchFamily="34" charset="0"/>
                              <a:cs typeface="Calibri" panose="020F0502020204030204" pitchFamily="34" charset="0"/>
                            </a:rPr>
                            <a:t>7 bits</a:t>
                          </a:r>
                          <a:endParaRPr lang="en-US" sz="1200" dirty="0">
                            <a:latin typeface="Calibri" panose="020F0502020204030204" pitchFamily="34" charset="0"/>
                            <a:cs typeface="Calibri" panose="020F0502020204030204" pitchFamily="34" charset="0"/>
                          </a:endParaRPr>
                        </a:p>
                      </a:txBody>
                      <a:tcPr/>
                    </a:tc>
                    <a:tc>
                      <a:txBody>
                        <a:bodyPr/>
                        <a:lstStyle/>
                        <a:p>
                          <a:endParaRPr lang="en-US"/>
                        </a:p>
                      </a:txBody>
                      <a:tcPr>
                        <a:blipFill>
                          <a:blip r:embed="rId3"/>
                          <a:stretch>
                            <a:fillRect l="-125205" t="-574667" r="-818" b="-406667"/>
                          </a:stretch>
                        </a:blipFill>
                      </a:tcPr>
                    </a:tc>
                    <a:extLst>
                      <a:ext uri="{0D108BD9-81ED-4DB2-BD59-A6C34878D82A}">
                        <a16:rowId xmlns:a16="http://schemas.microsoft.com/office/drawing/2014/main" val="16725760"/>
                      </a:ext>
                    </a:extLst>
                  </a:tr>
                  <a:tr h="640080">
                    <a:tc>
                      <a:txBody>
                        <a:bodyPr/>
                        <a:lstStyle/>
                        <a:p>
                          <a:endParaRPr lang="en-US"/>
                        </a:p>
                      </a:txBody>
                      <a:tcPr>
                        <a:blipFill>
                          <a:blip r:embed="rId3"/>
                          <a:stretch>
                            <a:fillRect l="-251" t="-481905" r="-246734" b="-190476"/>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libri" panose="020F0502020204030204" pitchFamily="34" charset="0"/>
                              <a:cs typeface="Calibri" panose="020F0502020204030204" pitchFamily="34" charset="0"/>
                            </a:rPr>
                            <a:t>7 bits</a:t>
                          </a:r>
                          <a:endParaRPr lang="en-US" sz="1200" dirty="0">
                            <a:latin typeface="Calibri" panose="020F0502020204030204" pitchFamily="34" charset="0"/>
                            <a:cs typeface="Calibri" panose="020F0502020204030204" pitchFamily="34" charset="0"/>
                          </a:endParaRPr>
                        </a:p>
                      </a:txBody>
                      <a:tcPr/>
                    </a:tc>
                    <a:tc>
                      <a:txBody>
                        <a:bodyPr/>
                        <a:lstStyle/>
                        <a:p>
                          <a:endParaRPr lang="en-US"/>
                        </a:p>
                      </a:txBody>
                      <a:tcPr>
                        <a:blipFill>
                          <a:blip r:embed="rId3"/>
                          <a:stretch>
                            <a:fillRect l="-125205" t="-481905" r="-818" b="-190476"/>
                          </a:stretch>
                        </a:blipFill>
                      </a:tcPr>
                    </a:tc>
                    <a:extLst>
                      <a:ext uri="{0D108BD9-81ED-4DB2-BD59-A6C34878D82A}">
                        <a16:rowId xmlns:a16="http://schemas.microsoft.com/office/drawing/2014/main" val="229359295"/>
                      </a:ext>
                    </a:extLst>
                  </a:tr>
                  <a:tr h="457200">
                    <a:tc>
                      <a:txBody>
                        <a:bodyPr/>
                        <a:lstStyle/>
                        <a:p>
                          <a:r>
                            <a:rPr lang="en-US" sz="1200" dirty="0">
                              <a:latin typeface="Calibri" panose="020F0502020204030204" pitchFamily="34" charset="0"/>
                              <a:cs typeface="Calibri" panose="020F0502020204030204" pitchFamily="34" charset="0"/>
                            </a:rPr>
                            <a:t>Normalization factor for I/Q</a:t>
                          </a:r>
                        </a:p>
                      </a:txBody>
                      <a:tcPr/>
                    </a:tc>
                    <a:tc>
                      <a:txBody>
                        <a:bodyPr/>
                        <a:lstStyle/>
                        <a:p>
                          <a:r>
                            <a:rPr lang="en-US" sz="1200">
                              <a:latin typeface="Calibri" panose="020F0502020204030204" pitchFamily="34" charset="0"/>
                              <a:cs typeface="Calibri" panose="020F0502020204030204" pitchFamily="34" charset="0"/>
                            </a:rPr>
                            <a:t>TBD</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solidFill>
                                <a:schemeClr val="tx1"/>
                              </a:solidFill>
                              <a:latin typeface="Calibri" panose="020F0502020204030204" pitchFamily="34" charset="0"/>
                              <a:cs typeface="Calibri" panose="020F0502020204030204" pitchFamily="34" charset="0"/>
                            </a:rPr>
                            <a:t>Common normalization value for  In-phase and Quadrature CIR values</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831043638"/>
                      </a:ext>
                    </a:extLst>
                  </a:tr>
                  <a:tr h="370840">
                    <a:tc>
                      <a:txBody>
                        <a:bodyPr/>
                        <a:lstStyle/>
                        <a:p>
                          <a:r>
                            <a:rPr lang="en-US" sz="1200" dirty="0">
                              <a:latin typeface="Calibri" panose="020F0502020204030204" pitchFamily="34" charset="0"/>
                              <a:cs typeface="Calibri" panose="020F0502020204030204" pitchFamily="34" charset="0"/>
                            </a:rPr>
                            <a:t>CIR In-Phase report</a:t>
                          </a:r>
                        </a:p>
                      </a:txBody>
                      <a:tcPr/>
                    </a:tc>
                    <a:tc>
                      <a:txBody>
                        <a:bodyPr/>
                        <a:lstStyle/>
                        <a:p>
                          <a:r>
                            <a:rPr lang="en-US" sz="1200">
                              <a:latin typeface="Calibri" panose="020F0502020204030204" pitchFamily="34" charset="0"/>
                              <a:cs typeface="Calibri" panose="020F0502020204030204" pitchFamily="34" charset="0"/>
                            </a:rPr>
                            <a:t>12 bits</a:t>
                          </a:r>
                          <a:endParaRPr lang="en-US" sz="1200" dirty="0">
                            <a:latin typeface="Calibri" panose="020F0502020204030204" pitchFamily="34" charset="0"/>
                            <a:cs typeface="Calibri" panose="020F0502020204030204" pitchFamily="34" charset="0"/>
                          </a:endParaRPr>
                        </a:p>
                      </a:txBody>
                      <a:tcPr/>
                    </a:tc>
                    <a:tc>
                      <a:txBody>
                        <a:bodyPr/>
                        <a:lstStyle/>
                        <a:p>
                          <a:r>
                            <a:rPr lang="en-US" sz="1200">
                              <a:solidFill>
                                <a:schemeClr val="tx1"/>
                              </a:solidFill>
                              <a:latin typeface="Calibri" panose="020F0502020204030204" pitchFamily="34" charset="0"/>
                              <a:cs typeface="Calibri" panose="020F0502020204030204" pitchFamily="34" charset="0"/>
                            </a:rPr>
                            <a:t>Per tap; normalized</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05708003"/>
                      </a:ext>
                    </a:extLst>
                  </a:tr>
                  <a:tr h="370840">
                    <a:tc>
                      <a:txBody>
                        <a:bodyPr/>
                        <a:lstStyle/>
                        <a:p>
                          <a:r>
                            <a:rPr lang="en-US" sz="1200" dirty="0">
                              <a:latin typeface="Calibri" panose="020F0502020204030204" pitchFamily="34" charset="0"/>
                              <a:cs typeface="Calibri" panose="020F0502020204030204" pitchFamily="34" charset="0"/>
                            </a:rPr>
                            <a:t>CIR Quadrature report</a:t>
                          </a:r>
                        </a:p>
                      </a:txBody>
                      <a:tcPr/>
                    </a:tc>
                    <a:tc>
                      <a:txBody>
                        <a:bodyPr/>
                        <a:lstStyle/>
                        <a:p>
                          <a:r>
                            <a:rPr lang="en-US" sz="1200" dirty="0">
                              <a:latin typeface="Calibri" panose="020F0502020204030204" pitchFamily="34" charset="0"/>
                              <a:cs typeface="Calibri" panose="020F0502020204030204" pitchFamily="34" charset="0"/>
                            </a:rPr>
                            <a:t>12 bits</a:t>
                          </a:r>
                        </a:p>
                      </a:txBody>
                      <a:tcPr/>
                    </a:tc>
                    <a:tc>
                      <a:txBody>
                        <a:bodyPr/>
                        <a:lstStyle/>
                        <a:p>
                          <a:r>
                            <a:rPr lang="en-US" sz="1200" dirty="0">
                              <a:solidFill>
                                <a:schemeClr val="tx1"/>
                              </a:solidFill>
                              <a:latin typeface="Calibri" panose="020F0502020204030204" pitchFamily="34" charset="0"/>
                              <a:cs typeface="Calibri" panose="020F0502020204030204" pitchFamily="34" charset="0"/>
                            </a:rPr>
                            <a:t>Per tap; normalized</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29340610"/>
                      </a:ext>
                    </a:extLst>
                  </a:tr>
                </a:tbl>
              </a:graphicData>
            </a:graphic>
          </p:graphicFrame>
        </mc:Fallback>
      </mc:AlternateContent>
      <p:sp>
        <p:nvSpPr>
          <p:cNvPr id="3" name="Footer Placeholder 2">
            <a:extLst>
              <a:ext uri="{FF2B5EF4-FFF2-40B4-BE49-F238E27FC236}">
                <a16:creationId xmlns:a16="http://schemas.microsoft.com/office/drawing/2014/main" id="{3C8D8C7C-6C02-4B1C-8104-164B9BA9B721}"/>
              </a:ext>
            </a:extLst>
          </p:cNvPr>
          <p:cNvSpPr>
            <a:spLocks noGrp="1"/>
          </p:cNvSpPr>
          <p:nvPr>
            <p:ph type="ftr" sz="quarter" idx="11"/>
          </p:nvPr>
        </p:nvSpPr>
        <p:spPr/>
        <p:txBody>
          <a:bodyPr/>
          <a:lstStyle/>
          <a:p>
            <a:r>
              <a:rPr lang="en-US" altLang="en-US"/>
              <a:t>P. Pakrooh et. al (Qualcomm)</a:t>
            </a:r>
          </a:p>
        </p:txBody>
      </p:sp>
    </p:spTree>
    <p:extLst>
      <p:ext uri="{BB962C8B-B14F-4D97-AF65-F5344CB8AC3E}">
        <p14:creationId xmlns:p14="http://schemas.microsoft.com/office/powerpoint/2010/main" val="635345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8" name="Rectangle 2"/>
          <p:cNvSpPr>
            <a:spLocks noGrp="1" noChangeArrowheads="1"/>
          </p:cNvSpPr>
          <p:nvPr>
            <p:ph type="title"/>
          </p:nvPr>
        </p:nvSpPr>
        <p:spPr>
          <a:xfrm>
            <a:off x="678128" y="617421"/>
            <a:ext cx="7772400" cy="779385"/>
          </a:xfrm>
          <a:ln/>
        </p:spPr>
        <p:txBody>
          <a:bodyPr/>
          <a:lstStyle/>
          <a:p>
            <a:r>
              <a:rPr lang="en-US" altLang="en-US" sz="2800" dirty="0"/>
              <a:t>References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March 2022</a:t>
            </a:r>
          </a:p>
        </p:txBody>
      </p:sp>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323528" y="1746911"/>
            <a:ext cx="8273792" cy="4892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sz="1688" dirty="0">
                <a:cs typeface="Calibri" panose="020F0502020204030204" pitchFamily="34" charset="0"/>
              </a:rPr>
              <a:t>[1] Pooria Pakrooh, Bin Tian, Steve Shellhammer, and Koorosh Akhavan “</a:t>
            </a:r>
            <a:r>
              <a:rPr lang="en-US" altLang="en-US" sz="1600" dirty="0"/>
              <a:t>Link budget analysis and CIR reporting for UWB RF sensing</a:t>
            </a:r>
            <a:r>
              <a:rPr lang="en-US" sz="1688" dirty="0">
                <a:cs typeface="Calibri" panose="020F0502020204030204" pitchFamily="34" charset="0"/>
              </a:rPr>
              <a:t>”, IEEE 802.15-22-0066-01-4ab, January 2022</a:t>
            </a:r>
          </a:p>
          <a:p>
            <a:pPr marL="0" indent="0">
              <a:buNone/>
            </a:pPr>
            <a:r>
              <a:rPr lang="en-US" sz="1688" dirty="0">
                <a:cs typeface="Calibri" panose="020F0502020204030204" pitchFamily="34" charset="0"/>
              </a:rPr>
              <a:t>[2] Frank Leong, Wolfgang </a:t>
            </a:r>
            <a:r>
              <a:rPr lang="en-US" sz="1688" dirty="0" err="1">
                <a:cs typeface="Calibri" panose="020F0502020204030204" pitchFamily="34" charset="0"/>
              </a:rPr>
              <a:t>Küchler</a:t>
            </a:r>
            <a:r>
              <a:rPr lang="en-US" sz="1688" dirty="0">
                <a:cs typeface="Calibri" panose="020F0502020204030204" pitchFamily="34" charset="0"/>
              </a:rPr>
              <a:t>, </a:t>
            </a:r>
            <a:r>
              <a:rPr lang="en-US" sz="1688" dirty="0" err="1">
                <a:cs typeface="Calibri" panose="020F0502020204030204" pitchFamily="34" charset="0"/>
              </a:rPr>
              <a:t>Riku</a:t>
            </a:r>
            <a:r>
              <a:rPr lang="en-US" sz="1688" dirty="0">
                <a:cs typeface="Calibri" panose="020F0502020204030204" pitchFamily="34" charset="0"/>
              </a:rPr>
              <a:t> </a:t>
            </a:r>
            <a:r>
              <a:rPr lang="en-US" sz="1688" dirty="0" err="1">
                <a:cs typeface="Calibri" panose="020F0502020204030204" pitchFamily="34" charset="0"/>
              </a:rPr>
              <a:t>Pirhonen</a:t>
            </a:r>
            <a:r>
              <a:rPr lang="en-US" sz="1688" dirty="0">
                <a:cs typeface="Calibri" panose="020F0502020204030204" pitchFamily="34" charset="0"/>
              </a:rPr>
              <a:t>, “Sensing - Continued” January 2022</a:t>
            </a:r>
          </a:p>
        </p:txBody>
      </p:sp>
      <p:sp>
        <p:nvSpPr>
          <p:cNvPr id="2" name="Footer Placeholder 1">
            <a:extLst>
              <a:ext uri="{FF2B5EF4-FFF2-40B4-BE49-F238E27FC236}">
                <a16:creationId xmlns:a16="http://schemas.microsoft.com/office/drawing/2014/main" id="{0B34BE1A-0E09-443C-9B11-4FE3449E12AE}"/>
              </a:ext>
            </a:extLst>
          </p:cNvPr>
          <p:cNvSpPr>
            <a:spLocks noGrp="1"/>
          </p:cNvSpPr>
          <p:nvPr>
            <p:ph type="ftr" sz="quarter" idx="11"/>
          </p:nvPr>
        </p:nvSpPr>
        <p:spPr/>
        <p:txBody>
          <a:bodyPr/>
          <a:lstStyle/>
          <a:p>
            <a:r>
              <a:rPr lang="en-US" altLang="en-US"/>
              <a:t>P. Pakrooh et. al (Qualcomm)</a:t>
            </a:r>
          </a:p>
        </p:txBody>
      </p:sp>
    </p:spTree>
    <p:extLst>
      <p:ext uri="{BB962C8B-B14F-4D97-AF65-F5344CB8AC3E}">
        <p14:creationId xmlns:p14="http://schemas.microsoft.com/office/powerpoint/2010/main" val="1242115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850934247"/>
              </p:ext>
            </p:extLst>
          </p:nvPr>
        </p:nvGraphicFramePr>
        <p:xfrm>
          <a:off x="853281" y="700072"/>
          <a:ext cx="7513637" cy="5775341"/>
        </p:xfrm>
        <a:graphic>
          <a:graphicData uri="http://schemas.openxmlformats.org/drawingml/2006/table">
            <a:tbl>
              <a:tblPr firstRow="1" bandRow="1">
                <a:tableStyleId>{5940675A-B579-460E-94D1-54222C63F5DA}</a:tableStyleId>
              </a:tblPr>
              <a:tblGrid>
                <a:gridCol w="3268605">
                  <a:extLst>
                    <a:ext uri="{9D8B030D-6E8A-4147-A177-3AD203B41FA5}">
                      <a16:colId xmlns:a16="http://schemas.microsoft.com/office/drawing/2014/main" val="1745747388"/>
                    </a:ext>
                  </a:extLst>
                </a:gridCol>
                <a:gridCol w="4245032">
                  <a:extLst>
                    <a:ext uri="{9D8B030D-6E8A-4147-A177-3AD203B41FA5}">
                      <a16:colId xmlns:a16="http://schemas.microsoft.com/office/drawing/2014/main" val="1336621721"/>
                    </a:ext>
                  </a:extLst>
                </a:gridCol>
              </a:tblGrid>
              <a:tr h="240412">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560808">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70682">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0412">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70682">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40412">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0412">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560808">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2197" marR="62197" marT="0" marB="0"/>
                </a:tc>
                <a:extLst>
                  <a:ext uri="{0D108BD9-81ED-4DB2-BD59-A6C34878D82A}">
                    <a16:rowId xmlns:a16="http://schemas.microsoft.com/office/drawing/2014/main" val="313926360"/>
                  </a:ext>
                </a:extLst>
              </a:tr>
              <a:tr h="240412">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70682">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370682">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648467">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en-US" sz="1200" b="1" dirty="0">
                          <a:solidFill>
                            <a:schemeClr val="tx1"/>
                          </a:solidFill>
                          <a:latin typeface="Calibri" panose="020F0502020204030204" pitchFamily="34" charset="0"/>
                          <a:cs typeface="Calibri" panose="020F0502020204030204" pitchFamily="34" charset="0"/>
                        </a:rPr>
                        <a:t>We discuss design parameters for the window-based Channel Impulse Response (CIR) sensing approach and discuss CIR report format for it.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0412">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370682">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70682">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0412">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xfrm>
            <a:off x="678128" y="617421"/>
            <a:ext cx="7772400" cy="779385"/>
          </a:xfrm>
          <a:ln/>
        </p:spPr>
        <p:txBody>
          <a:bodyPr/>
          <a:lstStyle/>
          <a:p>
            <a:r>
              <a:rPr lang="en-US" altLang="en-US" sz="2800" dirty="0"/>
              <a:t>Introduction</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March 2022</a:t>
            </a:r>
          </a:p>
        </p:txBody>
      </p:sp>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1586" y="997361"/>
            <a:ext cx="8496944" cy="4892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742950" lvl="2" indent="0" fontAlgn="ctr">
              <a:spcBef>
                <a:spcPts val="0"/>
              </a:spcBef>
              <a:spcAft>
                <a:spcPts val="0"/>
              </a:spcAft>
              <a:buNone/>
              <a:tabLst>
                <a:tab pos="457200" algn="l"/>
              </a:tabLst>
            </a:pPr>
            <a:endParaRPr lang="en-US" sz="1800" b="1" dirty="0">
              <a:latin typeface="Calibri" panose="020F0502020204030204" pitchFamily="34" charset="0"/>
              <a:ea typeface="Times New Roman" panose="02020603050405020304" pitchFamily="18" charset="0"/>
            </a:endParaRPr>
          </a:p>
          <a:p>
            <a:pPr marL="1143000" lvl="3" indent="0" fontAlgn="ctr">
              <a:spcBef>
                <a:spcPts val="0"/>
              </a:spcBef>
              <a:spcAft>
                <a:spcPts val="0"/>
              </a:spcAft>
              <a:buSzPts val="1000"/>
              <a:buNone/>
              <a:tabLst>
                <a:tab pos="914400" algn="l"/>
              </a:tabLst>
            </a:pPr>
            <a:endParaRPr lang="en-US" sz="1800" b="1" dirty="0">
              <a:effectLst/>
              <a:latin typeface="Calibri" panose="020F0502020204030204" pitchFamily="34" charset="0"/>
              <a:ea typeface="Times New Roman" panose="02020603050405020304" pitchFamily="18" charset="0"/>
            </a:endParaRPr>
          </a:p>
          <a:p>
            <a:pPr lvl="3" indent="-285750" fontAlgn="ctr">
              <a:spcBef>
                <a:spcPts val="0"/>
              </a:spcBef>
              <a:spcAft>
                <a:spcPts val="0"/>
              </a:spcAft>
              <a:buSzPct val="100000"/>
              <a:buFont typeface="Symbol" panose="05050102010706020507" pitchFamily="18" charset="2"/>
              <a:buChar char=""/>
              <a:tabLst>
                <a:tab pos="914400" algn="l"/>
              </a:tabLst>
            </a:pPr>
            <a:r>
              <a:rPr lang="en-US" sz="1800" dirty="0">
                <a:solidFill>
                  <a:schemeClr val="tx2"/>
                </a:solidFill>
                <a:effectLst/>
                <a:latin typeface="Calibri" panose="020F0502020204030204" pitchFamily="34" charset="0"/>
                <a:ea typeface="Times New Roman" panose="02020603050405020304" pitchFamily="18" charset="0"/>
                <a:cs typeface="Calibri" panose="020F0502020204030204" pitchFamily="34" charset="0"/>
              </a:rPr>
              <a:t>We have proposed a window-based solution for CIR sensing report [1]</a:t>
            </a:r>
            <a:r>
              <a:rPr lang="en-US" sz="1800" dirty="0">
                <a:solidFill>
                  <a:schemeClr val="tx2"/>
                </a:solidFill>
                <a:latin typeface="Calibri" panose="020F0502020204030204" pitchFamily="34" charset="0"/>
                <a:ea typeface="Times New Roman" panose="02020603050405020304" pitchFamily="18" charset="0"/>
                <a:cs typeface="Calibri" panose="020F0502020204030204" pitchFamily="34" charset="0"/>
              </a:rPr>
              <a:t>.</a:t>
            </a:r>
          </a:p>
          <a:p>
            <a:pPr marL="1143000" lvl="3"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cs typeface="Calibri" panose="020F0502020204030204" pitchFamily="34" charset="0"/>
            </a:endParaRPr>
          </a:p>
          <a:p>
            <a:pPr marL="1143000" lvl="3"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cs typeface="Calibri" panose="020F0502020204030204" pitchFamily="34" charset="0"/>
            </a:endParaRPr>
          </a:p>
          <a:p>
            <a:pPr marL="1143000" lvl="3"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cs typeface="Calibri" panose="020F0502020204030204" pitchFamily="34" charset="0"/>
            </a:endParaRPr>
          </a:p>
          <a:p>
            <a:pPr marL="1143000" lvl="3"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cs typeface="Calibri" panose="020F0502020204030204" pitchFamily="34" charset="0"/>
            </a:endParaRPr>
          </a:p>
          <a:p>
            <a:pPr marL="1143000" lvl="3"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cs typeface="Calibri" panose="020F0502020204030204" pitchFamily="34" charset="0"/>
            </a:endParaRPr>
          </a:p>
          <a:p>
            <a:pPr marL="1143000" lvl="3"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cs typeface="Calibri" panose="020F0502020204030204" pitchFamily="34" charset="0"/>
            </a:endParaRPr>
          </a:p>
          <a:p>
            <a:pPr marL="1143000" lvl="3"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cs typeface="Calibri" panose="020F0502020204030204" pitchFamily="34" charset="0"/>
            </a:endParaRPr>
          </a:p>
          <a:p>
            <a:pPr marL="1143000" lvl="3"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cs typeface="Calibri" panose="020F0502020204030204" pitchFamily="34" charset="0"/>
            </a:endParaRPr>
          </a:p>
          <a:p>
            <a:pPr marL="1143000" lvl="3"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cs typeface="Calibri" panose="020F0502020204030204" pitchFamily="34" charset="0"/>
            </a:endParaRPr>
          </a:p>
          <a:p>
            <a:pPr lvl="3" indent="-285750" fontAlgn="ctr">
              <a:spcBef>
                <a:spcPts val="0"/>
              </a:spcBef>
              <a:spcAft>
                <a:spcPts val="0"/>
              </a:spcAft>
              <a:buSzPct val="100000"/>
              <a:buFont typeface="Symbol" panose="05050102010706020507" pitchFamily="18" charset="2"/>
              <a:buChar char=""/>
              <a:tabLst>
                <a:tab pos="914400" algn="l"/>
              </a:tabLst>
            </a:pPr>
            <a:r>
              <a:rPr lang="en-US" sz="1800" dirty="0">
                <a:solidFill>
                  <a:schemeClr val="tx2"/>
                </a:solidFill>
                <a:latin typeface="Calibri" panose="020F0502020204030204" pitchFamily="34" charset="0"/>
                <a:cs typeface="Calibri" panose="020F0502020204030204" pitchFamily="34" charset="0"/>
              </a:rPr>
              <a:t>Window-based CIR design</a:t>
            </a:r>
            <a:r>
              <a:rPr lang="en-US" sz="1800" dirty="0">
                <a:latin typeface="Calibri" panose="020F0502020204030204" pitchFamily="34" charset="0"/>
                <a:cs typeface="Calibri" panose="020F0502020204030204" pitchFamily="34" charset="0"/>
              </a:rPr>
              <a:t> is convenient because it addresses the following challenges in RF sensing</a:t>
            </a:r>
          </a:p>
          <a:p>
            <a:pPr lvl="4" indent="-285750" fontAlgn="ctr">
              <a:spcBef>
                <a:spcPts val="0"/>
              </a:spcBef>
              <a:spcAft>
                <a:spcPts val="0"/>
              </a:spcAft>
              <a:buSzPct val="100000"/>
              <a:buFont typeface="Courier New" panose="02070309020205020404" pitchFamily="49" charset="0"/>
              <a:buChar char="o"/>
              <a:tabLst>
                <a:tab pos="914400" algn="l"/>
              </a:tabLst>
            </a:pPr>
            <a:r>
              <a:rPr lang="en-US" sz="1800" dirty="0">
                <a:solidFill>
                  <a:schemeClr val="tx2"/>
                </a:solidFill>
                <a:latin typeface="Calibri" panose="020F0502020204030204" pitchFamily="34" charset="0"/>
                <a:ea typeface="Times New Roman" panose="02020603050405020304" pitchFamily="18" charset="0"/>
                <a:cs typeface="Calibri" panose="020F0502020204030204" pitchFamily="34" charset="0"/>
              </a:rPr>
              <a:t>Large dynamic range in CIR taps</a:t>
            </a:r>
          </a:p>
          <a:p>
            <a:pPr lvl="4" indent="-285750" fontAlgn="ctr">
              <a:spcBef>
                <a:spcPts val="0"/>
              </a:spcBef>
              <a:spcAft>
                <a:spcPts val="0"/>
              </a:spcAft>
              <a:buSzPct val="100000"/>
              <a:buFont typeface="Courier New" panose="02070309020205020404" pitchFamily="49" charset="0"/>
              <a:buChar char="o"/>
              <a:tabLst>
                <a:tab pos="914400" algn="l"/>
              </a:tabLst>
            </a:pPr>
            <a:r>
              <a:rPr lang="en-US" sz="1800" dirty="0">
                <a:solidFill>
                  <a:schemeClr val="tx2"/>
                </a:solidFill>
                <a:latin typeface="Calibri" panose="020F0502020204030204" pitchFamily="34" charset="0"/>
                <a:ea typeface="Times New Roman" panose="02020603050405020304" pitchFamily="18" charset="0"/>
                <a:cs typeface="Calibri" panose="020F0502020204030204" pitchFamily="34" charset="0"/>
              </a:rPr>
              <a:t>Consistency </a:t>
            </a:r>
            <a:r>
              <a:rPr lang="en-US" sz="1800" dirty="0">
                <a:latin typeface="Calibri" panose="020F0502020204030204" pitchFamily="34" charset="0"/>
                <a:cs typeface="Calibri" panose="020F0502020204030204" pitchFamily="34" charset="0"/>
              </a:rPr>
              <a:t>in CIR report for multiple CIR measurements to identify changes in the environment</a:t>
            </a:r>
          </a:p>
          <a:p>
            <a:pPr lvl="4" indent="-285750" fontAlgn="ctr">
              <a:spcBef>
                <a:spcPts val="0"/>
              </a:spcBef>
              <a:spcAft>
                <a:spcPts val="0"/>
              </a:spcAft>
              <a:buSzPct val="100000"/>
              <a:buFont typeface="Courier New" panose="02070309020205020404" pitchFamily="49" charset="0"/>
              <a:buChar char="o"/>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lvl="3" indent="-285750" fontAlgn="ctr">
              <a:spcBef>
                <a:spcPts val="0"/>
              </a:spcBef>
              <a:spcAft>
                <a:spcPts val="0"/>
              </a:spcAft>
              <a:buSzPct val="100000"/>
              <a:buFont typeface="Symbol" panose="05050102010706020507" pitchFamily="18" charset="2"/>
              <a:buChar char=""/>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lvl="3" indent="-285750" fontAlgn="ctr">
              <a:spcBef>
                <a:spcPts val="0"/>
              </a:spcBef>
              <a:spcAft>
                <a:spcPts val="0"/>
              </a:spcAft>
              <a:buSzPct val="100000"/>
              <a:buFont typeface="Symbol" panose="05050102010706020507" pitchFamily="18" charset="2"/>
              <a:buChar char=""/>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lvl="3" indent="-285750" fontAlgn="ctr">
              <a:spcBef>
                <a:spcPts val="0"/>
              </a:spcBef>
              <a:spcAft>
                <a:spcPts val="0"/>
              </a:spcAft>
              <a:buSzPct val="100000"/>
              <a:buFont typeface="Symbol" panose="05050102010706020507" pitchFamily="18" charset="2"/>
              <a:buChar char=""/>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lvl="3" indent="-285750" fontAlgn="ctr">
              <a:spcBef>
                <a:spcPts val="0"/>
              </a:spcBef>
              <a:spcAft>
                <a:spcPts val="0"/>
              </a:spcAft>
              <a:buSzPct val="100000"/>
              <a:buFont typeface="Symbol" panose="05050102010706020507" pitchFamily="18" charset="2"/>
              <a:buChar char=""/>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lvl="3" indent="-285750" fontAlgn="ctr">
              <a:spcBef>
                <a:spcPts val="0"/>
              </a:spcBef>
              <a:spcAft>
                <a:spcPts val="0"/>
              </a:spcAft>
              <a:buSzPct val="100000"/>
              <a:buFont typeface="Symbol" panose="05050102010706020507" pitchFamily="18" charset="2"/>
              <a:buChar char=""/>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lvl="3" indent="-285750" fontAlgn="ctr">
              <a:spcBef>
                <a:spcPts val="0"/>
              </a:spcBef>
              <a:spcAft>
                <a:spcPts val="0"/>
              </a:spcAft>
              <a:buSzPct val="100000"/>
              <a:buFont typeface="Symbol" panose="05050102010706020507" pitchFamily="18" charset="2"/>
              <a:buChar char=""/>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marL="1143000" lvl="3" indent="0" fontAlgn="ctr">
              <a:spcBef>
                <a:spcPts val="0"/>
              </a:spcBef>
              <a:spcAft>
                <a:spcPts val="0"/>
              </a:spcAft>
              <a:buSzPts val="1000"/>
              <a:buNone/>
              <a:tabLst>
                <a:tab pos="914400" algn="l"/>
              </a:tabLst>
            </a:pPr>
            <a:endParaRPr lang="en-US" sz="1800" b="1" dirty="0">
              <a:latin typeface="Calibri" panose="020F0502020204030204" pitchFamily="34" charset="0"/>
              <a:ea typeface="Calibri" panose="020F0502020204030204" pitchFamily="34" charset="0"/>
            </a:endParaRPr>
          </a:p>
          <a:p>
            <a:pPr lvl="3" indent="-285750" fontAlgn="ctr">
              <a:spcBef>
                <a:spcPts val="0"/>
              </a:spcBef>
              <a:spcAft>
                <a:spcPts val="0"/>
              </a:spcAft>
              <a:buSzPts val="1000"/>
              <a:buFont typeface="Symbol" panose="05050102010706020507" pitchFamily="18" charset="2"/>
              <a:buChar char=""/>
              <a:tabLst>
                <a:tab pos="914400" algn="l"/>
              </a:tabLst>
            </a:pPr>
            <a:endParaRPr lang="en-US" sz="1800" kern="0" dirty="0">
              <a:latin typeface="Microsoft Sans Serif (Body)"/>
            </a:endParaRPr>
          </a:p>
        </p:txBody>
      </p:sp>
      <p:grpSp>
        <p:nvGrpSpPr>
          <p:cNvPr id="7" name="Group 6">
            <a:extLst>
              <a:ext uri="{FF2B5EF4-FFF2-40B4-BE49-F238E27FC236}">
                <a16:creationId xmlns:a16="http://schemas.microsoft.com/office/drawing/2014/main" id="{21FF86C4-E19A-477A-9202-4E49F7C9748D}"/>
              </a:ext>
            </a:extLst>
          </p:cNvPr>
          <p:cNvGrpSpPr/>
          <p:nvPr/>
        </p:nvGrpSpPr>
        <p:grpSpPr>
          <a:xfrm>
            <a:off x="246776" y="2653800"/>
            <a:ext cx="6724580" cy="1245977"/>
            <a:chOff x="2501014" y="3926348"/>
            <a:chExt cx="7740795" cy="1245977"/>
          </a:xfrm>
        </p:grpSpPr>
        <p:cxnSp>
          <p:nvCxnSpPr>
            <p:cNvPr id="9" name="Straight Arrow Connector 8">
              <a:extLst>
                <a:ext uri="{FF2B5EF4-FFF2-40B4-BE49-F238E27FC236}">
                  <a16:creationId xmlns:a16="http://schemas.microsoft.com/office/drawing/2014/main" id="{B6742465-2516-42DF-BF39-6CC705EE10E8}"/>
                </a:ext>
              </a:extLst>
            </p:cNvPr>
            <p:cNvCxnSpPr>
              <a:cxnSpLocks/>
            </p:cNvCxnSpPr>
            <p:nvPr/>
          </p:nvCxnSpPr>
          <p:spPr>
            <a:xfrm flipV="1">
              <a:off x="3836791" y="4572000"/>
              <a:ext cx="0" cy="108373"/>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18F49A74-86C7-4B87-94CD-E08CDAB5FA71}"/>
                </a:ext>
              </a:extLst>
            </p:cNvPr>
            <p:cNvCxnSpPr>
              <a:cxnSpLocks/>
            </p:cNvCxnSpPr>
            <p:nvPr/>
          </p:nvCxnSpPr>
          <p:spPr>
            <a:xfrm flipV="1">
              <a:off x="3623169" y="4574941"/>
              <a:ext cx="0" cy="108373"/>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EAEFC355-8745-46B0-849F-F23F346D3E05}"/>
                </a:ext>
              </a:extLst>
            </p:cNvPr>
            <p:cNvGrpSpPr/>
            <p:nvPr/>
          </p:nvGrpSpPr>
          <p:grpSpPr>
            <a:xfrm>
              <a:off x="2501014" y="3926348"/>
              <a:ext cx="7740795" cy="1245977"/>
              <a:chOff x="2501014" y="3926348"/>
              <a:chExt cx="7740795" cy="1245977"/>
            </a:xfrm>
          </p:grpSpPr>
          <p:sp>
            <p:nvSpPr>
              <p:cNvPr id="13" name="TextBox 12">
                <a:extLst>
                  <a:ext uri="{FF2B5EF4-FFF2-40B4-BE49-F238E27FC236}">
                    <a16:creationId xmlns:a16="http://schemas.microsoft.com/office/drawing/2014/main" id="{5A883837-C46F-480B-8785-57C800008B15}"/>
                  </a:ext>
                </a:extLst>
              </p:cNvPr>
              <p:cNvSpPr txBox="1"/>
              <p:nvPr/>
            </p:nvSpPr>
            <p:spPr>
              <a:xfrm>
                <a:off x="6083085" y="4331056"/>
                <a:ext cx="4158724" cy="177293"/>
              </a:xfrm>
              <a:prstGeom prst="rect">
                <a:avLst/>
              </a:prstGeom>
            </p:spPr>
            <p:txBody>
              <a:bodyPr wrap="square" lIns="0" tIns="0" rIns="0" bIns="0" rtlCol="0">
                <a:spAutoFit/>
              </a:bodyPr>
              <a:lstStyle/>
              <a:p>
                <a:pPr algn="l">
                  <a:lnSpc>
                    <a:spcPct val="96000"/>
                  </a:lnSpc>
                </a:pPr>
                <a:r>
                  <a:rPr lang="en-US" sz="1200" dirty="0">
                    <a:solidFill>
                      <a:srgbClr val="FF0000"/>
                    </a:solidFill>
                    <a:latin typeface="Microsoft Sans Serif"/>
                    <a:cs typeface="Microsoft Sans Serif" panose="020B0604020202020204" pitchFamily="34" charset="0"/>
                  </a:rPr>
                  <a:t>Noise Threshold</a:t>
                </a:r>
              </a:p>
            </p:txBody>
          </p:sp>
          <p:cxnSp>
            <p:nvCxnSpPr>
              <p:cNvPr id="14" name="Straight Connector 13">
                <a:extLst>
                  <a:ext uri="{FF2B5EF4-FFF2-40B4-BE49-F238E27FC236}">
                    <a16:creationId xmlns:a16="http://schemas.microsoft.com/office/drawing/2014/main" id="{BF341207-1C49-497B-B168-EFD8F1B4ECB5}"/>
                  </a:ext>
                </a:extLst>
              </p:cNvPr>
              <p:cNvCxnSpPr/>
              <p:nvPr/>
            </p:nvCxnSpPr>
            <p:spPr bwMode="auto">
              <a:xfrm>
                <a:off x="3222826" y="4548185"/>
                <a:ext cx="3007363" cy="0"/>
              </a:xfrm>
              <a:prstGeom prst="line">
                <a:avLst/>
              </a:prstGeom>
              <a:ln>
                <a:solidFill>
                  <a:srgbClr val="FF0000"/>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BA5DE3A9-B5EB-4AF1-B4E0-1A25E510AABA}"/>
                  </a:ext>
                </a:extLst>
              </p:cNvPr>
              <p:cNvGrpSpPr/>
              <p:nvPr/>
            </p:nvGrpSpPr>
            <p:grpSpPr>
              <a:xfrm>
                <a:off x="2501014" y="3926348"/>
                <a:ext cx="5880986" cy="1245977"/>
                <a:chOff x="2501014" y="3926348"/>
                <a:chExt cx="5880986" cy="1245977"/>
              </a:xfrm>
            </p:grpSpPr>
            <p:grpSp>
              <p:nvGrpSpPr>
                <p:cNvPr id="16" name="Group 15">
                  <a:extLst>
                    <a:ext uri="{FF2B5EF4-FFF2-40B4-BE49-F238E27FC236}">
                      <a16:creationId xmlns:a16="http://schemas.microsoft.com/office/drawing/2014/main" id="{6E4F4BDB-8394-4B90-8495-072BB04B76DC}"/>
                    </a:ext>
                  </a:extLst>
                </p:cNvPr>
                <p:cNvGrpSpPr/>
                <p:nvPr/>
              </p:nvGrpSpPr>
              <p:grpSpPr>
                <a:xfrm>
                  <a:off x="2743184" y="3926348"/>
                  <a:ext cx="5638816" cy="1245977"/>
                  <a:chOff x="3124200" y="4631269"/>
                  <a:chExt cx="4829452" cy="1525169"/>
                </a:xfrm>
              </p:grpSpPr>
              <p:grpSp>
                <p:nvGrpSpPr>
                  <p:cNvPr id="20" name="Group 19">
                    <a:extLst>
                      <a:ext uri="{FF2B5EF4-FFF2-40B4-BE49-F238E27FC236}">
                        <a16:creationId xmlns:a16="http://schemas.microsoft.com/office/drawing/2014/main" id="{7C69C794-1042-4F37-AD57-DC107E9802BB}"/>
                      </a:ext>
                    </a:extLst>
                  </p:cNvPr>
                  <p:cNvGrpSpPr/>
                  <p:nvPr/>
                </p:nvGrpSpPr>
                <p:grpSpPr>
                  <a:xfrm>
                    <a:off x="3586864" y="4631269"/>
                    <a:ext cx="2471971" cy="1261218"/>
                    <a:chOff x="3905675" y="5201918"/>
                    <a:chExt cx="2471971" cy="1261218"/>
                  </a:xfrm>
                </p:grpSpPr>
                <p:grpSp>
                  <p:nvGrpSpPr>
                    <p:cNvPr id="23" name="Group 22">
                      <a:extLst>
                        <a:ext uri="{FF2B5EF4-FFF2-40B4-BE49-F238E27FC236}">
                          <a16:creationId xmlns:a16="http://schemas.microsoft.com/office/drawing/2014/main" id="{577338F2-3044-4416-B620-D0C7922FAC72}"/>
                        </a:ext>
                      </a:extLst>
                    </p:cNvPr>
                    <p:cNvGrpSpPr/>
                    <p:nvPr/>
                  </p:nvGrpSpPr>
                  <p:grpSpPr>
                    <a:xfrm>
                      <a:off x="3905675" y="5216427"/>
                      <a:ext cx="2471971" cy="1246709"/>
                      <a:chOff x="4293054" y="3722253"/>
                      <a:chExt cx="2471971" cy="1246709"/>
                    </a:xfrm>
                  </p:grpSpPr>
                  <p:grpSp>
                    <p:nvGrpSpPr>
                      <p:cNvPr id="25" name="Group 24">
                        <a:extLst>
                          <a:ext uri="{FF2B5EF4-FFF2-40B4-BE49-F238E27FC236}">
                            <a16:creationId xmlns:a16="http://schemas.microsoft.com/office/drawing/2014/main" id="{CFB32961-055B-40A0-BA9D-FFBEE23B0F5A}"/>
                          </a:ext>
                        </a:extLst>
                      </p:cNvPr>
                      <p:cNvGrpSpPr/>
                      <p:nvPr/>
                    </p:nvGrpSpPr>
                    <p:grpSpPr>
                      <a:xfrm>
                        <a:off x="4293054" y="3722253"/>
                        <a:ext cx="2471971" cy="1240345"/>
                        <a:chOff x="4892851" y="3039123"/>
                        <a:chExt cx="2618913" cy="1587817"/>
                      </a:xfrm>
                    </p:grpSpPr>
                    <p:grpSp>
                      <p:nvGrpSpPr>
                        <p:cNvPr id="28" name="Group 27">
                          <a:extLst>
                            <a:ext uri="{FF2B5EF4-FFF2-40B4-BE49-F238E27FC236}">
                              <a16:creationId xmlns:a16="http://schemas.microsoft.com/office/drawing/2014/main" id="{02C962C7-43AB-4395-AEFE-D66FA56D09FB}"/>
                            </a:ext>
                          </a:extLst>
                        </p:cNvPr>
                        <p:cNvGrpSpPr/>
                        <p:nvPr/>
                      </p:nvGrpSpPr>
                      <p:grpSpPr>
                        <a:xfrm>
                          <a:off x="4892851" y="3039123"/>
                          <a:ext cx="2618913" cy="1162976"/>
                          <a:chOff x="8975324" y="905523"/>
                          <a:chExt cx="2618913" cy="1162976"/>
                        </a:xfrm>
                      </p:grpSpPr>
                      <p:cxnSp>
                        <p:nvCxnSpPr>
                          <p:cNvPr id="30" name="Straight Connector 29">
                            <a:extLst>
                              <a:ext uri="{FF2B5EF4-FFF2-40B4-BE49-F238E27FC236}">
                                <a16:creationId xmlns:a16="http://schemas.microsoft.com/office/drawing/2014/main" id="{A18EF9B3-98CC-4AFA-A30D-2B274044B524}"/>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D40A5DEA-4644-4F91-AF9B-E6FEE7326F0C}"/>
                              </a:ext>
                            </a:extLst>
                          </p:cNvPr>
                          <p:cNvCxnSpPr>
                            <a:cxnSpLocks/>
                          </p:cNvCxnSpPr>
                          <p:nvPr/>
                        </p:nvCxnSpPr>
                        <p:spPr>
                          <a:xfrm flipV="1">
                            <a:off x="9897142" y="905523"/>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6E63C379-A95E-4810-A85E-00A4D71D4008}"/>
                              </a:ext>
                            </a:extLst>
                          </p:cNvPr>
                          <p:cNvCxnSpPr>
                            <a:cxnSpLocks/>
                          </p:cNvCxnSpPr>
                          <p:nvPr/>
                        </p:nvCxnSpPr>
                        <p:spPr>
                          <a:xfrm flipV="1">
                            <a:off x="9664706" y="1521123"/>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584D57F6-FBB1-4113-9F30-6AABA49773EA}"/>
                              </a:ext>
                            </a:extLst>
                          </p:cNvPr>
                          <p:cNvCxnSpPr>
                            <a:cxnSpLocks/>
                          </p:cNvCxnSpPr>
                          <p:nvPr/>
                        </p:nvCxnSpPr>
                        <p:spPr>
                          <a:xfrm flipV="1">
                            <a:off x="10113848"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E5672A9D-B7AB-496E-A82A-E28E5F5EB5E7}"/>
                              </a:ext>
                            </a:extLst>
                          </p:cNvPr>
                          <p:cNvCxnSpPr>
                            <a:cxnSpLocks/>
                          </p:cNvCxnSpPr>
                          <p:nvPr/>
                        </p:nvCxnSpPr>
                        <p:spPr>
                          <a:xfrm flipV="1">
                            <a:off x="10330878" y="1642366"/>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915F3124-835C-4718-86ED-C1E3F2140686}"/>
                              </a:ext>
                            </a:extLst>
                          </p:cNvPr>
                          <p:cNvCxnSpPr>
                            <a:cxnSpLocks/>
                          </p:cNvCxnSpPr>
                          <p:nvPr/>
                        </p:nvCxnSpPr>
                        <p:spPr>
                          <a:xfrm flipV="1">
                            <a:off x="10544517" y="1898681"/>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29" name="Right Brace 28">
                          <a:extLst>
                            <a:ext uri="{FF2B5EF4-FFF2-40B4-BE49-F238E27FC236}">
                              <a16:creationId xmlns:a16="http://schemas.microsoft.com/office/drawing/2014/main" id="{8C29E924-BBC3-45F1-BFAC-2E32B2C7EC89}"/>
                            </a:ext>
                          </a:extLst>
                        </p:cNvPr>
                        <p:cNvSpPr/>
                        <p:nvPr/>
                      </p:nvSpPr>
                      <p:spPr>
                        <a:xfrm rot="5400000">
                          <a:off x="6081408" y="3912950"/>
                          <a:ext cx="210492" cy="1217488"/>
                        </a:xfrm>
                        <a:prstGeom prst="rightBrace">
                          <a:avLst/>
                        </a:prstGeom>
                        <a:ln>
                          <a:headEnd type="none" w="sm" len="sm"/>
                          <a:tailEnd type="none" w="sm" len="sm"/>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CF178A3F-E5ED-4EF6-AD15-DC61BACFB261}"/>
                              </a:ext>
                            </a:extLst>
                          </p:cNvPr>
                          <p:cNvSpPr txBox="1"/>
                          <p:nvPr/>
                        </p:nvSpPr>
                        <p:spPr>
                          <a:xfrm>
                            <a:off x="4330156" y="4646084"/>
                            <a:ext cx="813810" cy="246221"/>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a14:m>
                            <a:r>
                              <a:rPr lang="en-US" sz="1000" dirty="0">
                                <a:solidFill>
                                  <a:schemeClr val="tx1"/>
                                </a:solidFill>
                              </a:rPr>
                              <a:t>-</a:t>
                            </a:r>
                            <a:r>
                              <a:rPr lang="en-US" sz="1000" dirty="0">
                                <a:solidFill>
                                  <a:schemeClr val="tx1"/>
                                </a:solidFill>
                                <a:cs typeface="Microsoft Sans Serif" panose="020B0604020202020204" pitchFamily="34" charset="0"/>
                              </a:rPr>
                              <a:t> </a:t>
                            </a:r>
                            <a14:m>
                              <m:oMath xmlns:m="http://schemas.openxmlformats.org/officeDocument/2006/math">
                                <m:sSub>
                                  <m:sSubPr>
                                    <m:ctrlPr>
                                      <a:rPr lang="en-US" sz="1000" i="1">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𝑙𝑒𝑎𝑑</m:t>
                                    </m:r>
                                  </m:sub>
                                </m:sSub>
                              </m:oMath>
                            </a14:m>
                            <a:endParaRPr lang="en-US" sz="1000" dirty="0"/>
                          </a:p>
                        </p:txBody>
                      </p:sp>
                    </mc:Choice>
                    <mc:Fallback xmlns="">
                      <p:sp>
                        <p:nvSpPr>
                          <p:cNvPr id="92" name="TextBox 91">
                            <a:extLst>
                              <a:ext uri="{FF2B5EF4-FFF2-40B4-BE49-F238E27FC236}">
                                <a16:creationId xmlns:a16="http://schemas.microsoft.com/office/drawing/2014/main" id="{3576BECD-58E9-47DA-9B3B-5F8223D4A373}"/>
                              </a:ext>
                            </a:extLst>
                          </p:cNvPr>
                          <p:cNvSpPr txBox="1">
                            <a:spLocks noRot="1" noChangeAspect="1" noMove="1" noResize="1" noEditPoints="1" noAdjustHandles="1" noChangeArrowheads="1" noChangeShapeType="1" noTextEdit="1"/>
                          </p:cNvSpPr>
                          <p:nvPr/>
                        </p:nvSpPr>
                        <p:spPr>
                          <a:xfrm>
                            <a:off x="4330156" y="4646084"/>
                            <a:ext cx="813810" cy="246221"/>
                          </a:xfrm>
                          <a:prstGeom prst="rect">
                            <a:avLst/>
                          </a:prstGeom>
                          <a:blipFill>
                            <a:blip r:embed="rId6"/>
                            <a:stretch>
                              <a:fillRect b="-363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2611C285-389D-4A7D-8079-FBDA2F63F3C9}"/>
                              </a:ext>
                            </a:extLst>
                          </p:cNvPr>
                          <p:cNvSpPr txBox="1"/>
                          <p:nvPr/>
                        </p:nvSpPr>
                        <p:spPr>
                          <a:xfrm>
                            <a:off x="5087332" y="4652263"/>
                            <a:ext cx="1021830" cy="31669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m:rPr>
                                      <m:nor/>
                                    </m:rPr>
                                    <a:rPr lang="en-US" sz="1000" b="0" i="0" dirty="0" smtClean="0">
                                      <a:solidFill>
                                        <a:schemeClr val="tx1"/>
                                      </a:solidFill>
                                    </a:rPr>
                                    <m:t>+</m:t>
                                  </m:r>
                                  <m:r>
                                    <m:rPr>
                                      <m:nor/>
                                    </m:rPr>
                                    <a:rPr lang="en-US" sz="1000" dirty="0">
                                      <a:solidFill>
                                        <a:schemeClr val="tx1"/>
                                      </a:solidFill>
                                      <a:cs typeface="Microsoft Sans Serif" panose="020B0604020202020204" pitchFamily="34" charset="0"/>
                                    </a:rPr>
                                    <m:t> </m:t>
                                  </m:r>
                                  <m:sSub>
                                    <m:sSubPr>
                                      <m:ctrlPr>
                                        <a:rPr lang="en-US" sz="1000" i="1">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i="1">
                                          <a:solidFill>
                                            <a:schemeClr val="tx1"/>
                                          </a:solidFill>
                                          <a:latin typeface="Cambria Math" panose="02040503050406030204" pitchFamily="18" charset="0"/>
                                          <a:cs typeface="Microsoft Sans Serif" panose="020B0604020202020204" pitchFamily="34" charset="0"/>
                                        </a:rPr>
                                        <m:t>𝑙</m:t>
                                      </m:r>
                                      <m:r>
                                        <a:rPr lang="en-US" sz="1000" b="0" i="1" smtClean="0">
                                          <a:solidFill>
                                            <a:schemeClr val="tx1"/>
                                          </a:solidFill>
                                          <a:latin typeface="Cambria Math" panose="02040503050406030204" pitchFamily="18" charset="0"/>
                                          <a:cs typeface="Microsoft Sans Serif" panose="020B0604020202020204" pitchFamily="34" charset="0"/>
                                        </a:rPr>
                                        <m:t>𝑎𝑔</m:t>
                                      </m:r>
                                    </m:sub>
                                  </m:sSub>
                                </m:oMath>
                              </m:oMathPara>
                            </a14:m>
                            <a:endParaRPr lang="en-US" sz="1000" dirty="0"/>
                          </a:p>
                        </p:txBody>
                      </p:sp>
                    </mc:Choice>
                    <mc:Fallback xmlns="">
                      <p:sp>
                        <p:nvSpPr>
                          <p:cNvPr id="93" name="TextBox 92">
                            <a:extLst>
                              <a:ext uri="{FF2B5EF4-FFF2-40B4-BE49-F238E27FC236}">
                                <a16:creationId xmlns:a16="http://schemas.microsoft.com/office/drawing/2014/main" id="{ECD65915-36D3-45BB-8295-011F961EFF02}"/>
                              </a:ext>
                            </a:extLst>
                          </p:cNvPr>
                          <p:cNvSpPr txBox="1">
                            <a:spLocks noRot="1" noChangeAspect="1" noMove="1" noResize="1" noEditPoints="1" noAdjustHandles="1" noChangeArrowheads="1" noChangeShapeType="1" noTextEdit="1"/>
                          </p:cNvSpPr>
                          <p:nvPr/>
                        </p:nvSpPr>
                        <p:spPr>
                          <a:xfrm>
                            <a:off x="5087332" y="4652263"/>
                            <a:ext cx="1021830" cy="316699"/>
                          </a:xfrm>
                          <a:prstGeom prst="rect">
                            <a:avLst/>
                          </a:prstGeom>
                          <a:blipFill>
                            <a:blip r:embed="rId7"/>
                            <a:stretch>
                              <a:fillRect/>
                            </a:stretch>
                          </a:blipFill>
                        </p:spPr>
                        <p:txBody>
                          <a:bodyPr/>
                          <a:lstStyle/>
                          <a:p>
                            <a:r>
                              <a:rPr lang="en-US">
                                <a:noFill/>
                              </a:rPr>
                              <a:t> </a:t>
                            </a:r>
                          </a:p>
                        </p:txBody>
                      </p:sp>
                    </mc:Fallback>
                  </mc:AlternateContent>
                </p:grpSp>
                <p:sp>
                  <p:nvSpPr>
                    <p:cNvPr id="24" name="Rectangle 23">
                      <a:extLst>
                        <a:ext uri="{FF2B5EF4-FFF2-40B4-BE49-F238E27FC236}">
                          <a16:creationId xmlns:a16="http://schemas.microsoft.com/office/drawing/2014/main" id="{EF14A1DA-6085-4FD5-A5E2-442008766B63}"/>
                        </a:ext>
                      </a:extLst>
                    </p:cNvPr>
                    <p:cNvSpPr/>
                    <p:nvPr/>
                  </p:nvSpPr>
                  <p:spPr bwMode="auto">
                    <a:xfrm>
                      <a:off x="4196688" y="5201918"/>
                      <a:ext cx="998345" cy="1254854"/>
                    </a:xfrm>
                    <a:prstGeom prst="rect">
                      <a:avLst/>
                    </a:prstGeom>
                    <a:noFill/>
                    <a:ln w="6350">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21" name="TextBox 20">
                    <a:extLst>
                      <a:ext uri="{FF2B5EF4-FFF2-40B4-BE49-F238E27FC236}">
                        <a16:creationId xmlns:a16="http://schemas.microsoft.com/office/drawing/2014/main" id="{E171A5F3-71C9-42DA-8A6D-976772FA2A32}"/>
                      </a:ext>
                    </a:extLst>
                  </p:cNvPr>
                  <p:cNvSpPr txBox="1"/>
                  <p:nvPr/>
                </p:nvSpPr>
                <p:spPr>
                  <a:xfrm>
                    <a:off x="3124200" y="5939418"/>
                    <a:ext cx="4829452" cy="217020"/>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Fixed window around the earliest detected tap</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740600EB-E7DA-49EE-8CDA-1ECE5C676669}"/>
                          </a:ext>
                        </a:extLst>
                      </p:cNvPr>
                      <p:cNvSpPr txBox="1"/>
                      <p:nvPr/>
                    </p:nvSpPr>
                    <p:spPr>
                      <a:xfrm>
                        <a:off x="4065522" y="5582228"/>
                        <a:ext cx="335927"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88" name="TextBox 87">
                        <a:extLst>
                          <a:ext uri="{FF2B5EF4-FFF2-40B4-BE49-F238E27FC236}">
                            <a16:creationId xmlns:a16="http://schemas.microsoft.com/office/drawing/2014/main" id="{42FF2381-40C4-41FD-B063-BA8791863B7A}"/>
                          </a:ext>
                        </a:extLst>
                      </p:cNvPr>
                      <p:cNvSpPr txBox="1">
                        <a:spLocks noRot="1" noChangeAspect="1" noMove="1" noResize="1" noEditPoints="1" noAdjustHandles="1" noChangeArrowheads="1" noChangeShapeType="1" noTextEdit="1"/>
                      </p:cNvSpPr>
                      <p:nvPr/>
                    </p:nvSpPr>
                    <p:spPr>
                      <a:xfrm>
                        <a:off x="4065522" y="5582228"/>
                        <a:ext cx="335927" cy="246221"/>
                      </a:xfrm>
                      <a:prstGeom prst="rect">
                        <a:avLst/>
                      </a:prstGeom>
                      <a:blipFill>
                        <a:blip r:embed="rId8"/>
                        <a:stretch>
                          <a:fillRect b="-12121"/>
                        </a:stretch>
                      </a:blipFill>
                    </p:spPr>
                    <p:txBody>
                      <a:bodyPr/>
                      <a:lstStyle/>
                      <a:p>
                        <a:r>
                          <a:rPr lang="en-US">
                            <a:noFill/>
                          </a:rPr>
                          <a:t> </a:t>
                        </a:r>
                      </a:p>
                    </p:txBody>
                  </p:sp>
                </mc:Fallback>
              </mc:AlternateContent>
            </p:grpSp>
            <p:sp>
              <p:nvSpPr>
                <p:cNvPr id="17" name="TextBox 16">
                  <a:extLst>
                    <a:ext uri="{FF2B5EF4-FFF2-40B4-BE49-F238E27FC236}">
                      <a16:creationId xmlns:a16="http://schemas.microsoft.com/office/drawing/2014/main" id="{E5E9C3B9-B0B1-4E12-A362-30D4B7DBC3C0}"/>
                    </a:ext>
                  </a:extLst>
                </p:cNvPr>
                <p:cNvSpPr txBox="1"/>
                <p:nvPr/>
              </p:nvSpPr>
              <p:spPr>
                <a:xfrm>
                  <a:off x="2501014" y="4029191"/>
                  <a:ext cx="1023704" cy="354584"/>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Earliest detected tap</a:t>
                  </a:r>
                </a:p>
              </p:txBody>
            </p:sp>
            <p:sp>
              <p:nvSpPr>
                <p:cNvPr id="18" name="Oval 17">
                  <a:extLst>
                    <a:ext uri="{FF2B5EF4-FFF2-40B4-BE49-F238E27FC236}">
                      <a16:creationId xmlns:a16="http://schemas.microsoft.com/office/drawing/2014/main" id="{E85E496F-62E2-4E32-BB0B-D418C2808988}"/>
                    </a:ext>
                  </a:extLst>
                </p:cNvPr>
                <p:cNvSpPr/>
                <p:nvPr/>
              </p:nvSpPr>
              <p:spPr bwMode="auto">
                <a:xfrm>
                  <a:off x="3926751" y="4269768"/>
                  <a:ext cx="222088" cy="665030"/>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9" name="Straight Arrow Connector 18">
                  <a:extLst>
                    <a:ext uri="{FF2B5EF4-FFF2-40B4-BE49-F238E27FC236}">
                      <a16:creationId xmlns:a16="http://schemas.microsoft.com/office/drawing/2014/main" id="{268A8B08-E9ED-4625-8518-CF7848A9B122}"/>
                    </a:ext>
                  </a:extLst>
                </p:cNvPr>
                <p:cNvCxnSpPr>
                  <a:endCxn id="18" idx="1"/>
                </p:cNvCxnSpPr>
                <p:nvPr/>
              </p:nvCxnSpPr>
              <p:spPr bwMode="auto">
                <a:xfrm>
                  <a:off x="3320061" y="4193099"/>
                  <a:ext cx="639214" cy="174060"/>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grpSp>
      <p:grpSp>
        <p:nvGrpSpPr>
          <p:cNvPr id="36" name="Group 35">
            <a:extLst>
              <a:ext uri="{FF2B5EF4-FFF2-40B4-BE49-F238E27FC236}">
                <a16:creationId xmlns:a16="http://schemas.microsoft.com/office/drawing/2014/main" id="{54498FC3-512C-473E-8D9B-121DD3E84685}"/>
              </a:ext>
            </a:extLst>
          </p:cNvPr>
          <p:cNvGrpSpPr/>
          <p:nvPr/>
        </p:nvGrpSpPr>
        <p:grpSpPr>
          <a:xfrm>
            <a:off x="4875213" y="2624200"/>
            <a:ext cx="6298388" cy="1294834"/>
            <a:chOff x="2312820" y="3079710"/>
            <a:chExt cx="7740795" cy="1294834"/>
          </a:xfrm>
        </p:grpSpPr>
        <p:grpSp>
          <p:nvGrpSpPr>
            <p:cNvPr id="37" name="Group 36">
              <a:extLst>
                <a:ext uri="{FF2B5EF4-FFF2-40B4-BE49-F238E27FC236}">
                  <a16:creationId xmlns:a16="http://schemas.microsoft.com/office/drawing/2014/main" id="{B6777B96-DE49-434F-8221-D0FFD3FEF7AB}"/>
                </a:ext>
              </a:extLst>
            </p:cNvPr>
            <p:cNvGrpSpPr/>
            <p:nvPr/>
          </p:nvGrpSpPr>
          <p:grpSpPr>
            <a:xfrm>
              <a:off x="2312820" y="3079710"/>
              <a:ext cx="7740795" cy="1294834"/>
              <a:chOff x="2501014" y="3888459"/>
              <a:chExt cx="7740795" cy="1294834"/>
            </a:xfrm>
          </p:grpSpPr>
          <p:cxnSp>
            <p:nvCxnSpPr>
              <p:cNvPr id="39" name="Straight Arrow Connector 38">
                <a:extLst>
                  <a:ext uri="{FF2B5EF4-FFF2-40B4-BE49-F238E27FC236}">
                    <a16:creationId xmlns:a16="http://schemas.microsoft.com/office/drawing/2014/main" id="{8235056D-8843-4476-9C17-D44FE92AA6EA}"/>
                  </a:ext>
                </a:extLst>
              </p:cNvPr>
              <p:cNvCxnSpPr>
                <a:cxnSpLocks/>
              </p:cNvCxnSpPr>
              <p:nvPr/>
            </p:nvCxnSpPr>
            <p:spPr>
              <a:xfrm flipV="1">
                <a:off x="3836791" y="4572000"/>
                <a:ext cx="0" cy="108373"/>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69EADB5-5515-4FF0-943F-243981AAD69E}"/>
                  </a:ext>
                </a:extLst>
              </p:cNvPr>
              <p:cNvCxnSpPr>
                <a:cxnSpLocks/>
              </p:cNvCxnSpPr>
              <p:nvPr/>
            </p:nvCxnSpPr>
            <p:spPr>
              <a:xfrm flipV="1">
                <a:off x="3623169" y="4574941"/>
                <a:ext cx="0" cy="108373"/>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41" name="Group 40">
                <a:extLst>
                  <a:ext uri="{FF2B5EF4-FFF2-40B4-BE49-F238E27FC236}">
                    <a16:creationId xmlns:a16="http://schemas.microsoft.com/office/drawing/2014/main" id="{43EFCE0D-89EC-4923-8072-5A04C2D863CF}"/>
                  </a:ext>
                </a:extLst>
              </p:cNvPr>
              <p:cNvGrpSpPr/>
              <p:nvPr/>
            </p:nvGrpSpPr>
            <p:grpSpPr>
              <a:xfrm>
                <a:off x="2501014" y="3888459"/>
                <a:ext cx="7740795" cy="1294834"/>
                <a:chOff x="2501014" y="3888459"/>
                <a:chExt cx="7740795" cy="1294834"/>
              </a:xfrm>
            </p:grpSpPr>
            <p:sp>
              <p:nvSpPr>
                <p:cNvPr id="42" name="TextBox 41">
                  <a:extLst>
                    <a:ext uri="{FF2B5EF4-FFF2-40B4-BE49-F238E27FC236}">
                      <a16:creationId xmlns:a16="http://schemas.microsoft.com/office/drawing/2014/main" id="{9AD79F4F-543E-4B37-8EA6-CCE10123F5B9}"/>
                    </a:ext>
                  </a:extLst>
                </p:cNvPr>
                <p:cNvSpPr txBox="1"/>
                <p:nvPr/>
              </p:nvSpPr>
              <p:spPr>
                <a:xfrm>
                  <a:off x="6083085" y="4331056"/>
                  <a:ext cx="4158724" cy="177293"/>
                </a:xfrm>
                <a:prstGeom prst="rect">
                  <a:avLst/>
                </a:prstGeom>
              </p:spPr>
              <p:txBody>
                <a:bodyPr wrap="square" lIns="0" tIns="0" rIns="0" bIns="0" rtlCol="0">
                  <a:spAutoFit/>
                </a:bodyPr>
                <a:lstStyle/>
                <a:p>
                  <a:pPr algn="l">
                    <a:lnSpc>
                      <a:spcPct val="96000"/>
                    </a:lnSpc>
                  </a:pPr>
                  <a:r>
                    <a:rPr lang="en-US" sz="1200" dirty="0">
                      <a:solidFill>
                        <a:srgbClr val="FF0000"/>
                      </a:solidFill>
                      <a:latin typeface="Microsoft Sans Serif"/>
                      <a:cs typeface="Microsoft Sans Serif" panose="020B0604020202020204" pitchFamily="34" charset="0"/>
                    </a:rPr>
                    <a:t>Noise Threshold</a:t>
                  </a:r>
                </a:p>
              </p:txBody>
            </p:sp>
            <p:cxnSp>
              <p:nvCxnSpPr>
                <p:cNvPr id="43" name="Straight Connector 42">
                  <a:extLst>
                    <a:ext uri="{FF2B5EF4-FFF2-40B4-BE49-F238E27FC236}">
                      <a16:creationId xmlns:a16="http://schemas.microsoft.com/office/drawing/2014/main" id="{BE5DE0B7-BCB5-4138-85B5-25AA509AE357}"/>
                    </a:ext>
                  </a:extLst>
                </p:cNvPr>
                <p:cNvCxnSpPr/>
                <p:nvPr/>
              </p:nvCxnSpPr>
              <p:spPr bwMode="auto">
                <a:xfrm>
                  <a:off x="3222826" y="4548185"/>
                  <a:ext cx="3007363" cy="0"/>
                </a:xfrm>
                <a:prstGeom prst="line">
                  <a:avLst/>
                </a:prstGeom>
                <a:ln>
                  <a:solidFill>
                    <a:srgbClr val="FF0000"/>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44" name="Group 43">
                  <a:extLst>
                    <a:ext uri="{FF2B5EF4-FFF2-40B4-BE49-F238E27FC236}">
                      <a16:creationId xmlns:a16="http://schemas.microsoft.com/office/drawing/2014/main" id="{8EAAAA81-2315-4E15-932F-7C08FE1E57C5}"/>
                    </a:ext>
                  </a:extLst>
                </p:cNvPr>
                <p:cNvGrpSpPr/>
                <p:nvPr/>
              </p:nvGrpSpPr>
              <p:grpSpPr>
                <a:xfrm>
                  <a:off x="2501014" y="3888459"/>
                  <a:ext cx="5796145" cy="1294834"/>
                  <a:chOff x="2501014" y="3888459"/>
                  <a:chExt cx="5796145" cy="1294834"/>
                </a:xfrm>
              </p:grpSpPr>
              <p:grpSp>
                <p:nvGrpSpPr>
                  <p:cNvPr id="45" name="Group 44">
                    <a:extLst>
                      <a:ext uri="{FF2B5EF4-FFF2-40B4-BE49-F238E27FC236}">
                        <a16:creationId xmlns:a16="http://schemas.microsoft.com/office/drawing/2014/main" id="{4F579CFC-B5DA-4BA2-B800-2B83B301FEA3}"/>
                      </a:ext>
                    </a:extLst>
                  </p:cNvPr>
                  <p:cNvGrpSpPr/>
                  <p:nvPr/>
                </p:nvGrpSpPr>
                <p:grpSpPr>
                  <a:xfrm>
                    <a:off x="2658343" y="3926347"/>
                    <a:ext cx="5638816" cy="1256946"/>
                    <a:chOff x="3051537" y="4631269"/>
                    <a:chExt cx="4829452" cy="1538596"/>
                  </a:xfrm>
                </p:grpSpPr>
                <p:grpSp>
                  <p:nvGrpSpPr>
                    <p:cNvPr id="49" name="Group 48">
                      <a:extLst>
                        <a:ext uri="{FF2B5EF4-FFF2-40B4-BE49-F238E27FC236}">
                          <a16:creationId xmlns:a16="http://schemas.microsoft.com/office/drawing/2014/main" id="{36C1C45F-F5AE-4FE2-BEA6-83BCB8FBB45C}"/>
                        </a:ext>
                      </a:extLst>
                    </p:cNvPr>
                    <p:cNvGrpSpPr/>
                    <p:nvPr/>
                  </p:nvGrpSpPr>
                  <p:grpSpPr>
                    <a:xfrm>
                      <a:off x="3586864" y="4631269"/>
                      <a:ext cx="2471971" cy="1254854"/>
                      <a:chOff x="3905675" y="5201918"/>
                      <a:chExt cx="2471971" cy="1254854"/>
                    </a:xfrm>
                  </p:grpSpPr>
                  <p:grpSp>
                    <p:nvGrpSpPr>
                      <p:cNvPr id="52" name="Group 51">
                        <a:extLst>
                          <a:ext uri="{FF2B5EF4-FFF2-40B4-BE49-F238E27FC236}">
                            <a16:creationId xmlns:a16="http://schemas.microsoft.com/office/drawing/2014/main" id="{C21A6EBA-6D52-40B0-800B-7D99E01D66FA}"/>
                          </a:ext>
                        </a:extLst>
                      </p:cNvPr>
                      <p:cNvGrpSpPr/>
                      <p:nvPr/>
                    </p:nvGrpSpPr>
                    <p:grpSpPr>
                      <a:xfrm>
                        <a:off x="3905675" y="5216427"/>
                        <a:ext cx="2471971" cy="1240345"/>
                        <a:chOff x="4293054" y="3722253"/>
                        <a:chExt cx="2471971" cy="1240345"/>
                      </a:xfrm>
                    </p:grpSpPr>
                    <p:grpSp>
                      <p:nvGrpSpPr>
                        <p:cNvPr id="54" name="Group 53">
                          <a:extLst>
                            <a:ext uri="{FF2B5EF4-FFF2-40B4-BE49-F238E27FC236}">
                              <a16:creationId xmlns:a16="http://schemas.microsoft.com/office/drawing/2014/main" id="{619B9D59-0A65-4CC1-9E8A-A40DC29E89BC}"/>
                            </a:ext>
                          </a:extLst>
                        </p:cNvPr>
                        <p:cNvGrpSpPr/>
                        <p:nvPr/>
                      </p:nvGrpSpPr>
                      <p:grpSpPr>
                        <a:xfrm>
                          <a:off x="4293054" y="3722253"/>
                          <a:ext cx="2471971" cy="1240345"/>
                          <a:chOff x="4892851" y="3039123"/>
                          <a:chExt cx="2618913" cy="1587817"/>
                        </a:xfrm>
                      </p:grpSpPr>
                      <p:grpSp>
                        <p:nvGrpSpPr>
                          <p:cNvPr id="57" name="Group 56">
                            <a:extLst>
                              <a:ext uri="{FF2B5EF4-FFF2-40B4-BE49-F238E27FC236}">
                                <a16:creationId xmlns:a16="http://schemas.microsoft.com/office/drawing/2014/main" id="{655B8293-55AF-4898-94FC-12A74CDA56E8}"/>
                              </a:ext>
                            </a:extLst>
                          </p:cNvPr>
                          <p:cNvGrpSpPr/>
                          <p:nvPr/>
                        </p:nvGrpSpPr>
                        <p:grpSpPr>
                          <a:xfrm>
                            <a:off x="4892851" y="3039123"/>
                            <a:ext cx="2618913" cy="1162976"/>
                            <a:chOff x="8975324" y="905523"/>
                            <a:chExt cx="2618913" cy="1162976"/>
                          </a:xfrm>
                        </p:grpSpPr>
                        <p:cxnSp>
                          <p:nvCxnSpPr>
                            <p:cNvPr id="59" name="Straight Connector 58">
                              <a:extLst>
                                <a:ext uri="{FF2B5EF4-FFF2-40B4-BE49-F238E27FC236}">
                                  <a16:creationId xmlns:a16="http://schemas.microsoft.com/office/drawing/2014/main" id="{ADCB8043-F462-45CE-80A6-8E4B1F94D2EF}"/>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60" name="Straight Arrow Connector 59">
                              <a:extLst>
                                <a:ext uri="{FF2B5EF4-FFF2-40B4-BE49-F238E27FC236}">
                                  <a16:creationId xmlns:a16="http://schemas.microsoft.com/office/drawing/2014/main" id="{43DF963F-4B0B-4ADD-B8E8-78A1E0CEE405}"/>
                                </a:ext>
                              </a:extLst>
                            </p:cNvPr>
                            <p:cNvCxnSpPr>
                              <a:cxnSpLocks/>
                            </p:cNvCxnSpPr>
                            <p:nvPr/>
                          </p:nvCxnSpPr>
                          <p:spPr>
                            <a:xfrm flipV="1">
                              <a:off x="9897142" y="905523"/>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D968E8AE-0E0C-4F29-BD71-1B6C9A2D7CC4}"/>
                                </a:ext>
                              </a:extLst>
                            </p:cNvPr>
                            <p:cNvCxnSpPr>
                              <a:cxnSpLocks/>
                            </p:cNvCxnSpPr>
                            <p:nvPr/>
                          </p:nvCxnSpPr>
                          <p:spPr>
                            <a:xfrm flipV="1">
                              <a:off x="9664706" y="1521123"/>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829707DE-EA35-4BF7-BA34-2FE05DF669D9}"/>
                                </a:ext>
                              </a:extLst>
                            </p:cNvPr>
                            <p:cNvCxnSpPr>
                              <a:cxnSpLocks/>
                            </p:cNvCxnSpPr>
                            <p:nvPr/>
                          </p:nvCxnSpPr>
                          <p:spPr>
                            <a:xfrm flipV="1">
                              <a:off x="10330878" y="1642366"/>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DD90B044-4718-4219-AF41-064E8E754A86}"/>
                                </a:ext>
                              </a:extLst>
                            </p:cNvPr>
                            <p:cNvCxnSpPr>
                              <a:cxnSpLocks/>
                            </p:cNvCxnSpPr>
                            <p:nvPr/>
                          </p:nvCxnSpPr>
                          <p:spPr>
                            <a:xfrm flipV="1">
                              <a:off x="10544517" y="1898681"/>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58" name="Right Brace 57">
                            <a:extLst>
                              <a:ext uri="{FF2B5EF4-FFF2-40B4-BE49-F238E27FC236}">
                                <a16:creationId xmlns:a16="http://schemas.microsoft.com/office/drawing/2014/main" id="{F0DAE104-EB6F-4030-A59D-BE30490AC938}"/>
                              </a:ext>
                            </a:extLst>
                          </p:cNvPr>
                          <p:cNvSpPr/>
                          <p:nvPr/>
                        </p:nvSpPr>
                        <p:spPr>
                          <a:xfrm rot="5400000">
                            <a:off x="6081408" y="3912950"/>
                            <a:ext cx="210492" cy="1217488"/>
                          </a:xfrm>
                          <a:prstGeom prst="rightBrace">
                            <a:avLst/>
                          </a:prstGeom>
                          <a:ln>
                            <a:headEnd type="none" w="sm" len="sm"/>
                            <a:tailEnd type="none" w="sm" len="sm"/>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B4B895DD-38ED-4D02-9185-6FC1A1FD87B8}"/>
                                </a:ext>
                              </a:extLst>
                            </p:cNvPr>
                            <p:cNvSpPr txBox="1"/>
                            <p:nvPr/>
                          </p:nvSpPr>
                          <p:spPr>
                            <a:xfrm>
                              <a:off x="4369462" y="4627631"/>
                              <a:ext cx="813810" cy="246221"/>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a14:m>
                              <a:r>
                                <a:rPr lang="en-US" sz="1000" dirty="0">
                                  <a:solidFill>
                                    <a:schemeClr val="tx1"/>
                                  </a:solidFill>
                                </a:rPr>
                                <a:t>-</a:t>
                              </a:r>
                              <a:r>
                                <a:rPr lang="en-US" sz="1000" dirty="0">
                                  <a:solidFill>
                                    <a:schemeClr val="tx1"/>
                                  </a:solidFill>
                                  <a:cs typeface="Microsoft Sans Serif" panose="020B0604020202020204" pitchFamily="34" charset="0"/>
                                </a:rPr>
                                <a:t> </a:t>
                              </a:r>
                              <a14:m>
                                <m:oMath xmlns:m="http://schemas.openxmlformats.org/officeDocument/2006/math">
                                  <m:sSub>
                                    <m:sSubPr>
                                      <m:ctrlPr>
                                        <a:rPr lang="en-US" sz="1000" i="1">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𝑙𝑒𝑎𝑑</m:t>
                                      </m:r>
                                    </m:sub>
                                  </m:sSub>
                                </m:oMath>
                              </a14:m>
                              <a:endParaRPr lang="en-US" sz="1000" dirty="0"/>
                            </a:p>
                          </p:txBody>
                        </p:sp>
                      </mc:Choice>
                      <mc:Fallback xmlns="">
                        <p:sp>
                          <p:nvSpPr>
                            <p:cNvPr id="24" name="TextBox 23">
                              <a:extLst>
                                <a:ext uri="{FF2B5EF4-FFF2-40B4-BE49-F238E27FC236}">
                                  <a16:creationId xmlns:a16="http://schemas.microsoft.com/office/drawing/2014/main" id="{16284297-8015-4690-879B-68AEE29B2489}"/>
                                </a:ext>
                              </a:extLst>
                            </p:cNvPr>
                            <p:cNvSpPr txBox="1">
                              <a:spLocks noRot="1" noChangeAspect="1" noMove="1" noResize="1" noEditPoints="1" noAdjustHandles="1" noChangeArrowheads="1" noChangeShapeType="1" noTextEdit="1"/>
                            </p:cNvSpPr>
                            <p:nvPr/>
                          </p:nvSpPr>
                          <p:spPr>
                            <a:xfrm>
                              <a:off x="4369462" y="4627631"/>
                              <a:ext cx="813810" cy="246221"/>
                            </a:xfrm>
                            <a:prstGeom prst="rect">
                              <a:avLst/>
                            </a:prstGeom>
                            <a:blipFill>
                              <a:blip r:embed="rId9"/>
                              <a:stretch>
                                <a:fillRect b="-363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C6E18409-2C5B-4979-A66D-18A8834B20F1}"/>
                                </a:ext>
                              </a:extLst>
                            </p:cNvPr>
                            <p:cNvSpPr txBox="1"/>
                            <p:nvPr/>
                          </p:nvSpPr>
                          <p:spPr>
                            <a:xfrm>
                              <a:off x="5199391" y="4642725"/>
                              <a:ext cx="1021830" cy="31669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m:rPr>
                                        <m:nor/>
                                      </m:rPr>
                                      <a:rPr lang="en-US" sz="1000" b="0" i="0" dirty="0" smtClean="0">
                                        <a:solidFill>
                                          <a:schemeClr val="tx1"/>
                                        </a:solidFill>
                                      </a:rPr>
                                      <m:t>+</m:t>
                                    </m:r>
                                    <m:r>
                                      <m:rPr>
                                        <m:nor/>
                                      </m:rPr>
                                      <a:rPr lang="en-US" sz="1000" dirty="0">
                                        <a:solidFill>
                                          <a:schemeClr val="tx1"/>
                                        </a:solidFill>
                                        <a:cs typeface="Microsoft Sans Serif" panose="020B0604020202020204" pitchFamily="34" charset="0"/>
                                      </a:rPr>
                                      <m:t> </m:t>
                                    </m:r>
                                    <m:sSub>
                                      <m:sSubPr>
                                        <m:ctrlPr>
                                          <a:rPr lang="en-US" sz="1000" i="1">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i="1">
                                            <a:solidFill>
                                              <a:schemeClr val="tx1"/>
                                            </a:solidFill>
                                            <a:latin typeface="Cambria Math" panose="02040503050406030204" pitchFamily="18" charset="0"/>
                                            <a:cs typeface="Microsoft Sans Serif" panose="020B0604020202020204" pitchFamily="34" charset="0"/>
                                          </a:rPr>
                                          <m:t>𝑙</m:t>
                                        </m:r>
                                        <m:r>
                                          <a:rPr lang="en-US" sz="1000" b="0" i="1" smtClean="0">
                                            <a:solidFill>
                                              <a:schemeClr val="tx1"/>
                                            </a:solidFill>
                                            <a:latin typeface="Cambria Math" panose="02040503050406030204" pitchFamily="18" charset="0"/>
                                            <a:cs typeface="Microsoft Sans Serif" panose="020B0604020202020204" pitchFamily="34" charset="0"/>
                                          </a:rPr>
                                          <m:t>𝑎𝑔</m:t>
                                        </m:r>
                                      </m:sub>
                                    </m:sSub>
                                  </m:oMath>
                                </m:oMathPara>
                              </a14:m>
                              <a:endParaRPr lang="en-US" sz="1000" dirty="0"/>
                            </a:p>
                          </p:txBody>
                        </p:sp>
                      </mc:Choice>
                      <mc:Fallback xmlns="">
                        <p:sp>
                          <p:nvSpPr>
                            <p:cNvPr id="25" name="TextBox 24">
                              <a:extLst>
                                <a:ext uri="{FF2B5EF4-FFF2-40B4-BE49-F238E27FC236}">
                                  <a16:creationId xmlns:a16="http://schemas.microsoft.com/office/drawing/2014/main" id="{A8B3DCF2-B638-46F3-9D84-20A77485C4F0}"/>
                                </a:ext>
                              </a:extLst>
                            </p:cNvPr>
                            <p:cNvSpPr txBox="1">
                              <a:spLocks noRot="1" noChangeAspect="1" noMove="1" noResize="1" noEditPoints="1" noAdjustHandles="1" noChangeArrowheads="1" noChangeShapeType="1" noTextEdit="1"/>
                            </p:cNvSpPr>
                            <p:nvPr/>
                          </p:nvSpPr>
                          <p:spPr>
                            <a:xfrm>
                              <a:off x="5199391" y="4642725"/>
                              <a:ext cx="1021830" cy="316699"/>
                            </a:xfrm>
                            <a:prstGeom prst="rect">
                              <a:avLst/>
                            </a:prstGeom>
                            <a:blipFill>
                              <a:blip r:embed="rId10"/>
                              <a:stretch>
                                <a:fillRect/>
                              </a:stretch>
                            </a:blipFill>
                          </p:spPr>
                          <p:txBody>
                            <a:bodyPr/>
                            <a:lstStyle/>
                            <a:p>
                              <a:r>
                                <a:rPr lang="en-US">
                                  <a:noFill/>
                                </a:rPr>
                                <a:t> </a:t>
                              </a:r>
                            </a:p>
                          </p:txBody>
                        </p:sp>
                      </mc:Fallback>
                    </mc:AlternateContent>
                  </p:grpSp>
                  <p:sp>
                    <p:nvSpPr>
                      <p:cNvPr id="53" name="Rectangle 52">
                        <a:extLst>
                          <a:ext uri="{FF2B5EF4-FFF2-40B4-BE49-F238E27FC236}">
                            <a16:creationId xmlns:a16="http://schemas.microsoft.com/office/drawing/2014/main" id="{18988538-8112-4161-8018-D1E712978CC6}"/>
                          </a:ext>
                        </a:extLst>
                      </p:cNvPr>
                      <p:cNvSpPr/>
                      <p:nvPr/>
                    </p:nvSpPr>
                    <p:spPr bwMode="auto">
                      <a:xfrm>
                        <a:off x="4188775" y="5201918"/>
                        <a:ext cx="1006260" cy="1254854"/>
                      </a:xfrm>
                      <a:prstGeom prst="rect">
                        <a:avLst/>
                      </a:prstGeom>
                      <a:noFill/>
                      <a:ln w="6350">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50" name="TextBox 49">
                      <a:extLst>
                        <a:ext uri="{FF2B5EF4-FFF2-40B4-BE49-F238E27FC236}">
                          <a16:creationId xmlns:a16="http://schemas.microsoft.com/office/drawing/2014/main" id="{97B20A52-CFF8-4B7F-9D52-6A9C45B771FC}"/>
                        </a:ext>
                      </a:extLst>
                    </p:cNvPr>
                    <p:cNvSpPr txBox="1"/>
                    <p:nvPr/>
                  </p:nvSpPr>
                  <p:spPr>
                    <a:xfrm>
                      <a:off x="3051537" y="5952845"/>
                      <a:ext cx="4829452" cy="217020"/>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Fixed window around the strongest detected tap</a:t>
                      </a:r>
                    </a:p>
                  </p:txBody>
                </p:sp>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A5F3D2C8-B0E4-4DED-988D-B5CD63D9D49E}"/>
                            </a:ext>
                          </a:extLst>
                        </p:cNvPr>
                        <p:cNvSpPr txBox="1"/>
                        <p:nvPr/>
                      </p:nvSpPr>
                      <p:spPr>
                        <a:xfrm>
                          <a:off x="4301970" y="5555825"/>
                          <a:ext cx="335927"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36" name="TextBox 35">
                          <a:extLst>
                            <a:ext uri="{FF2B5EF4-FFF2-40B4-BE49-F238E27FC236}">
                              <a16:creationId xmlns:a16="http://schemas.microsoft.com/office/drawing/2014/main" id="{F659EA24-F973-41CB-A5A3-2CDCD76E726D}"/>
                            </a:ext>
                          </a:extLst>
                        </p:cNvPr>
                        <p:cNvSpPr txBox="1">
                          <a:spLocks noRot="1" noChangeAspect="1" noMove="1" noResize="1" noEditPoints="1" noAdjustHandles="1" noChangeArrowheads="1" noChangeShapeType="1" noTextEdit="1"/>
                        </p:cNvSpPr>
                        <p:nvPr/>
                      </p:nvSpPr>
                      <p:spPr>
                        <a:xfrm>
                          <a:off x="4301970" y="5555825"/>
                          <a:ext cx="335927" cy="246221"/>
                        </a:xfrm>
                        <a:prstGeom prst="rect">
                          <a:avLst/>
                        </a:prstGeom>
                        <a:blipFill>
                          <a:blip r:embed="rId5"/>
                          <a:stretch>
                            <a:fillRect b="-9091"/>
                          </a:stretch>
                        </a:blipFill>
                      </p:spPr>
                      <p:txBody>
                        <a:bodyPr/>
                        <a:lstStyle/>
                        <a:p>
                          <a:r>
                            <a:rPr lang="en-US">
                              <a:noFill/>
                            </a:rPr>
                            <a:t> </a:t>
                          </a:r>
                        </a:p>
                      </p:txBody>
                    </p:sp>
                  </mc:Fallback>
                </mc:AlternateContent>
              </p:grpSp>
              <p:sp>
                <p:nvSpPr>
                  <p:cNvPr id="46" name="TextBox 45">
                    <a:extLst>
                      <a:ext uri="{FF2B5EF4-FFF2-40B4-BE49-F238E27FC236}">
                        <a16:creationId xmlns:a16="http://schemas.microsoft.com/office/drawing/2014/main" id="{A756A22B-D44D-46D8-9701-918F39AFD490}"/>
                      </a:ext>
                    </a:extLst>
                  </p:cNvPr>
                  <p:cNvSpPr txBox="1"/>
                  <p:nvPr/>
                </p:nvSpPr>
                <p:spPr>
                  <a:xfrm>
                    <a:off x="2501014" y="4029191"/>
                    <a:ext cx="1023704" cy="354584"/>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Strongest detected tap</a:t>
                    </a:r>
                  </a:p>
                </p:txBody>
              </p:sp>
              <p:sp>
                <p:nvSpPr>
                  <p:cNvPr id="47" name="Oval 46">
                    <a:extLst>
                      <a:ext uri="{FF2B5EF4-FFF2-40B4-BE49-F238E27FC236}">
                        <a16:creationId xmlns:a16="http://schemas.microsoft.com/office/drawing/2014/main" id="{82698931-8906-4670-A165-AC11AF6493D7}"/>
                      </a:ext>
                    </a:extLst>
                  </p:cNvPr>
                  <p:cNvSpPr/>
                  <p:nvPr/>
                </p:nvSpPr>
                <p:spPr bwMode="auto">
                  <a:xfrm>
                    <a:off x="4187554" y="3888459"/>
                    <a:ext cx="223929" cy="1170652"/>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8" name="Straight Arrow Connector 47">
                    <a:extLst>
                      <a:ext uri="{FF2B5EF4-FFF2-40B4-BE49-F238E27FC236}">
                        <a16:creationId xmlns:a16="http://schemas.microsoft.com/office/drawing/2014/main" id="{2855C21A-CFF6-4557-B06D-C062A01455BE}"/>
                      </a:ext>
                    </a:extLst>
                  </p:cNvPr>
                  <p:cNvCxnSpPr>
                    <a:cxnSpLocks/>
                    <a:endCxn id="47" idx="2"/>
                  </p:cNvCxnSpPr>
                  <p:nvPr/>
                </p:nvCxnSpPr>
                <p:spPr bwMode="auto">
                  <a:xfrm>
                    <a:off x="3272305" y="4199341"/>
                    <a:ext cx="915249" cy="274444"/>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grpSp>
        <p:cxnSp>
          <p:nvCxnSpPr>
            <p:cNvPr id="38" name="Straight Arrow Connector 37">
              <a:extLst>
                <a:ext uri="{FF2B5EF4-FFF2-40B4-BE49-F238E27FC236}">
                  <a16:creationId xmlns:a16="http://schemas.microsoft.com/office/drawing/2014/main" id="{6FD8FDA3-DB0B-4A58-A2F9-AA23C7BE7CC7}"/>
                </a:ext>
              </a:extLst>
            </p:cNvPr>
            <p:cNvCxnSpPr>
              <a:cxnSpLocks/>
            </p:cNvCxnSpPr>
            <p:nvPr/>
          </p:nvCxnSpPr>
          <p:spPr>
            <a:xfrm flipV="1">
              <a:off x="4390689" y="3296360"/>
              <a:ext cx="0" cy="567620"/>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2" name="Footer Placeholder 1">
            <a:extLst>
              <a:ext uri="{FF2B5EF4-FFF2-40B4-BE49-F238E27FC236}">
                <a16:creationId xmlns:a16="http://schemas.microsoft.com/office/drawing/2014/main" id="{A7F959D9-A3F1-49E5-A66F-F369B546AECF}"/>
              </a:ext>
            </a:extLst>
          </p:cNvPr>
          <p:cNvSpPr>
            <a:spLocks noGrp="1"/>
          </p:cNvSpPr>
          <p:nvPr>
            <p:ph type="ftr" sz="quarter" idx="11"/>
          </p:nvPr>
        </p:nvSpPr>
        <p:spPr/>
        <p:txBody>
          <a:bodyPr/>
          <a:lstStyle/>
          <a:p>
            <a:r>
              <a:rPr lang="en-US" altLang="en-US"/>
              <a:t>P. Pakrooh et. al (Qualcomm)</a:t>
            </a:r>
          </a:p>
        </p:txBody>
      </p:sp>
    </p:spTree>
    <p:extLst>
      <p:ext uri="{BB962C8B-B14F-4D97-AF65-F5344CB8AC3E}">
        <p14:creationId xmlns:p14="http://schemas.microsoft.com/office/powerpoint/2010/main" val="1375865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xfrm>
            <a:off x="678128" y="617421"/>
            <a:ext cx="7772400" cy="779385"/>
          </a:xfrm>
          <a:ln/>
        </p:spPr>
        <p:txBody>
          <a:bodyPr/>
          <a:lstStyle/>
          <a:p>
            <a:r>
              <a:rPr lang="en-US" altLang="en-US" sz="2800" dirty="0"/>
              <a:t>CIR Window Parameters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March 2022</a:t>
            </a:r>
          </a:p>
        </p:txBody>
      </p:sp>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171966" y="660604"/>
            <a:ext cx="8496944" cy="196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1143000" lvl="3"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lvl="3" indent="-285750" fontAlgn="ctr">
              <a:spcBef>
                <a:spcPts val="0"/>
              </a:spcBef>
              <a:spcAft>
                <a:spcPts val="0"/>
              </a:spcAft>
              <a:buSzPct val="100000"/>
              <a:buFont typeface="Symbol" panose="05050102010706020507" pitchFamily="18" charset="2"/>
              <a:buChar char=""/>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lvl="3" indent="-285750" fontAlgn="ctr">
              <a:spcBef>
                <a:spcPts val="0"/>
              </a:spcBef>
              <a:spcAft>
                <a:spcPts val="0"/>
              </a:spcAft>
              <a:buSzPct val="100000"/>
              <a:buFont typeface="Symbol" panose="05050102010706020507" pitchFamily="18" charset="2"/>
              <a:buChar char=""/>
              <a:tabLst>
                <a:tab pos="914400" algn="l"/>
              </a:tabLst>
            </a:pPr>
            <a:r>
              <a:rPr lang="en-US" sz="1800" dirty="0">
                <a:solidFill>
                  <a:schemeClr val="tx2"/>
                </a:solidFill>
                <a:latin typeface="Calibri" panose="020F0502020204030204" pitchFamily="34" charset="0"/>
                <a:ea typeface="Times New Roman" panose="02020603050405020304" pitchFamily="18" charset="0"/>
              </a:rPr>
              <a:t>In the window-based CIR report approach, there are CIR window parameters that need to be determined and included in the CIR report:</a:t>
            </a:r>
          </a:p>
          <a:p>
            <a:pPr lvl="4" indent="-285750" fontAlgn="ctr">
              <a:spcBef>
                <a:spcPts val="0"/>
              </a:spcBef>
              <a:spcAft>
                <a:spcPts val="0"/>
              </a:spcAft>
              <a:buSzPct val="100000"/>
              <a:buFont typeface="Courier New" panose="02070309020205020404" pitchFamily="49" charset="0"/>
              <a:buChar char="o"/>
              <a:tabLst>
                <a:tab pos="914400" algn="l"/>
              </a:tabLst>
            </a:pPr>
            <a:r>
              <a:rPr lang="en-US" sz="1800" dirty="0">
                <a:solidFill>
                  <a:schemeClr val="tx2"/>
                </a:solidFill>
                <a:latin typeface="Calibri" panose="020F0502020204030204" pitchFamily="34" charset="0"/>
                <a:ea typeface="Times New Roman" panose="02020603050405020304" pitchFamily="18" charset="0"/>
              </a:rPr>
              <a:t>Reference point for the CIR window</a:t>
            </a:r>
          </a:p>
          <a:p>
            <a:pPr lvl="4" indent="-285750" fontAlgn="ctr">
              <a:spcBef>
                <a:spcPts val="0"/>
              </a:spcBef>
              <a:spcAft>
                <a:spcPts val="0"/>
              </a:spcAft>
              <a:buSzPct val="100000"/>
              <a:buFont typeface="Courier New" panose="02070309020205020404" pitchFamily="49" charset="0"/>
              <a:buChar char="o"/>
              <a:tabLst>
                <a:tab pos="914400" algn="l"/>
              </a:tabLst>
            </a:pPr>
            <a:r>
              <a:rPr lang="en-US" sz="1800" dirty="0">
                <a:solidFill>
                  <a:schemeClr val="tx2"/>
                </a:solidFill>
                <a:latin typeface="Calibri" panose="020F0502020204030204" pitchFamily="34" charset="0"/>
                <a:ea typeface="Times New Roman" panose="02020603050405020304" pitchFamily="18" charset="0"/>
              </a:rPr>
              <a:t>Window offset</a:t>
            </a:r>
          </a:p>
          <a:p>
            <a:pPr lvl="4" indent="-285750" fontAlgn="ctr">
              <a:spcBef>
                <a:spcPts val="0"/>
              </a:spcBef>
              <a:spcAft>
                <a:spcPts val="0"/>
              </a:spcAft>
              <a:buSzPct val="100000"/>
              <a:buFont typeface="Courier New" panose="02070309020205020404" pitchFamily="49" charset="0"/>
              <a:buChar char="o"/>
              <a:tabLst>
                <a:tab pos="914400" algn="l"/>
              </a:tabLst>
            </a:pPr>
            <a:r>
              <a:rPr lang="en-US" sz="1800" dirty="0">
                <a:solidFill>
                  <a:schemeClr val="tx2"/>
                </a:solidFill>
                <a:latin typeface="Calibri" panose="020F0502020204030204" pitchFamily="34" charset="0"/>
                <a:ea typeface="Times New Roman" panose="02020603050405020304" pitchFamily="18" charset="0"/>
              </a:rPr>
              <a:t>Window length</a:t>
            </a:r>
          </a:p>
          <a:p>
            <a:pPr lvl="4" indent="-285750" fontAlgn="ctr">
              <a:spcBef>
                <a:spcPts val="0"/>
              </a:spcBef>
              <a:spcAft>
                <a:spcPts val="0"/>
              </a:spcAft>
              <a:buSzPct val="100000"/>
              <a:buFont typeface="Courier New" panose="02070309020205020404" pitchFamily="49" charset="0"/>
              <a:buChar char="o"/>
              <a:tabLst>
                <a:tab pos="914400" algn="l"/>
              </a:tabLst>
            </a:pPr>
            <a:r>
              <a:rPr lang="en-US" sz="1800" dirty="0">
                <a:solidFill>
                  <a:schemeClr val="tx2"/>
                </a:solidFill>
                <a:latin typeface="Calibri" panose="020F0502020204030204" pitchFamily="34" charset="0"/>
                <a:ea typeface="Times New Roman" panose="02020603050405020304" pitchFamily="18" charset="0"/>
              </a:rPr>
              <a:t>Number of windows</a:t>
            </a:r>
          </a:p>
          <a:p>
            <a:pPr lvl="4" indent="-285750" fontAlgn="ctr">
              <a:spcBef>
                <a:spcPts val="0"/>
              </a:spcBef>
              <a:spcAft>
                <a:spcPts val="0"/>
              </a:spcAft>
              <a:buSzPct val="100000"/>
              <a:buFont typeface="Courier New" panose="02070309020205020404" pitchFamily="49" charset="0"/>
              <a:buChar char="o"/>
              <a:tabLst>
                <a:tab pos="914400" algn="l"/>
              </a:tabLst>
            </a:pPr>
            <a:r>
              <a:rPr lang="en-US" sz="1800" dirty="0">
                <a:solidFill>
                  <a:schemeClr val="tx2"/>
                </a:solidFill>
                <a:latin typeface="Calibri" panose="020F0502020204030204" pitchFamily="34" charset="0"/>
                <a:ea typeface="Times New Roman" panose="02020603050405020304" pitchFamily="18" charset="0"/>
              </a:rPr>
              <a:t>CIR report sampling rate</a:t>
            </a:r>
          </a:p>
          <a:p>
            <a:pPr lvl="4" indent="-285750" fontAlgn="ctr">
              <a:spcBef>
                <a:spcPts val="0"/>
              </a:spcBef>
              <a:spcAft>
                <a:spcPts val="0"/>
              </a:spcAft>
              <a:buSzPct val="100000"/>
              <a:buFont typeface="Courier New" panose="02070309020205020404" pitchFamily="49" charset="0"/>
              <a:buChar char="o"/>
              <a:tabLst>
                <a:tab pos="914400" algn="l"/>
              </a:tabLst>
            </a:pPr>
            <a:r>
              <a:rPr lang="en-US" sz="1800" dirty="0">
                <a:solidFill>
                  <a:schemeClr val="tx2"/>
                </a:solidFill>
                <a:latin typeface="Calibri" panose="020F0502020204030204" pitchFamily="34" charset="0"/>
                <a:ea typeface="Times New Roman" panose="02020603050405020304" pitchFamily="18" charset="0"/>
              </a:rPr>
              <a:t>Number of bits for I/Q values in CIR report</a:t>
            </a:r>
          </a:p>
          <a:p>
            <a:pPr lvl="3" indent="-285750" fontAlgn="ctr">
              <a:spcBef>
                <a:spcPts val="0"/>
              </a:spcBef>
              <a:spcAft>
                <a:spcPts val="0"/>
              </a:spcAft>
              <a:buSzPct val="140000"/>
              <a:buFont typeface="Arial" panose="020B0604020202020204" pitchFamily="34" charset="0"/>
              <a:buChar char="•"/>
              <a:tabLst>
                <a:tab pos="914400" algn="l"/>
              </a:tabLst>
            </a:pPr>
            <a:r>
              <a:rPr lang="en-US" sz="1800" dirty="0">
                <a:solidFill>
                  <a:schemeClr val="tx2"/>
                </a:solidFill>
                <a:latin typeface="Calibri" panose="020F0502020204030204" pitchFamily="34" charset="0"/>
                <a:ea typeface="Times New Roman" panose="02020603050405020304" pitchFamily="18" charset="0"/>
              </a:rPr>
              <a:t>Additional parameters could be needed in the CIR report for multiple Rx antenna sensing scenario.</a:t>
            </a:r>
          </a:p>
          <a:p>
            <a:pPr lvl="3" indent="-285750" fontAlgn="ctr">
              <a:spcBef>
                <a:spcPts val="0"/>
              </a:spcBef>
              <a:spcAft>
                <a:spcPts val="0"/>
              </a:spcAft>
              <a:buSzPct val="100000"/>
              <a:buFont typeface="Arial" panose="020B0604020202020204" pitchFamily="34" charset="0"/>
              <a:buChar char="•"/>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lvl="4" indent="-285750" fontAlgn="ctr">
              <a:spcBef>
                <a:spcPts val="0"/>
              </a:spcBef>
              <a:spcAft>
                <a:spcPts val="0"/>
              </a:spcAft>
              <a:buSzPct val="100000"/>
              <a:buFont typeface="Courier New" panose="02070309020205020404" pitchFamily="49" charset="0"/>
              <a:buChar char="o"/>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lvl="4" indent="-285750" fontAlgn="ctr">
              <a:spcBef>
                <a:spcPts val="0"/>
              </a:spcBef>
              <a:spcAft>
                <a:spcPts val="0"/>
              </a:spcAft>
              <a:buSzPct val="100000"/>
              <a:buFont typeface="Courier New" panose="02070309020205020404" pitchFamily="49" charset="0"/>
              <a:buChar char="o"/>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marL="1485900" lvl="4"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marL="1485900" lvl="4"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marL="1485900" lvl="4"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marL="1485900" lvl="4"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marL="1485900" lvl="4" indent="0" fontAlgn="ctr">
              <a:spcBef>
                <a:spcPts val="0"/>
              </a:spcBef>
              <a:spcAft>
                <a:spcPts val="0"/>
              </a:spcAft>
              <a:buSzPct val="100000"/>
              <a:buNone/>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marL="1143000" lvl="3" indent="0" fontAlgn="ctr">
              <a:spcBef>
                <a:spcPts val="0"/>
              </a:spcBef>
              <a:spcAft>
                <a:spcPts val="0"/>
              </a:spcAft>
              <a:buSzPts val="1000"/>
              <a:buNone/>
              <a:tabLst>
                <a:tab pos="914400" algn="l"/>
              </a:tabLst>
            </a:pPr>
            <a:endParaRPr lang="en-US" sz="1800" b="1" dirty="0">
              <a:latin typeface="Calibri" panose="020F0502020204030204" pitchFamily="34" charset="0"/>
              <a:ea typeface="Calibri" panose="020F0502020204030204" pitchFamily="34" charset="0"/>
            </a:endParaRPr>
          </a:p>
          <a:p>
            <a:pPr lvl="3" indent="-285750" fontAlgn="ctr">
              <a:spcBef>
                <a:spcPts val="0"/>
              </a:spcBef>
              <a:spcAft>
                <a:spcPts val="0"/>
              </a:spcAft>
              <a:buSzPts val="1000"/>
              <a:buFont typeface="Symbol" panose="05050102010706020507" pitchFamily="18" charset="2"/>
              <a:buChar char=""/>
              <a:tabLst>
                <a:tab pos="914400" algn="l"/>
              </a:tabLst>
            </a:pPr>
            <a:endParaRPr lang="en-US" sz="1800" kern="0" dirty="0">
              <a:latin typeface="Microsoft Sans Serif (Body)"/>
            </a:endParaRPr>
          </a:p>
        </p:txBody>
      </p:sp>
      <p:grpSp>
        <p:nvGrpSpPr>
          <p:cNvPr id="4105" name="Group 4104">
            <a:extLst>
              <a:ext uri="{FF2B5EF4-FFF2-40B4-BE49-F238E27FC236}">
                <a16:creationId xmlns:a16="http://schemas.microsoft.com/office/drawing/2014/main" id="{86A656B2-0C42-473F-98A9-A14188B22FF8}"/>
              </a:ext>
            </a:extLst>
          </p:cNvPr>
          <p:cNvGrpSpPr/>
          <p:nvPr/>
        </p:nvGrpSpPr>
        <p:grpSpPr>
          <a:xfrm>
            <a:off x="821769" y="4055646"/>
            <a:ext cx="9195106" cy="2364666"/>
            <a:chOff x="1115471" y="4293098"/>
            <a:chExt cx="9195106" cy="2364666"/>
          </a:xfrm>
        </p:grpSpPr>
        <p:grpSp>
          <p:nvGrpSpPr>
            <p:cNvPr id="50" name="Group 49">
              <a:extLst>
                <a:ext uri="{FF2B5EF4-FFF2-40B4-BE49-F238E27FC236}">
                  <a16:creationId xmlns:a16="http://schemas.microsoft.com/office/drawing/2014/main" id="{BC17B246-3FC6-4A94-BDD3-E1115FCAAE7D}"/>
                </a:ext>
              </a:extLst>
            </p:cNvPr>
            <p:cNvGrpSpPr/>
            <p:nvPr/>
          </p:nvGrpSpPr>
          <p:grpSpPr>
            <a:xfrm>
              <a:off x="1115471" y="4293098"/>
              <a:ext cx="9195106" cy="2364666"/>
              <a:chOff x="1115471" y="4293098"/>
              <a:chExt cx="9195106" cy="2364666"/>
            </a:xfrm>
          </p:grpSpPr>
          <p:sp>
            <p:nvSpPr>
              <p:cNvPr id="36" name="TextBox 35">
                <a:extLst>
                  <a:ext uri="{FF2B5EF4-FFF2-40B4-BE49-F238E27FC236}">
                    <a16:creationId xmlns:a16="http://schemas.microsoft.com/office/drawing/2014/main" id="{DCDE717B-963A-49DF-8020-2A46BA52D1D3}"/>
                  </a:ext>
                </a:extLst>
              </p:cNvPr>
              <p:cNvSpPr txBox="1"/>
              <p:nvPr/>
            </p:nvSpPr>
            <p:spPr>
              <a:xfrm>
                <a:off x="6926783" y="5166296"/>
                <a:ext cx="3383794" cy="177293"/>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Noise Threshold</a:t>
                </a:r>
              </a:p>
            </p:txBody>
          </p:sp>
          <p:grpSp>
            <p:nvGrpSpPr>
              <p:cNvPr id="49" name="Group 48">
                <a:extLst>
                  <a:ext uri="{FF2B5EF4-FFF2-40B4-BE49-F238E27FC236}">
                    <a16:creationId xmlns:a16="http://schemas.microsoft.com/office/drawing/2014/main" id="{139D967E-3838-4CD9-9CD5-78CC60ECF91D}"/>
                  </a:ext>
                </a:extLst>
              </p:cNvPr>
              <p:cNvGrpSpPr/>
              <p:nvPr/>
            </p:nvGrpSpPr>
            <p:grpSpPr>
              <a:xfrm>
                <a:off x="1115471" y="4293098"/>
                <a:ext cx="7335055" cy="2364666"/>
                <a:chOff x="1403648" y="4242778"/>
                <a:chExt cx="7335055" cy="2364666"/>
              </a:xfrm>
            </p:grpSpPr>
            <p:grpSp>
              <p:nvGrpSpPr>
                <p:cNvPr id="7" name="Group 6">
                  <a:extLst>
                    <a:ext uri="{FF2B5EF4-FFF2-40B4-BE49-F238E27FC236}">
                      <a16:creationId xmlns:a16="http://schemas.microsoft.com/office/drawing/2014/main" id="{2532E181-6AD0-40C7-9DFB-573DEB94D79A}"/>
                    </a:ext>
                  </a:extLst>
                </p:cNvPr>
                <p:cNvGrpSpPr/>
                <p:nvPr/>
              </p:nvGrpSpPr>
              <p:grpSpPr>
                <a:xfrm>
                  <a:off x="1403648" y="4242778"/>
                  <a:ext cx="7335055" cy="2364666"/>
                  <a:chOff x="2501014" y="3926350"/>
                  <a:chExt cx="3668618" cy="1397724"/>
                </a:xfrm>
              </p:grpSpPr>
              <p:cxnSp>
                <p:nvCxnSpPr>
                  <p:cNvPr id="9" name="Straight Arrow Connector 8">
                    <a:extLst>
                      <a:ext uri="{FF2B5EF4-FFF2-40B4-BE49-F238E27FC236}">
                        <a16:creationId xmlns:a16="http://schemas.microsoft.com/office/drawing/2014/main" id="{677BF642-7B22-4056-923A-A00B8607E76E}"/>
                      </a:ext>
                    </a:extLst>
                  </p:cNvPr>
                  <p:cNvCxnSpPr>
                    <a:cxnSpLocks/>
                  </p:cNvCxnSpPr>
                  <p:nvPr/>
                </p:nvCxnSpPr>
                <p:spPr>
                  <a:xfrm flipV="1">
                    <a:off x="3766742" y="4366732"/>
                    <a:ext cx="5470" cy="31321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5565E33-259B-45BE-BE93-B9FEF38A5562}"/>
                      </a:ext>
                    </a:extLst>
                  </p:cNvPr>
                  <p:cNvCxnSpPr>
                    <a:cxnSpLocks/>
                  </p:cNvCxnSpPr>
                  <p:nvPr/>
                </p:nvCxnSpPr>
                <p:spPr>
                  <a:xfrm flipV="1">
                    <a:off x="3623169" y="4239347"/>
                    <a:ext cx="5040" cy="44397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0291563B-5FB3-4B12-9053-2838A23A5258}"/>
                      </a:ext>
                    </a:extLst>
                  </p:cNvPr>
                  <p:cNvGrpSpPr/>
                  <p:nvPr/>
                </p:nvGrpSpPr>
                <p:grpSpPr>
                  <a:xfrm>
                    <a:off x="2501014" y="3926350"/>
                    <a:ext cx="3668618" cy="1397724"/>
                    <a:chOff x="2501014" y="3926350"/>
                    <a:chExt cx="3668618" cy="1397724"/>
                  </a:xfrm>
                </p:grpSpPr>
                <p:grpSp>
                  <p:nvGrpSpPr>
                    <p:cNvPr id="16" name="Group 15">
                      <a:extLst>
                        <a:ext uri="{FF2B5EF4-FFF2-40B4-BE49-F238E27FC236}">
                          <a16:creationId xmlns:a16="http://schemas.microsoft.com/office/drawing/2014/main" id="{0EAFD04F-761B-4521-91BF-4F0CE9D4EE7F}"/>
                        </a:ext>
                      </a:extLst>
                    </p:cNvPr>
                    <p:cNvGrpSpPr/>
                    <p:nvPr/>
                  </p:nvGrpSpPr>
                  <p:grpSpPr>
                    <a:xfrm>
                      <a:off x="3243535" y="3926350"/>
                      <a:ext cx="2926097" cy="1397724"/>
                      <a:chOff x="3552734" y="4631269"/>
                      <a:chExt cx="2506101" cy="1710918"/>
                    </a:xfrm>
                  </p:grpSpPr>
                  <p:grpSp>
                    <p:nvGrpSpPr>
                      <p:cNvPr id="20" name="Group 19">
                        <a:extLst>
                          <a:ext uri="{FF2B5EF4-FFF2-40B4-BE49-F238E27FC236}">
                            <a16:creationId xmlns:a16="http://schemas.microsoft.com/office/drawing/2014/main" id="{8285FC85-38C1-477B-BFA0-3847B95C7F1C}"/>
                          </a:ext>
                        </a:extLst>
                      </p:cNvPr>
                      <p:cNvGrpSpPr/>
                      <p:nvPr/>
                    </p:nvGrpSpPr>
                    <p:grpSpPr>
                      <a:xfrm>
                        <a:off x="3586864" y="4631269"/>
                        <a:ext cx="2471971" cy="1428925"/>
                        <a:chOff x="3905675" y="5201918"/>
                        <a:chExt cx="2471971" cy="1428925"/>
                      </a:xfrm>
                    </p:grpSpPr>
                    <p:grpSp>
                      <p:nvGrpSpPr>
                        <p:cNvPr id="23" name="Group 22">
                          <a:extLst>
                            <a:ext uri="{FF2B5EF4-FFF2-40B4-BE49-F238E27FC236}">
                              <a16:creationId xmlns:a16="http://schemas.microsoft.com/office/drawing/2014/main" id="{DE557AA6-3066-4717-8493-8E693FDAF9DD}"/>
                            </a:ext>
                          </a:extLst>
                        </p:cNvPr>
                        <p:cNvGrpSpPr/>
                        <p:nvPr/>
                      </p:nvGrpSpPr>
                      <p:grpSpPr>
                        <a:xfrm>
                          <a:off x="3905675" y="5223959"/>
                          <a:ext cx="2471971" cy="1406884"/>
                          <a:chOff x="4293054" y="3729785"/>
                          <a:chExt cx="2471971" cy="1406884"/>
                        </a:xfrm>
                      </p:grpSpPr>
                      <p:grpSp>
                        <p:nvGrpSpPr>
                          <p:cNvPr id="28" name="Group 27">
                            <a:extLst>
                              <a:ext uri="{FF2B5EF4-FFF2-40B4-BE49-F238E27FC236}">
                                <a16:creationId xmlns:a16="http://schemas.microsoft.com/office/drawing/2014/main" id="{895EB7DD-81CD-46A2-81B4-D906FB3EEC6C}"/>
                              </a:ext>
                            </a:extLst>
                          </p:cNvPr>
                          <p:cNvGrpSpPr/>
                          <p:nvPr/>
                        </p:nvGrpSpPr>
                        <p:grpSpPr>
                          <a:xfrm>
                            <a:off x="4293054" y="3729785"/>
                            <a:ext cx="2471971" cy="907896"/>
                            <a:chOff x="8975324" y="915165"/>
                            <a:chExt cx="2618913" cy="1162236"/>
                          </a:xfrm>
                        </p:grpSpPr>
                        <p:cxnSp>
                          <p:nvCxnSpPr>
                            <p:cNvPr id="30" name="Straight Connector 29">
                              <a:extLst>
                                <a:ext uri="{FF2B5EF4-FFF2-40B4-BE49-F238E27FC236}">
                                  <a16:creationId xmlns:a16="http://schemas.microsoft.com/office/drawing/2014/main" id="{15A17233-7C9B-4568-A3DC-7CABF0F71A61}"/>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FD1D8BC0-EA44-4B89-A66C-2E2096C62A2A}"/>
                                </a:ext>
                              </a:extLst>
                            </p:cNvPr>
                            <p:cNvCxnSpPr>
                              <a:cxnSpLocks/>
                            </p:cNvCxnSpPr>
                            <p:nvPr/>
                          </p:nvCxnSpPr>
                          <p:spPr>
                            <a:xfrm flipV="1">
                              <a:off x="9699808" y="915165"/>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0CE1D2DC-E451-450D-A4AA-F59A460D81C3}"/>
                                </a:ext>
                              </a:extLst>
                            </p:cNvPr>
                            <p:cNvCxnSpPr>
                              <a:cxnSpLocks/>
                            </p:cNvCxnSpPr>
                            <p:nvPr/>
                          </p:nvCxnSpPr>
                          <p:spPr>
                            <a:xfrm flipV="1">
                              <a:off x="9566088" y="1530025"/>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ADB56A94-5D61-407C-B8CF-F71C1E19EE35}"/>
                                </a:ext>
                              </a:extLst>
                            </p:cNvPr>
                            <p:cNvCxnSpPr>
                              <a:cxnSpLocks/>
                            </p:cNvCxnSpPr>
                            <p:nvPr/>
                          </p:nvCxnSpPr>
                          <p:spPr>
                            <a:xfrm flipV="1">
                              <a:off x="9823289"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61B47961-44C7-4C04-97CE-2A7239004556}"/>
                                </a:ext>
                              </a:extLst>
                            </p:cNvPr>
                            <p:cNvCxnSpPr>
                              <a:cxnSpLocks/>
                            </p:cNvCxnSpPr>
                            <p:nvPr/>
                          </p:nvCxnSpPr>
                          <p:spPr>
                            <a:xfrm flipV="1">
                              <a:off x="9983916" y="1652009"/>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6A095F21-5FD4-4639-BC03-0EBF4F4BB6D5}"/>
                                </a:ext>
                              </a:extLst>
                            </p:cNvPr>
                            <p:cNvCxnSpPr>
                              <a:cxnSpLocks/>
                            </p:cNvCxnSpPr>
                            <p:nvPr/>
                          </p:nvCxnSpPr>
                          <p:spPr>
                            <a:xfrm flipV="1">
                              <a:off x="10226152" y="1906553"/>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347DFD37-A669-4C26-A31E-846BB411A47F}"/>
                                  </a:ext>
                                </a:extLst>
                              </p:cNvPr>
                              <p:cNvSpPr txBox="1"/>
                              <p:nvPr/>
                            </p:nvSpPr>
                            <p:spPr>
                              <a:xfrm>
                                <a:off x="4413980" y="4634853"/>
                                <a:ext cx="358771" cy="17814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26" name="TextBox 25">
                                <a:extLst>
                                  <a:ext uri="{FF2B5EF4-FFF2-40B4-BE49-F238E27FC236}">
                                    <a16:creationId xmlns:a16="http://schemas.microsoft.com/office/drawing/2014/main" id="{347DFD37-A669-4C26-A31E-846BB411A47F}"/>
                                  </a:ext>
                                </a:extLst>
                              </p:cNvPr>
                              <p:cNvSpPr txBox="1">
                                <a:spLocks noRot="1" noChangeAspect="1" noMove="1" noResize="1" noEditPoints="1" noAdjustHandles="1" noChangeArrowheads="1" noChangeShapeType="1" noTextEdit="1"/>
                              </p:cNvSpPr>
                              <p:nvPr/>
                            </p:nvSpPr>
                            <p:spPr>
                              <a:xfrm>
                                <a:off x="4413980" y="4634853"/>
                                <a:ext cx="358771" cy="178149"/>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325DF9E3-8848-4252-9251-E227135FE25B}"/>
                                  </a:ext>
                                </a:extLst>
                              </p:cNvPr>
                              <p:cNvSpPr txBox="1"/>
                              <p:nvPr/>
                            </p:nvSpPr>
                            <p:spPr>
                              <a:xfrm>
                                <a:off x="4496961" y="4961674"/>
                                <a:ext cx="460870" cy="1749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900" i="1" smtClean="0">
                                              <a:solidFill>
                                                <a:srgbClr val="FF0000"/>
                                              </a:solidFill>
                                              <a:latin typeface="Cambria Math" panose="02040503050406030204" pitchFamily="18" charset="0"/>
                                              <a:cs typeface="Microsoft Sans Serif" panose="020B0604020202020204" pitchFamily="34" charset="0"/>
                                            </a:rPr>
                                          </m:ctrlPr>
                                        </m:sSubPr>
                                        <m:e>
                                          <m:r>
                                            <a:rPr lang="en-US" sz="900" b="0" i="1" smtClean="0">
                                              <a:solidFill>
                                                <a:srgbClr val="FF0000"/>
                                              </a:solidFill>
                                              <a:latin typeface="Cambria Math" panose="02040503050406030204" pitchFamily="18" charset="0"/>
                                              <a:cs typeface="Microsoft Sans Serif" panose="020B0604020202020204" pitchFamily="34" charset="0"/>
                                            </a:rPr>
                                            <m:t>𝑊</m:t>
                                          </m:r>
                                        </m:e>
                                        <m:sub>
                                          <m:r>
                                            <a:rPr lang="en-US" sz="900" i="1" smtClean="0">
                                              <a:solidFill>
                                                <a:srgbClr val="FF0000"/>
                                              </a:solidFill>
                                              <a:latin typeface="Cambria Math" panose="02040503050406030204" pitchFamily="18" charset="0"/>
                                              <a:cs typeface="Microsoft Sans Serif" panose="020B0604020202020204" pitchFamily="34" charset="0"/>
                                            </a:rPr>
                                            <m:t>𝑜</m:t>
                                          </m:r>
                                          <m:r>
                                            <a:rPr lang="en-US" sz="900" b="0" i="1" smtClean="0">
                                              <a:solidFill>
                                                <a:srgbClr val="FF0000"/>
                                              </a:solidFill>
                                              <a:latin typeface="Cambria Math" panose="02040503050406030204" pitchFamily="18" charset="0"/>
                                              <a:cs typeface="Microsoft Sans Serif" panose="020B0604020202020204" pitchFamily="34" charset="0"/>
                                            </a:rPr>
                                            <m:t>𝑓𝑓𝑠𝑒𝑡</m:t>
                                          </m:r>
                                        </m:sub>
                                      </m:sSub>
                                    </m:oMath>
                                  </m:oMathPara>
                                </a14:m>
                                <a:endParaRPr lang="en-US" sz="900" dirty="0">
                                  <a:solidFill>
                                    <a:srgbClr val="FF0000"/>
                                  </a:solidFill>
                                </a:endParaRPr>
                              </a:p>
                            </p:txBody>
                          </p:sp>
                        </mc:Choice>
                        <mc:Fallback xmlns="">
                          <p:sp>
                            <p:nvSpPr>
                              <p:cNvPr id="27" name="TextBox 26">
                                <a:extLst>
                                  <a:ext uri="{FF2B5EF4-FFF2-40B4-BE49-F238E27FC236}">
                                    <a16:creationId xmlns:a16="http://schemas.microsoft.com/office/drawing/2014/main" id="{325DF9E3-8848-4252-9251-E227135FE25B}"/>
                                  </a:ext>
                                </a:extLst>
                              </p:cNvPr>
                              <p:cNvSpPr txBox="1">
                                <a:spLocks noRot="1" noChangeAspect="1" noMove="1" noResize="1" noEditPoints="1" noAdjustHandles="1" noChangeArrowheads="1" noChangeShapeType="1" noTextEdit="1"/>
                              </p:cNvSpPr>
                              <p:nvPr/>
                            </p:nvSpPr>
                            <p:spPr>
                              <a:xfrm>
                                <a:off x="4496961" y="4961674"/>
                                <a:ext cx="460870" cy="174995"/>
                              </a:xfrm>
                              <a:prstGeom prst="rect">
                                <a:avLst/>
                              </a:prstGeom>
                              <a:blipFill>
                                <a:blip r:embed="rId4"/>
                                <a:stretch>
                                  <a:fillRect/>
                                </a:stretch>
                              </a:blipFill>
                            </p:spPr>
                            <p:txBody>
                              <a:bodyPr/>
                              <a:lstStyle/>
                              <a:p>
                                <a:r>
                                  <a:rPr lang="en-US">
                                    <a:noFill/>
                                  </a:rPr>
                                  <a:t> </a:t>
                                </a:r>
                              </a:p>
                            </p:txBody>
                          </p:sp>
                        </mc:Fallback>
                      </mc:AlternateContent>
                    </p:grpSp>
                    <p:sp>
                      <p:nvSpPr>
                        <p:cNvPr id="24" name="Rectangle 23">
                          <a:extLst>
                            <a:ext uri="{FF2B5EF4-FFF2-40B4-BE49-F238E27FC236}">
                              <a16:creationId xmlns:a16="http://schemas.microsoft.com/office/drawing/2014/main" id="{2389A014-6C5A-4D75-B6DE-ACA33D550C9A}"/>
                            </a:ext>
                          </a:extLst>
                        </p:cNvPr>
                        <p:cNvSpPr/>
                        <p:nvPr/>
                      </p:nvSpPr>
                      <p:spPr bwMode="auto">
                        <a:xfrm>
                          <a:off x="4463292" y="5201918"/>
                          <a:ext cx="623030" cy="1254854"/>
                        </a:xfrm>
                        <a:prstGeom prst="rect">
                          <a:avLst/>
                        </a:prstGeom>
                        <a:noFill/>
                        <a:ln w="28575">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21" name="TextBox 20">
                        <a:extLst>
                          <a:ext uri="{FF2B5EF4-FFF2-40B4-BE49-F238E27FC236}">
                            <a16:creationId xmlns:a16="http://schemas.microsoft.com/office/drawing/2014/main" id="{0425AC20-B77C-47F5-9187-1D7F177BD347}"/>
                          </a:ext>
                        </a:extLst>
                      </p:cNvPr>
                      <p:cNvSpPr txBox="1"/>
                      <p:nvPr/>
                    </p:nvSpPr>
                    <p:spPr>
                      <a:xfrm>
                        <a:off x="3552734" y="6213909"/>
                        <a:ext cx="2075260" cy="128278"/>
                      </a:xfrm>
                      <a:prstGeom prst="rect">
                        <a:avLst/>
                      </a:prstGeom>
                    </p:spPr>
                    <p:txBody>
                      <a:bodyPr wrap="square" lIns="0" tIns="0" rIns="0" bIns="0" rtlCol="0">
                        <a:spAutoFit/>
                      </a:bodyPr>
                      <a:lstStyle/>
                      <a:p>
                        <a:pPr algn="l">
                          <a:lnSpc>
                            <a:spcPct val="96000"/>
                          </a:lnSpc>
                        </a:pPr>
                        <a:r>
                          <a:rPr lang="en-US" sz="1200" dirty="0">
                            <a:latin typeface="Microsoft Sans Serif"/>
                            <a:cs typeface="Microsoft Sans Serif" panose="020B0604020202020204" pitchFamily="34" charset="0"/>
                          </a:rPr>
                          <a:t>Sensing window parameters defined relative to the earliest detected tap</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7ABC5CD2-DA50-4005-B718-E4BB8EB4C0DD}"/>
                              </a:ext>
                            </a:extLst>
                          </p:cNvPr>
                          <p:cNvSpPr txBox="1"/>
                          <p:nvPr/>
                        </p:nvSpPr>
                        <p:spPr>
                          <a:xfrm>
                            <a:off x="3978576" y="5574919"/>
                            <a:ext cx="426278" cy="29840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m:oMathPara>
                            </a14:m>
                            <a:endParaRPr lang="en-US" sz="1000" dirty="0">
                              <a:solidFill>
                                <a:schemeClr val="tx2"/>
                              </a:solidFill>
                            </a:endParaRPr>
                          </a:p>
                          <a:p>
                            <a:endParaRPr lang="en-US" sz="1000" dirty="0">
                              <a:solidFill>
                                <a:schemeClr val="tx2"/>
                              </a:solidFill>
                            </a:endParaRPr>
                          </a:p>
                        </p:txBody>
                      </p:sp>
                    </mc:Choice>
                    <mc:Fallback xmlns="">
                      <p:sp>
                        <p:nvSpPr>
                          <p:cNvPr id="22" name="TextBox 21">
                            <a:extLst>
                              <a:ext uri="{FF2B5EF4-FFF2-40B4-BE49-F238E27FC236}">
                                <a16:creationId xmlns:a16="http://schemas.microsoft.com/office/drawing/2014/main" id="{7ABC5CD2-DA50-4005-B718-E4BB8EB4C0DD}"/>
                              </a:ext>
                            </a:extLst>
                          </p:cNvPr>
                          <p:cNvSpPr txBox="1">
                            <a:spLocks noRot="1" noChangeAspect="1" noMove="1" noResize="1" noEditPoints="1" noAdjustHandles="1" noChangeArrowheads="1" noChangeShapeType="1" noTextEdit="1"/>
                          </p:cNvSpPr>
                          <p:nvPr/>
                        </p:nvSpPr>
                        <p:spPr>
                          <a:xfrm>
                            <a:off x="3978576" y="5574919"/>
                            <a:ext cx="426278" cy="298401"/>
                          </a:xfrm>
                          <a:prstGeom prst="rect">
                            <a:avLst/>
                          </a:prstGeom>
                          <a:blipFill>
                            <a:blip r:embed="rId5"/>
                            <a:stretch>
                              <a:fillRect/>
                            </a:stretch>
                          </a:blipFill>
                        </p:spPr>
                        <p:txBody>
                          <a:bodyPr/>
                          <a:lstStyle/>
                          <a:p>
                            <a:r>
                              <a:rPr lang="en-US">
                                <a:noFill/>
                              </a:rPr>
                              <a:t> </a:t>
                            </a:r>
                          </a:p>
                        </p:txBody>
                      </p:sp>
                    </mc:Fallback>
                  </mc:AlternateContent>
                </p:grpSp>
                <p:sp>
                  <p:nvSpPr>
                    <p:cNvPr id="17" name="TextBox 16">
                      <a:extLst>
                        <a:ext uri="{FF2B5EF4-FFF2-40B4-BE49-F238E27FC236}">
                          <a16:creationId xmlns:a16="http://schemas.microsoft.com/office/drawing/2014/main" id="{3B32F92C-3D7E-48C2-9D3D-E956AB0681A4}"/>
                        </a:ext>
                      </a:extLst>
                    </p:cNvPr>
                    <p:cNvSpPr txBox="1"/>
                    <p:nvPr/>
                  </p:nvSpPr>
                  <p:spPr>
                    <a:xfrm>
                      <a:off x="2501014" y="4029191"/>
                      <a:ext cx="1023704" cy="209590"/>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Reference Point: Earliest detected tap</a:t>
                      </a:r>
                    </a:p>
                  </p:txBody>
                </p:sp>
                <p:sp>
                  <p:nvSpPr>
                    <p:cNvPr id="18" name="Oval 17">
                      <a:extLst>
                        <a:ext uri="{FF2B5EF4-FFF2-40B4-BE49-F238E27FC236}">
                          <a16:creationId xmlns:a16="http://schemas.microsoft.com/office/drawing/2014/main" id="{5B095978-1A96-4D40-9539-F5975AB39891}"/>
                        </a:ext>
                      </a:extLst>
                    </p:cNvPr>
                    <p:cNvSpPr/>
                    <p:nvPr/>
                  </p:nvSpPr>
                  <p:spPr bwMode="auto">
                    <a:xfrm>
                      <a:off x="3567405" y="4239347"/>
                      <a:ext cx="116231" cy="482633"/>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9" name="Straight Arrow Connector 18">
                      <a:extLst>
                        <a:ext uri="{FF2B5EF4-FFF2-40B4-BE49-F238E27FC236}">
                          <a16:creationId xmlns:a16="http://schemas.microsoft.com/office/drawing/2014/main" id="{9C91ACD9-8C24-40B4-A9B8-6F91AE1E07C6}"/>
                        </a:ext>
                      </a:extLst>
                    </p:cNvPr>
                    <p:cNvCxnSpPr>
                      <a:cxnSpLocks/>
                      <a:endCxn id="18" idx="1"/>
                    </p:cNvCxnSpPr>
                    <p:nvPr/>
                  </p:nvCxnSpPr>
                  <p:spPr bwMode="auto">
                    <a:xfrm>
                      <a:off x="2916774" y="4162679"/>
                      <a:ext cx="667652" cy="147348"/>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cxnSp>
              <p:nvCxnSpPr>
                <p:cNvPr id="37" name="Straight Connector 36">
                  <a:extLst>
                    <a:ext uri="{FF2B5EF4-FFF2-40B4-BE49-F238E27FC236}">
                      <a16:creationId xmlns:a16="http://schemas.microsoft.com/office/drawing/2014/main" id="{382714EF-17D3-4186-B3EF-01E4B8E2F48F}"/>
                    </a:ext>
                  </a:extLst>
                </p:cNvPr>
                <p:cNvCxnSpPr>
                  <a:cxnSpLocks/>
                </p:cNvCxnSpPr>
                <p:nvPr/>
              </p:nvCxnSpPr>
              <p:spPr bwMode="auto">
                <a:xfrm flipV="1">
                  <a:off x="2843808" y="5245238"/>
                  <a:ext cx="4025253" cy="26576"/>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39" name="Straight Arrow Connector 38">
                  <a:extLst>
                    <a:ext uri="{FF2B5EF4-FFF2-40B4-BE49-F238E27FC236}">
                      <a16:creationId xmlns:a16="http://schemas.microsoft.com/office/drawing/2014/main" id="{DC6FE19B-64A4-4EFB-8DB1-7403840BF682}"/>
                    </a:ext>
                  </a:extLst>
                </p:cNvPr>
                <p:cNvCxnSpPr>
                  <a:cxnSpLocks/>
                </p:cNvCxnSpPr>
                <p:nvPr/>
              </p:nvCxnSpPr>
              <p:spPr>
                <a:xfrm flipV="1">
                  <a:off x="307530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98AF4C08-9E77-4974-8A43-90493C330941}"/>
                    </a:ext>
                  </a:extLst>
                </p:cNvPr>
                <p:cNvCxnSpPr>
                  <a:cxnSpLocks/>
                </p:cNvCxnSpPr>
                <p:nvPr/>
              </p:nvCxnSpPr>
              <p:spPr>
                <a:xfrm flipV="1">
                  <a:off x="5977913" y="5342083"/>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2D26505A-7087-4FBF-AD47-6B4B14D5AE94}"/>
                    </a:ext>
                  </a:extLst>
                </p:cNvPr>
                <p:cNvCxnSpPr>
                  <a:cxnSpLocks/>
                </p:cNvCxnSpPr>
                <p:nvPr/>
              </p:nvCxnSpPr>
              <p:spPr>
                <a:xfrm flipV="1">
                  <a:off x="5508104" y="4937071"/>
                  <a:ext cx="0" cy="58755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ADF10C53-82CE-43D3-BEE4-D6FCD37B9A46}"/>
                    </a:ext>
                  </a:extLst>
                </p:cNvPr>
                <p:cNvCxnSpPr>
                  <a:cxnSpLocks/>
                </p:cNvCxnSpPr>
                <p:nvPr/>
              </p:nvCxnSpPr>
              <p:spPr>
                <a:xfrm flipV="1">
                  <a:off x="336271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grpSp>
        <p:grpSp>
          <p:nvGrpSpPr>
            <p:cNvPr id="4104" name="Group 4103">
              <a:extLst>
                <a:ext uri="{FF2B5EF4-FFF2-40B4-BE49-F238E27FC236}">
                  <a16:creationId xmlns:a16="http://schemas.microsoft.com/office/drawing/2014/main" id="{0139EBE4-03DC-435D-B7EC-C425CAFEF23C}"/>
                </a:ext>
              </a:extLst>
            </p:cNvPr>
            <p:cNvGrpSpPr/>
            <p:nvPr/>
          </p:nvGrpSpPr>
          <p:grpSpPr>
            <a:xfrm>
              <a:off x="3359114" y="5477046"/>
              <a:ext cx="3092675" cy="881880"/>
              <a:chOff x="3359114" y="5477046"/>
              <a:chExt cx="3092675" cy="881880"/>
            </a:xfrm>
          </p:grpSpPr>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9F779027-2141-4DE5-93A6-D8FE86CF7F3C}"/>
                      </a:ext>
                    </a:extLst>
                  </p:cNvPr>
                  <p:cNvSpPr txBox="1"/>
                  <p:nvPr/>
                </p:nvSpPr>
                <p:spPr>
                  <a:xfrm>
                    <a:off x="4949878" y="5616765"/>
                    <a:ext cx="1501911" cy="412613"/>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a14:m>
                    <a:r>
                      <a:rPr lang="en-US" sz="1000" dirty="0">
                        <a:solidFill>
                          <a:schemeClr val="tx2"/>
                        </a:solidFill>
                      </a:rPr>
                      <a:t>+</a:t>
                    </a:r>
                    <a:r>
                      <a:rPr lang="en-US" sz="1000" dirty="0">
                        <a:solidFill>
                          <a:schemeClr val="tx2"/>
                        </a:solidFill>
                        <a:cs typeface="Microsoft Sans Serif" panose="020B0604020202020204" pitchFamily="34" charset="0"/>
                      </a:rPr>
                      <a:t> </a:t>
                    </a:r>
                    <a14:m>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𝑙𝑒𝑛𝑔𝑡h</m:t>
                            </m:r>
                          </m:sub>
                        </m:sSub>
                      </m:oMath>
                    </a14:m>
                    <a:endParaRPr lang="en-US" sz="1000" dirty="0">
                      <a:solidFill>
                        <a:schemeClr val="tx2"/>
                      </a:solidFill>
                    </a:endParaRPr>
                  </a:p>
                  <a:p>
                    <a:endParaRPr lang="en-US" sz="1000" dirty="0">
                      <a:solidFill>
                        <a:schemeClr val="tx2"/>
                      </a:solidFill>
                    </a:endParaRPr>
                  </a:p>
                </p:txBody>
              </p:sp>
            </mc:Choice>
            <mc:Fallback xmlns="">
              <p:sp>
                <p:nvSpPr>
                  <p:cNvPr id="56" name="TextBox 55">
                    <a:extLst>
                      <a:ext uri="{FF2B5EF4-FFF2-40B4-BE49-F238E27FC236}">
                        <a16:creationId xmlns:a16="http://schemas.microsoft.com/office/drawing/2014/main" id="{9F779027-2141-4DE5-93A6-D8FE86CF7F3C}"/>
                      </a:ext>
                    </a:extLst>
                  </p:cNvPr>
                  <p:cNvSpPr txBox="1">
                    <a:spLocks noRot="1" noChangeAspect="1" noMove="1" noResize="1" noEditPoints="1" noAdjustHandles="1" noChangeArrowheads="1" noChangeShapeType="1" noTextEdit="1"/>
                  </p:cNvSpPr>
                  <p:nvPr/>
                </p:nvSpPr>
                <p:spPr>
                  <a:xfrm>
                    <a:off x="4949878" y="5616765"/>
                    <a:ext cx="1501911" cy="412613"/>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7" name="TextBox 56">
                    <a:extLst>
                      <a:ext uri="{FF2B5EF4-FFF2-40B4-BE49-F238E27FC236}">
                        <a16:creationId xmlns:a16="http://schemas.microsoft.com/office/drawing/2014/main" id="{D50EE2F6-1581-4810-9D2E-3F4291945756}"/>
                      </a:ext>
                    </a:extLst>
                  </p:cNvPr>
                  <p:cNvSpPr txBox="1"/>
                  <p:nvPr/>
                </p:nvSpPr>
                <p:spPr>
                  <a:xfrm>
                    <a:off x="4205731" y="5990181"/>
                    <a:ext cx="1075894" cy="2587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FF0000"/>
                                  </a:solidFill>
                                  <a:latin typeface="Cambria Math" panose="02040503050406030204" pitchFamily="18" charset="0"/>
                                  <a:cs typeface="Microsoft Sans Serif" panose="020B0604020202020204" pitchFamily="34" charset="0"/>
                                </a:rPr>
                              </m:ctrlPr>
                            </m:sSubPr>
                            <m:e>
                              <m:r>
                                <a:rPr lang="en-US" sz="1000" b="0" i="1" smtClean="0">
                                  <a:solidFill>
                                    <a:srgbClr val="FF0000"/>
                                  </a:solidFill>
                                  <a:latin typeface="Cambria Math" panose="02040503050406030204" pitchFamily="18" charset="0"/>
                                  <a:cs typeface="Microsoft Sans Serif" panose="020B0604020202020204" pitchFamily="34" charset="0"/>
                                </a:rPr>
                                <m:t>𝑊</m:t>
                              </m:r>
                            </m:e>
                            <m:sub>
                              <m:r>
                                <a:rPr lang="en-US" sz="1000" i="1" smtClean="0">
                                  <a:solidFill>
                                    <a:srgbClr val="FF0000"/>
                                  </a:solidFill>
                                  <a:latin typeface="Cambria Math" panose="02040503050406030204" pitchFamily="18" charset="0"/>
                                  <a:cs typeface="Microsoft Sans Serif" panose="020B0604020202020204" pitchFamily="34" charset="0"/>
                                </a:rPr>
                                <m:t>𝑙</m:t>
                              </m:r>
                              <m:r>
                                <a:rPr lang="en-US" sz="1000" b="0" i="1" smtClean="0">
                                  <a:solidFill>
                                    <a:srgbClr val="FF0000"/>
                                  </a:solidFill>
                                  <a:latin typeface="Cambria Math" panose="02040503050406030204" pitchFamily="18" charset="0"/>
                                  <a:cs typeface="Microsoft Sans Serif" panose="020B0604020202020204" pitchFamily="34" charset="0"/>
                                </a:rPr>
                                <m:t>𝑒𝑛𝑔𝑡h</m:t>
                              </m:r>
                            </m:sub>
                          </m:sSub>
                        </m:oMath>
                      </m:oMathPara>
                    </a14:m>
                    <a:endParaRPr lang="en-US" sz="1000" dirty="0">
                      <a:solidFill>
                        <a:srgbClr val="FF0000"/>
                      </a:solidFill>
                    </a:endParaRPr>
                  </a:p>
                </p:txBody>
              </p:sp>
            </mc:Choice>
            <mc:Fallback xmlns="">
              <p:sp>
                <p:nvSpPr>
                  <p:cNvPr id="57" name="TextBox 56">
                    <a:extLst>
                      <a:ext uri="{FF2B5EF4-FFF2-40B4-BE49-F238E27FC236}">
                        <a16:creationId xmlns:a16="http://schemas.microsoft.com/office/drawing/2014/main" id="{D50EE2F6-1581-4810-9D2E-3F4291945756}"/>
                      </a:ext>
                    </a:extLst>
                  </p:cNvPr>
                  <p:cNvSpPr txBox="1">
                    <a:spLocks noRot="1" noChangeAspect="1" noMove="1" noResize="1" noEditPoints="1" noAdjustHandles="1" noChangeArrowheads="1" noChangeShapeType="1" noTextEdit="1"/>
                  </p:cNvSpPr>
                  <p:nvPr/>
                </p:nvSpPr>
                <p:spPr>
                  <a:xfrm>
                    <a:off x="4205731" y="5990181"/>
                    <a:ext cx="1075894" cy="258725"/>
                  </a:xfrm>
                  <a:prstGeom prst="rect">
                    <a:avLst/>
                  </a:prstGeom>
                  <a:blipFill>
                    <a:blip r:embed="rId7"/>
                    <a:stretch>
                      <a:fillRect/>
                    </a:stretch>
                  </a:blipFill>
                </p:spPr>
                <p:txBody>
                  <a:bodyPr/>
                  <a:lstStyle/>
                  <a:p>
                    <a:r>
                      <a:rPr lang="en-US">
                        <a:noFill/>
                      </a:rPr>
                      <a:t> </a:t>
                    </a:r>
                  </a:p>
                </p:txBody>
              </p:sp>
            </mc:Fallback>
          </mc:AlternateContent>
          <p:cxnSp>
            <p:nvCxnSpPr>
              <p:cNvPr id="60" name="Straight Connector 59">
                <a:extLst>
                  <a:ext uri="{FF2B5EF4-FFF2-40B4-BE49-F238E27FC236}">
                    <a16:creationId xmlns:a16="http://schemas.microsoft.com/office/drawing/2014/main" id="{4CE0AE83-47B0-45D1-9B72-B43AE2023AF4}"/>
                  </a:ext>
                </a:extLst>
              </p:cNvPr>
              <p:cNvCxnSpPr/>
              <p:nvPr/>
            </p:nvCxnSpPr>
            <p:spPr bwMode="auto">
              <a:xfrm>
                <a:off x="3359114" y="5567954"/>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62" name="Straight Connector 61">
                <a:extLst>
                  <a:ext uri="{FF2B5EF4-FFF2-40B4-BE49-F238E27FC236}">
                    <a16:creationId xmlns:a16="http://schemas.microsoft.com/office/drawing/2014/main" id="{00147A29-936B-4C20-9F85-E0458EEED680}"/>
                  </a:ext>
                </a:extLst>
              </p:cNvPr>
              <p:cNvCxnSpPr/>
              <p:nvPr/>
            </p:nvCxnSpPr>
            <p:spPr bwMode="auto">
              <a:xfrm>
                <a:off x="3981496" y="5555795"/>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4101" name="Straight Arrow Connector 4100">
                <a:extLst>
                  <a:ext uri="{FF2B5EF4-FFF2-40B4-BE49-F238E27FC236}">
                    <a16:creationId xmlns:a16="http://schemas.microsoft.com/office/drawing/2014/main" id="{EA78CFEA-4B19-4202-82BE-CD13D24996CD}"/>
                  </a:ext>
                </a:extLst>
              </p:cNvPr>
              <p:cNvCxnSpPr/>
              <p:nvPr/>
            </p:nvCxnSpPr>
            <p:spPr bwMode="auto">
              <a:xfrm>
                <a:off x="3359114" y="6237628"/>
                <a:ext cx="622382"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a:extLst>
                  <a:ext uri="{FF2B5EF4-FFF2-40B4-BE49-F238E27FC236}">
                    <a16:creationId xmlns:a16="http://schemas.microsoft.com/office/drawing/2014/main" id="{A3BADFDD-2214-4370-9299-39AB9CDC662D}"/>
                  </a:ext>
                </a:extLst>
              </p:cNvPr>
              <p:cNvCxnSpPr>
                <a:cxnSpLocks/>
              </p:cNvCxnSpPr>
              <p:nvPr/>
            </p:nvCxnSpPr>
            <p:spPr bwMode="auto">
              <a:xfrm>
                <a:off x="5435949" y="5477046"/>
                <a:ext cx="0" cy="869721"/>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73" name="Straight Arrow Connector 72">
                <a:extLst>
                  <a:ext uri="{FF2B5EF4-FFF2-40B4-BE49-F238E27FC236}">
                    <a16:creationId xmlns:a16="http://schemas.microsoft.com/office/drawing/2014/main" id="{7D5F2BF0-5A1B-4906-B663-4F3E325AB692}"/>
                  </a:ext>
                </a:extLst>
              </p:cNvPr>
              <p:cNvCxnSpPr/>
              <p:nvPr/>
            </p:nvCxnSpPr>
            <p:spPr bwMode="auto">
              <a:xfrm>
                <a:off x="3987718" y="6237628"/>
                <a:ext cx="1448231"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 name="Footer Placeholder 1">
            <a:extLst>
              <a:ext uri="{FF2B5EF4-FFF2-40B4-BE49-F238E27FC236}">
                <a16:creationId xmlns:a16="http://schemas.microsoft.com/office/drawing/2014/main" id="{EE0D3F26-A109-47E8-8A9C-1BF9078C3387}"/>
              </a:ext>
            </a:extLst>
          </p:cNvPr>
          <p:cNvSpPr>
            <a:spLocks noGrp="1"/>
          </p:cNvSpPr>
          <p:nvPr>
            <p:ph type="ftr" sz="quarter" idx="11"/>
          </p:nvPr>
        </p:nvSpPr>
        <p:spPr/>
        <p:txBody>
          <a:bodyPr/>
          <a:lstStyle/>
          <a:p>
            <a:r>
              <a:rPr lang="en-US" altLang="en-US"/>
              <a:t>P. Pakrooh et. al (Qualcomm)</a:t>
            </a:r>
          </a:p>
        </p:txBody>
      </p:sp>
    </p:spTree>
    <p:extLst>
      <p:ext uri="{BB962C8B-B14F-4D97-AF65-F5344CB8AC3E}">
        <p14:creationId xmlns:p14="http://schemas.microsoft.com/office/powerpoint/2010/main" val="628959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xfrm>
            <a:off x="290736" y="593725"/>
            <a:ext cx="8638728" cy="779385"/>
          </a:xfrm>
          <a:ln/>
        </p:spPr>
        <p:txBody>
          <a:bodyPr/>
          <a:lstStyle/>
          <a:p>
            <a:r>
              <a:rPr lang="en-US" altLang="en-US" sz="2800" dirty="0"/>
              <a:t>CIR Window: Reference and Number of Windows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March 2022</a:t>
            </a:r>
          </a:p>
        </p:txBody>
      </p:sp>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612576" y="908720"/>
            <a:ext cx="8964894" cy="4892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742950" lvl="2" indent="0" fontAlgn="ctr">
              <a:spcBef>
                <a:spcPts val="0"/>
              </a:spcBef>
              <a:spcAft>
                <a:spcPts val="0"/>
              </a:spcAft>
              <a:buNone/>
              <a:tabLst>
                <a:tab pos="457200" algn="l"/>
              </a:tabLst>
            </a:pPr>
            <a:endParaRPr lang="en-US" sz="1800" b="1" dirty="0">
              <a:latin typeface="Calibri" panose="020F0502020204030204" pitchFamily="34" charset="0"/>
              <a:ea typeface="Times New Roman" panose="02020603050405020304" pitchFamily="18" charset="0"/>
            </a:endParaRPr>
          </a:p>
          <a:p>
            <a:pPr marL="1143000" lvl="3" indent="0" fontAlgn="ctr">
              <a:spcBef>
                <a:spcPts val="0"/>
              </a:spcBef>
              <a:spcAft>
                <a:spcPts val="0"/>
              </a:spcAft>
              <a:buSzPct val="100000"/>
              <a:buNone/>
              <a:tabLst>
                <a:tab pos="914400" algn="l"/>
              </a:tabLst>
            </a:pPr>
            <a:endParaRPr lang="en-US" sz="1800" b="1" dirty="0">
              <a:solidFill>
                <a:schemeClr val="tx2"/>
              </a:solidFill>
              <a:latin typeface="Calibri" panose="020F0502020204030204" pitchFamily="34" charset="0"/>
              <a:ea typeface="Times New Roman" panose="02020603050405020304" pitchFamily="18" charset="0"/>
            </a:endParaRPr>
          </a:p>
          <a:p>
            <a:pPr lvl="3" indent="-285750" fontAlgn="ctr">
              <a:spcBef>
                <a:spcPts val="0"/>
              </a:spcBef>
              <a:spcAft>
                <a:spcPts val="0"/>
              </a:spcAft>
              <a:buClr>
                <a:schemeClr val="tx1"/>
              </a:buClr>
              <a:buSzPct val="140000"/>
              <a:buFont typeface="Arial" panose="020B0604020202020204" pitchFamily="34" charset="0"/>
              <a:buChar char="•"/>
              <a:tabLst>
                <a:tab pos="914400" algn="l"/>
              </a:tabLst>
            </a:pPr>
            <a:r>
              <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rPr>
              <a:t>The reference point for the CIR window can be based on the earliest arrival tap of the estimated CIR.</a:t>
            </a:r>
          </a:p>
          <a:p>
            <a:pPr lvl="3" indent="-285750" fontAlgn="ctr">
              <a:spcBef>
                <a:spcPts val="0"/>
              </a:spcBef>
              <a:spcAft>
                <a:spcPts val="0"/>
              </a:spcAft>
              <a:buSzPct val="140000"/>
              <a:buFont typeface="Arial" panose="020B0604020202020204" pitchFamily="34" charset="0"/>
              <a:buChar char="•"/>
              <a:tabLst>
                <a:tab pos="914400" algn="l"/>
              </a:tabLst>
            </a:pPr>
            <a:endPar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lvl="3" indent="-285750" fontAlgn="ctr">
              <a:spcBef>
                <a:spcPts val="0"/>
              </a:spcBef>
              <a:spcAft>
                <a:spcPts val="0"/>
              </a:spcAft>
              <a:buSzPct val="140000"/>
              <a:buFont typeface="Arial" panose="020B0604020202020204" pitchFamily="34" charset="0"/>
              <a:buChar char="•"/>
              <a:tabLst>
                <a:tab pos="914400" algn="l"/>
              </a:tabLst>
            </a:pPr>
            <a:r>
              <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rPr>
              <a:t>Other methods are possible for specifying the reference points for synchronized scenarios.</a:t>
            </a:r>
          </a:p>
          <a:p>
            <a:pPr lvl="3" indent="-285750" fontAlgn="ctr">
              <a:spcBef>
                <a:spcPts val="0"/>
              </a:spcBef>
              <a:spcAft>
                <a:spcPts val="0"/>
              </a:spcAft>
              <a:buSzPct val="140000"/>
              <a:buFont typeface="Arial" panose="020B0604020202020204" pitchFamily="34" charset="0"/>
              <a:buChar char="•"/>
              <a:tabLst>
                <a:tab pos="914400" algn="l"/>
              </a:tabLst>
            </a:pPr>
            <a:endPar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lvl="3" indent="-285750" fontAlgn="ctr">
              <a:spcBef>
                <a:spcPts val="0"/>
              </a:spcBef>
              <a:spcAft>
                <a:spcPts val="0"/>
              </a:spcAft>
              <a:buSzPct val="140000"/>
              <a:buFont typeface="Arial" panose="020B0604020202020204" pitchFamily="34" charset="0"/>
              <a:buChar char="•"/>
              <a:tabLst>
                <a:tab pos="914400" algn="l"/>
              </a:tabLst>
            </a:pPr>
            <a:r>
              <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rPr>
              <a:t>One window is simple and may be sufficient. </a:t>
            </a:r>
          </a:p>
          <a:p>
            <a:pPr lvl="4" indent="-285750" fontAlgn="ctr">
              <a:spcBef>
                <a:spcPts val="0"/>
              </a:spcBef>
              <a:spcAft>
                <a:spcPts val="0"/>
              </a:spcAft>
              <a:buSzPct val="100000"/>
              <a:buFont typeface="Courier New" panose="02070309020205020404" pitchFamily="49" charset="0"/>
              <a:buChar char="o"/>
              <a:tabLst>
                <a:tab pos="914400" algn="l"/>
              </a:tabLst>
            </a:pPr>
            <a:r>
              <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rPr>
              <a:t>The duration and position of the window could be configurable to cover a large sensing area.</a:t>
            </a:r>
          </a:p>
          <a:p>
            <a:pPr lvl="4" indent="-285750" fontAlgn="ctr">
              <a:spcBef>
                <a:spcPts val="0"/>
              </a:spcBef>
              <a:spcAft>
                <a:spcPts val="0"/>
              </a:spcAft>
              <a:buSzPct val="100000"/>
              <a:buFont typeface="Courier New" panose="02070309020205020404" pitchFamily="49" charset="0"/>
              <a:buChar char="o"/>
              <a:tabLst>
                <a:tab pos="914400" algn="l"/>
              </a:tabLst>
            </a:pPr>
            <a:r>
              <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rPr>
              <a:t>Multiple windows increase complexity and potentially payload CIR feedback size. Its need requires to be discussed. </a:t>
            </a:r>
          </a:p>
          <a:p>
            <a:pPr marL="1143000" lvl="3" indent="0" fontAlgn="ctr">
              <a:spcBef>
                <a:spcPts val="0"/>
              </a:spcBef>
              <a:spcAft>
                <a:spcPts val="0"/>
              </a:spcAft>
              <a:buSzPts val="1000"/>
              <a:buNone/>
              <a:tabLst>
                <a:tab pos="914400" algn="l"/>
              </a:tabLst>
            </a:pPr>
            <a:endParaRPr lang="en-US" sz="1800" b="1" dirty="0">
              <a:latin typeface="Calibri" panose="020F0502020204030204" pitchFamily="34" charset="0"/>
              <a:ea typeface="Calibri" panose="020F0502020204030204" pitchFamily="34" charset="0"/>
            </a:endParaRPr>
          </a:p>
          <a:p>
            <a:pPr lvl="3" indent="-285750" fontAlgn="ctr">
              <a:spcBef>
                <a:spcPts val="0"/>
              </a:spcBef>
              <a:spcAft>
                <a:spcPts val="0"/>
              </a:spcAft>
              <a:buSzPts val="1000"/>
              <a:buFont typeface="Symbol" panose="05050102010706020507" pitchFamily="18" charset="2"/>
              <a:buChar char=""/>
              <a:tabLst>
                <a:tab pos="914400" algn="l"/>
              </a:tabLst>
            </a:pPr>
            <a:endParaRPr lang="en-US" sz="1800" kern="0" dirty="0">
              <a:latin typeface="Microsoft Sans Serif (Body)"/>
            </a:endParaRPr>
          </a:p>
        </p:txBody>
      </p:sp>
      <p:sp>
        <p:nvSpPr>
          <p:cNvPr id="2" name="Footer Placeholder 1">
            <a:extLst>
              <a:ext uri="{FF2B5EF4-FFF2-40B4-BE49-F238E27FC236}">
                <a16:creationId xmlns:a16="http://schemas.microsoft.com/office/drawing/2014/main" id="{BADE53AA-F620-4453-A43E-8F91CE3767E8}"/>
              </a:ext>
            </a:extLst>
          </p:cNvPr>
          <p:cNvSpPr>
            <a:spLocks noGrp="1"/>
          </p:cNvSpPr>
          <p:nvPr>
            <p:ph type="ftr" sz="quarter" idx="11"/>
          </p:nvPr>
        </p:nvSpPr>
        <p:spPr/>
        <p:txBody>
          <a:bodyPr/>
          <a:lstStyle/>
          <a:p>
            <a:r>
              <a:rPr lang="en-US" altLang="en-US"/>
              <a:t>P. Pakrooh et. al (Qualcomm)</a:t>
            </a:r>
          </a:p>
        </p:txBody>
      </p:sp>
    </p:spTree>
    <p:extLst>
      <p:ext uri="{BB962C8B-B14F-4D97-AF65-F5344CB8AC3E}">
        <p14:creationId xmlns:p14="http://schemas.microsoft.com/office/powerpoint/2010/main" val="3292459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xfrm>
            <a:off x="518647" y="626492"/>
            <a:ext cx="8638728" cy="779385"/>
          </a:xfrm>
          <a:ln/>
        </p:spPr>
        <p:txBody>
          <a:bodyPr/>
          <a:lstStyle/>
          <a:p>
            <a:r>
              <a:rPr lang="en-US" altLang="en-US" sz="2800" dirty="0"/>
              <a:t>CIR Window Length and Offset</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March 2022</a:t>
            </a:r>
          </a:p>
        </p:txBody>
      </p:sp>
      <mc:AlternateContent xmlns:mc="http://schemas.openxmlformats.org/markup-compatibility/2006">
        <mc:Choice xmlns:a14="http://schemas.microsoft.com/office/drawing/2010/main" Requires="a14">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366950" y="1124744"/>
                <a:ext cx="8964894" cy="489278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742950" lvl="2" indent="0" fontAlgn="ctr">
                  <a:spcBef>
                    <a:spcPts val="0"/>
                  </a:spcBef>
                  <a:spcAft>
                    <a:spcPts val="0"/>
                  </a:spcAft>
                  <a:buNone/>
                  <a:tabLst>
                    <a:tab pos="457200" algn="l"/>
                  </a:tabLst>
                </a:pPr>
                <a:endParaRPr lang="en-US" sz="1800" b="1" dirty="0">
                  <a:latin typeface="Calibri" panose="020F0502020204030204" pitchFamily="34" charset="0"/>
                  <a:ea typeface="Times New Roman" panose="02020603050405020304" pitchFamily="18" charset="0"/>
                </a:endParaRPr>
              </a:p>
              <a:p>
                <a:pPr marL="1143000" lvl="3" indent="0" fontAlgn="ctr">
                  <a:spcBef>
                    <a:spcPts val="0"/>
                  </a:spcBef>
                  <a:spcAft>
                    <a:spcPts val="0"/>
                  </a:spcAft>
                  <a:buSzPct val="100000"/>
                  <a:buNone/>
                  <a:tabLst>
                    <a:tab pos="914400" algn="l"/>
                  </a:tabLst>
                </a:pPr>
                <a:endParaRPr lang="en-US" sz="1800" b="1" dirty="0">
                  <a:solidFill>
                    <a:schemeClr val="tx2"/>
                  </a:solidFill>
                  <a:latin typeface="Calibri" panose="020F0502020204030204" pitchFamily="34" charset="0"/>
                  <a:ea typeface="Times New Roman" panose="02020603050405020304" pitchFamily="18" charset="0"/>
                </a:endParaRPr>
              </a:p>
              <a:p>
                <a:pPr lvl="3" indent="-285750" fontAlgn="ctr">
                  <a:spcBef>
                    <a:spcPts val="0"/>
                  </a:spcBef>
                  <a:spcAft>
                    <a:spcPts val="0"/>
                  </a:spcAft>
                  <a:buSzPct val="140000"/>
                  <a:buFont typeface="Arial" panose="020B0604020202020204" pitchFamily="34" charset="0"/>
                  <a:buChar char="•"/>
                  <a:tabLst>
                    <a:tab pos="914400" algn="l"/>
                  </a:tabLst>
                </a:pPr>
                <a:endPar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lvl="3" indent="-285750" fontAlgn="ctr">
                  <a:spcBef>
                    <a:spcPts val="0"/>
                  </a:spcBef>
                  <a:spcAft>
                    <a:spcPts val="0"/>
                  </a:spcAft>
                  <a:buSzPct val="140000"/>
                  <a:buFont typeface="Arial" panose="020B0604020202020204" pitchFamily="34" charset="0"/>
                  <a:buChar char="•"/>
                  <a:tabLst>
                    <a:tab pos="914400" algn="l"/>
                  </a:tabLst>
                </a:pPr>
                <a:r>
                  <a:rPr lang="en-US" sz="1800" dirty="0">
                    <a:solidFill>
                      <a:schemeClr val="tx1"/>
                    </a:solidFill>
                    <a:latin typeface="Calibri" panose="020F0502020204030204" pitchFamily="34" charset="0"/>
                    <a:ea typeface="Calibri" panose="020F0502020204030204" pitchFamily="34" charset="0"/>
                    <a:cs typeface="Calibri" panose="020F0502020204030204" pitchFamily="34" charset="0"/>
                  </a:rPr>
                  <a:t>Through negotiation, and based </a:t>
                </a:r>
                <a:r>
                  <a:rPr lang="en-US" sz="1800" dirty="0">
                    <a:latin typeface="Calibri" panose="020F0502020204030204" pitchFamily="34" charset="0"/>
                    <a:ea typeface="Calibri" panose="020F0502020204030204" pitchFamily="34" charset="0"/>
                    <a:cs typeface="Calibri" panose="020F0502020204030204" pitchFamily="34" charset="0"/>
                  </a:rPr>
                  <a:t>on receiver’s capability, possible </a:t>
                </a:r>
                <a:r>
                  <a:rPr lang="en-US" sz="1800" dirty="0">
                    <a:solidFill>
                      <a:schemeClr val="tx1"/>
                    </a:solidFill>
                    <a:latin typeface="Calibri" panose="020F0502020204030204" pitchFamily="34" charset="0"/>
                    <a:ea typeface="Calibri" panose="020F0502020204030204" pitchFamily="34" charset="0"/>
                    <a:cs typeface="Calibri" panose="020F0502020204030204" pitchFamily="34" charset="0"/>
                  </a:rPr>
                  <a:t>window length (</a:t>
                </a:r>
                <a14:m>
                  <m:oMath xmlns:m="http://schemas.openxmlformats.org/officeDocument/2006/math">
                    <m:sSub>
                      <m:sSubPr>
                        <m:ctrlPr>
                          <a:rPr lang="en-US" sz="1800" i="1" smtClean="0">
                            <a:solidFill>
                              <a:schemeClr val="tx1"/>
                            </a:solidFill>
                            <a:latin typeface="Cambria Math" panose="02040503050406030204" pitchFamily="18" charset="0"/>
                            <a:cs typeface="Microsoft Sans Serif" panose="020B0604020202020204" pitchFamily="34" charset="0"/>
                          </a:rPr>
                        </m:ctrlPr>
                      </m:sSubPr>
                      <m:e>
                        <m:r>
                          <a:rPr lang="en-US" sz="1800" b="0" i="1" smtClean="0">
                            <a:solidFill>
                              <a:schemeClr val="tx1"/>
                            </a:solidFill>
                            <a:latin typeface="Cambria Math" panose="02040503050406030204" pitchFamily="18" charset="0"/>
                            <a:cs typeface="Microsoft Sans Serif" panose="020B0604020202020204" pitchFamily="34" charset="0"/>
                          </a:rPr>
                          <m:t>𝑊</m:t>
                        </m:r>
                      </m:e>
                      <m:sub>
                        <m:r>
                          <a:rPr lang="en-US" sz="1800" i="1" smtClean="0">
                            <a:solidFill>
                              <a:schemeClr val="tx1"/>
                            </a:solidFill>
                            <a:latin typeface="Cambria Math" panose="02040503050406030204" pitchFamily="18" charset="0"/>
                            <a:cs typeface="Microsoft Sans Serif" panose="020B0604020202020204" pitchFamily="34" charset="0"/>
                          </a:rPr>
                          <m:t>𝑙</m:t>
                        </m:r>
                        <m:r>
                          <a:rPr lang="en-US" sz="1800" b="0" i="1" smtClean="0">
                            <a:solidFill>
                              <a:schemeClr val="tx1"/>
                            </a:solidFill>
                            <a:latin typeface="Cambria Math" panose="02040503050406030204" pitchFamily="18" charset="0"/>
                            <a:cs typeface="Microsoft Sans Serif" panose="020B0604020202020204" pitchFamily="34" charset="0"/>
                          </a:rPr>
                          <m:t>𝑒𝑛𝑔𝑡h</m:t>
                        </m:r>
                      </m:sub>
                    </m:sSub>
                  </m:oMath>
                </a14:m>
                <a:r>
                  <a:rPr lang="en-US" sz="1800" dirty="0">
                    <a:solidFill>
                      <a:schemeClr val="tx1"/>
                    </a:solidFill>
                    <a:latin typeface="Calibri" panose="020F0502020204030204" pitchFamily="34" charset="0"/>
                    <a:ea typeface="Calibri" panose="020F0502020204030204" pitchFamily="34" charset="0"/>
                    <a:cs typeface="Calibri" panose="020F0502020204030204" pitchFamily="34" charset="0"/>
                  </a:rPr>
                  <a:t>), and initial offset of the window from the reference point (</a:t>
                </a:r>
                <a14:m>
                  <m:oMath xmlns:m="http://schemas.openxmlformats.org/officeDocument/2006/math">
                    <m:sSub>
                      <m:sSubPr>
                        <m:ctrlPr>
                          <a:rPr lang="en-US" sz="1800" i="1">
                            <a:solidFill>
                              <a:schemeClr val="tx1"/>
                            </a:solidFill>
                            <a:latin typeface="Cambria Math" panose="02040503050406030204" pitchFamily="18" charset="0"/>
                            <a:cs typeface="Microsoft Sans Serif" panose="020B0604020202020204" pitchFamily="34" charset="0"/>
                          </a:rPr>
                        </m:ctrlPr>
                      </m:sSubPr>
                      <m:e>
                        <m:r>
                          <a:rPr lang="en-US" sz="1800" b="0" i="1" smtClean="0">
                            <a:solidFill>
                              <a:schemeClr val="tx1"/>
                            </a:solidFill>
                            <a:latin typeface="Cambria Math" panose="02040503050406030204" pitchFamily="18" charset="0"/>
                            <a:cs typeface="Microsoft Sans Serif" panose="020B0604020202020204" pitchFamily="34" charset="0"/>
                          </a:rPr>
                          <m:t>𝑊</m:t>
                        </m:r>
                      </m:e>
                      <m:sub>
                        <m:r>
                          <a:rPr lang="en-US" sz="1800" i="1">
                            <a:solidFill>
                              <a:schemeClr val="tx1"/>
                            </a:solidFill>
                            <a:latin typeface="Cambria Math" panose="02040503050406030204" pitchFamily="18" charset="0"/>
                            <a:cs typeface="Microsoft Sans Serif" panose="020B0604020202020204" pitchFamily="34" charset="0"/>
                          </a:rPr>
                          <m:t>𝑜𝑓𝑓𝑠𝑒𝑡</m:t>
                        </m:r>
                      </m:sub>
                    </m:sSub>
                  </m:oMath>
                </a14:m>
                <a:r>
                  <a:rPr lang="en-US" sz="1800" dirty="0">
                    <a:solidFill>
                      <a:schemeClr val="tx1"/>
                    </a:solidFill>
                    <a:latin typeface="Calibri" panose="020F0502020204030204" pitchFamily="34" charset="0"/>
                    <a:ea typeface="Calibri" panose="020F0502020204030204" pitchFamily="34" charset="0"/>
                    <a:cs typeface="Calibri" panose="020F0502020204030204" pitchFamily="34" charset="0"/>
                  </a:rPr>
                  <a:t>) could be determined.</a:t>
                </a:r>
              </a:p>
              <a:p>
                <a:pPr lvl="3" indent="-285750" fontAlgn="ctr">
                  <a:spcBef>
                    <a:spcPts val="0"/>
                  </a:spcBef>
                  <a:spcAft>
                    <a:spcPts val="0"/>
                  </a:spcAft>
                  <a:buSzPct val="140000"/>
                  <a:buFont typeface="Arial" panose="020B0604020202020204" pitchFamily="34" charset="0"/>
                  <a:buChar char="•"/>
                  <a:tabLst>
                    <a:tab pos="914400" algn="l"/>
                  </a:tabLst>
                </a:pPr>
                <a:r>
                  <a:rPr lang="en-US" sz="1800" dirty="0">
                    <a:latin typeface="Calibri" panose="020F0502020204030204" pitchFamily="34" charset="0"/>
                    <a:ea typeface="Calibri" panose="020F0502020204030204" pitchFamily="34" charset="0"/>
                    <a:cs typeface="Calibri" panose="020F0502020204030204" pitchFamily="34" charset="0"/>
                  </a:rPr>
                  <a:t>Depending on the range of interest in a sensing application, specific window length and offset can be selected.</a:t>
                </a:r>
                <a:endParaRPr lang="en-US" sz="18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143000" lvl="3" indent="0" fontAlgn="ctr">
                  <a:spcBef>
                    <a:spcPts val="0"/>
                  </a:spcBef>
                  <a:spcAft>
                    <a:spcPts val="0"/>
                  </a:spcAft>
                  <a:buSzPts val="1000"/>
                  <a:buNone/>
                  <a:tabLst>
                    <a:tab pos="914400" algn="l"/>
                  </a:tabLst>
                </a:pPr>
                <a:endParaRPr lang="en-US" sz="1800" b="1" dirty="0">
                  <a:latin typeface="Calibri" panose="020F0502020204030204" pitchFamily="34" charset="0"/>
                  <a:ea typeface="Calibri" panose="020F0502020204030204" pitchFamily="34" charset="0"/>
                </a:endParaRPr>
              </a:p>
              <a:p>
                <a:pPr lvl="3" indent="-285750" fontAlgn="ctr">
                  <a:spcBef>
                    <a:spcPts val="0"/>
                  </a:spcBef>
                  <a:spcAft>
                    <a:spcPts val="0"/>
                  </a:spcAft>
                  <a:buSzPts val="1000"/>
                  <a:buFont typeface="Symbol" panose="05050102010706020507" pitchFamily="18" charset="2"/>
                  <a:buChar char=""/>
                  <a:tabLst>
                    <a:tab pos="914400" algn="l"/>
                  </a:tabLst>
                </a:pPr>
                <a:endParaRPr lang="en-US" sz="1800" kern="0" dirty="0">
                  <a:latin typeface="Microsoft Sans Serif (Body)"/>
                </a:endParaRPr>
              </a:p>
            </p:txBody>
          </p:sp>
        </mc:Choice>
        <mc:Fallback>
          <p:sp>
            <p:nvSpPr>
              <p:cNvPr id="10" name="Text Placeholder 2">
                <a:extLst>
                  <a:ext uri="{FF2B5EF4-FFF2-40B4-BE49-F238E27FC236}">
                    <a16:creationId xmlns:a16="http://schemas.microsoft.com/office/drawing/2014/main" id="{73E2B99B-628B-4EDF-8BF5-83F6A63D60C4}"/>
                  </a:ext>
                </a:extLst>
              </p:cNvPr>
              <p:cNvSpPr txBox="1">
                <a:spLocks noRot="1" noChangeAspect="1" noMove="1" noResize="1" noEditPoints="1" noAdjustHandles="1" noChangeArrowheads="1" noChangeShapeType="1" noTextEdit="1"/>
              </p:cNvSpPr>
              <p:nvPr/>
            </p:nvSpPr>
            <p:spPr bwMode="auto">
              <a:xfrm>
                <a:off x="-366950" y="1124744"/>
                <a:ext cx="8964894" cy="4892783"/>
              </a:xfrm>
              <a:prstGeom prst="rect">
                <a:avLst/>
              </a:prstGeom>
              <a:blipFill>
                <a:blip r:embed="rId3"/>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pSp>
        <p:nvGrpSpPr>
          <p:cNvPr id="48" name="Group 47">
            <a:extLst>
              <a:ext uri="{FF2B5EF4-FFF2-40B4-BE49-F238E27FC236}">
                <a16:creationId xmlns:a16="http://schemas.microsoft.com/office/drawing/2014/main" id="{CE424645-5098-4241-88C4-47DBCCA8DD76}"/>
              </a:ext>
            </a:extLst>
          </p:cNvPr>
          <p:cNvGrpSpPr/>
          <p:nvPr/>
        </p:nvGrpSpPr>
        <p:grpSpPr>
          <a:xfrm>
            <a:off x="755576" y="3681543"/>
            <a:ext cx="9195106" cy="2364666"/>
            <a:chOff x="1115471" y="4293098"/>
            <a:chExt cx="9195106" cy="2364666"/>
          </a:xfrm>
        </p:grpSpPr>
        <p:grpSp>
          <p:nvGrpSpPr>
            <p:cNvPr id="49" name="Group 48">
              <a:extLst>
                <a:ext uri="{FF2B5EF4-FFF2-40B4-BE49-F238E27FC236}">
                  <a16:creationId xmlns:a16="http://schemas.microsoft.com/office/drawing/2014/main" id="{BE1D4A46-F52C-47E4-876E-1AEDE0CDA500}"/>
                </a:ext>
              </a:extLst>
            </p:cNvPr>
            <p:cNvGrpSpPr/>
            <p:nvPr/>
          </p:nvGrpSpPr>
          <p:grpSpPr>
            <a:xfrm>
              <a:off x="1115471" y="4293098"/>
              <a:ext cx="9195106" cy="2364666"/>
              <a:chOff x="1115471" y="4293098"/>
              <a:chExt cx="9195106" cy="2364666"/>
            </a:xfrm>
          </p:grpSpPr>
          <p:sp>
            <p:nvSpPr>
              <p:cNvPr id="58" name="TextBox 57">
                <a:extLst>
                  <a:ext uri="{FF2B5EF4-FFF2-40B4-BE49-F238E27FC236}">
                    <a16:creationId xmlns:a16="http://schemas.microsoft.com/office/drawing/2014/main" id="{FA167C09-B2B0-477C-A2DC-045240F32C20}"/>
                  </a:ext>
                </a:extLst>
              </p:cNvPr>
              <p:cNvSpPr txBox="1"/>
              <p:nvPr/>
            </p:nvSpPr>
            <p:spPr>
              <a:xfrm>
                <a:off x="6926783" y="5166296"/>
                <a:ext cx="3383794" cy="177293"/>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Noise Threshold</a:t>
                </a:r>
              </a:p>
            </p:txBody>
          </p:sp>
          <p:grpSp>
            <p:nvGrpSpPr>
              <p:cNvPr id="59" name="Group 58">
                <a:extLst>
                  <a:ext uri="{FF2B5EF4-FFF2-40B4-BE49-F238E27FC236}">
                    <a16:creationId xmlns:a16="http://schemas.microsoft.com/office/drawing/2014/main" id="{B188CCFB-EFB4-4364-820C-8FB2E5A3D854}"/>
                  </a:ext>
                </a:extLst>
              </p:cNvPr>
              <p:cNvGrpSpPr/>
              <p:nvPr/>
            </p:nvGrpSpPr>
            <p:grpSpPr>
              <a:xfrm>
                <a:off x="1115471" y="4293098"/>
                <a:ext cx="7335055" cy="2364666"/>
                <a:chOff x="1403648" y="4242778"/>
                <a:chExt cx="7335055" cy="2364666"/>
              </a:xfrm>
            </p:grpSpPr>
            <p:grpSp>
              <p:nvGrpSpPr>
                <p:cNvPr id="60" name="Group 59">
                  <a:extLst>
                    <a:ext uri="{FF2B5EF4-FFF2-40B4-BE49-F238E27FC236}">
                      <a16:creationId xmlns:a16="http://schemas.microsoft.com/office/drawing/2014/main" id="{DC773A5E-CB1C-4FDB-8D5F-C1F6845883F2}"/>
                    </a:ext>
                  </a:extLst>
                </p:cNvPr>
                <p:cNvGrpSpPr/>
                <p:nvPr/>
              </p:nvGrpSpPr>
              <p:grpSpPr>
                <a:xfrm>
                  <a:off x="1403648" y="4242778"/>
                  <a:ext cx="7335055" cy="2364666"/>
                  <a:chOff x="2501014" y="3926350"/>
                  <a:chExt cx="3668618" cy="1397724"/>
                </a:xfrm>
              </p:grpSpPr>
              <p:cxnSp>
                <p:nvCxnSpPr>
                  <p:cNvPr id="66" name="Straight Arrow Connector 65">
                    <a:extLst>
                      <a:ext uri="{FF2B5EF4-FFF2-40B4-BE49-F238E27FC236}">
                        <a16:creationId xmlns:a16="http://schemas.microsoft.com/office/drawing/2014/main" id="{51278B10-AC25-4102-B82F-852F94113946}"/>
                      </a:ext>
                    </a:extLst>
                  </p:cNvPr>
                  <p:cNvCxnSpPr>
                    <a:cxnSpLocks/>
                  </p:cNvCxnSpPr>
                  <p:nvPr/>
                </p:nvCxnSpPr>
                <p:spPr>
                  <a:xfrm flipV="1">
                    <a:off x="3766742" y="4366732"/>
                    <a:ext cx="5470" cy="31321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2810A38B-00DD-4465-B831-37B3220A0433}"/>
                      </a:ext>
                    </a:extLst>
                  </p:cNvPr>
                  <p:cNvCxnSpPr>
                    <a:cxnSpLocks/>
                  </p:cNvCxnSpPr>
                  <p:nvPr/>
                </p:nvCxnSpPr>
                <p:spPr>
                  <a:xfrm flipV="1">
                    <a:off x="3623169" y="4239347"/>
                    <a:ext cx="5040" cy="44397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68" name="Group 67">
                    <a:extLst>
                      <a:ext uri="{FF2B5EF4-FFF2-40B4-BE49-F238E27FC236}">
                        <a16:creationId xmlns:a16="http://schemas.microsoft.com/office/drawing/2014/main" id="{9DCFA773-E17E-449F-8AA0-1A7883AD82B3}"/>
                      </a:ext>
                    </a:extLst>
                  </p:cNvPr>
                  <p:cNvGrpSpPr/>
                  <p:nvPr/>
                </p:nvGrpSpPr>
                <p:grpSpPr>
                  <a:xfrm>
                    <a:off x="2501014" y="3926350"/>
                    <a:ext cx="3668618" cy="1397724"/>
                    <a:chOff x="2501014" y="3926350"/>
                    <a:chExt cx="3668618" cy="1397724"/>
                  </a:xfrm>
                </p:grpSpPr>
                <p:grpSp>
                  <p:nvGrpSpPr>
                    <p:cNvPr id="69" name="Group 68">
                      <a:extLst>
                        <a:ext uri="{FF2B5EF4-FFF2-40B4-BE49-F238E27FC236}">
                          <a16:creationId xmlns:a16="http://schemas.microsoft.com/office/drawing/2014/main" id="{310BB2AD-BBF9-439D-B2FE-9441ABD2E4B9}"/>
                        </a:ext>
                      </a:extLst>
                    </p:cNvPr>
                    <p:cNvGrpSpPr/>
                    <p:nvPr/>
                  </p:nvGrpSpPr>
                  <p:grpSpPr>
                    <a:xfrm>
                      <a:off x="3243535" y="3926350"/>
                      <a:ext cx="2926097" cy="1397724"/>
                      <a:chOff x="3552734" y="4631269"/>
                      <a:chExt cx="2506101" cy="1710918"/>
                    </a:xfrm>
                  </p:grpSpPr>
                  <p:grpSp>
                    <p:nvGrpSpPr>
                      <p:cNvPr id="73" name="Group 72">
                        <a:extLst>
                          <a:ext uri="{FF2B5EF4-FFF2-40B4-BE49-F238E27FC236}">
                            <a16:creationId xmlns:a16="http://schemas.microsoft.com/office/drawing/2014/main" id="{1364704D-3EAF-495A-A052-A535A8D595EC}"/>
                          </a:ext>
                        </a:extLst>
                      </p:cNvPr>
                      <p:cNvGrpSpPr/>
                      <p:nvPr/>
                    </p:nvGrpSpPr>
                    <p:grpSpPr>
                      <a:xfrm>
                        <a:off x="3586864" y="4631269"/>
                        <a:ext cx="2471971" cy="1428925"/>
                        <a:chOff x="3905675" y="5201918"/>
                        <a:chExt cx="2471971" cy="1428925"/>
                      </a:xfrm>
                    </p:grpSpPr>
                    <p:grpSp>
                      <p:nvGrpSpPr>
                        <p:cNvPr id="76" name="Group 75">
                          <a:extLst>
                            <a:ext uri="{FF2B5EF4-FFF2-40B4-BE49-F238E27FC236}">
                              <a16:creationId xmlns:a16="http://schemas.microsoft.com/office/drawing/2014/main" id="{EA95D2F5-9874-4BA0-AD62-B8C159327BE9}"/>
                            </a:ext>
                          </a:extLst>
                        </p:cNvPr>
                        <p:cNvGrpSpPr/>
                        <p:nvPr/>
                      </p:nvGrpSpPr>
                      <p:grpSpPr>
                        <a:xfrm>
                          <a:off x="3905675" y="5223959"/>
                          <a:ext cx="2471971" cy="1406884"/>
                          <a:chOff x="4293054" y="3729785"/>
                          <a:chExt cx="2471971" cy="1406884"/>
                        </a:xfrm>
                      </p:grpSpPr>
                      <p:grpSp>
                        <p:nvGrpSpPr>
                          <p:cNvPr id="78" name="Group 77">
                            <a:extLst>
                              <a:ext uri="{FF2B5EF4-FFF2-40B4-BE49-F238E27FC236}">
                                <a16:creationId xmlns:a16="http://schemas.microsoft.com/office/drawing/2014/main" id="{C081253A-4683-4928-AB77-D3F542CDE924}"/>
                              </a:ext>
                            </a:extLst>
                          </p:cNvPr>
                          <p:cNvGrpSpPr/>
                          <p:nvPr/>
                        </p:nvGrpSpPr>
                        <p:grpSpPr>
                          <a:xfrm>
                            <a:off x="4293054" y="3729785"/>
                            <a:ext cx="2471971" cy="907896"/>
                            <a:chOff x="8975324" y="915165"/>
                            <a:chExt cx="2618913" cy="1162236"/>
                          </a:xfrm>
                        </p:grpSpPr>
                        <p:cxnSp>
                          <p:nvCxnSpPr>
                            <p:cNvPr id="81" name="Straight Connector 80">
                              <a:extLst>
                                <a:ext uri="{FF2B5EF4-FFF2-40B4-BE49-F238E27FC236}">
                                  <a16:creationId xmlns:a16="http://schemas.microsoft.com/office/drawing/2014/main" id="{8975B590-78C7-4422-ADB8-9396A88AAF75}"/>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82" name="Straight Arrow Connector 81">
                              <a:extLst>
                                <a:ext uri="{FF2B5EF4-FFF2-40B4-BE49-F238E27FC236}">
                                  <a16:creationId xmlns:a16="http://schemas.microsoft.com/office/drawing/2014/main" id="{5C2BD2B0-BAD8-4471-B6DF-62B0843DBCB0}"/>
                                </a:ext>
                              </a:extLst>
                            </p:cNvPr>
                            <p:cNvCxnSpPr>
                              <a:cxnSpLocks/>
                            </p:cNvCxnSpPr>
                            <p:nvPr/>
                          </p:nvCxnSpPr>
                          <p:spPr>
                            <a:xfrm flipV="1">
                              <a:off x="9699808" y="915165"/>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64A2DCC2-B57A-4A67-863F-59B35A699BE0}"/>
                                </a:ext>
                              </a:extLst>
                            </p:cNvPr>
                            <p:cNvCxnSpPr>
                              <a:cxnSpLocks/>
                            </p:cNvCxnSpPr>
                            <p:nvPr/>
                          </p:nvCxnSpPr>
                          <p:spPr>
                            <a:xfrm flipV="1">
                              <a:off x="9566088" y="1530025"/>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158BAF43-9444-4006-BE34-700C6D423E7C}"/>
                                </a:ext>
                              </a:extLst>
                            </p:cNvPr>
                            <p:cNvCxnSpPr>
                              <a:cxnSpLocks/>
                            </p:cNvCxnSpPr>
                            <p:nvPr/>
                          </p:nvCxnSpPr>
                          <p:spPr>
                            <a:xfrm flipV="1">
                              <a:off x="9823289"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7FE3AC76-4A9E-459A-9F11-A675E4092C6F}"/>
                                </a:ext>
                              </a:extLst>
                            </p:cNvPr>
                            <p:cNvCxnSpPr>
                              <a:cxnSpLocks/>
                            </p:cNvCxnSpPr>
                            <p:nvPr/>
                          </p:nvCxnSpPr>
                          <p:spPr>
                            <a:xfrm flipV="1">
                              <a:off x="9983916" y="1652009"/>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171062DE-0F79-4A92-B81F-5C673B43491F}"/>
                                </a:ext>
                              </a:extLst>
                            </p:cNvPr>
                            <p:cNvCxnSpPr>
                              <a:cxnSpLocks/>
                            </p:cNvCxnSpPr>
                            <p:nvPr/>
                          </p:nvCxnSpPr>
                          <p:spPr>
                            <a:xfrm flipV="1">
                              <a:off x="10226152" y="1906553"/>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79" name="TextBox 78">
                                <a:extLst>
                                  <a:ext uri="{FF2B5EF4-FFF2-40B4-BE49-F238E27FC236}">
                                    <a16:creationId xmlns:a16="http://schemas.microsoft.com/office/drawing/2014/main" id="{401EF04E-0443-44DD-B315-A0D204DE4433}"/>
                                  </a:ext>
                                </a:extLst>
                              </p:cNvPr>
                              <p:cNvSpPr txBox="1"/>
                              <p:nvPr/>
                            </p:nvSpPr>
                            <p:spPr>
                              <a:xfrm>
                                <a:off x="4413980" y="4634853"/>
                                <a:ext cx="358771" cy="17814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26" name="TextBox 25">
                                <a:extLst>
                                  <a:ext uri="{FF2B5EF4-FFF2-40B4-BE49-F238E27FC236}">
                                    <a16:creationId xmlns:a16="http://schemas.microsoft.com/office/drawing/2014/main" id="{347DFD37-A669-4C26-A31E-846BB411A47F}"/>
                                  </a:ext>
                                </a:extLst>
                              </p:cNvPr>
                              <p:cNvSpPr txBox="1">
                                <a:spLocks noRot="1" noChangeAspect="1" noMove="1" noResize="1" noEditPoints="1" noAdjustHandles="1" noChangeArrowheads="1" noChangeShapeType="1" noTextEdit="1"/>
                              </p:cNvSpPr>
                              <p:nvPr/>
                            </p:nvSpPr>
                            <p:spPr>
                              <a:xfrm>
                                <a:off x="4413980" y="4634853"/>
                                <a:ext cx="358771" cy="17814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id="{4853400B-A9D1-400A-8F36-67477BDBFB7A}"/>
                                  </a:ext>
                                </a:extLst>
                              </p:cNvPr>
                              <p:cNvSpPr txBox="1"/>
                              <p:nvPr/>
                            </p:nvSpPr>
                            <p:spPr>
                              <a:xfrm>
                                <a:off x="4496961" y="4961674"/>
                                <a:ext cx="460870" cy="1749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900" i="1" smtClean="0">
                                              <a:solidFill>
                                                <a:srgbClr val="FF0000"/>
                                              </a:solidFill>
                                              <a:latin typeface="Cambria Math" panose="02040503050406030204" pitchFamily="18" charset="0"/>
                                              <a:cs typeface="Microsoft Sans Serif" panose="020B0604020202020204" pitchFamily="34" charset="0"/>
                                            </a:rPr>
                                          </m:ctrlPr>
                                        </m:sSubPr>
                                        <m:e>
                                          <m:r>
                                            <a:rPr lang="en-US" sz="900" b="0" i="1" smtClean="0">
                                              <a:solidFill>
                                                <a:srgbClr val="FF0000"/>
                                              </a:solidFill>
                                              <a:latin typeface="Cambria Math" panose="02040503050406030204" pitchFamily="18" charset="0"/>
                                              <a:cs typeface="Microsoft Sans Serif" panose="020B0604020202020204" pitchFamily="34" charset="0"/>
                                            </a:rPr>
                                            <m:t>𝑊</m:t>
                                          </m:r>
                                        </m:e>
                                        <m:sub>
                                          <m:r>
                                            <a:rPr lang="en-US" sz="900" i="1" smtClean="0">
                                              <a:solidFill>
                                                <a:srgbClr val="FF0000"/>
                                              </a:solidFill>
                                              <a:latin typeface="Cambria Math" panose="02040503050406030204" pitchFamily="18" charset="0"/>
                                              <a:cs typeface="Microsoft Sans Serif" panose="020B0604020202020204" pitchFamily="34" charset="0"/>
                                            </a:rPr>
                                            <m:t>𝑜</m:t>
                                          </m:r>
                                          <m:r>
                                            <a:rPr lang="en-US" sz="900" b="0" i="1" smtClean="0">
                                              <a:solidFill>
                                                <a:srgbClr val="FF0000"/>
                                              </a:solidFill>
                                              <a:latin typeface="Cambria Math" panose="02040503050406030204" pitchFamily="18" charset="0"/>
                                              <a:cs typeface="Microsoft Sans Serif" panose="020B0604020202020204" pitchFamily="34" charset="0"/>
                                            </a:rPr>
                                            <m:t>𝑓𝑓𝑠𝑒𝑡</m:t>
                                          </m:r>
                                        </m:sub>
                                      </m:sSub>
                                    </m:oMath>
                                  </m:oMathPara>
                                </a14:m>
                                <a:endParaRPr lang="en-US" sz="900" dirty="0">
                                  <a:solidFill>
                                    <a:srgbClr val="FF0000"/>
                                  </a:solidFill>
                                </a:endParaRPr>
                              </a:p>
                            </p:txBody>
                          </p:sp>
                        </mc:Choice>
                        <mc:Fallback xmlns="">
                          <p:sp>
                            <p:nvSpPr>
                              <p:cNvPr id="80" name="TextBox 79">
                                <a:extLst>
                                  <a:ext uri="{FF2B5EF4-FFF2-40B4-BE49-F238E27FC236}">
                                    <a16:creationId xmlns:a16="http://schemas.microsoft.com/office/drawing/2014/main" id="{4853400B-A9D1-400A-8F36-67477BDBFB7A}"/>
                                  </a:ext>
                                </a:extLst>
                              </p:cNvPr>
                              <p:cNvSpPr txBox="1">
                                <a:spLocks noRot="1" noChangeAspect="1" noMove="1" noResize="1" noEditPoints="1" noAdjustHandles="1" noChangeArrowheads="1" noChangeShapeType="1" noTextEdit="1"/>
                              </p:cNvSpPr>
                              <p:nvPr/>
                            </p:nvSpPr>
                            <p:spPr>
                              <a:xfrm>
                                <a:off x="4496961" y="4961674"/>
                                <a:ext cx="460870" cy="174995"/>
                              </a:xfrm>
                              <a:prstGeom prst="rect">
                                <a:avLst/>
                              </a:prstGeom>
                              <a:blipFill>
                                <a:blip r:embed="rId5"/>
                                <a:stretch>
                                  <a:fillRect/>
                                </a:stretch>
                              </a:blipFill>
                            </p:spPr>
                            <p:txBody>
                              <a:bodyPr/>
                              <a:lstStyle/>
                              <a:p>
                                <a:r>
                                  <a:rPr lang="en-US">
                                    <a:noFill/>
                                  </a:rPr>
                                  <a:t> </a:t>
                                </a:r>
                              </a:p>
                            </p:txBody>
                          </p:sp>
                        </mc:Fallback>
                      </mc:AlternateContent>
                    </p:grpSp>
                    <p:sp>
                      <p:nvSpPr>
                        <p:cNvPr id="77" name="Rectangle 76">
                          <a:extLst>
                            <a:ext uri="{FF2B5EF4-FFF2-40B4-BE49-F238E27FC236}">
                              <a16:creationId xmlns:a16="http://schemas.microsoft.com/office/drawing/2014/main" id="{9DD65D27-2168-4638-AC81-F0C84B7BC909}"/>
                            </a:ext>
                          </a:extLst>
                        </p:cNvPr>
                        <p:cNvSpPr/>
                        <p:nvPr/>
                      </p:nvSpPr>
                      <p:spPr bwMode="auto">
                        <a:xfrm>
                          <a:off x="4463292" y="5201918"/>
                          <a:ext cx="623030" cy="1254854"/>
                        </a:xfrm>
                        <a:prstGeom prst="rect">
                          <a:avLst/>
                        </a:prstGeom>
                        <a:noFill/>
                        <a:ln w="28575">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74" name="TextBox 73">
                        <a:extLst>
                          <a:ext uri="{FF2B5EF4-FFF2-40B4-BE49-F238E27FC236}">
                            <a16:creationId xmlns:a16="http://schemas.microsoft.com/office/drawing/2014/main" id="{FA5217AE-D7F5-4646-B91C-876FC2447AB4}"/>
                          </a:ext>
                        </a:extLst>
                      </p:cNvPr>
                      <p:cNvSpPr txBox="1"/>
                      <p:nvPr/>
                    </p:nvSpPr>
                    <p:spPr>
                      <a:xfrm>
                        <a:off x="3552734" y="6213909"/>
                        <a:ext cx="2075260" cy="128278"/>
                      </a:xfrm>
                      <a:prstGeom prst="rect">
                        <a:avLst/>
                      </a:prstGeom>
                    </p:spPr>
                    <p:txBody>
                      <a:bodyPr wrap="square" lIns="0" tIns="0" rIns="0" bIns="0" rtlCol="0">
                        <a:spAutoFit/>
                      </a:bodyPr>
                      <a:lstStyle/>
                      <a:p>
                        <a:pPr algn="l">
                          <a:lnSpc>
                            <a:spcPct val="96000"/>
                          </a:lnSpc>
                        </a:pPr>
                        <a:r>
                          <a:rPr lang="en-US" sz="1200" dirty="0">
                            <a:latin typeface="Microsoft Sans Serif"/>
                            <a:cs typeface="Microsoft Sans Serif" panose="020B0604020202020204" pitchFamily="34" charset="0"/>
                          </a:rPr>
                          <a:t>Sensing window parameters defined relative to the earliest detected tap</a:t>
                        </a:r>
                      </a:p>
                    </p:txBody>
                  </p:sp>
                  <mc:AlternateContent xmlns:mc="http://schemas.openxmlformats.org/markup-compatibility/2006" xmlns:a14="http://schemas.microsoft.com/office/drawing/2010/main">
                    <mc:Choice Requires="a14">
                      <p:sp>
                        <p:nvSpPr>
                          <p:cNvPr id="75" name="TextBox 74">
                            <a:extLst>
                              <a:ext uri="{FF2B5EF4-FFF2-40B4-BE49-F238E27FC236}">
                                <a16:creationId xmlns:a16="http://schemas.microsoft.com/office/drawing/2014/main" id="{91430660-D394-4B0D-9F4B-F950182F4EE1}"/>
                              </a:ext>
                            </a:extLst>
                          </p:cNvPr>
                          <p:cNvSpPr txBox="1"/>
                          <p:nvPr/>
                        </p:nvSpPr>
                        <p:spPr>
                          <a:xfrm>
                            <a:off x="3978576" y="5574919"/>
                            <a:ext cx="426278" cy="29840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m:oMathPara>
                            </a14:m>
                            <a:endParaRPr lang="en-US" sz="1000" dirty="0">
                              <a:solidFill>
                                <a:schemeClr val="tx2"/>
                              </a:solidFill>
                            </a:endParaRPr>
                          </a:p>
                          <a:p>
                            <a:endParaRPr lang="en-US" sz="1000" dirty="0">
                              <a:solidFill>
                                <a:schemeClr val="tx2"/>
                              </a:solidFill>
                            </a:endParaRPr>
                          </a:p>
                        </p:txBody>
                      </p:sp>
                    </mc:Choice>
                    <mc:Fallback xmlns="">
                      <p:sp>
                        <p:nvSpPr>
                          <p:cNvPr id="75" name="TextBox 74">
                            <a:extLst>
                              <a:ext uri="{FF2B5EF4-FFF2-40B4-BE49-F238E27FC236}">
                                <a16:creationId xmlns:a16="http://schemas.microsoft.com/office/drawing/2014/main" id="{91430660-D394-4B0D-9F4B-F950182F4EE1}"/>
                              </a:ext>
                            </a:extLst>
                          </p:cNvPr>
                          <p:cNvSpPr txBox="1">
                            <a:spLocks noRot="1" noChangeAspect="1" noMove="1" noResize="1" noEditPoints="1" noAdjustHandles="1" noChangeArrowheads="1" noChangeShapeType="1" noTextEdit="1"/>
                          </p:cNvSpPr>
                          <p:nvPr/>
                        </p:nvSpPr>
                        <p:spPr>
                          <a:xfrm>
                            <a:off x="3978576" y="5574919"/>
                            <a:ext cx="426278" cy="298401"/>
                          </a:xfrm>
                          <a:prstGeom prst="rect">
                            <a:avLst/>
                          </a:prstGeom>
                          <a:blipFill>
                            <a:blip r:embed="rId6"/>
                            <a:stretch>
                              <a:fillRect/>
                            </a:stretch>
                          </a:blipFill>
                        </p:spPr>
                        <p:txBody>
                          <a:bodyPr/>
                          <a:lstStyle/>
                          <a:p>
                            <a:r>
                              <a:rPr lang="en-US">
                                <a:noFill/>
                              </a:rPr>
                              <a:t> </a:t>
                            </a:r>
                          </a:p>
                        </p:txBody>
                      </p:sp>
                    </mc:Fallback>
                  </mc:AlternateContent>
                </p:grpSp>
                <p:sp>
                  <p:nvSpPr>
                    <p:cNvPr id="70" name="TextBox 69">
                      <a:extLst>
                        <a:ext uri="{FF2B5EF4-FFF2-40B4-BE49-F238E27FC236}">
                          <a16:creationId xmlns:a16="http://schemas.microsoft.com/office/drawing/2014/main" id="{8941B92E-FB77-4A26-A22D-0806436FE72C}"/>
                        </a:ext>
                      </a:extLst>
                    </p:cNvPr>
                    <p:cNvSpPr txBox="1"/>
                    <p:nvPr/>
                  </p:nvSpPr>
                  <p:spPr>
                    <a:xfrm>
                      <a:off x="2501014" y="4029191"/>
                      <a:ext cx="1023704" cy="209590"/>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Reference Point: Earliest detected tap</a:t>
                      </a:r>
                    </a:p>
                  </p:txBody>
                </p:sp>
                <p:sp>
                  <p:nvSpPr>
                    <p:cNvPr id="71" name="Oval 70">
                      <a:extLst>
                        <a:ext uri="{FF2B5EF4-FFF2-40B4-BE49-F238E27FC236}">
                          <a16:creationId xmlns:a16="http://schemas.microsoft.com/office/drawing/2014/main" id="{2E49BEC0-FBFC-4AA5-BCBE-D2B895CFAF90}"/>
                        </a:ext>
                      </a:extLst>
                    </p:cNvPr>
                    <p:cNvSpPr/>
                    <p:nvPr/>
                  </p:nvSpPr>
                  <p:spPr bwMode="auto">
                    <a:xfrm>
                      <a:off x="3567405" y="4239347"/>
                      <a:ext cx="116231" cy="482633"/>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72" name="Straight Arrow Connector 71">
                      <a:extLst>
                        <a:ext uri="{FF2B5EF4-FFF2-40B4-BE49-F238E27FC236}">
                          <a16:creationId xmlns:a16="http://schemas.microsoft.com/office/drawing/2014/main" id="{5351E76F-8E6B-403B-B1D0-19727B84A760}"/>
                        </a:ext>
                      </a:extLst>
                    </p:cNvPr>
                    <p:cNvCxnSpPr>
                      <a:cxnSpLocks/>
                      <a:endCxn id="71" idx="1"/>
                    </p:cNvCxnSpPr>
                    <p:nvPr/>
                  </p:nvCxnSpPr>
                  <p:spPr bwMode="auto">
                    <a:xfrm>
                      <a:off x="2916774" y="4162679"/>
                      <a:ext cx="667652" cy="147348"/>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cxnSp>
              <p:nvCxnSpPr>
                <p:cNvPr id="61" name="Straight Connector 60">
                  <a:extLst>
                    <a:ext uri="{FF2B5EF4-FFF2-40B4-BE49-F238E27FC236}">
                      <a16:creationId xmlns:a16="http://schemas.microsoft.com/office/drawing/2014/main" id="{CD7FA28E-63B0-422D-9CEE-0AB3D885BC50}"/>
                    </a:ext>
                  </a:extLst>
                </p:cNvPr>
                <p:cNvCxnSpPr>
                  <a:cxnSpLocks/>
                </p:cNvCxnSpPr>
                <p:nvPr/>
              </p:nvCxnSpPr>
              <p:spPr bwMode="auto">
                <a:xfrm flipV="1">
                  <a:off x="2843808" y="5245238"/>
                  <a:ext cx="4025253" cy="26576"/>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2" name="Straight Arrow Connector 61">
                  <a:extLst>
                    <a:ext uri="{FF2B5EF4-FFF2-40B4-BE49-F238E27FC236}">
                      <a16:creationId xmlns:a16="http://schemas.microsoft.com/office/drawing/2014/main" id="{BAB519FE-A7AA-4E01-8673-F8CD1FA4154A}"/>
                    </a:ext>
                  </a:extLst>
                </p:cNvPr>
                <p:cNvCxnSpPr>
                  <a:cxnSpLocks/>
                </p:cNvCxnSpPr>
                <p:nvPr/>
              </p:nvCxnSpPr>
              <p:spPr>
                <a:xfrm flipV="1">
                  <a:off x="307530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82EDF6B5-EDC2-4575-94DD-030537DAC652}"/>
                    </a:ext>
                  </a:extLst>
                </p:cNvPr>
                <p:cNvCxnSpPr>
                  <a:cxnSpLocks/>
                </p:cNvCxnSpPr>
                <p:nvPr/>
              </p:nvCxnSpPr>
              <p:spPr>
                <a:xfrm flipV="1">
                  <a:off x="5977913" y="5342083"/>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1E8DFFBA-9144-4BAE-BBE3-C6D354B101AF}"/>
                    </a:ext>
                  </a:extLst>
                </p:cNvPr>
                <p:cNvCxnSpPr>
                  <a:cxnSpLocks/>
                </p:cNvCxnSpPr>
                <p:nvPr/>
              </p:nvCxnSpPr>
              <p:spPr>
                <a:xfrm flipV="1">
                  <a:off x="5508104" y="4937071"/>
                  <a:ext cx="0" cy="58755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78F09824-C887-4002-9AE7-44EB08CCDF27}"/>
                    </a:ext>
                  </a:extLst>
                </p:cNvPr>
                <p:cNvCxnSpPr>
                  <a:cxnSpLocks/>
                </p:cNvCxnSpPr>
                <p:nvPr/>
              </p:nvCxnSpPr>
              <p:spPr>
                <a:xfrm flipV="1">
                  <a:off x="336271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grpSp>
        <p:grpSp>
          <p:nvGrpSpPr>
            <p:cNvPr id="50" name="Group 49">
              <a:extLst>
                <a:ext uri="{FF2B5EF4-FFF2-40B4-BE49-F238E27FC236}">
                  <a16:creationId xmlns:a16="http://schemas.microsoft.com/office/drawing/2014/main" id="{FC86FC1D-4C66-4482-84AD-8683A95BF803}"/>
                </a:ext>
              </a:extLst>
            </p:cNvPr>
            <p:cNvGrpSpPr/>
            <p:nvPr/>
          </p:nvGrpSpPr>
          <p:grpSpPr>
            <a:xfrm>
              <a:off x="3359114" y="5477046"/>
              <a:ext cx="3092675" cy="881880"/>
              <a:chOff x="3359114" y="5477046"/>
              <a:chExt cx="3092675" cy="881880"/>
            </a:xfrm>
          </p:grpSpPr>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2B29747D-FB77-4526-AEF5-F61ED3AA6C95}"/>
                      </a:ext>
                    </a:extLst>
                  </p:cNvPr>
                  <p:cNvSpPr txBox="1"/>
                  <p:nvPr/>
                </p:nvSpPr>
                <p:spPr>
                  <a:xfrm>
                    <a:off x="4949878" y="5616765"/>
                    <a:ext cx="1501911" cy="412613"/>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a14:m>
                    <a:r>
                      <a:rPr lang="en-US" sz="1000" dirty="0">
                        <a:solidFill>
                          <a:schemeClr val="tx2"/>
                        </a:solidFill>
                      </a:rPr>
                      <a:t>+</a:t>
                    </a:r>
                    <a:r>
                      <a:rPr lang="en-US" sz="1000" dirty="0">
                        <a:solidFill>
                          <a:schemeClr val="tx2"/>
                        </a:solidFill>
                        <a:cs typeface="Microsoft Sans Serif" panose="020B0604020202020204" pitchFamily="34" charset="0"/>
                      </a:rPr>
                      <a:t> </a:t>
                    </a:r>
                    <a14:m>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𝑙𝑒𝑛𝑔𝑡h</m:t>
                            </m:r>
                          </m:sub>
                        </m:sSub>
                      </m:oMath>
                    </a14:m>
                    <a:endParaRPr lang="en-US" sz="1000" dirty="0">
                      <a:solidFill>
                        <a:schemeClr val="tx2"/>
                      </a:solidFill>
                    </a:endParaRPr>
                  </a:p>
                  <a:p>
                    <a:endParaRPr lang="en-US" sz="1000" dirty="0">
                      <a:solidFill>
                        <a:schemeClr val="tx2"/>
                      </a:solidFill>
                    </a:endParaRPr>
                  </a:p>
                </p:txBody>
              </p:sp>
            </mc:Choice>
            <mc:Fallback xmlns="">
              <p:sp>
                <p:nvSpPr>
                  <p:cNvPr id="51" name="TextBox 50">
                    <a:extLst>
                      <a:ext uri="{FF2B5EF4-FFF2-40B4-BE49-F238E27FC236}">
                        <a16:creationId xmlns:a16="http://schemas.microsoft.com/office/drawing/2014/main" id="{2B29747D-FB77-4526-AEF5-F61ED3AA6C95}"/>
                      </a:ext>
                    </a:extLst>
                  </p:cNvPr>
                  <p:cNvSpPr txBox="1">
                    <a:spLocks noRot="1" noChangeAspect="1" noMove="1" noResize="1" noEditPoints="1" noAdjustHandles="1" noChangeArrowheads="1" noChangeShapeType="1" noTextEdit="1"/>
                  </p:cNvSpPr>
                  <p:nvPr/>
                </p:nvSpPr>
                <p:spPr>
                  <a:xfrm>
                    <a:off x="4949878" y="5616765"/>
                    <a:ext cx="1501911" cy="412613"/>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AF7F3C1B-F7CD-463C-963E-0EA4BFEB3B8C}"/>
                      </a:ext>
                    </a:extLst>
                  </p:cNvPr>
                  <p:cNvSpPr txBox="1"/>
                  <p:nvPr/>
                </p:nvSpPr>
                <p:spPr>
                  <a:xfrm>
                    <a:off x="4205731" y="5990181"/>
                    <a:ext cx="1075894" cy="2587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FF0000"/>
                                  </a:solidFill>
                                  <a:latin typeface="Cambria Math" panose="02040503050406030204" pitchFamily="18" charset="0"/>
                                  <a:cs typeface="Microsoft Sans Serif" panose="020B0604020202020204" pitchFamily="34" charset="0"/>
                                </a:rPr>
                              </m:ctrlPr>
                            </m:sSubPr>
                            <m:e>
                              <m:r>
                                <a:rPr lang="en-US" sz="1000" b="0" i="1" smtClean="0">
                                  <a:solidFill>
                                    <a:srgbClr val="FF0000"/>
                                  </a:solidFill>
                                  <a:latin typeface="Cambria Math" panose="02040503050406030204" pitchFamily="18" charset="0"/>
                                  <a:cs typeface="Microsoft Sans Serif" panose="020B0604020202020204" pitchFamily="34" charset="0"/>
                                </a:rPr>
                                <m:t>𝑊</m:t>
                              </m:r>
                            </m:e>
                            <m:sub>
                              <m:r>
                                <a:rPr lang="en-US" sz="1000" i="1" smtClean="0">
                                  <a:solidFill>
                                    <a:srgbClr val="FF0000"/>
                                  </a:solidFill>
                                  <a:latin typeface="Cambria Math" panose="02040503050406030204" pitchFamily="18" charset="0"/>
                                  <a:cs typeface="Microsoft Sans Serif" panose="020B0604020202020204" pitchFamily="34" charset="0"/>
                                </a:rPr>
                                <m:t>𝑙</m:t>
                              </m:r>
                              <m:r>
                                <a:rPr lang="en-US" sz="1000" b="0" i="1" smtClean="0">
                                  <a:solidFill>
                                    <a:srgbClr val="FF0000"/>
                                  </a:solidFill>
                                  <a:latin typeface="Cambria Math" panose="02040503050406030204" pitchFamily="18" charset="0"/>
                                  <a:cs typeface="Microsoft Sans Serif" panose="020B0604020202020204" pitchFamily="34" charset="0"/>
                                </a:rPr>
                                <m:t>𝑒𝑛𝑔𝑡h</m:t>
                              </m:r>
                            </m:sub>
                          </m:sSub>
                        </m:oMath>
                      </m:oMathPara>
                    </a14:m>
                    <a:endParaRPr lang="en-US" sz="1000" dirty="0">
                      <a:solidFill>
                        <a:srgbClr val="FF0000"/>
                      </a:solidFill>
                    </a:endParaRPr>
                  </a:p>
                </p:txBody>
              </p:sp>
            </mc:Choice>
            <mc:Fallback xmlns="">
              <p:sp>
                <p:nvSpPr>
                  <p:cNvPr id="52" name="TextBox 51">
                    <a:extLst>
                      <a:ext uri="{FF2B5EF4-FFF2-40B4-BE49-F238E27FC236}">
                        <a16:creationId xmlns:a16="http://schemas.microsoft.com/office/drawing/2014/main" id="{AF7F3C1B-F7CD-463C-963E-0EA4BFEB3B8C}"/>
                      </a:ext>
                    </a:extLst>
                  </p:cNvPr>
                  <p:cNvSpPr txBox="1">
                    <a:spLocks noRot="1" noChangeAspect="1" noMove="1" noResize="1" noEditPoints="1" noAdjustHandles="1" noChangeArrowheads="1" noChangeShapeType="1" noTextEdit="1"/>
                  </p:cNvSpPr>
                  <p:nvPr/>
                </p:nvSpPr>
                <p:spPr>
                  <a:xfrm>
                    <a:off x="4205731" y="5990181"/>
                    <a:ext cx="1075894" cy="258725"/>
                  </a:xfrm>
                  <a:prstGeom prst="rect">
                    <a:avLst/>
                  </a:prstGeom>
                  <a:blipFill>
                    <a:blip r:embed="rId8"/>
                    <a:stretch>
                      <a:fillRect/>
                    </a:stretch>
                  </a:blipFill>
                </p:spPr>
                <p:txBody>
                  <a:bodyPr/>
                  <a:lstStyle/>
                  <a:p>
                    <a:r>
                      <a:rPr lang="en-US">
                        <a:noFill/>
                      </a:rPr>
                      <a:t> </a:t>
                    </a:r>
                  </a:p>
                </p:txBody>
              </p:sp>
            </mc:Fallback>
          </mc:AlternateContent>
          <p:cxnSp>
            <p:nvCxnSpPr>
              <p:cNvPr id="53" name="Straight Connector 52">
                <a:extLst>
                  <a:ext uri="{FF2B5EF4-FFF2-40B4-BE49-F238E27FC236}">
                    <a16:creationId xmlns:a16="http://schemas.microsoft.com/office/drawing/2014/main" id="{B1C822E2-4EFA-4125-B872-8A979DC598B7}"/>
                  </a:ext>
                </a:extLst>
              </p:cNvPr>
              <p:cNvCxnSpPr/>
              <p:nvPr/>
            </p:nvCxnSpPr>
            <p:spPr bwMode="auto">
              <a:xfrm>
                <a:off x="3359114" y="5567954"/>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4" name="Straight Connector 53">
                <a:extLst>
                  <a:ext uri="{FF2B5EF4-FFF2-40B4-BE49-F238E27FC236}">
                    <a16:creationId xmlns:a16="http://schemas.microsoft.com/office/drawing/2014/main" id="{16A0B37E-D3A1-4A9A-8321-CE411828D264}"/>
                  </a:ext>
                </a:extLst>
              </p:cNvPr>
              <p:cNvCxnSpPr/>
              <p:nvPr/>
            </p:nvCxnSpPr>
            <p:spPr bwMode="auto">
              <a:xfrm>
                <a:off x="3981496" y="5555795"/>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5" name="Straight Arrow Connector 54">
                <a:extLst>
                  <a:ext uri="{FF2B5EF4-FFF2-40B4-BE49-F238E27FC236}">
                    <a16:creationId xmlns:a16="http://schemas.microsoft.com/office/drawing/2014/main" id="{B0AE1AAD-7102-4A39-980A-DE3FD5D0AF6A}"/>
                  </a:ext>
                </a:extLst>
              </p:cNvPr>
              <p:cNvCxnSpPr/>
              <p:nvPr/>
            </p:nvCxnSpPr>
            <p:spPr bwMode="auto">
              <a:xfrm>
                <a:off x="3359114" y="6237628"/>
                <a:ext cx="622382"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a:extLst>
                  <a:ext uri="{FF2B5EF4-FFF2-40B4-BE49-F238E27FC236}">
                    <a16:creationId xmlns:a16="http://schemas.microsoft.com/office/drawing/2014/main" id="{87BDF5B5-B547-4A78-9A85-5AB06AAEB698}"/>
                  </a:ext>
                </a:extLst>
              </p:cNvPr>
              <p:cNvCxnSpPr>
                <a:cxnSpLocks/>
              </p:cNvCxnSpPr>
              <p:nvPr/>
            </p:nvCxnSpPr>
            <p:spPr bwMode="auto">
              <a:xfrm>
                <a:off x="5435949" y="5477046"/>
                <a:ext cx="0" cy="869721"/>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7" name="Straight Arrow Connector 56">
                <a:extLst>
                  <a:ext uri="{FF2B5EF4-FFF2-40B4-BE49-F238E27FC236}">
                    <a16:creationId xmlns:a16="http://schemas.microsoft.com/office/drawing/2014/main" id="{8282B32F-108D-473F-AE06-FEF742114E79}"/>
                  </a:ext>
                </a:extLst>
              </p:cNvPr>
              <p:cNvCxnSpPr/>
              <p:nvPr/>
            </p:nvCxnSpPr>
            <p:spPr bwMode="auto">
              <a:xfrm>
                <a:off x="3987718" y="6237628"/>
                <a:ext cx="1448231"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 name="Footer Placeholder 1">
            <a:extLst>
              <a:ext uri="{FF2B5EF4-FFF2-40B4-BE49-F238E27FC236}">
                <a16:creationId xmlns:a16="http://schemas.microsoft.com/office/drawing/2014/main" id="{1E3C4E46-73CB-4B73-B07B-7461FB16739E}"/>
              </a:ext>
            </a:extLst>
          </p:cNvPr>
          <p:cNvSpPr>
            <a:spLocks noGrp="1"/>
          </p:cNvSpPr>
          <p:nvPr>
            <p:ph type="ftr" sz="quarter" idx="11"/>
          </p:nvPr>
        </p:nvSpPr>
        <p:spPr/>
        <p:txBody>
          <a:bodyPr/>
          <a:lstStyle/>
          <a:p>
            <a:r>
              <a:rPr lang="en-US" altLang="en-US"/>
              <a:t>P. Pakrooh et. al (Qualcomm)</a:t>
            </a:r>
          </a:p>
        </p:txBody>
      </p:sp>
    </p:spTree>
    <p:extLst>
      <p:ext uri="{BB962C8B-B14F-4D97-AF65-F5344CB8AC3E}">
        <p14:creationId xmlns:p14="http://schemas.microsoft.com/office/powerpoint/2010/main" val="1813455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xfrm>
            <a:off x="685800" y="615401"/>
            <a:ext cx="7772400" cy="779385"/>
          </a:xfrm>
          <a:ln/>
        </p:spPr>
        <p:txBody>
          <a:bodyPr/>
          <a:lstStyle/>
          <a:p>
            <a:r>
              <a:rPr lang="en-US" altLang="en-US" sz="2800" dirty="0"/>
              <a:t>CIR Window Size</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March 2022</a:t>
            </a:r>
          </a:p>
        </p:txBody>
      </p:sp>
      <mc:AlternateContent xmlns:mc="http://schemas.openxmlformats.org/markup-compatibility/2006" xmlns:a14="http://schemas.microsoft.com/office/drawing/2010/main">
        <mc:Choice Requires="a14">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371468" y="1030306"/>
                <a:ext cx="8964894" cy="149300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1143000" lvl="3" indent="0" fontAlgn="ctr">
                  <a:spcBef>
                    <a:spcPts val="0"/>
                  </a:spcBef>
                  <a:spcAft>
                    <a:spcPts val="0"/>
                  </a:spcAft>
                  <a:buSzPct val="140000"/>
                  <a:buNone/>
                  <a:tabLst>
                    <a:tab pos="914400" algn="l"/>
                  </a:tabLst>
                </a:pPr>
                <a:endPar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lvl="3" indent="-285750" fontAlgn="ctr">
                  <a:spcBef>
                    <a:spcPts val="0"/>
                  </a:spcBef>
                  <a:spcAft>
                    <a:spcPts val="0"/>
                  </a:spcAft>
                  <a:buSzPct val="140000"/>
                  <a:buFont typeface="Arial" panose="020B0604020202020204" pitchFamily="34" charset="0"/>
                  <a:buChar char="•"/>
                  <a:tabLst>
                    <a:tab pos="914400" algn="l"/>
                  </a:tabLst>
                </a:pPr>
                <a:r>
                  <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rPr>
                  <a:t>Options for the duration of CIR window need to be specified in the standard so that </a:t>
                </a:r>
                <a:r>
                  <a:rPr lang="en-US" sz="1800" dirty="0">
                    <a:solidFill>
                      <a:srgbClr val="000000"/>
                    </a:solidFill>
                    <a:effectLst/>
                    <a:latin typeface="Calibri" panose="020F0502020204030204" pitchFamily="34" charset="0"/>
                    <a:cs typeface="Calibri" panose="020F0502020204030204" pitchFamily="34" charset="0"/>
                  </a:rPr>
                  <a:t>so that HW implementation has a bounded complexity</a:t>
                </a:r>
              </a:p>
              <a:p>
                <a:pPr lvl="3" indent="-285750" fontAlgn="ctr">
                  <a:spcBef>
                    <a:spcPts val="0"/>
                  </a:spcBef>
                  <a:spcAft>
                    <a:spcPts val="0"/>
                  </a:spcAft>
                  <a:buSzPct val="140000"/>
                  <a:buFont typeface="Arial" panose="020B0604020202020204" pitchFamily="34" charset="0"/>
                  <a:buChar char="•"/>
                  <a:tabLst>
                    <a:tab pos="914400" algn="l"/>
                  </a:tabLst>
                </a:pPr>
                <a:r>
                  <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rPr>
                  <a:t> The window duration is determined by the delay spread in the sensing region, defined as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𝑑</m:t>
                        </m:r>
                      </m:e>
                      <m:sub>
                        <m:r>
                          <a:rPr lang="en-US" sz="1800" i="1">
                            <a:latin typeface="Cambria Math" panose="02040503050406030204" pitchFamily="18" charset="0"/>
                          </a:rPr>
                          <m:t>𝑠𝑝𝑟𝑒𝑎𝑑</m:t>
                        </m:r>
                      </m:sub>
                    </m:sSub>
                    <m:r>
                      <a:rPr lang="en-US" sz="1800" i="1">
                        <a:latin typeface="Cambria Math" panose="02040503050406030204" pitchFamily="18" charset="0"/>
                      </a:rPr>
                      <m:t> </m:t>
                    </m:r>
                  </m:oMath>
                </a14:m>
                <a:r>
                  <a:rPr lang="en-US" sz="1800" dirty="0">
                    <a:latin typeface="Calibri" panose="020F0502020204030204" pitchFamily="34" charset="0"/>
                    <a:cs typeface="Calibri" panose="020F0502020204030204" pitchFamily="34" charset="0"/>
                  </a:rPr>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𝑑</m:t>
                        </m:r>
                      </m:e>
                      <m:sub>
                        <m:r>
                          <a:rPr lang="en-US" sz="1800" i="1">
                            <a:latin typeface="Cambria Math" panose="02040503050406030204" pitchFamily="18" charset="0"/>
                          </a:rPr>
                          <m:t>1</m:t>
                        </m:r>
                      </m:sub>
                    </m:sSub>
                    <m:r>
                      <a:rPr lang="en-US" sz="1800" i="1">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𝑑</m:t>
                        </m:r>
                      </m:e>
                      <m:sub>
                        <m:r>
                          <a:rPr lang="en-US" sz="1800" i="1">
                            <a:latin typeface="Cambria Math" panose="02040503050406030204" pitchFamily="18" charset="0"/>
                          </a:rPr>
                          <m:t>2</m:t>
                        </m:r>
                      </m:sub>
                    </m:sSub>
                  </m:oMath>
                </a14:m>
                <a:r>
                  <a:rPr lang="en-US" sz="1800" dirty="0">
                    <a:latin typeface="Calibri" panose="020F0502020204030204" pitchFamily="34" charset="0"/>
                    <a:cs typeface="Calibri" panose="020F0502020204030204" pitchFamily="34" charset="0"/>
                  </a:rPr>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𝑑</m:t>
                        </m:r>
                      </m:e>
                      <m:sub>
                        <m:r>
                          <a:rPr lang="en-US" sz="1800" i="1">
                            <a:latin typeface="Cambria Math" panose="02040503050406030204" pitchFamily="18" charset="0"/>
                          </a:rPr>
                          <m:t>3</m:t>
                        </m:r>
                      </m:sub>
                    </m:sSub>
                  </m:oMath>
                </a14:m>
                <a:endPar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lvl="3" indent="-285750" fontAlgn="ctr">
                  <a:spcBef>
                    <a:spcPts val="0"/>
                  </a:spcBef>
                  <a:spcAft>
                    <a:spcPts val="0"/>
                  </a:spcAft>
                  <a:buSzPct val="140000"/>
                  <a:buFont typeface="Arial" panose="020B0604020202020204" pitchFamily="34" charset="0"/>
                  <a:buChar char="•"/>
                  <a:tabLst>
                    <a:tab pos="914400" algn="l"/>
                  </a:tabLst>
                </a:pPr>
                <a:r>
                  <a:rPr lang="en-US" sz="1800" b="0" dirty="0">
                    <a:latin typeface="Calibri" panose="020F0502020204030204" pitchFamily="34" charset="0"/>
                    <a:cs typeface="Calibri" panose="020F0502020204030204" pitchFamily="34" charset="0"/>
                  </a:rPr>
                  <a:t>The window size of around  </a:t>
                </a:r>
                <a14:m>
                  <m:oMath xmlns:m="http://schemas.openxmlformats.org/officeDocument/2006/math">
                    <m:r>
                      <a:rPr lang="en-US" sz="1800" b="0" i="1" smtClean="0">
                        <a:latin typeface="Cambria Math" panose="02040503050406030204" pitchFamily="18" charset="0"/>
                      </a:rPr>
                      <m:t>32 </m:t>
                    </m:r>
                    <m:r>
                      <a:rPr lang="en-US" sz="1800" b="0" i="1" smtClean="0">
                        <a:latin typeface="Cambria Math" panose="02040503050406030204" pitchFamily="18" charset="0"/>
                      </a:rPr>
                      <m:t>𝑛𝑠</m:t>
                    </m:r>
                  </m:oMath>
                </a14:m>
                <a:r>
                  <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rPr>
                  <a:t> (32 taps at chipx2 sampling rate), </a:t>
                </a:r>
                <a:r>
                  <a:rPr lang="en-US" sz="1800" dirty="0">
                    <a:solidFill>
                      <a:schemeClr val="tx2"/>
                    </a:solidFill>
                    <a:effectLst/>
                    <a:latin typeface="Calibri" panose="020F0502020204030204" pitchFamily="34" charset="0"/>
                    <a:ea typeface="Times New Roman" panose="02020603050405020304" pitchFamily="18" charset="0"/>
                    <a:cs typeface="Calibri" panose="020F0502020204030204" pitchFamily="34" charset="0"/>
                  </a:rPr>
                  <a:t>can </a:t>
                </a:r>
                <a:r>
                  <a:rPr lang="en-US" sz="1800" dirty="0">
                    <a:solidFill>
                      <a:schemeClr val="tx2"/>
                    </a:solidFill>
                    <a:latin typeface="Calibri" panose="020F0502020204030204" pitchFamily="34" charset="0"/>
                    <a:ea typeface="Times New Roman" panose="02020603050405020304" pitchFamily="18" charset="0"/>
                    <a:cs typeface="Calibri" panose="020F0502020204030204" pitchFamily="34" charset="0"/>
                  </a:rPr>
                  <a:t>cover around 10m of sensing range spread. Sensing at farther range provides very low reflected power for most of sensing cases.</a:t>
                </a:r>
              </a:p>
              <a:p>
                <a:pPr lvl="3" indent="-285750" fontAlgn="ctr">
                  <a:spcBef>
                    <a:spcPts val="0"/>
                  </a:spcBef>
                  <a:spcAft>
                    <a:spcPts val="0"/>
                  </a:spcAft>
                  <a:buSzPct val="140000"/>
                  <a:buFont typeface="Arial" panose="020B0604020202020204" pitchFamily="34" charset="0"/>
                  <a:buChar char="•"/>
                  <a:tabLst>
                    <a:tab pos="914400" algn="l"/>
                  </a:tabLst>
                </a:pPr>
                <a:endParaRPr lang="en-US" sz="1800" dirty="0">
                  <a:solidFill>
                    <a:schemeClr val="tx2"/>
                  </a:solidFill>
                  <a:latin typeface="Calibri" panose="020F0502020204030204" pitchFamily="34" charset="0"/>
                  <a:ea typeface="Times New Roman" panose="02020603050405020304" pitchFamily="18" charset="0"/>
                </a:endParaRPr>
              </a:p>
              <a:p>
                <a:pPr lvl="3" indent="-285750" fontAlgn="ctr">
                  <a:spcBef>
                    <a:spcPts val="0"/>
                  </a:spcBef>
                  <a:spcAft>
                    <a:spcPts val="0"/>
                  </a:spcAft>
                  <a:buSzPct val="100000"/>
                  <a:buFont typeface="Arial" panose="020B0604020202020204" pitchFamily="34" charset="0"/>
                  <a:buChar char="•"/>
                  <a:tabLst>
                    <a:tab pos="914400" algn="l"/>
                  </a:tabLst>
                </a:pPr>
                <a:endPar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lvl="3" indent="-285750" fontAlgn="ctr">
                  <a:spcBef>
                    <a:spcPts val="0"/>
                  </a:spcBef>
                  <a:spcAft>
                    <a:spcPts val="0"/>
                  </a:spcAft>
                  <a:buSzPct val="100000"/>
                  <a:buFont typeface="Arial" panose="020B0604020202020204" pitchFamily="34" charset="0"/>
                  <a:buChar char="•"/>
                  <a:tabLst>
                    <a:tab pos="914400" algn="l"/>
                  </a:tabLst>
                </a:pPr>
                <a:endParaRPr lang="en-US" sz="180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1143000" lvl="3" indent="0" fontAlgn="ctr">
                  <a:spcBef>
                    <a:spcPts val="0"/>
                  </a:spcBef>
                  <a:spcAft>
                    <a:spcPts val="0"/>
                  </a:spcAft>
                  <a:buSzPct val="100000"/>
                  <a:buNone/>
                  <a:tabLst>
                    <a:tab pos="914400" algn="l"/>
                  </a:tabLst>
                </a:pPr>
                <a:endParaRPr lang="en-US" sz="1800" b="1" dirty="0">
                  <a:solidFill>
                    <a:schemeClr val="accent6"/>
                  </a:solidFill>
                  <a:latin typeface="Calibri" panose="020F0502020204030204" pitchFamily="34" charset="0"/>
                  <a:ea typeface="Calibri" panose="020F0502020204030204" pitchFamily="34" charset="0"/>
                  <a:cs typeface="Calibri" panose="020F0502020204030204" pitchFamily="34" charset="0"/>
                </a:endParaRPr>
              </a:p>
              <a:p>
                <a:pPr lvl="3" indent="-285750" fontAlgn="ctr">
                  <a:spcBef>
                    <a:spcPts val="0"/>
                  </a:spcBef>
                  <a:spcAft>
                    <a:spcPts val="0"/>
                  </a:spcAft>
                  <a:buSzPct val="100000"/>
                  <a:buFont typeface="Symbol" panose="05050102010706020507" pitchFamily="18" charset="2"/>
                  <a:buChar char=""/>
                  <a:tabLst>
                    <a:tab pos="914400" algn="l"/>
                  </a:tabLst>
                </a:pPr>
                <a:endParaRPr lang="en-US" sz="1800" b="1" dirty="0">
                  <a:solidFill>
                    <a:schemeClr val="tx2"/>
                  </a:solidFill>
                  <a:effectLst/>
                  <a:latin typeface="Calibri" panose="020F0502020204030204" pitchFamily="34" charset="0"/>
                  <a:ea typeface="Times New Roman" panose="02020603050405020304" pitchFamily="18" charset="0"/>
                </a:endParaRPr>
              </a:p>
              <a:p>
                <a:pPr marL="1143000" lvl="3" indent="0" fontAlgn="ctr">
                  <a:spcBef>
                    <a:spcPts val="0"/>
                  </a:spcBef>
                  <a:spcAft>
                    <a:spcPts val="0"/>
                  </a:spcAft>
                  <a:buSzPts val="1000"/>
                  <a:buNone/>
                  <a:tabLst>
                    <a:tab pos="914400" algn="l"/>
                  </a:tabLst>
                </a:pPr>
                <a:endParaRPr lang="en-US" sz="1800" b="1" dirty="0">
                  <a:latin typeface="Calibri" panose="020F0502020204030204" pitchFamily="34" charset="0"/>
                  <a:ea typeface="Calibri" panose="020F0502020204030204" pitchFamily="34" charset="0"/>
                </a:endParaRPr>
              </a:p>
              <a:p>
                <a:pPr lvl="3" indent="-285750" fontAlgn="ctr">
                  <a:spcBef>
                    <a:spcPts val="0"/>
                  </a:spcBef>
                  <a:spcAft>
                    <a:spcPts val="0"/>
                  </a:spcAft>
                  <a:buSzPts val="1000"/>
                  <a:buFont typeface="Symbol" panose="05050102010706020507" pitchFamily="18" charset="2"/>
                  <a:buChar char=""/>
                  <a:tabLst>
                    <a:tab pos="914400" algn="l"/>
                  </a:tabLst>
                </a:pPr>
                <a:endParaRPr lang="en-US" sz="1800" kern="0" dirty="0">
                  <a:latin typeface="Microsoft Sans Serif (Body)"/>
                </a:endParaRPr>
              </a:p>
            </p:txBody>
          </p:sp>
        </mc:Choice>
        <mc:Fallback xmlns="">
          <p:sp>
            <p:nvSpPr>
              <p:cNvPr id="10" name="Text Placeholder 2">
                <a:extLst>
                  <a:ext uri="{FF2B5EF4-FFF2-40B4-BE49-F238E27FC236}">
                    <a16:creationId xmlns:a16="http://schemas.microsoft.com/office/drawing/2014/main" id="{73E2B99B-628B-4EDF-8BF5-83F6A63D60C4}"/>
                  </a:ext>
                </a:extLst>
              </p:cNvPr>
              <p:cNvSpPr txBox="1">
                <a:spLocks noRot="1" noChangeAspect="1" noMove="1" noResize="1" noEditPoints="1" noAdjustHandles="1" noChangeArrowheads="1" noChangeShapeType="1" noTextEdit="1"/>
              </p:cNvSpPr>
              <p:nvPr/>
            </p:nvSpPr>
            <p:spPr bwMode="auto">
              <a:xfrm>
                <a:off x="-371468" y="1030306"/>
                <a:ext cx="8964894" cy="1493009"/>
              </a:xfrm>
              <a:prstGeom prst="rect">
                <a:avLst/>
              </a:prstGeom>
              <a:blipFill>
                <a:blip r:embed="rId3"/>
                <a:stretch>
                  <a:fillRect r="-612" b="-6122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pSp>
        <p:nvGrpSpPr>
          <p:cNvPr id="7" name="Group 6">
            <a:extLst>
              <a:ext uri="{FF2B5EF4-FFF2-40B4-BE49-F238E27FC236}">
                <a16:creationId xmlns:a16="http://schemas.microsoft.com/office/drawing/2014/main" id="{810B93C8-B450-476D-B77B-094FDF0CAC40}"/>
              </a:ext>
            </a:extLst>
          </p:cNvPr>
          <p:cNvGrpSpPr/>
          <p:nvPr/>
        </p:nvGrpSpPr>
        <p:grpSpPr>
          <a:xfrm>
            <a:off x="130595" y="4331979"/>
            <a:ext cx="3368108" cy="1691397"/>
            <a:chOff x="2439628" y="3092641"/>
            <a:chExt cx="5411922" cy="2673865"/>
          </a:xfrm>
        </p:grpSpPr>
        <p:grpSp>
          <p:nvGrpSpPr>
            <p:cNvPr id="9" name="Group 8">
              <a:extLst>
                <a:ext uri="{FF2B5EF4-FFF2-40B4-BE49-F238E27FC236}">
                  <a16:creationId xmlns:a16="http://schemas.microsoft.com/office/drawing/2014/main" id="{04F3C26A-F569-4927-A235-E2DA4C73073B}"/>
                </a:ext>
              </a:extLst>
            </p:cNvPr>
            <p:cNvGrpSpPr/>
            <p:nvPr/>
          </p:nvGrpSpPr>
          <p:grpSpPr>
            <a:xfrm>
              <a:off x="2439628" y="3242353"/>
              <a:ext cx="5411922" cy="2524153"/>
              <a:chOff x="1086966" y="2681055"/>
              <a:chExt cx="5411922" cy="2524153"/>
            </a:xfrm>
          </p:grpSpPr>
          <p:grpSp>
            <p:nvGrpSpPr>
              <p:cNvPr id="14" name="Group 13">
                <a:extLst>
                  <a:ext uri="{FF2B5EF4-FFF2-40B4-BE49-F238E27FC236}">
                    <a16:creationId xmlns:a16="http://schemas.microsoft.com/office/drawing/2014/main" id="{E6D5ED54-A227-4C90-9AEC-EDEBB8DD661B}"/>
                  </a:ext>
                </a:extLst>
              </p:cNvPr>
              <p:cNvGrpSpPr/>
              <p:nvPr/>
            </p:nvGrpSpPr>
            <p:grpSpPr>
              <a:xfrm>
                <a:off x="1086966" y="2681055"/>
                <a:ext cx="5411922" cy="2524153"/>
                <a:chOff x="6102850" y="1553591"/>
                <a:chExt cx="5411922" cy="2524153"/>
              </a:xfrm>
            </p:grpSpPr>
            <p:grpSp>
              <p:nvGrpSpPr>
                <p:cNvPr id="17" name="Graphic 11">
                  <a:extLst>
                    <a:ext uri="{FF2B5EF4-FFF2-40B4-BE49-F238E27FC236}">
                      <a16:creationId xmlns:a16="http://schemas.microsoft.com/office/drawing/2014/main" id="{A8320AA6-4B71-4E7F-8375-D43C64FDF1F6}"/>
                    </a:ext>
                  </a:extLst>
                </p:cNvPr>
                <p:cNvGrpSpPr/>
                <p:nvPr/>
              </p:nvGrpSpPr>
              <p:grpSpPr>
                <a:xfrm>
                  <a:off x="6102850" y="1553591"/>
                  <a:ext cx="5411922" cy="2524153"/>
                  <a:chOff x="6525274" y="2623767"/>
                  <a:chExt cx="6316612" cy="2701494"/>
                </a:xfrm>
              </p:grpSpPr>
              <p:grpSp>
                <p:nvGrpSpPr>
                  <p:cNvPr id="19" name="Graphic 11">
                    <a:extLst>
                      <a:ext uri="{FF2B5EF4-FFF2-40B4-BE49-F238E27FC236}">
                        <a16:creationId xmlns:a16="http://schemas.microsoft.com/office/drawing/2014/main" id="{013FF2CA-18F6-46BC-9AFB-55F0599BA7D7}"/>
                      </a:ext>
                    </a:extLst>
                  </p:cNvPr>
                  <p:cNvGrpSpPr/>
                  <p:nvPr/>
                </p:nvGrpSpPr>
                <p:grpSpPr>
                  <a:xfrm>
                    <a:off x="6525274" y="2792777"/>
                    <a:ext cx="1835681" cy="438944"/>
                    <a:chOff x="6525274" y="2792777"/>
                    <a:chExt cx="1835681" cy="438944"/>
                  </a:xfrm>
                </p:grpSpPr>
                <p:sp>
                  <p:nvSpPr>
                    <p:cNvPr id="41" name="Freeform: Shape 40">
                      <a:extLst>
                        <a:ext uri="{FF2B5EF4-FFF2-40B4-BE49-F238E27FC236}">
                          <a16:creationId xmlns:a16="http://schemas.microsoft.com/office/drawing/2014/main" id="{61E31C7F-402B-43EB-AA9C-12E9DC222847}"/>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42" name="Freeform: Shape 41">
                      <a:extLst>
                        <a:ext uri="{FF2B5EF4-FFF2-40B4-BE49-F238E27FC236}">
                          <a16:creationId xmlns:a16="http://schemas.microsoft.com/office/drawing/2014/main" id="{C29AB0B6-AB4C-4DC9-9252-AB19476CED1D}"/>
                        </a:ext>
                      </a:extLst>
                    </p:cNvPr>
                    <p:cNvSpPr/>
                    <p:nvPr/>
                  </p:nvSpPr>
                  <p:spPr>
                    <a:xfrm>
                      <a:off x="6525274" y="2792777"/>
                      <a:ext cx="1835681"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43" name="TextBox 42">
                      <a:extLst>
                        <a:ext uri="{FF2B5EF4-FFF2-40B4-BE49-F238E27FC236}">
                          <a16:creationId xmlns:a16="http://schemas.microsoft.com/office/drawing/2014/main" id="{85F6904F-82E7-498B-B815-1269C5580492}"/>
                        </a:ext>
                      </a:extLst>
                    </p:cNvPr>
                    <p:cNvSpPr txBox="1"/>
                    <p:nvPr/>
                  </p:nvSpPr>
                  <p:spPr>
                    <a:xfrm>
                      <a:off x="6630843" y="2816227"/>
                      <a:ext cx="1599234" cy="349977"/>
                    </a:xfrm>
                    <a:prstGeom prst="rect">
                      <a:avLst/>
                    </a:prstGeom>
                    <a:noFill/>
                  </p:spPr>
                  <p:txBody>
                    <a:bodyPr wrap="none" lIns="0" tIns="0" rIns="0" bIns="0" rtlCol="0">
                      <a:spAutoFit/>
                    </a:bodyPr>
                    <a:lstStyle/>
                    <a:p>
                      <a:pPr algn="l">
                        <a:lnSpc>
                          <a:spcPct val="96000"/>
                        </a:lnSpc>
                      </a:pPr>
                      <a:r>
                        <a:rPr lang="en-US" sz="1400" spc="0" baseline="0" dirty="0">
                          <a:solidFill>
                            <a:srgbClr val="000000"/>
                          </a:solidFill>
                          <a:latin typeface="Calibri" panose="020F0502020204030204" pitchFamily="34" charset="0"/>
                          <a:cs typeface="Calibri" panose="020F0502020204030204" pitchFamily="34" charset="0"/>
                          <a:sym typeface="Arial"/>
                          <a:rtl val="0"/>
                        </a:rPr>
                        <a:t>Initiator/ Tx</a:t>
                      </a:r>
                    </a:p>
                  </p:txBody>
                </p:sp>
              </p:grpSp>
              <p:grpSp>
                <p:nvGrpSpPr>
                  <p:cNvPr id="20" name="Graphic 11">
                    <a:extLst>
                      <a:ext uri="{FF2B5EF4-FFF2-40B4-BE49-F238E27FC236}">
                        <a16:creationId xmlns:a16="http://schemas.microsoft.com/office/drawing/2014/main" id="{029BEA80-F95F-42CF-AE4F-744EED2B5142}"/>
                      </a:ext>
                    </a:extLst>
                  </p:cNvPr>
                  <p:cNvGrpSpPr/>
                  <p:nvPr/>
                </p:nvGrpSpPr>
                <p:grpSpPr>
                  <a:xfrm>
                    <a:off x="10464758" y="2794166"/>
                    <a:ext cx="2377128" cy="445685"/>
                    <a:chOff x="10464758" y="2794166"/>
                    <a:chExt cx="2377128" cy="445685"/>
                  </a:xfrm>
                </p:grpSpPr>
                <p:sp>
                  <p:nvSpPr>
                    <p:cNvPr id="38" name="Freeform: Shape 37">
                      <a:extLst>
                        <a:ext uri="{FF2B5EF4-FFF2-40B4-BE49-F238E27FC236}">
                          <a16:creationId xmlns:a16="http://schemas.microsoft.com/office/drawing/2014/main" id="{45E9921F-815A-43CA-B38E-B0BD10579769}"/>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9" name="Freeform: Shape 38">
                      <a:extLst>
                        <a:ext uri="{FF2B5EF4-FFF2-40B4-BE49-F238E27FC236}">
                          <a16:creationId xmlns:a16="http://schemas.microsoft.com/office/drawing/2014/main" id="{6B845E78-0440-44AA-8B99-2B66E2F3EA58}"/>
                        </a:ext>
                      </a:extLst>
                    </p:cNvPr>
                    <p:cNvSpPr/>
                    <p:nvPr/>
                  </p:nvSpPr>
                  <p:spPr>
                    <a:xfrm>
                      <a:off x="10859260" y="2820459"/>
                      <a:ext cx="1982626"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40" name="TextBox 39">
                      <a:extLst>
                        <a:ext uri="{FF2B5EF4-FFF2-40B4-BE49-F238E27FC236}">
                          <a16:creationId xmlns:a16="http://schemas.microsoft.com/office/drawing/2014/main" id="{AF61FFB5-9AB5-46D8-BCC0-49AE671B4A67}"/>
                        </a:ext>
                      </a:extLst>
                    </p:cNvPr>
                    <p:cNvSpPr txBox="1"/>
                    <p:nvPr/>
                  </p:nvSpPr>
                  <p:spPr>
                    <a:xfrm>
                      <a:off x="10908714" y="2870814"/>
                      <a:ext cx="1933172" cy="349978"/>
                    </a:xfrm>
                    <a:prstGeom prst="rect">
                      <a:avLst/>
                    </a:prstGeom>
                    <a:noFill/>
                  </p:spPr>
                  <p:txBody>
                    <a:bodyPr wrap="none" lIns="0" tIns="0" rIns="0" bIns="0" rtlCol="0">
                      <a:spAutoFit/>
                    </a:bodyPr>
                    <a:lstStyle/>
                    <a:p>
                      <a:pPr algn="l">
                        <a:lnSpc>
                          <a:spcPct val="96000"/>
                        </a:lnSpc>
                      </a:pPr>
                      <a:r>
                        <a:rPr lang="en-US" sz="1400" spc="0" baseline="0" dirty="0">
                          <a:solidFill>
                            <a:srgbClr val="000000"/>
                          </a:solidFill>
                          <a:latin typeface="Calibri" panose="020F0502020204030204" pitchFamily="34" charset="0"/>
                          <a:cs typeface="Calibri" panose="020F0502020204030204" pitchFamily="34" charset="0"/>
                          <a:sym typeface="Arial"/>
                          <a:rtl val="0"/>
                        </a:rPr>
                        <a:t>Responder/Rx</a:t>
                      </a:r>
                    </a:p>
                  </p:txBody>
                </p:sp>
              </p:grpSp>
              <p:grpSp>
                <p:nvGrpSpPr>
                  <p:cNvPr id="21" name="Graphic 11">
                    <a:extLst>
                      <a:ext uri="{FF2B5EF4-FFF2-40B4-BE49-F238E27FC236}">
                        <a16:creationId xmlns:a16="http://schemas.microsoft.com/office/drawing/2014/main" id="{5431762B-E167-4965-8C2F-19EAF1232FF4}"/>
                      </a:ext>
                    </a:extLst>
                  </p:cNvPr>
                  <p:cNvGrpSpPr/>
                  <p:nvPr/>
                </p:nvGrpSpPr>
                <p:grpSpPr>
                  <a:xfrm>
                    <a:off x="8526692" y="4262040"/>
                    <a:ext cx="2033561" cy="1063221"/>
                    <a:chOff x="8526692" y="4262040"/>
                    <a:chExt cx="2033561" cy="1063221"/>
                  </a:xfrm>
                </p:grpSpPr>
                <p:sp>
                  <p:nvSpPr>
                    <p:cNvPr id="34" name="Freeform: Shape 33">
                      <a:extLst>
                        <a:ext uri="{FF2B5EF4-FFF2-40B4-BE49-F238E27FC236}">
                          <a16:creationId xmlns:a16="http://schemas.microsoft.com/office/drawing/2014/main" id="{5645F56D-C3BE-46E3-9312-F457F0C49183}"/>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35" name="Freeform: Shape 34">
                      <a:extLst>
                        <a:ext uri="{FF2B5EF4-FFF2-40B4-BE49-F238E27FC236}">
                          <a16:creationId xmlns:a16="http://schemas.microsoft.com/office/drawing/2014/main" id="{ABEB1FC5-EFF9-4EB9-B24E-82CC31979AD1}"/>
                        </a:ext>
                      </a:extLst>
                    </p:cNvPr>
                    <p:cNvSpPr/>
                    <p:nvPr/>
                  </p:nvSpPr>
                  <p:spPr>
                    <a:xfrm>
                      <a:off x="8735244" y="4480652"/>
                      <a:ext cx="1825009" cy="83911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dirty="0"/>
                    </a:p>
                  </p:txBody>
                </p:sp>
                <p:sp>
                  <p:nvSpPr>
                    <p:cNvPr id="36" name="TextBox 35">
                      <a:extLst>
                        <a:ext uri="{FF2B5EF4-FFF2-40B4-BE49-F238E27FC236}">
                          <a16:creationId xmlns:a16="http://schemas.microsoft.com/office/drawing/2014/main" id="{AD01293B-6007-4A44-AB1A-2A675D89F2D1}"/>
                        </a:ext>
                      </a:extLst>
                    </p:cNvPr>
                    <p:cNvSpPr txBox="1"/>
                    <p:nvPr/>
                  </p:nvSpPr>
                  <p:spPr>
                    <a:xfrm>
                      <a:off x="8756791" y="4625304"/>
                      <a:ext cx="1740649" cy="699957"/>
                    </a:xfrm>
                    <a:prstGeom prst="rect">
                      <a:avLst/>
                    </a:prstGeom>
                    <a:noFill/>
                  </p:spPr>
                  <p:txBody>
                    <a:bodyPr wrap="none" lIns="0" tIns="0" rIns="0" bIns="0" rtlCol="0">
                      <a:spAutoFit/>
                    </a:bodyPr>
                    <a:lstStyle/>
                    <a:p>
                      <a:pPr algn="ctr">
                        <a:lnSpc>
                          <a:spcPct val="96000"/>
                        </a:lnSpc>
                      </a:pPr>
                      <a:r>
                        <a:rPr lang="en-US" sz="1400" spc="0" baseline="0" dirty="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400" spc="0" baseline="0" dirty="0">
                          <a:solidFill>
                            <a:srgbClr val="000000"/>
                          </a:solidFill>
                          <a:latin typeface="Calibri" panose="020F0502020204030204" pitchFamily="34" charset="0"/>
                          <a:cs typeface="Calibri" panose="020F0502020204030204" pitchFamily="34" charset="0"/>
                          <a:sym typeface="Arial"/>
                          <a:rtl val="0"/>
                        </a:rPr>
                        <a:t> sensed</a:t>
                      </a:r>
                    </a:p>
                  </p:txBody>
                </p:sp>
                <p:sp>
                  <p:nvSpPr>
                    <p:cNvPr id="37" name="TextBox 36">
                      <a:extLst>
                        <a:ext uri="{FF2B5EF4-FFF2-40B4-BE49-F238E27FC236}">
                          <a16:creationId xmlns:a16="http://schemas.microsoft.com/office/drawing/2014/main" id="{6F840BB9-1769-459C-9B3B-242C88A7F23C}"/>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dirty="0">
                        <a:solidFill>
                          <a:srgbClr val="000000"/>
                        </a:solidFill>
                        <a:latin typeface="Arial"/>
                        <a:cs typeface="Arial"/>
                        <a:sym typeface="Arial"/>
                        <a:rtl val="0"/>
                      </a:endParaRPr>
                    </a:p>
                  </p:txBody>
                </p:sp>
              </p:grpSp>
              <p:sp>
                <p:nvSpPr>
                  <p:cNvPr id="22" name="Freeform: Shape 21">
                    <a:extLst>
                      <a:ext uri="{FF2B5EF4-FFF2-40B4-BE49-F238E27FC236}">
                        <a16:creationId xmlns:a16="http://schemas.microsoft.com/office/drawing/2014/main" id="{233C6D64-9BE5-43A2-AC61-6D9B4B360606}"/>
                      </a:ext>
                    </a:extLst>
                  </p:cNvPr>
                  <p:cNvSpPr/>
                  <p:nvPr/>
                </p:nvSpPr>
                <p:spPr>
                  <a:xfrm>
                    <a:off x="9363884" y="3222475"/>
                    <a:ext cx="1055718" cy="1057727"/>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dirty="0"/>
                  </a:p>
                </p:txBody>
              </p:sp>
              <p:sp>
                <p:nvSpPr>
                  <p:cNvPr id="23" name="Freeform: Shape 22">
                    <a:extLst>
                      <a:ext uri="{FF2B5EF4-FFF2-40B4-BE49-F238E27FC236}">
                        <a16:creationId xmlns:a16="http://schemas.microsoft.com/office/drawing/2014/main" id="{A0BC5F60-2F17-4AF5-B719-2B6681862135}"/>
                      </a:ext>
                    </a:extLst>
                  </p:cNvPr>
                  <p:cNvSpPr/>
                  <p:nvPr/>
                </p:nvSpPr>
                <p:spPr>
                  <a:xfrm>
                    <a:off x="8069204" y="3246582"/>
                    <a:ext cx="989797" cy="1024704"/>
                  </a:xfrm>
                  <a:custGeom>
                    <a:avLst/>
                    <a:gdLst>
                      <a:gd name="connsiteX0" fmla="*/ 0 w 989797"/>
                      <a:gd name="connsiteY0" fmla="*/ 0 h 1024704"/>
                      <a:gd name="connsiteX1" fmla="*/ 989798 w 989797"/>
                      <a:gd name="connsiteY1" fmla="*/ 0 h 1024704"/>
                      <a:gd name="connsiteX2" fmla="*/ 989798 w 989797"/>
                      <a:gd name="connsiteY2" fmla="*/ 1024704 h 1024704"/>
                      <a:gd name="connsiteX3" fmla="*/ 0 w 989797"/>
                      <a:gd name="connsiteY3" fmla="*/ 1024704 h 1024704"/>
                    </a:gdLst>
                    <a:ahLst/>
                    <a:cxnLst>
                      <a:cxn ang="0">
                        <a:pos x="connsiteX0" y="connsiteY0"/>
                      </a:cxn>
                      <a:cxn ang="0">
                        <a:pos x="connsiteX1" y="connsiteY1"/>
                      </a:cxn>
                      <a:cxn ang="0">
                        <a:pos x="connsiteX2" y="connsiteY2"/>
                      </a:cxn>
                      <a:cxn ang="0">
                        <a:pos x="connsiteX3" y="connsiteY3"/>
                      </a:cxn>
                    </a:cxnLst>
                    <a:rect l="l" t="t" r="r" b="b"/>
                    <a:pathLst>
                      <a:path w="989797" h="1024704">
                        <a:moveTo>
                          <a:pt x="0" y="0"/>
                        </a:moveTo>
                        <a:lnTo>
                          <a:pt x="989798" y="0"/>
                        </a:lnTo>
                        <a:lnTo>
                          <a:pt x="989798" y="1024704"/>
                        </a:lnTo>
                        <a:lnTo>
                          <a:pt x="0" y="1024704"/>
                        </a:lnTo>
                        <a:close/>
                      </a:path>
                    </a:pathLst>
                  </a:custGeom>
                  <a:noFill/>
                  <a:ln w="9302" cap="flat">
                    <a:noFill/>
                    <a:prstDash val="solid"/>
                    <a:round/>
                  </a:ln>
                </p:spPr>
                <p:txBody>
                  <a:bodyPr rtlCol="0" anchor="ctr"/>
                  <a:lstStyle/>
                  <a:p>
                    <a:endParaRPr lang="en-US"/>
                  </a:p>
                </p:txBody>
              </p:sp>
              <p:grpSp>
                <p:nvGrpSpPr>
                  <p:cNvPr id="24" name="Graphic 11">
                    <a:extLst>
                      <a:ext uri="{FF2B5EF4-FFF2-40B4-BE49-F238E27FC236}">
                        <a16:creationId xmlns:a16="http://schemas.microsoft.com/office/drawing/2014/main" id="{6EA8352D-E287-4437-AE99-72D73F1BC1B7}"/>
                      </a:ext>
                    </a:extLst>
                  </p:cNvPr>
                  <p:cNvGrpSpPr/>
                  <p:nvPr/>
                </p:nvGrpSpPr>
                <p:grpSpPr>
                  <a:xfrm>
                    <a:off x="8430778" y="3387590"/>
                    <a:ext cx="401127" cy="389341"/>
                    <a:chOff x="8430778" y="3387590"/>
                    <a:chExt cx="401127" cy="389341"/>
                  </a:xfrm>
                </p:grpSpPr>
                <p:sp>
                  <p:nvSpPr>
                    <p:cNvPr id="32" name="Freeform: Shape 31">
                      <a:extLst>
                        <a:ext uri="{FF2B5EF4-FFF2-40B4-BE49-F238E27FC236}">
                          <a16:creationId xmlns:a16="http://schemas.microsoft.com/office/drawing/2014/main" id="{ED46D02F-A8A8-4BEB-883D-60615BD771B4}"/>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33" name="Freeform: Shape 32">
                      <a:extLst>
                        <a:ext uri="{FF2B5EF4-FFF2-40B4-BE49-F238E27FC236}">
                          <a16:creationId xmlns:a16="http://schemas.microsoft.com/office/drawing/2014/main" id="{3DE29ED9-CA36-4374-9B97-9173B2BC7794}"/>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5" name="Graphic 11">
                    <a:extLst>
                      <a:ext uri="{FF2B5EF4-FFF2-40B4-BE49-F238E27FC236}">
                        <a16:creationId xmlns:a16="http://schemas.microsoft.com/office/drawing/2014/main" id="{AA923E21-B53F-4DD3-9985-6037F66EF08F}"/>
                      </a:ext>
                    </a:extLst>
                  </p:cNvPr>
                  <p:cNvGrpSpPr/>
                  <p:nvPr/>
                </p:nvGrpSpPr>
                <p:grpSpPr>
                  <a:xfrm>
                    <a:off x="8992751" y="2623767"/>
                    <a:ext cx="401127" cy="389341"/>
                    <a:chOff x="8992751" y="2623767"/>
                    <a:chExt cx="401127" cy="389341"/>
                  </a:xfrm>
                </p:grpSpPr>
                <p:sp>
                  <p:nvSpPr>
                    <p:cNvPr id="30" name="Freeform: Shape 29">
                      <a:extLst>
                        <a:ext uri="{FF2B5EF4-FFF2-40B4-BE49-F238E27FC236}">
                          <a16:creationId xmlns:a16="http://schemas.microsoft.com/office/drawing/2014/main" id="{FC704D7E-36C3-4FF4-BC9B-7834846896DE}"/>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31" name="Freeform: Shape 30">
                      <a:extLst>
                        <a:ext uri="{FF2B5EF4-FFF2-40B4-BE49-F238E27FC236}">
                          <a16:creationId xmlns:a16="http://schemas.microsoft.com/office/drawing/2014/main" id="{072061A0-AC35-49AD-B941-E9BBD0AEED3C}"/>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6" name="Graphic 11">
                    <a:extLst>
                      <a:ext uri="{FF2B5EF4-FFF2-40B4-BE49-F238E27FC236}">
                        <a16:creationId xmlns:a16="http://schemas.microsoft.com/office/drawing/2014/main" id="{3B13B3B6-11C3-499E-A6B2-031274633F84}"/>
                      </a:ext>
                    </a:extLst>
                  </p:cNvPr>
                  <p:cNvGrpSpPr/>
                  <p:nvPr/>
                </p:nvGrpSpPr>
                <p:grpSpPr>
                  <a:xfrm>
                    <a:off x="9609108" y="3345981"/>
                    <a:ext cx="401127" cy="389341"/>
                    <a:chOff x="9609108" y="3345981"/>
                    <a:chExt cx="401127" cy="389341"/>
                  </a:xfrm>
                </p:grpSpPr>
                <p:sp>
                  <p:nvSpPr>
                    <p:cNvPr id="28" name="Freeform: Shape 27">
                      <a:extLst>
                        <a:ext uri="{FF2B5EF4-FFF2-40B4-BE49-F238E27FC236}">
                          <a16:creationId xmlns:a16="http://schemas.microsoft.com/office/drawing/2014/main" id="{B49DD3DC-9F0A-46C8-97D1-5713E317DD7F}"/>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9" name="Freeform: Shape 28">
                      <a:extLst>
                        <a:ext uri="{FF2B5EF4-FFF2-40B4-BE49-F238E27FC236}">
                          <a16:creationId xmlns:a16="http://schemas.microsoft.com/office/drawing/2014/main" id="{9CDBC0C6-B503-431A-BEB0-E261AFAD5795}"/>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27" name="Freeform: Shape 26">
                    <a:extLst>
                      <a:ext uri="{FF2B5EF4-FFF2-40B4-BE49-F238E27FC236}">
                        <a16:creationId xmlns:a16="http://schemas.microsoft.com/office/drawing/2014/main" id="{36855B3D-AD09-43AB-8B69-0622A228CF84}"/>
                      </a:ext>
                    </a:extLst>
                  </p:cNvPr>
                  <p:cNvSpPr/>
                  <p:nvPr/>
                </p:nvSpPr>
                <p:spPr>
                  <a:xfrm>
                    <a:off x="8069204" y="2950035"/>
                    <a:ext cx="2350397" cy="125817"/>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cxnSp>
              <p:nvCxnSpPr>
                <p:cNvPr id="18" name="Straight Arrow Connector 17">
                  <a:extLst>
                    <a:ext uri="{FF2B5EF4-FFF2-40B4-BE49-F238E27FC236}">
                      <a16:creationId xmlns:a16="http://schemas.microsoft.com/office/drawing/2014/main" id="{C53CC239-FFD4-4E40-9354-831F38689EF4}"/>
                    </a:ext>
                  </a:extLst>
                </p:cNvPr>
                <p:cNvCxnSpPr>
                  <a:cxnSpLocks/>
                </p:cNvCxnSpPr>
                <p:nvPr/>
              </p:nvCxnSpPr>
              <p:spPr>
                <a:xfrm flipH="1" flipV="1">
                  <a:off x="7669858" y="1939029"/>
                  <a:ext cx="2123374" cy="1"/>
                </a:xfrm>
                <a:prstGeom prst="straightConnector1">
                  <a:avLst/>
                </a:prstGeom>
                <a:ln w="19050" cap="rnd">
                  <a:solidFill>
                    <a:srgbClr val="FF0000"/>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grpSp>
          <p:cxnSp>
            <p:nvCxnSpPr>
              <p:cNvPr id="15" name="Straight Arrow Connector 14">
                <a:extLst>
                  <a:ext uri="{FF2B5EF4-FFF2-40B4-BE49-F238E27FC236}">
                    <a16:creationId xmlns:a16="http://schemas.microsoft.com/office/drawing/2014/main" id="{E707DF95-9452-4FB0-A776-06435E71552D}"/>
                  </a:ext>
                </a:extLst>
              </p:cNvPr>
              <p:cNvCxnSpPr>
                <a:cxnSpLocks/>
                <a:stCxn id="42" idx="0"/>
                <a:endCxn id="35" idx="6"/>
              </p:cNvCxnSpPr>
              <p:nvPr/>
            </p:nvCxnSpPr>
            <p:spPr>
              <a:xfrm>
                <a:off x="1873351" y="3230831"/>
                <a:ext cx="1107064" cy="1577383"/>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50674401-02B2-45FE-8981-F5B0A91A9ED6}"/>
                  </a:ext>
                </a:extLst>
              </p:cNvPr>
              <p:cNvCxnSpPr>
                <a:cxnSpLocks/>
                <a:stCxn id="35" idx="12"/>
                <a:endCxn id="39" idx="0"/>
              </p:cNvCxnSpPr>
              <p:nvPr/>
            </p:nvCxnSpPr>
            <p:spPr>
              <a:xfrm flipV="1">
                <a:off x="4544042" y="3256696"/>
                <a:ext cx="1105514" cy="1551210"/>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B7F7BB67-68E9-4D3D-A051-B57557F6FF0C}"/>
                    </a:ext>
                  </a:extLst>
                </p:cNvPr>
                <p:cNvSpPr txBox="1"/>
                <p:nvPr/>
              </p:nvSpPr>
              <p:spPr>
                <a:xfrm>
                  <a:off x="3263220" y="4531700"/>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1</m:t>
                            </m:r>
                          </m:sub>
                        </m:sSub>
                      </m:oMath>
                    </m:oMathPara>
                  </a14:m>
                  <a:endParaRPr lang="en-US" dirty="0"/>
                </a:p>
              </p:txBody>
            </p:sp>
          </mc:Choice>
          <mc:Fallback xmlns="">
            <p:sp>
              <p:nvSpPr>
                <p:cNvPr id="41" name="TextBox 40">
                  <a:extLst>
                    <a:ext uri="{FF2B5EF4-FFF2-40B4-BE49-F238E27FC236}">
                      <a16:creationId xmlns:a16="http://schemas.microsoft.com/office/drawing/2014/main" id="{88152D8B-D2F1-4E35-9B02-B718B2F8BEA0}"/>
                    </a:ext>
                  </a:extLst>
                </p:cNvPr>
                <p:cNvSpPr txBox="1">
                  <a:spLocks noRot="1" noChangeAspect="1" noMove="1" noResize="1" noEditPoints="1" noAdjustHandles="1" noChangeArrowheads="1" noChangeShapeType="1" noTextEdit="1"/>
                </p:cNvSpPr>
                <p:nvPr/>
              </p:nvSpPr>
              <p:spPr>
                <a:xfrm>
                  <a:off x="3263220" y="4531700"/>
                  <a:ext cx="368601" cy="482761"/>
                </a:xfrm>
                <a:prstGeom prst="rect">
                  <a:avLst/>
                </a:prstGeom>
                <a:blipFill>
                  <a:blip r:embed="rId4"/>
                  <a:stretch>
                    <a:fillRect r="-20370"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83952C8-2D29-418B-A81F-8403360F847F}"/>
                    </a:ext>
                  </a:extLst>
                </p:cNvPr>
                <p:cNvSpPr txBox="1"/>
                <p:nvPr/>
              </p:nvSpPr>
              <p:spPr>
                <a:xfrm>
                  <a:off x="6336959" y="4548670"/>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2</m:t>
                            </m:r>
                          </m:sub>
                        </m:sSub>
                      </m:oMath>
                    </m:oMathPara>
                  </a14:m>
                  <a:endParaRPr lang="en-US" dirty="0"/>
                </a:p>
              </p:txBody>
            </p:sp>
          </mc:Choice>
          <mc:Fallback xmlns="">
            <p:sp>
              <p:nvSpPr>
                <p:cNvPr id="42" name="TextBox 41">
                  <a:extLst>
                    <a:ext uri="{FF2B5EF4-FFF2-40B4-BE49-F238E27FC236}">
                      <a16:creationId xmlns:a16="http://schemas.microsoft.com/office/drawing/2014/main" id="{ED8EE298-02D5-40DA-9701-EF8E27B5CA8E}"/>
                    </a:ext>
                  </a:extLst>
                </p:cNvPr>
                <p:cNvSpPr txBox="1">
                  <a:spLocks noRot="1" noChangeAspect="1" noMove="1" noResize="1" noEditPoints="1" noAdjustHandles="1" noChangeArrowheads="1" noChangeShapeType="1" noTextEdit="1"/>
                </p:cNvSpPr>
                <p:nvPr/>
              </p:nvSpPr>
              <p:spPr>
                <a:xfrm>
                  <a:off x="6336959" y="4548670"/>
                  <a:ext cx="368601" cy="482761"/>
                </a:xfrm>
                <a:prstGeom prst="rect">
                  <a:avLst/>
                </a:prstGeom>
                <a:blipFill>
                  <a:blip r:embed="rId5"/>
                  <a:stretch>
                    <a:fillRect r="-20370"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9E2142CE-754B-43A4-B526-1A45CB5288BA}"/>
                    </a:ext>
                  </a:extLst>
                </p:cNvPr>
                <p:cNvSpPr txBox="1"/>
                <p:nvPr/>
              </p:nvSpPr>
              <p:spPr>
                <a:xfrm>
                  <a:off x="4816554" y="3092641"/>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3</m:t>
                            </m:r>
                          </m:sub>
                        </m:sSub>
                      </m:oMath>
                    </m:oMathPara>
                  </a14:m>
                  <a:endParaRPr lang="en-US" dirty="0"/>
                </a:p>
              </p:txBody>
            </p:sp>
          </mc:Choice>
          <mc:Fallback xmlns="">
            <p:sp>
              <p:nvSpPr>
                <p:cNvPr id="43" name="TextBox 42">
                  <a:extLst>
                    <a:ext uri="{FF2B5EF4-FFF2-40B4-BE49-F238E27FC236}">
                      <a16:creationId xmlns:a16="http://schemas.microsoft.com/office/drawing/2014/main" id="{40E8DB6A-CAFB-4A50-9359-42BC3E14C625}"/>
                    </a:ext>
                  </a:extLst>
                </p:cNvPr>
                <p:cNvSpPr txBox="1">
                  <a:spLocks noRot="1" noChangeAspect="1" noMove="1" noResize="1" noEditPoints="1" noAdjustHandles="1" noChangeArrowheads="1" noChangeShapeType="1" noTextEdit="1"/>
                </p:cNvSpPr>
                <p:nvPr/>
              </p:nvSpPr>
              <p:spPr>
                <a:xfrm>
                  <a:off x="4816554" y="3092641"/>
                  <a:ext cx="368601" cy="482761"/>
                </a:xfrm>
                <a:prstGeom prst="rect">
                  <a:avLst/>
                </a:prstGeom>
                <a:blipFill>
                  <a:blip r:embed="rId6"/>
                  <a:stretch>
                    <a:fillRect r="-20370" b="-11111"/>
                  </a:stretch>
                </a:blipFill>
              </p:spPr>
              <p:txBody>
                <a:bodyPr/>
                <a:lstStyle/>
                <a:p>
                  <a:r>
                    <a:rPr lang="en-US">
                      <a:noFill/>
                    </a:rPr>
                    <a:t> </a:t>
                  </a:r>
                </a:p>
              </p:txBody>
            </p:sp>
          </mc:Fallback>
        </mc:AlternateContent>
      </p:grpSp>
      <p:grpSp>
        <p:nvGrpSpPr>
          <p:cNvPr id="55" name="Group 54">
            <a:extLst>
              <a:ext uri="{FF2B5EF4-FFF2-40B4-BE49-F238E27FC236}">
                <a16:creationId xmlns:a16="http://schemas.microsoft.com/office/drawing/2014/main" id="{6890F75F-86D6-468D-95D4-F18362DFBCF7}"/>
              </a:ext>
            </a:extLst>
          </p:cNvPr>
          <p:cNvGrpSpPr/>
          <p:nvPr/>
        </p:nvGrpSpPr>
        <p:grpSpPr>
          <a:xfrm>
            <a:off x="5796136" y="3429000"/>
            <a:ext cx="1721182" cy="529564"/>
            <a:chOff x="1078696" y="1999001"/>
            <a:chExt cx="2295144" cy="742511"/>
          </a:xfrm>
        </p:grpSpPr>
        <p:sp>
          <p:nvSpPr>
            <p:cNvPr id="56" name="TextBox 55">
              <a:extLst>
                <a:ext uri="{FF2B5EF4-FFF2-40B4-BE49-F238E27FC236}">
                  <a16:creationId xmlns:a16="http://schemas.microsoft.com/office/drawing/2014/main" id="{EE81599F-01B8-4BCB-B3C4-616791DCE3D8}"/>
                </a:ext>
              </a:extLst>
            </p:cNvPr>
            <p:cNvSpPr txBox="1"/>
            <p:nvPr/>
          </p:nvSpPr>
          <p:spPr>
            <a:xfrm>
              <a:off x="1078696" y="1999001"/>
              <a:ext cx="2295144" cy="742511"/>
            </a:xfrm>
            <a:prstGeom prst="rect">
              <a:avLst/>
            </a:prstGeom>
            <a:noFill/>
            <a:ln>
              <a:noFill/>
            </a:ln>
          </p:spPr>
          <p:txBody>
            <a:bodyPr wrap="square" lIns="109728" tIns="73152" rIns="0" bIns="73152" rtlCol="0">
              <a:spAutoFit/>
            </a:bodyPr>
            <a:lstStyle/>
            <a:p>
              <a:pPr>
                <a:spcBef>
                  <a:spcPts val="560"/>
                </a:spcBef>
              </a:pPr>
              <a:r>
                <a:rPr lang="en-US" sz="1200" dirty="0">
                  <a:solidFill>
                    <a:schemeClr val="tx1"/>
                  </a:solidFill>
                </a:rPr>
                <a:t>UWB Tx</a:t>
              </a:r>
            </a:p>
            <a:p>
              <a:pPr>
                <a:spcBef>
                  <a:spcPts val="560"/>
                </a:spcBef>
              </a:pPr>
              <a:r>
                <a:rPr lang="en-US" sz="1200" dirty="0">
                  <a:solidFill>
                    <a:schemeClr val="tx1"/>
                  </a:solidFill>
                </a:rPr>
                <a:t>UWB Rx</a:t>
              </a:r>
            </a:p>
          </p:txBody>
        </p:sp>
        <p:sp>
          <p:nvSpPr>
            <p:cNvPr id="57" name="Rectangle 56">
              <a:extLst>
                <a:ext uri="{FF2B5EF4-FFF2-40B4-BE49-F238E27FC236}">
                  <a16:creationId xmlns:a16="http://schemas.microsoft.com/office/drawing/2014/main" id="{4F882399-B340-44B5-B0B4-A6A65F1E74C1}"/>
                </a:ext>
              </a:extLst>
            </p:cNvPr>
            <p:cNvSpPr/>
            <p:nvPr/>
          </p:nvSpPr>
          <p:spPr>
            <a:xfrm>
              <a:off x="1142295" y="2422064"/>
              <a:ext cx="53227" cy="53695"/>
            </a:xfrm>
            <a:prstGeom prst="rect">
              <a:avLst/>
            </a:prstGeom>
            <a:solidFill>
              <a:srgbClr val="FF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58" name="Rectangle 57">
              <a:extLst>
                <a:ext uri="{FF2B5EF4-FFF2-40B4-BE49-F238E27FC236}">
                  <a16:creationId xmlns:a16="http://schemas.microsoft.com/office/drawing/2014/main" id="{C0AB3931-F3E7-4A95-8CCE-FC30E9743409}"/>
                </a:ext>
              </a:extLst>
            </p:cNvPr>
            <p:cNvSpPr/>
            <p:nvPr/>
          </p:nvSpPr>
          <p:spPr>
            <a:xfrm>
              <a:off x="1142294" y="2171886"/>
              <a:ext cx="53227" cy="5369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grpSp>
      <p:grpSp>
        <p:nvGrpSpPr>
          <p:cNvPr id="59" name="Group 58">
            <a:extLst>
              <a:ext uri="{FF2B5EF4-FFF2-40B4-BE49-F238E27FC236}">
                <a16:creationId xmlns:a16="http://schemas.microsoft.com/office/drawing/2014/main" id="{97959644-3DAB-4D44-957A-99F8574DB495}"/>
              </a:ext>
            </a:extLst>
          </p:cNvPr>
          <p:cNvGrpSpPr/>
          <p:nvPr/>
        </p:nvGrpSpPr>
        <p:grpSpPr>
          <a:xfrm>
            <a:off x="3766026" y="4037282"/>
            <a:ext cx="5230058" cy="2141935"/>
            <a:chOff x="0" y="2815413"/>
            <a:chExt cx="8542113" cy="3020601"/>
          </a:xfrm>
        </p:grpSpPr>
        <p:grpSp>
          <p:nvGrpSpPr>
            <p:cNvPr id="60" name="Group 59">
              <a:extLst>
                <a:ext uri="{FF2B5EF4-FFF2-40B4-BE49-F238E27FC236}">
                  <a16:creationId xmlns:a16="http://schemas.microsoft.com/office/drawing/2014/main" id="{DF5D9A95-497A-46A8-8462-185721E1B913}"/>
                </a:ext>
              </a:extLst>
            </p:cNvPr>
            <p:cNvGrpSpPr/>
            <p:nvPr/>
          </p:nvGrpSpPr>
          <p:grpSpPr>
            <a:xfrm>
              <a:off x="0" y="2815413"/>
              <a:ext cx="8542113" cy="3020601"/>
              <a:chOff x="0" y="2815413"/>
              <a:chExt cx="8542113" cy="3020601"/>
            </a:xfrm>
          </p:grpSpPr>
          <p:pic>
            <p:nvPicPr>
              <p:cNvPr id="67" name="Picture 66">
                <a:extLst>
                  <a:ext uri="{FF2B5EF4-FFF2-40B4-BE49-F238E27FC236}">
                    <a16:creationId xmlns:a16="http://schemas.microsoft.com/office/drawing/2014/main" id="{4C986DF8-2B1D-4708-BD85-DB442C027900}"/>
                  </a:ext>
                </a:extLst>
              </p:cNvPr>
              <p:cNvPicPr>
                <a:picLocks noChangeAspect="1"/>
              </p:cNvPicPr>
              <p:nvPr/>
            </p:nvPicPr>
            <p:blipFill>
              <a:blip r:embed="rId7"/>
              <a:stretch>
                <a:fillRect/>
              </a:stretch>
            </p:blipFill>
            <p:spPr>
              <a:xfrm>
                <a:off x="0" y="2818494"/>
                <a:ext cx="4023360" cy="3017520"/>
              </a:xfrm>
              <a:prstGeom prst="rect">
                <a:avLst/>
              </a:prstGeom>
            </p:spPr>
          </p:pic>
          <p:pic>
            <p:nvPicPr>
              <p:cNvPr id="69" name="Picture 68">
                <a:extLst>
                  <a:ext uri="{FF2B5EF4-FFF2-40B4-BE49-F238E27FC236}">
                    <a16:creationId xmlns:a16="http://schemas.microsoft.com/office/drawing/2014/main" id="{BEBD79D2-5E12-48F7-ADEB-1A74FB429E3E}"/>
                  </a:ext>
                </a:extLst>
              </p:cNvPr>
              <p:cNvPicPr>
                <a:picLocks noChangeAspect="1"/>
              </p:cNvPicPr>
              <p:nvPr/>
            </p:nvPicPr>
            <p:blipFill>
              <a:blip r:embed="rId8"/>
              <a:stretch>
                <a:fillRect/>
              </a:stretch>
            </p:blipFill>
            <p:spPr>
              <a:xfrm>
                <a:off x="4033074" y="2815413"/>
                <a:ext cx="4509039" cy="3017521"/>
              </a:xfrm>
              <a:prstGeom prst="rect">
                <a:avLst/>
              </a:prstGeom>
            </p:spPr>
          </p:pic>
        </p:grpSp>
        <p:sp>
          <p:nvSpPr>
            <p:cNvPr id="61" name="Rectangle 60">
              <a:extLst>
                <a:ext uri="{FF2B5EF4-FFF2-40B4-BE49-F238E27FC236}">
                  <a16:creationId xmlns:a16="http://schemas.microsoft.com/office/drawing/2014/main" id="{305059B7-7D8F-4FF0-9A9C-A01AB4CAEA98}"/>
                </a:ext>
              </a:extLst>
            </p:cNvPr>
            <p:cNvSpPr/>
            <p:nvPr/>
          </p:nvSpPr>
          <p:spPr>
            <a:xfrm>
              <a:off x="1536737" y="4247865"/>
              <a:ext cx="53227" cy="5369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62" name="Rectangle 61">
              <a:extLst>
                <a:ext uri="{FF2B5EF4-FFF2-40B4-BE49-F238E27FC236}">
                  <a16:creationId xmlns:a16="http://schemas.microsoft.com/office/drawing/2014/main" id="{19A71FC5-D462-40BD-9CB6-408969EC6606}"/>
                </a:ext>
              </a:extLst>
            </p:cNvPr>
            <p:cNvSpPr/>
            <p:nvPr/>
          </p:nvSpPr>
          <p:spPr>
            <a:xfrm>
              <a:off x="2576241" y="4246711"/>
              <a:ext cx="53227" cy="53695"/>
            </a:xfrm>
            <a:prstGeom prst="rect">
              <a:avLst/>
            </a:prstGeom>
            <a:solidFill>
              <a:srgbClr val="FF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63" name="Rectangle 62">
              <a:extLst>
                <a:ext uri="{FF2B5EF4-FFF2-40B4-BE49-F238E27FC236}">
                  <a16:creationId xmlns:a16="http://schemas.microsoft.com/office/drawing/2014/main" id="{B608C6B8-C1F1-4DF1-BACF-0A31CE25143C}"/>
                </a:ext>
              </a:extLst>
            </p:cNvPr>
            <p:cNvSpPr/>
            <p:nvPr/>
          </p:nvSpPr>
          <p:spPr>
            <a:xfrm>
              <a:off x="5497075" y="4239287"/>
              <a:ext cx="53227" cy="53696"/>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65" name="Rectangle 64">
              <a:extLst>
                <a:ext uri="{FF2B5EF4-FFF2-40B4-BE49-F238E27FC236}">
                  <a16:creationId xmlns:a16="http://schemas.microsoft.com/office/drawing/2014/main" id="{E283DBDE-725E-406D-81BB-6F7843AFAAF1}"/>
                </a:ext>
              </a:extLst>
            </p:cNvPr>
            <p:cNvSpPr/>
            <p:nvPr/>
          </p:nvSpPr>
          <p:spPr>
            <a:xfrm>
              <a:off x="6489904" y="4236322"/>
              <a:ext cx="53227" cy="53696"/>
            </a:xfrm>
            <a:prstGeom prst="rect">
              <a:avLst/>
            </a:prstGeom>
            <a:solidFill>
              <a:srgbClr val="FF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grpSp>
      <p:sp>
        <p:nvSpPr>
          <p:cNvPr id="2" name="Footer Placeholder 1">
            <a:extLst>
              <a:ext uri="{FF2B5EF4-FFF2-40B4-BE49-F238E27FC236}">
                <a16:creationId xmlns:a16="http://schemas.microsoft.com/office/drawing/2014/main" id="{BF471382-F5DD-480E-961C-9DC400CB3C64}"/>
              </a:ext>
            </a:extLst>
          </p:cNvPr>
          <p:cNvSpPr>
            <a:spLocks noGrp="1"/>
          </p:cNvSpPr>
          <p:nvPr>
            <p:ph type="ftr" sz="quarter" idx="11"/>
          </p:nvPr>
        </p:nvSpPr>
        <p:spPr/>
        <p:txBody>
          <a:bodyPr/>
          <a:lstStyle/>
          <a:p>
            <a:r>
              <a:rPr lang="en-US" altLang="en-US"/>
              <a:t>P. Pakrooh et. al (Qualcomm)</a:t>
            </a:r>
          </a:p>
        </p:txBody>
      </p:sp>
    </p:spTree>
    <p:extLst>
      <p:ext uri="{BB962C8B-B14F-4D97-AF65-F5344CB8AC3E}">
        <p14:creationId xmlns:p14="http://schemas.microsoft.com/office/powerpoint/2010/main" val="2431946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xfrm>
            <a:off x="109196" y="454213"/>
            <a:ext cx="8638728" cy="779385"/>
          </a:xfrm>
          <a:ln/>
        </p:spPr>
        <p:txBody>
          <a:bodyPr/>
          <a:lstStyle/>
          <a:p>
            <a:r>
              <a:rPr lang="en-US" altLang="en-US" sz="2800" dirty="0"/>
              <a:t>Report of CIR values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March 2022</a:t>
            </a:r>
            <a:endParaRPr lang="en-US" altLang="en-US" dirty="0"/>
          </a:p>
        </p:txBody>
      </p:sp>
      <mc:AlternateContent xmlns:mc="http://schemas.openxmlformats.org/markup-compatibility/2006" xmlns:a14="http://schemas.microsoft.com/office/drawing/2010/main">
        <mc:Choice Requires="a14">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847971" y="486003"/>
                <a:ext cx="9617172" cy="627454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742950" lvl="2" indent="0" fontAlgn="ctr">
                  <a:spcBef>
                    <a:spcPts val="0"/>
                  </a:spcBef>
                  <a:spcAft>
                    <a:spcPts val="0"/>
                  </a:spcAft>
                  <a:buNone/>
                  <a:tabLst>
                    <a:tab pos="457200" algn="l"/>
                  </a:tabLst>
                </a:pPr>
                <a:endParaRPr lang="en-US" sz="1600" b="1" dirty="0">
                  <a:latin typeface="Calibri" panose="020F0502020204030204" pitchFamily="34" charset="0"/>
                  <a:ea typeface="Times New Roman" panose="02020603050405020304" pitchFamily="18" charset="0"/>
                </a:endParaRPr>
              </a:p>
              <a:p>
                <a:pPr marL="1143000" lvl="3" indent="0" fontAlgn="ctr">
                  <a:spcBef>
                    <a:spcPts val="0"/>
                  </a:spcBef>
                  <a:spcAft>
                    <a:spcPts val="0"/>
                  </a:spcAft>
                  <a:buSzPct val="100000"/>
                  <a:buNone/>
                  <a:tabLst>
                    <a:tab pos="914400" algn="l"/>
                  </a:tabLst>
                </a:pPr>
                <a:endParaRPr lang="en-US" sz="1600" b="1" dirty="0">
                  <a:solidFill>
                    <a:schemeClr val="tx2"/>
                  </a:solidFill>
                  <a:latin typeface="Calibri" panose="020F0502020204030204" pitchFamily="34" charset="0"/>
                  <a:ea typeface="Times New Roman" panose="02020603050405020304" pitchFamily="18" charset="0"/>
                </a:endParaRPr>
              </a:p>
              <a:p>
                <a:pPr lvl="3" indent="-285750" fontAlgn="ctr">
                  <a:spcBef>
                    <a:spcPts val="0"/>
                  </a:spcBef>
                  <a:spcAft>
                    <a:spcPts val="0"/>
                  </a:spcAft>
                  <a:buClr>
                    <a:schemeClr val="tx1"/>
                  </a:buClr>
                  <a:buSzPct val="140000"/>
                  <a:buFont typeface="Arial" panose="020B0604020202020204" pitchFamily="34" charset="0"/>
                  <a:buChar char="•"/>
                  <a:tabLst>
                    <a:tab pos="914400" algn="l"/>
                  </a:tabLst>
                </a:pPr>
                <a:r>
                  <a:rPr lang="en-US" sz="1600" dirty="0">
                    <a:latin typeface="Calibri" panose="020F0502020204030204" pitchFamily="34" charset="0"/>
                    <a:ea typeface="Calibri" panose="020F0502020204030204" pitchFamily="34" charset="0"/>
                    <a:cs typeface="Calibri" panose="020F0502020204030204" pitchFamily="34" charset="0"/>
                  </a:rPr>
                  <a:t>When window offset is zero, the CIR can be reported according the following approaches </a:t>
                </a: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r>
                  <a:rPr lang="en-US" sz="1600" dirty="0">
                    <a:solidFill>
                      <a:srgbClr val="FF0000"/>
                    </a:solidFill>
                    <a:latin typeface="Calibri" panose="020F0502020204030204" pitchFamily="34" charset="0"/>
                    <a:ea typeface="Calibri" panose="020F0502020204030204" pitchFamily="34" charset="0"/>
                    <a:cs typeface="Calibri" panose="020F0502020204030204" pitchFamily="34" charset="0"/>
                  </a:rPr>
                  <a:t>Approach 1: </a:t>
                </a:r>
                <a:r>
                  <a:rPr lang="en-US" sz="1600" dirty="0">
                    <a:solidFill>
                      <a:schemeClr val="tx2"/>
                    </a:solidFill>
                    <a:latin typeface="Calibri" panose="020F0502020204030204" pitchFamily="34" charset="0"/>
                    <a:ea typeface="Calibri" panose="020F0502020204030204" pitchFamily="34" charset="0"/>
                    <a:cs typeface="Calibri" panose="020F0502020204030204" pitchFamily="34" charset="0"/>
                  </a:rPr>
                  <a:t>The CIR values can be interpolated and reported at sampling grid points relative to the interpolated first arrival path (Fig. 1). (At points </a:t>
                </a:r>
                <a14:m>
                  <m:oMath xmlns:m="http://schemas.openxmlformats.org/officeDocument/2006/math">
                    <m:sSubSup>
                      <m:sSubSupPr>
                        <m:ctrlPr>
                          <a:rPr lang="en-US" sz="1600" i="1">
                            <a:latin typeface="Cambria Math" panose="02040503050406030204" pitchFamily="18" charset="0"/>
                          </a:rPr>
                        </m:ctrlPr>
                      </m:sSubSupPr>
                      <m:e>
                        <m:r>
                          <a:rPr lang="en-US" sz="1600" i="1">
                            <a:latin typeface="Cambria Math" panose="02040503050406030204" pitchFamily="18" charset="0"/>
                          </a:rPr>
                          <m:t>𝑡</m:t>
                        </m:r>
                      </m:e>
                      <m:sub>
                        <m:r>
                          <a:rPr lang="en-US" sz="1600" i="1">
                            <a:latin typeface="Cambria Math" panose="02040503050406030204" pitchFamily="18" charset="0"/>
                          </a:rPr>
                          <m:t>0</m:t>
                        </m:r>
                      </m:sub>
                      <m:sup>
                        <m:r>
                          <a:rPr lang="en-US" sz="1600" i="1">
                            <a:latin typeface="Cambria Math" panose="02040503050406030204" pitchFamily="18" charset="0"/>
                          </a:rPr>
                          <m:t>𝑖𝑛𝑡</m:t>
                        </m:r>
                      </m:sup>
                    </m:sSubSup>
                    <m:r>
                      <a:rPr lang="en-US" sz="1600" b="0" i="1" smtClean="0">
                        <a:latin typeface="Cambria Math" panose="02040503050406030204" pitchFamily="18" charset="0"/>
                      </a:rPr>
                      <m:t>,</m:t>
                    </m:r>
                    <m:sSubSup>
                      <m:sSubSupPr>
                        <m:ctrlPr>
                          <a:rPr lang="en-US" sz="1600" i="1">
                            <a:latin typeface="Cambria Math" panose="02040503050406030204" pitchFamily="18" charset="0"/>
                          </a:rPr>
                        </m:ctrlPr>
                      </m:sSubSupPr>
                      <m:e>
                        <m:r>
                          <a:rPr lang="en-US" sz="1600" i="1">
                            <a:latin typeface="Cambria Math" panose="02040503050406030204" pitchFamily="18" charset="0"/>
                          </a:rPr>
                          <m:t>𝑡</m:t>
                        </m:r>
                      </m:e>
                      <m:sub>
                        <m:r>
                          <a:rPr lang="en-US" sz="1600" i="1">
                            <a:latin typeface="Cambria Math" panose="02040503050406030204" pitchFamily="18" charset="0"/>
                          </a:rPr>
                          <m:t>0</m:t>
                        </m:r>
                      </m:sub>
                      <m:sup>
                        <m:r>
                          <a:rPr lang="en-US" sz="1600" i="1">
                            <a:latin typeface="Cambria Math" panose="02040503050406030204" pitchFamily="18" charset="0"/>
                          </a:rPr>
                          <m:t>𝑖𝑛𝑡</m:t>
                        </m:r>
                      </m:sup>
                    </m:sSubSup>
                    <m:r>
                      <a:rPr lang="en-US" sz="1600" i="1">
                        <a:latin typeface="Cambria Math" panose="02040503050406030204" pitchFamily="18" charset="0"/>
                      </a:rPr>
                      <m:t>+</m:t>
                    </m:r>
                    <m:r>
                      <a:rPr lang="en-US" sz="1600" i="1">
                        <a:latin typeface="Cambria Math" panose="02040503050406030204" pitchFamily="18" charset="0"/>
                      </a:rPr>
                      <m:t>𝑇</m:t>
                    </m:r>
                    <m:r>
                      <a:rPr lang="en-US" sz="1600" b="0" i="1" smtClean="0">
                        <a:latin typeface="Cambria Math" panose="02040503050406030204" pitchFamily="18" charset="0"/>
                      </a:rPr>
                      <m:t>,</m:t>
                    </m:r>
                    <m:sSubSup>
                      <m:sSubSupPr>
                        <m:ctrlPr>
                          <a:rPr lang="en-US" sz="1600" i="1">
                            <a:latin typeface="Cambria Math" panose="02040503050406030204" pitchFamily="18" charset="0"/>
                          </a:rPr>
                        </m:ctrlPr>
                      </m:sSubSupPr>
                      <m:e>
                        <m:r>
                          <a:rPr lang="en-US" sz="1600" i="1">
                            <a:latin typeface="Cambria Math" panose="02040503050406030204" pitchFamily="18" charset="0"/>
                          </a:rPr>
                          <m:t>𝑡</m:t>
                        </m:r>
                      </m:e>
                      <m:sub>
                        <m:r>
                          <a:rPr lang="en-US" sz="1600" i="1">
                            <a:latin typeface="Cambria Math" panose="02040503050406030204" pitchFamily="18" charset="0"/>
                          </a:rPr>
                          <m:t>0</m:t>
                        </m:r>
                      </m:sub>
                      <m:sup>
                        <m:r>
                          <a:rPr lang="en-US" sz="1600" i="1">
                            <a:latin typeface="Cambria Math" panose="02040503050406030204" pitchFamily="18" charset="0"/>
                          </a:rPr>
                          <m:t>𝑖𝑛𝑡</m:t>
                        </m:r>
                      </m:sup>
                    </m:sSubSup>
                    <m:r>
                      <a:rPr lang="en-US" sz="1600" i="1">
                        <a:latin typeface="Cambria Math" panose="02040503050406030204" pitchFamily="18" charset="0"/>
                      </a:rPr>
                      <m:t>+</m:t>
                    </m:r>
                    <m:r>
                      <a:rPr lang="en-US" sz="1600" b="0" i="1" smtClean="0">
                        <a:latin typeface="Cambria Math" panose="02040503050406030204" pitchFamily="18" charset="0"/>
                      </a:rPr>
                      <m:t>2</m:t>
                    </m:r>
                    <m:r>
                      <a:rPr lang="en-US" sz="1600" i="1">
                        <a:latin typeface="Cambria Math" panose="02040503050406030204" pitchFamily="18" charset="0"/>
                      </a:rPr>
                      <m:t>𝑇</m:t>
                    </m:r>
                    <m:r>
                      <a:rPr lang="en-US" sz="1600" b="0" i="1" smtClean="0">
                        <a:latin typeface="Cambria Math" panose="02040503050406030204" pitchFamily="18" charset="0"/>
                      </a:rPr>
                      <m:t>, … )</m:t>
                    </m:r>
                  </m:oMath>
                </a14:m>
                <a:r>
                  <a:rPr lang="en-US" sz="1600" dirty="0">
                    <a:solidFill>
                      <a:schemeClr val="tx2"/>
                    </a:solidFill>
                    <a:latin typeface="Calibri" panose="020F0502020204030204" pitchFamily="34" charset="0"/>
                    <a:ea typeface="Calibri" panose="020F0502020204030204" pitchFamily="34" charset="0"/>
                    <a:cs typeface="Calibri" panose="020F0502020204030204" pitchFamily="34" charset="0"/>
                  </a:rPr>
                  <a:t>, increases responder complexity</a:t>
                </a: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endParaRPr lang="en-US" sz="160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1485900" lvl="4" indent="0" fontAlgn="ctr">
                  <a:spcBef>
                    <a:spcPts val="0"/>
                  </a:spcBef>
                  <a:spcAft>
                    <a:spcPts val="0"/>
                  </a:spcAft>
                  <a:buClr>
                    <a:schemeClr val="tx1"/>
                  </a:buClr>
                  <a:buSzPct val="100000"/>
                  <a:buNone/>
                  <a:tabLst>
                    <a:tab pos="914400" algn="l"/>
                  </a:tabLst>
                </a:pPr>
                <a:endParaRPr lang="en-US" sz="160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endParaRPr lang="en-US" sz="160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endParaRPr lang="en-US" sz="160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1485900" lvl="4" indent="0" fontAlgn="ctr">
                  <a:spcBef>
                    <a:spcPts val="0"/>
                  </a:spcBef>
                  <a:spcAft>
                    <a:spcPts val="0"/>
                  </a:spcAft>
                  <a:buClr>
                    <a:schemeClr val="tx1"/>
                  </a:buClr>
                  <a:buSzPct val="100000"/>
                  <a:buNone/>
                  <a:tabLst>
                    <a:tab pos="914400" algn="l"/>
                  </a:tabLst>
                </a:pPr>
                <a:endParaRPr lang="en-US" sz="160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1485900" lvl="4" indent="0" fontAlgn="ctr">
                  <a:spcBef>
                    <a:spcPts val="0"/>
                  </a:spcBef>
                  <a:spcAft>
                    <a:spcPts val="0"/>
                  </a:spcAft>
                  <a:buClr>
                    <a:schemeClr val="tx1"/>
                  </a:buClr>
                  <a:buSzPct val="100000"/>
                  <a:buNone/>
                  <a:tabLst>
                    <a:tab pos="914400" algn="l"/>
                  </a:tabLst>
                </a:pPr>
                <a:endParaRPr lang="en-US" sz="1600"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r>
                  <a:rPr lang="en-US" sz="1600" dirty="0">
                    <a:solidFill>
                      <a:srgbClr val="FF0000"/>
                    </a:solidFill>
                    <a:latin typeface="Calibri" panose="020F0502020204030204" pitchFamily="34" charset="0"/>
                    <a:ea typeface="Calibri" panose="020F0502020204030204" pitchFamily="34" charset="0"/>
                    <a:cs typeface="Calibri" panose="020F0502020204030204" pitchFamily="34" charset="0"/>
                  </a:rPr>
                  <a:t>Approach 2: [Preferred approach] </a:t>
                </a:r>
                <a:r>
                  <a:rPr lang="en-US" sz="1600" dirty="0">
                    <a:solidFill>
                      <a:schemeClr val="tx2"/>
                    </a:solidFill>
                    <a:latin typeface="Calibri" panose="020F0502020204030204" pitchFamily="34" charset="0"/>
                    <a:ea typeface="Calibri" panose="020F0502020204030204" pitchFamily="34" charset="0"/>
                    <a:cs typeface="Calibri" panose="020F0502020204030204" pitchFamily="34" charset="0"/>
                  </a:rPr>
                  <a:t>To limit the complexity at the responder side Interpolation across CIR before reporting can be avoided (Fig.  2). (At points </a:t>
                </a:r>
                <a14:m>
                  <m:oMath xmlns:m="http://schemas.openxmlformats.org/officeDocument/2006/math">
                    <m:sSub>
                      <m:sSubPr>
                        <m:ctrlPr>
                          <a:rPr lang="en-US" sz="1600" i="1">
                            <a:solidFill>
                              <a:schemeClr val="tx2"/>
                            </a:solidFill>
                            <a:latin typeface="Cambria Math" panose="02040503050406030204" pitchFamily="18" charset="0"/>
                            <a:cs typeface="Microsoft Sans Serif" panose="020B0604020202020204" pitchFamily="34" charset="0"/>
                          </a:rPr>
                        </m:ctrlPr>
                      </m:sSubPr>
                      <m:e>
                        <m:r>
                          <a:rPr lang="en-US" sz="1600" i="1">
                            <a:solidFill>
                              <a:schemeClr val="tx2"/>
                            </a:solidFill>
                            <a:latin typeface="Cambria Math" panose="02040503050406030204" pitchFamily="18" charset="0"/>
                            <a:cs typeface="Microsoft Sans Serif" panose="020B0604020202020204" pitchFamily="34" charset="0"/>
                          </a:rPr>
                          <m:t>𝑡</m:t>
                        </m:r>
                      </m:e>
                      <m:sub>
                        <m:r>
                          <a:rPr lang="en-US" sz="1600" i="1">
                            <a:solidFill>
                              <a:schemeClr val="tx2"/>
                            </a:solidFill>
                            <a:latin typeface="Cambria Math" panose="02040503050406030204" pitchFamily="18" charset="0"/>
                            <a:cs typeface="Microsoft Sans Serif" panose="020B0604020202020204" pitchFamily="34" charset="0"/>
                          </a:rPr>
                          <m:t>0</m:t>
                        </m:r>
                      </m:sub>
                    </m:sSub>
                    <m:r>
                      <a:rPr lang="en-US" sz="1600" b="0" i="1" smtClean="0">
                        <a:latin typeface="Cambria Math" panose="02040503050406030204" pitchFamily="18" charset="0"/>
                      </a:rPr>
                      <m:t>,</m:t>
                    </m:r>
                    <m:sSub>
                      <m:sSubPr>
                        <m:ctrlPr>
                          <a:rPr lang="en-US" sz="1600" i="1">
                            <a:solidFill>
                              <a:schemeClr val="tx2"/>
                            </a:solidFill>
                            <a:latin typeface="Cambria Math" panose="02040503050406030204" pitchFamily="18" charset="0"/>
                            <a:cs typeface="Microsoft Sans Serif" panose="020B0604020202020204" pitchFamily="34" charset="0"/>
                          </a:rPr>
                        </m:ctrlPr>
                      </m:sSubPr>
                      <m:e>
                        <m:r>
                          <a:rPr lang="en-US" sz="1600" i="1">
                            <a:solidFill>
                              <a:schemeClr val="tx2"/>
                            </a:solidFill>
                            <a:latin typeface="Cambria Math" panose="02040503050406030204" pitchFamily="18" charset="0"/>
                            <a:cs typeface="Microsoft Sans Serif" panose="020B0604020202020204" pitchFamily="34" charset="0"/>
                          </a:rPr>
                          <m:t>𝑡</m:t>
                        </m:r>
                      </m:e>
                      <m:sub>
                        <m:r>
                          <a:rPr lang="en-US" sz="1600" i="1">
                            <a:solidFill>
                              <a:schemeClr val="tx2"/>
                            </a:solidFill>
                            <a:latin typeface="Cambria Math" panose="02040503050406030204" pitchFamily="18" charset="0"/>
                            <a:cs typeface="Microsoft Sans Serif" panose="020B0604020202020204" pitchFamily="34" charset="0"/>
                          </a:rPr>
                          <m:t>0</m:t>
                        </m:r>
                      </m:sub>
                    </m:sSub>
                    <m:r>
                      <a:rPr lang="en-US" sz="1600" i="1">
                        <a:latin typeface="Cambria Math" panose="02040503050406030204" pitchFamily="18" charset="0"/>
                      </a:rPr>
                      <m:t>+</m:t>
                    </m:r>
                    <m:r>
                      <a:rPr lang="en-US" sz="1600" i="1">
                        <a:latin typeface="Cambria Math" panose="02040503050406030204" pitchFamily="18" charset="0"/>
                      </a:rPr>
                      <m:t>𝑇</m:t>
                    </m:r>
                    <m:r>
                      <a:rPr lang="en-US" sz="1600" b="0" i="1" smtClean="0">
                        <a:latin typeface="Cambria Math" panose="02040503050406030204" pitchFamily="18" charset="0"/>
                      </a:rPr>
                      <m:t>,</m:t>
                    </m:r>
                    <m:sSub>
                      <m:sSubPr>
                        <m:ctrlPr>
                          <a:rPr lang="en-US" sz="1600" i="1">
                            <a:solidFill>
                              <a:schemeClr val="tx2"/>
                            </a:solidFill>
                            <a:latin typeface="Cambria Math" panose="02040503050406030204" pitchFamily="18" charset="0"/>
                            <a:cs typeface="Microsoft Sans Serif" panose="020B0604020202020204" pitchFamily="34" charset="0"/>
                          </a:rPr>
                        </m:ctrlPr>
                      </m:sSubPr>
                      <m:e>
                        <m:r>
                          <a:rPr lang="en-US" sz="1600" i="1">
                            <a:solidFill>
                              <a:schemeClr val="tx2"/>
                            </a:solidFill>
                            <a:latin typeface="Cambria Math" panose="02040503050406030204" pitchFamily="18" charset="0"/>
                            <a:cs typeface="Microsoft Sans Serif" panose="020B0604020202020204" pitchFamily="34" charset="0"/>
                          </a:rPr>
                          <m:t>𝑡</m:t>
                        </m:r>
                      </m:e>
                      <m:sub>
                        <m:r>
                          <a:rPr lang="en-US" sz="1600" i="1">
                            <a:solidFill>
                              <a:schemeClr val="tx2"/>
                            </a:solidFill>
                            <a:latin typeface="Cambria Math" panose="02040503050406030204" pitchFamily="18" charset="0"/>
                            <a:cs typeface="Microsoft Sans Serif" panose="020B0604020202020204" pitchFamily="34" charset="0"/>
                          </a:rPr>
                          <m:t>0</m:t>
                        </m:r>
                      </m:sub>
                    </m:sSub>
                    <m:r>
                      <a:rPr lang="en-US" sz="1600" i="1">
                        <a:latin typeface="Cambria Math" panose="02040503050406030204" pitchFamily="18" charset="0"/>
                      </a:rPr>
                      <m:t>+</m:t>
                    </m:r>
                    <m:r>
                      <a:rPr lang="en-US" sz="1600" b="0" i="1" smtClean="0">
                        <a:latin typeface="Cambria Math" panose="02040503050406030204" pitchFamily="18" charset="0"/>
                      </a:rPr>
                      <m:t>2</m:t>
                    </m:r>
                    <m:r>
                      <a:rPr lang="en-US" sz="1600" i="1">
                        <a:latin typeface="Cambria Math" panose="02040503050406030204" pitchFamily="18" charset="0"/>
                      </a:rPr>
                      <m:t>𝑇</m:t>
                    </m:r>
                    <m:r>
                      <a:rPr lang="en-US" sz="1600" b="0" i="1" smtClean="0">
                        <a:latin typeface="Cambria Math" panose="02040503050406030204" pitchFamily="18" charset="0"/>
                      </a:rPr>
                      <m:t>, … )</m:t>
                    </m:r>
                  </m:oMath>
                </a14:m>
                <a:endParaRPr lang="en-US" sz="1600" dirty="0"/>
              </a:p>
              <a:p>
                <a:pPr lvl="5" indent="-285750" fontAlgn="ctr">
                  <a:spcBef>
                    <a:spcPts val="0"/>
                  </a:spcBef>
                  <a:spcAft>
                    <a:spcPts val="0"/>
                  </a:spcAft>
                  <a:buSzPct val="100000"/>
                  <a:buFont typeface="Arial" panose="020B0604020202020204" pitchFamily="34" charset="0"/>
                  <a:buChar char="•"/>
                  <a:tabLst>
                    <a:tab pos="914400" algn="l"/>
                  </a:tabLst>
                </a:pPr>
                <a:r>
                  <a:rPr lang="en-US" sz="1600" dirty="0">
                    <a:solidFill>
                      <a:schemeClr val="tx2"/>
                    </a:solidFill>
                    <a:latin typeface="Calibri" panose="020F0502020204030204" pitchFamily="34" charset="0"/>
                    <a:ea typeface="Calibri" panose="020F0502020204030204" pitchFamily="34" charset="0"/>
                    <a:cs typeface="Calibri" panose="020F0502020204030204" pitchFamily="34" charset="0"/>
                  </a:rPr>
                  <a:t>However, the earliest tap could be based on interpolation for ranging purpose.</a:t>
                </a:r>
              </a:p>
              <a:p>
                <a:pPr lvl="5" indent="-285750" fontAlgn="ctr">
                  <a:spcBef>
                    <a:spcPts val="0"/>
                  </a:spcBef>
                  <a:spcAft>
                    <a:spcPts val="0"/>
                  </a:spcAft>
                  <a:buSzPct val="100000"/>
                  <a:buFont typeface="Arial" panose="020B0604020202020204" pitchFamily="34" charset="0"/>
                  <a:buChar char="•"/>
                  <a:tabLst>
                    <a:tab pos="914400" algn="l"/>
                  </a:tabLst>
                </a:pPr>
                <a:r>
                  <a:rPr lang="en-US" sz="1600" dirty="0">
                    <a:solidFill>
                      <a:schemeClr val="tx2"/>
                    </a:solidFill>
                    <a:latin typeface="Calibri" panose="020F0502020204030204" pitchFamily="34" charset="0"/>
                    <a:ea typeface="Calibri" panose="020F0502020204030204" pitchFamily="34" charset="0"/>
                    <a:cs typeface="Calibri" panose="020F0502020204030204" pitchFamily="34" charset="0"/>
                  </a:rPr>
                  <a:t>The CIR report includes the interpolated earliest tap offset from the grid</a:t>
                </a: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14:m>
                  <m:oMath xmlns:m="http://schemas.openxmlformats.org/officeDocument/2006/math">
                    <m:sSub>
                      <m:sSubPr>
                        <m:ctrlPr>
                          <a:rPr lang="en-US" sz="1600" i="1" smtClean="0">
                            <a:solidFill>
                              <a:schemeClr val="tx1"/>
                            </a:solidFill>
                            <a:latin typeface="Cambria Math" panose="02040503050406030204" pitchFamily="18" charset="0"/>
                            <a:cs typeface="Microsoft Sans Serif" panose="020B0604020202020204" pitchFamily="34" charset="0"/>
                          </a:rPr>
                        </m:ctrlPr>
                      </m:sSubPr>
                      <m:e>
                        <m:r>
                          <m:rPr>
                            <m:sty m:val="p"/>
                          </m:rPr>
                          <a:rPr lang="el-GR" sz="1600" i="1" smtClean="0">
                            <a:solidFill>
                              <a:schemeClr val="tx1"/>
                            </a:solidFill>
                            <a:latin typeface="Cambria Math" panose="02040503050406030204" pitchFamily="18" charset="0"/>
                            <a:cs typeface="Microsoft Sans Serif" panose="020B0604020202020204" pitchFamily="34" charset="0"/>
                          </a:rPr>
                          <m:t>Δ</m:t>
                        </m:r>
                        <m:r>
                          <a:rPr lang="en-US" sz="1600" i="1">
                            <a:solidFill>
                              <a:schemeClr val="tx1"/>
                            </a:solidFill>
                            <a:latin typeface="Cambria Math" panose="02040503050406030204" pitchFamily="18" charset="0"/>
                            <a:cs typeface="Microsoft Sans Serif" panose="020B0604020202020204" pitchFamily="34" charset="0"/>
                          </a:rPr>
                          <m:t>𝑡</m:t>
                        </m:r>
                      </m:e>
                      <m:sub>
                        <m:r>
                          <a:rPr lang="en-US" sz="1600" b="0" i="1" smtClean="0">
                            <a:solidFill>
                              <a:schemeClr val="tx1"/>
                            </a:solidFill>
                            <a:latin typeface="Cambria Math" panose="02040503050406030204" pitchFamily="18" charset="0"/>
                            <a:cs typeface="Microsoft Sans Serif" panose="020B0604020202020204" pitchFamily="34" charset="0"/>
                          </a:rPr>
                          <m:t>0</m:t>
                        </m:r>
                      </m:sub>
                    </m:sSub>
                  </m:oMath>
                </a14:m>
                <a:r>
                  <a:rPr lang="en-US" sz="1600" dirty="0">
                    <a:solidFill>
                      <a:schemeClr val="tx1"/>
                    </a:solidFill>
                  </a:rPr>
                  <a:t>)</a:t>
                </a:r>
              </a:p>
              <a:p>
                <a:pPr lvl="5" indent="-285750" fontAlgn="ctr">
                  <a:spcBef>
                    <a:spcPts val="0"/>
                  </a:spcBef>
                  <a:spcAft>
                    <a:spcPts val="0"/>
                  </a:spcAft>
                  <a:buSzPct val="100000"/>
                  <a:buFont typeface="Arial" panose="020B0604020202020204" pitchFamily="34" charset="0"/>
                  <a:buChar char="•"/>
                  <a:tabLst>
                    <a:tab pos="914400" algn="l"/>
                  </a:tabLst>
                </a:pPr>
                <a:endParaRPr lang="en-US" sz="1600" dirty="0"/>
              </a:p>
              <a:p>
                <a:pPr lvl="5" indent="-285750" fontAlgn="ctr">
                  <a:spcBef>
                    <a:spcPts val="0"/>
                  </a:spcBef>
                  <a:spcAft>
                    <a:spcPts val="0"/>
                  </a:spcAft>
                  <a:buSzPct val="100000"/>
                  <a:buFont typeface="Arial" panose="020B0604020202020204" pitchFamily="34" charset="0"/>
                  <a:buChar char="•"/>
                  <a:tabLst>
                    <a:tab pos="914400" algn="l"/>
                  </a:tabLst>
                </a:pPr>
                <a:endParaRPr lang="en-US" sz="1600" dirty="0">
                  <a:solidFill>
                    <a:schemeClr val="tx1"/>
                  </a:solidFill>
                </a:endParaRPr>
              </a:p>
              <a:p>
                <a:pPr lvl="5" indent="-285750" fontAlgn="ctr">
                  <a:spcBef>
                    <a:spcPts val="0"/>
                  </a:spcBef>
                  <a:spcAft>
                    <a:spcPts val="0"/>
                  </a:spcAft>
                  <a:buSzPct val="100000"/>
                  <a:buFont typeface="Arial" panose="020B0604020202020204" pitchFamily="34" charset="0"/>
                  <a:buChar char="•"/>
                  <a:tabLst>
                    <a:tab pos="914400" algn="l"/>
                  </a:tabLst>
                </a:pPr>
                <a:endParaRPr lang="en-US" sz="1600" dirty="0"/>
              </a:p>
              <a:p>
                <a:pPr marL="1943100" lvl="5" indent="0" fontAlgn="ctr">
                  <a:spcBef>
                    <a:spcPts val="0"/>
                  </a:spcBef>
                  <a:spcAft>
                    <a:spcPts val="0"/>
                  </a:spcAft>
                  <a:buSzPct val="100000"/>
                  <a:buNone/>
                  <a:tabLst>
                    <a:tab pos="914400" algn="l"/>
                  </a:tabLst>
                </a:pPr>
                <a:endParaRPr lang="en-US" sz="1600" dirty="0"/>
              </a:p>
              <a:p>
                <a:pPr marL="1943100" lvl="5" indent="0" fontAlgn="ctr">
                  <a:spcBef>
                    <a:spcPts val="0"/>
                  </a:spcBef>
                  <a:spcAft>
                    <a:spcPts val="0"/>
                  </a:spcAft>
                  <a:buSzPct val="100000"/>
                  <a:buNone/>
                  <a:tabLst>
                    <a:tab pos="914400" algn="l"/>
                  </a:tabLst>
                </a:pPr>
                <a:endParaRPr lang="en-US" sz="1600" dirty="0">
                  <a:solidFill>
                    <a:schemeClr val="tx1"/>
                  </a:solidFill>
                </a:endParaRPr>
              </a:p>
              <a:p>
                <a:pPr marL="1943100" lvl="5" indent="0" fontAlgn="ctr">
                  <a:spcBef>
                    <a:spcPts val="0"/>
                  </a:spcBef>
                  <a:spcAft>
                    <a:spcPts val="0"/>
                  </a:spcAft>
                  <a:buSzPct val="100000"/>
                  <a:buNone/>
                  <a:tabLst>
                    <a:tab pos="914400" algn="l"/>
                  </a:tabLst>
                </a:pPr>
                <a:endParaRPr lang="en-US" sz="1600" dirty="0">
                  <a:solidFill>
                    <a:schemeClr val="tx1"/>
                  </a:solidFill>
                </a:endParaRPr>
              </a:p>
              <a:p>
                <a:pPr lvl="3" indent="-285750" fontAlgn="ctr">
                  <a:spcBef>
                    <a:spcPts val="0"/>
                  </a:spcBef>
                  <a:spcAft>
                    <a:spcPts val="0"/>
                  </a:spcAft>
                  <a:buSzPct val="140000"/>
                  <a:buFont typeface="Arial" panose="020B0604020202020204" pitchFamily="34" charset="0"/>
                  <a:buChar char="•"/>
                  <a:tabLst>
                    <a:tab pos="914400" algn="l"/>
                  </a:tabLst>
                </a:pPr>
                <a:r>
                  <a:rPr lang="en-US" sz="1600" dirty="0">
                    <a:latin typeface="Calibri" panose="020F0502020204030204" pitchFamily="34" charset="0"/>
                    <a:ea typeface="Calibri" panose="020F0502020204030204" pitchFamily="34" charset="0"/>
                    <a:cs typeface="Calibri" panose="020F0502020204030204" pitchFamily="34" charset="0"/>
                  </a:rPr>
                  <a:t>When window offset is </a:t>
                </a: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nonzero (</a:t>
                </a:r>
                <a14:m>
                  <m:oMath xmlns:m="http://schemas.openxmlformats.org/officeDocument/2006/math">
                    <m:sSub>
                      <m:sSubPr>
                        <m:ctrlPr>
                          <a:rPr lang="en-US" sz="1600" i="1" smtClean="0">
                            <a:solidFill>
                              <a:schemeClr val="tx1"/>
                            </a:solidFill>
                            <a:latin typeface="Cambria Math" panose="02040503050406030204" pitchFamily="18" charset="0"/>
                            <a:cs typeface="Microsoft Sans Serif" panose="020B0604020202020204" pitchFamily="34" charset="0"/>
                          </a:rPr>
                        </m:ctrlPr>
                      </m:sSubPr>
                      <m:e>
                        <m:r>
                          <a:rPr lang="en-US" sz="1600" b="0" i="1" smtClean="0">
                            <a:solidFill>
                              <a:schemeClr val="tx1"/>
                            </a:solidFill>
                            <a:latin typeface="Cambria Math" panose="02040503050406030204" pitchFamily="18" charset="0"/>
                            <a:cs typeface="Microsoft Sans Serif" panose="020B0604020202020204" pitchFamily="34" charset="0"/>
                          </a:rPr>
                          <m:t>𝑊</m:t>
                        </m:r>
                      </m:e>
                      <m:sub>
                        <m:r>
                          <a:rPr lang="en-US" sz="1600" i="1" smtClean="0">
                            <a:solidFill>
                              <a:schemeClr val="tx1"/>
                            </a:solidFill>
                            <a:latin typeface="Cambria Math" panose="02040503050406030204" pitchFamily="18" charset="0"/>
                            <a:cs typeface="Microsoft Sans Serif" panose="020B0604020202020204" pitchFamily="34" charset="0"/>
                          </a:rPr>
                          <m:t>𝑜</m:t>
                        </m:r>
                        <m:r>
                          <a:rPr lang="en-US" sz="1600" b="0" i="1" smtClean="0">
                            <a:solidFill>
                              <a:schemeClr val="tx1"/>
                            </a:solidFill>
                            <a:latin typeface="Cambria Math" panose="02040503050406030204" pitchFamily="18" charset="0"/>
                            <a:cs typeface="Microsoft Sans Serif" panose="020B0604020202020204" pitchFamily="34" charset="0"/>
                          </a:rPr>
                          <m:t>𝑓𝑓𝑠𝑒𝑡</m:t>
                        </m:r>
                      </m:sub>
                    </m:sSub>
                  </m:oMath>
                </a14:m>
                <a:r>
                  <a:rPr lang="en-US" sz="1600" dirty="0">
                    <a:solidFill>
                      <a:schemeClr val="tx1"/>
                    </a:solidFill>
                    <a:latin typeface="Calibri" panose="020F0502020204030204" pitchFamily="34" charset="0"/>
                    <a:cs typeface="Calibri" panose="020F0502020204030204" pitchFamily="34" charset="0"/>
                  </a:rPr>
                  <a:t>) then the sampling points in the above approaches would be shifted by </a:t>
                </a:r>
                <a14:m>
                  <m:oMath xmlns:m="http://schemas.openxmlformats.org/officeDocument/2006/math">
                    <m:sSub>
                      <m:sSubPr>
                        <m:ctrlPr>
                          <a:rPr lang="en-US" sz="1600" i="1">
                            <a:solidFill>
                              <a:schemeClr val="tx1"/>
                            </a:solidFill>
                            <a:latin typeface="Cambria Math" panose="02040503050406030204" pitchFamily="18" charset="0"/>
                            <a:cs typeface="Microsoft Sans Serif" panose="020B0604020202020204" pitchFamily="34" charset="0"/>
                          </a:rPr>
                        </m:ctrlPr>
                      </m:sSubPr>
                      <m:e>
                        <m:r>
                          <a:rPr lang="en-US" sz="1600" i="1">
                            <a:solidFill>
                              <a:schemeClr val="tx1"/>
                            </a:solidFill>
                            <a:latin typeface="Cambria Math" panose="02040503050406030204" pitchFamily="18" charset="0"/>
                            <a:cs typeface="Microsoft Sans Serif" panose="020B0604020202020204" pitchFamily="34" charset="0"/>
                          </a:rPr>
                          <m:t>𝑊</m:t>
                        </m:r>
                      </m:e>
                      <m:sub>
                        <m:r>
                          <a:rPr lang="en-US" sz="1600" i="1">
                            <a:solidFill>
                              <a:schemeClr val="tx1"/>
                            </a:solidFill>
                            <a:latin typeface="Cambria Math" panose="02040503050406030204" pitchFamily="18" charset="0"/>
                            <a:cs typeface="Microsoft Sans Serif" panose="020B0604020202020204" pitchFamily="34" charset="0"/>
                          </a:rPr>
                          <m:t>𝑜𝑓𝑓𝑠𝑒𝑡</m:t>
                        </m:r>
                      </m:sub>
                    </m:sSub>
                  </m:oMath>
                </a14:m>
                <a:endParaRPr lang="en-US" sz="1600" dirty="0">
                  <a:solidFill>
                    <a:schemeClr val="tx1"/>
                  </a:solidFill>
                  <a:latin typeface="Calibri" panose="020F0502020204030204" pitchFamily="34" charset="0"/>
                  <a:cs typeface="Calibri" panose="020F0502020204030204" pitchFamily="34" charset="0"/>
                </a:endParaRPr>
              </a:p>
              <a:p>
                <a:pPr lvl="5" indent="-285750" fontAlgn="ctr">
                  <a:spcBef>
                    <a:spcPts val="0"/>
                  </a:spcBef>
                  <a:spcAft>
                    <a:spcPts val="0"/>
                  </a:spcAft>
                  <a:buSzPct val="100000"/>
                  <a:buFont typeface="Courier New" panose="02070309020205020404" pitchFamily="49" charset="0"/>
                  <a:buChar char="o"/>
                  <a:tabLst>
                    <a:tab pos="914400" algn="l"/>
                  </a:tabLst>
                </a:pPr>
                <a:endParaRPr lang="en-US" sz="160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1143000" lvl="3" indent="0" fontAlgn="ctr">
                  <a:spcBef>
                    <a:spcPts val="0"/>
                  </a:spcBef>
                  <a:spcAft>
                    <a:spcPts val="0"/>
                  </a:spcAft>
                  <a:buSzPts val="1000"/>
                  <a:buNone/>
                  <a:tabLst>
                    <a:tab pos="914400" algn="l"/>
                  </a:tabLst>
                </a:pPr>
                <a:endParaRPr lang="en-US" sz="1600" b="1" dirty="0">
                  <a:latin typeface="Calibri" panose="020F0502020204030204" pitchFamily="34" charset="0"/>
                  <a:ea typeface="Calibri" panose="020F0502020204030204" pitchFamily="34" charset="0"/>
                </a:endParaRPr>
              </a:p>
              <a:p>
                <a:pPr lvl="3" indent="-285750" fontAlgn="ctr">
                  <a:spcBef>
                    <a:spcPts val="0"/>
                  </a:spcBef>
                  <a:spcAft>
                    <a:spcPts val="0"/>
                  </a:spcAft>
                  <a:buSzPts val="1000"/>
                  <a:buFont typeface="Symbol" panose="05050102010706020507" pitchFamily="18" charset="2"/>
                  <a:buChar char=""/>
                  <a:tabLst>
                    <a:tab pos="914400" algn="l"/>
                  </a:tabLst>
                </a:pPr>
                <a:endParaRPr lang="en-US" sz="1600" kern="0" dirty="0">
                  <a:latin typeface="Microsoft Sans Serif (Body)"/>
                </a:endParaRPr>
              </a:p>
            </p:txBody>
          </p:sp>
        </mc:Choice>
        <mc:Fallback xmlns="">
          <p:sp>
            <p:nvSpPr>
              <p:cNvPr id="10" name="Text Placeholder 2">
                <a:extLst>
                  <a:ext uri="{FF2B5EF4-FFF2-40B4-BE49-F238E27FC236}">
                    <a16:creationId xmlns:a16="http://schemas.microsoft.com/office/drawing/2014/main" id="{73E2B99B-628B-4EDF-8BF5-83F6A63D60C4}"/>
                  </a:ext>
                </a:extLst>
              </p:cNvPr>
              <p:cNvSpPr txBox="1">
                <a:spLocks noRot="1" noChangeAspect="1" noMove="1" noResize="1" noEditPoints="1" noAdjustHandles="1" noChangeArrowheads="1" noChangeShapeType="1" noTextEdit="1"/>
              </p:cNvSpPr>
              <p:nvPr/>
            </p:nvSpPr>
            <p:spPr bwMode="auto">
              <a:xfrm>
                <a:off x="-847971" y="486003"/>
                <a:ext cx="9617172" cy="6274545"/>
              </a:xfrm>
              <a:prstGeom prst="rect">
                <a:avLst/>
              </a:prstGeom>
              <a:blipFill>
                <a:blip r:embed="rId3"/>
                <a:stretch>
                  <a:fillRect r="-38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pSp>
        <p:nvGrpSpPr>
          <p:cNvPr id="38" name="Group 37">
            <a:extLst>
              <a:ext uri="{FF2B5EF4-FFF2-40B4-BE49-F238E27FC236}">
                <a16:creationId xmlns:a16="http://schemas.microsoft.com/office/drawing/2014/main" id="{279CCFDE-A5EC-42CB-BC37-10FA145C75BB}"/>
              </a:ext>
            </a:extLst>
          </p:cNvPr>
          <p:cNvGrpSpPr/>
          <p:nvPr/>
        </p:nvGrpSpPr>
        <p:grpSpPr>
          <a:xfrm>
            <a:off x="1801099" y="4394602"/>
            <a:ext cx="5583584" cy="962783"/>
            <a:chOff x="1662891" y="5196989"/>
            <a:chExt cx="5759770" cy="1390092"/>
          </a:xfrm>
        </p:grpSpPr>
        <p:grpSp>
          <p:nvGrpSpPr>
            <p:cNvPr id="46" name="Group 45">
              <a:extLst>
                <a:ext uri="{FF2B5EF4-FFF2-40B4-BE49-F238E27FC236}">
                  <a16:creationId xmlns:a16="http://schemas.microsoft.com/office/drawing/2014/main" id="{1D6F56D3-64E1-4DAC-AA10-900C7A37E9D8}"/>
                </a:ext>
              </a:extLst>
            </p:cNvPr>
            <p:cNvGrpSpPr/>
            <p:nvPr/>
          </p:nvGrpSpPr>
          <p:grpSpPr>
            <a:xfrm>
              <a:off x="1662891" y="5196989"/>
              <a:ext cx="5759770" cy="1228445"/>
              <a:chOff x="1854025" y="2944547"/>
              <a:chExt cx="6554656" cy="1596068"/>
            </a:xfrm>
          </p:grpSpPr>
          <p:grpSp>
            <p:nvGrpSpPr>
              <p:cNvPr id="76" name="Group 75">
                <a:extLst>
                  <a:ext uri="{FF2B5EF4-FFF2-40B4-BE49-F238E27FC236}">
                    <a16:creationId xmlns:a16="http://schemas.microsoft.com/office/drawing/2014/main" id="{3D7627F0-8BA6-48B5-BBD4-A548BD5CD238}"/>
                  </a:ext>
                </a:extLst>
              </p:cNvPr>
              <p:cNvGrpSpPr/>
              <p:nvPr/>
            </p:nvGrpSpPr>
            <p:grpSpPr>
              <a:xfrm>
                <a:off x="1854025" y="2944547"/>
                <a:ext cx="6554656" cy="1596068"/>
                <a:chOff x="1854025" y="2944547"/>
                <a:chExt cx="6554656" cy="1596068"/>
              </a:xfrm>
            </p:grpSpPr>
            <p:grpSp>
              <p:nvGrpSpPr>
                <p:cNvPr id="82" name="Group 81">
                  <a:extLst>
                    <a:ext uri="{FF2B5EF4-FFF2-40B4-BE49-F238E27FC236}">
                      <a16:creationId xmlns:a16="http://schemas.microsoft.com/office/drawing/2014/main" id="{8794FCAA-F30C-400F-A7CF-A1FEE966154E}"/>
                    </a:ext>
                  </a:extLst>
                </p:cNvPr>
                <p:cNvGrpSpPr/>
                <p:nvPr/>
              </p:nvGrpSpPr>
              <p:grpSpPr>
                <a:xfrm>
                  <a:off x="1854025" y="2944547"/>
                  <a:ext cx="6554656" cy="1596068"/>
                  <a:chOff x="2604370" y="2886638"/>
                  <a:chExt cx="6554657" cy="1596068"/>
                </a:xfrm>
              </p:grpSpPr>
              <p:grpSp>
                <p:nvGrpSpPr>
                  <p:cNvPr id="92" name="Group 91">
                    <a:extLst>
                      <a:ext uri="{FF2B5EF4-FFF2-40B4-BE49-F238E27FC236}">
                        <a16:creationId xmlns:a16="http://schemas.microsoft.com/office/drawing/2014/main" id="{C7E743D8-5811-4D5F-A10A-46227DD9FD45}"/>
                      </a:ext>
                    </a:extLst>
                  </p:cNvPr>
                  <p:cNvGrpSpPr/>
                  <p:nvPr/>
                </p:nvGrpSpPr>
                <p:grpSpPr>
                  <a:xfrm>
                    <a:off x="2604370" y="2886638"/>
                    <a:ext cx="6554657" cy="1596068"/>
                    <a:chOff x="3124200" y="4202730"/>
                    <a:chExt cx="5613838" cy="1953708"/>
                  </a:xfrm>
                </p:grpSpPr>
                <p:grpSp>
                  <p:nvGrpSpPr>
                    <p:cNvPr id="95" name="Group 94">
                      <a:extLst>
                        <a:ext uri="{FF2B5EF4-FFF2-40B4-BE49-F238E27FC236}">
                          <a16:creationId xmlns:a16="http://schemas.microsoft.com/office/drawing/2014/main" id="{D6F29D3E-EAF2-4647-8FDA-67311937E03F}"/>
                        </a:ext>
                      </a:extLst>
                    </p:cNvPr>
                    <p:cNvGrpSpPr/>
                    <p:nvPr/>
                  </p:nvGrpSpPr>
                  <p:grpSpPr>
                    <a:xfrm>
                      <a:off x="3504154" y="4202730"/>
                      <a:ext cx="5233884" cy="1668272"/>
                      <a:chOff x="4210344" y="3279205"/>
                      <a:chExt cx="5233884" cy="1668272"/>
                    </a:xfrm>
                  </p:grpSpPr>
                  <p:grpSp>
                    <p:nvGrpSpPr>
                      <p:cNvPr id="98" name="Group 97">
                        <a:extLst>
                          <a:ext uri="{FF2B5EF4-FFF2-40B4-BE49-F238E27FC236}">
                            <a16:creationId xmlns:a16="http://schemas.microsoft.com/office/drawing/2014/main" id="{5F885CF2-089B-4D45-B1C6-83861E05CF8F}"/>
                          </a:ext>
                        </a:extLst>
                      </p:cNvPr>
                      <p:cNvGrpSpPr/>
                      <p:nvPr/>
                    </p:nvGrpSpPr>
                    <p:grpSpPr>
                      <a:xfrm>
                        <a:off x="4210344" y="3279205"/>
                        <a:ext cx="5233884" cy="1423692"/>
                        <a:chOff x="8887699" y="338355"/>
                        <a:chExt cx="5545004" cy="1822524"/>
                      </a:xfrm>
                    </p:grpSpPr>
                    <p:cxnSp>
                      <p:nvCxnSpPr>
                        <p:cNvPr id="100" name="Straight Connector 99">
                          <a:extLst>
                            <a:ext uri="{FF2B5EF4-FFF2-40B4-BE49-F238E27FC236}">
                              <a16:creationId xmlns:a16="http://schemas.microsoft.com/office/drawing/2014/main" id="{A6824AF1-5362-445D-91DD-6EF35428102D}"/>
                            </a:ext>
                          </a:extLst>
                        </p:cNvPr>
                        <p:cNvCxnSpPr>
                          <a:cxnSpLocks/>
                        </p:cNvCxnSpPr>
                        <p:nvPr/>
                      </p:nvCxnSpPr>
                      <p:spPr>
                        <a:xfrm flipV="1">
                          <a:off x="8887699" y="2142912"/>
                          <a:ext cx="5545004" cy="17967"/>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101" name="Straight Arrow Connector 100">
                          <a:extLst>
                            <a:ext uri="{FF2B5EF4-FFF2-40B4-BE49-F238E27FC236}">
                              <a16:creationId xmlns:a16="http://schemas.microsoft.com/office/drawing/2014/main" id="{4DDE6EE7-DC1A-423D-8721-77B621DA51D2}"/>
                            </a:ext>
                          </a:extLst>
                        </p:cNvPr>
                        <p:cNvCxnSpPr>
                          <a:cxnSpLocks/>
                        </p:cNvCxnSpPr>
                        <p:nvPr/>
                      </p:nvCxnSpPr>
                      <p:spPr>
                        <a:xfrm flipV="1">
                          <a:off x="9810603" y="1808380"/>
                          <a:ext cx="0" cy="336338"/>
                        </a:xfrm>
                        <a:prstGeom prst="straightConnector1">
                          <a:avLst/>
                        </a:prstGeom>
                        <a:ln>
                          <a:solidFill>
                            <a:schemeClr val="accent2"/>
                          </a:solidFill>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a:extLst>
                            <a:ext uri="{FF2B5EF4-FFF2-40B4-BE49-F238E27FC236}">
                              <a16:creationId xmlns:a16="http://schemas.microsoft.com/office/drawing/2014/main" id="{B3142BAA-7B5F-4A71-9EF6-4DD4A635907A}"/>
                            </a:ext>
                          </a:extLst>
                        </p:cNvPr>
                        <p:cNvCxnSpPr>
                          <a:cxnSpLocks/>
                        </p:cNvCxnSpPr>
                        <p:nvPr/>
                      </p:nvCxnSpPr>
                      <p:spPr>
                        <a:xfrm flipH="1" flipV="1">
                          <a:off x="10907008" y="338355"/>
                          <a:ext cx="1686" cy="1813527"/>
                        </a:xfrm>
                        <a:prstGeom prst="straightConnector1">
                          <a:avLst/>
                        </a:prstGeom>
                        <a:ln>
                          <a:solidFill>
                            <a:schemeClr val="accent2"/>
                          </a:solidFill>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458696FE-3316-456D-BE1C-7FA0E49F3DC9}"/>
                            </a:ext>
                          </a:extLst>
                        </p:cNvPr>
                        <p:cNvCxnSpPr>
                          <a:cxnSpLocks/>
                        </p:cNvCxnSpPr>
                        <p:nvPr/>
                      </p:nvCxnSpPr>
                      <p:spPr>
                        <a:xfrm flipV="1">
                          <a:off x="12386635" y="1051901"/>
                          <a:ext cx="0" cy="1092817"/>
                        </a:xfrm>
                        <a:prstGeom prst="straightConnector1">
                          <a:avLst/>
                        </a:prstGeom>
                        <a:ln>
                          <a:solidFill>
                            <a:schemeClr val="accent2"/>
                          </a:solidFill>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99" name="TextBox 98">
                        <a:extLst>
                          <a:ext uri="{FF2B5EF4-FFF2-40B4-BE49-F238E27FC236}">
                            <a16:creationId xmlns:a16="http://schemas.microsoft.com/office/drawing/2014/main" id="{748CA666-D84B-4686-98BF-D1449559F95A}"/>
                          </a:ext>
                        </a:extLst>
                      </p:cNvPr>
                      <p:cNvSpPr txBox="1"/>
                      <p:nvPr/>
                    </p:nvSpPr>
                    <p:spPr>
                      <a:xfrm>
                        <a:off x="4330156" y="4646084"/>
                        <a:ext cx="813810" cy="301393"/>
                      </a:xfrm>
                      <a:prstGeom prst="rect">
                        <a:avLst/>
                      </a:prstGeom>
                      <a:noFill/>
                    </p:spPr>
                    <p:txBody>
                      <a:bodyPr wrap="square">
                        <a:spAutoFit/>
                      </a:bodyPr>
                      <a:lstStyle/>
                      <a:p>
                        <a:endParaRPr lang="en-US" sz="1000" dirty="0"/>
                      </a:p>
                    </p:txBody>
                  </p:sp>
                </p:grpSp>
                <p:sp>
                  <p:nvSpPr>
                    <p:cNvPr id="96" name="TextBox 95">
                      <a:extLst>
                        <a:ext uri="{FF2B5EF4-FFF2-40B4-BE49-F238E27FC236}">
                          <a16:creationId xmlns:a16="http://schemas.microsoft.com/office/drawing/2014/main" id="{3B6312A2-6B78-4547-8EA0-052618D5E60E}"/>
                        </a:ext>
                      </a:extLst>
                    </p:cNvPr>
                    <p:cNvSpPr txBox="1"/>
                    <p:nvPr/>
                  </p:nvSpPr>
                  <p:spPr>
                    <a:xfrm>
                      <a:off x="3124200" y="5939418"/>
                      <a:ext cx="4829452" cy="217020"/>
                    </a:xfrm>
                    <a:prstGeom prst="rect">
                      <a:avLst/>
                    </a:prstGeom>
                  </p:spPr>
                  <p:txBody>
                    <a:bodyPr wrap="square" lIns="0" tIns="0" rIns="0" bIns="0" rtlCol="0">
                      <a:spAutoFit/>
                    </a:bodyPr>
                    <a:lstStyle/>
                    <a:p>
                      <a:pPr algn="l">
                        <a:lnSpc>
                          <a:spcPct val="96000"/>
                        </a:lnSpc>
                      </a:pPr>
                      <a:endParaRPr lang="en-US" sz="1200" dirty="0">
                        <a:solidFill>
                          <a:schemeClr val="accent2"/>
                        </a:solidFill>
                        <a:latin typeface="Microsoft Sans Serif"/>
                        <a:cs typeface="Microsoft Sans Serif" panose="020B0604020202020204" pitchFamily="34" charset="0"/>
                      </a:endParaRPr>
                    </a:p>
                  </p:txBody>
                </p:sp>
                <mc:AlternateContent xmlns:mc="http://schemas.openxmlformats.org/markup-compatibility/2006" xmlns:a14="http://schemas.microsoft.com/office/drawing/2010/main">
                  <mc:Choice Requires="a14">
                    <p:sp>
                      <p:nvSpPr>
                        <p:cNvPr id="97" name="TextBox 96">
                          <a:extLst>
                            <a:ext uri="{FF2B5EF4-FFF2-40B4-BE49-F238E27FC236}">
                              <a16:creationId xmlns:a16="http://schemas.microsoft.com/office/drawing/2014/main" id="{B26B7975-918C-4839-AB20-4E0F61BFB715}"/>
                            </a:ext>
                          </a:extLst>
                        </p:cNvPr>
                        <p:cNvSpPr txBox="1"/>
                        <p:nvPr/>
                      </p:nvSpPr>
                      <p:spPr>
                        <a:xfrm>
                          <a:off x="4065522" y="5582227"/>
                          <a:ext cx="624271" cy="39158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97" name="TextBox 96">
                          <a:extLst>
                            <a:ext uri="{FF2B5EF4-FFF2-40B4-BE49-F238E27FC236}">
                              <a16:creationId xmlns:a16="http://schemas.microsoft.com/office/drawing/2014/main" id="{B26B7975-918C-4839-AB20-4E0F61BFB715}"/>
                            </a:ext>
                          </a:extLst>
                        </p:cNvPr>
                        <p:cNvSpPr txBox="1">
                          <a:spLocks noRot="1" noChangeAspect="1" noMove="1" noResize="1" noEditPoints="1" noAdjustHandles="1" noChangeArrowheads="1" noChangeShapeType="1" noTextEdit="1"/>
                        </p:cNvSpPr>
                        <p:nvPr/>
                      </p:nvSpPr>
                      <p:spPr>
                        <a:xfrm>
                          <a:off x="4065522" y="5582227"/>
                          <a:ext cx="624271" cy="391588"/>
                        </a:xfrm>
                        <a:prstGeom prst="rect">
                          <a:avLst/>
                        </a:prstGeom>
                        <a:blipFill>
                          <a:blip r:embed="rId4"/>
                          <a:stretch>
                            <a:fillRect/>
                          </a:stretch>
                        </a:blipFill>
                      </p:spPr>
                      <p:txBody>
                        <a:bodyPr/>
                        <a:lstStyle/>
                        <a:p>
                          <a:r>
                            <a:rPr lang="en-US">
                              <a:noFill/>
                            </a:rPr>
                            <a:t> </a:t>
                          </a:r>
                        </a:p>
                      </p:txBody>
                    </p:sp>
                  </mc:Fallback>
                </mc:AlternateContent>
              </p:grpSp>
              <p:grpSp>
                <p:nvGrpSpPr>
                  <p:cNvPr id="86" name="Group 85">
                    <a:extLst>
                      <a:ext uri="{FF2B5EF4-FFF2-40B4-BE49-F238E27FC236}">
                        <a16:creationId xmlns:a16="http://schemas.microsoft.com/office/drawing/2014/main" id="{5EAD1E85-9260-4902-8991-AFBD9038157A}"/>
                      </a:ext>
                    </a:extLst>
                  </p:cNvPr>
                  <p:cNvGrpSpPr/>
                  <p:nvPr/>
                </p:nvGrpSpPr>
                <p:grpSpPr>
                  <a:xfrm>
                    <a:off x="4664311" y="3295840"/>
                    <a:ext cx="2556065" cy="1054993"/>
                    <a:chOff x="4664311" y="3295840"/>
                    <a:chExt cx="2556065" cy="1054993"/>
                  </a:xfrm>
                </p:grpSpPr>
                <mc:AlternateContent xmlns:mc="http://schemas.openxmlformats.org/markup-compatibility/2006" xmlns:a14="http://schemas.microsoft.com/office/drawing/2010/main">
                  <mc:Choice Requires="a14">
                    <p:sp>
                      <p:nvSpPr>
                        <p:cNvPr id="87" name="TextBox 86">
                          <a:extLst>
                            <a:ext uri="{FF2B5EF4-FFF2-40B4-BE49-F238E27FC236}">
                              <a16:creationId xmlns:a16="http://schemas.microsoft.com/office/drawing/2014/main" id="{FDF26F9D-9684-48D6-AFDC-6A4EAE8C496F}"/>
                            </a:ext>
                          </a:extLst>
                        </p:cNvPr>
                        <p:cNvSpPr txBox="1"/>
                        <p:nvPr/>
                      </p:nvSpPr>
                      <p:spPr>
                        <a:xfrm>
                          <a:off x="5032384" y="4030928"/>
                          <a:ext cx="661533" cy="31990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0</m:t>
                                    </m:r>
                                  </m:sub>
                                </m:sSub>
                                <m:r>
                                  <a:rPr lang="en-US" sz="1000" b="0" i="1" smtClean="0">
                                    <a:solidFill>
                                      <a:schemeClr val="tx1"/>
                                    </a:solidFill>
                                    <a:latin typeface="Cambria Math" panose="02040503050406030204" pitchFamily="18" charset="0"/>
                                    <a:cs typeface="Microsoft Sans Serif" panose="020B0604020202020204" pitchFamily="34" charset="0"/>
                                  </a:rPr>
                                  <m:t>+</m:t>
                                </m:r>
                                <m:r>
                                  <a:rPr lang="en-US" sz="1000" b="0" i="1" smtClean="0">
                                    <a:solidFill>
                                      <a:schemeClr val="tx1"/>
                                    </a:solidFill>
                                    <a:latin typeface="Cambria Math" panose="02040503050406030204" pitchFamily="18" charset="0"/>
                                    <a:cs typeface="Microsoft Sans Serif" panose="020B0604020202020204" pitchFamily="34" charset="0"/>
                                  </a:rPr>
                                  <m:t>𝑇</m:t>
                                </m:r>
                              </m:oMath>
                            </m:oMathPara>
                          </a14:m>
                          <a:endParaRPr lang="en-US" sz="1000" dirty="0">
                            <a:solidFill>
                              <a:schemeClr val="tx1"/>
                            </a:solidFill>
                          </a:endParaRPr>
                        </a:p>
                      </p:txBody>
                    </p:sp>
                  </mc:Choice>
                  <mc:Fallback xmlns="">
                    <p:sp>
                      <p:nvSpPr>
                        <p:cNvPr id="87" name="TextBox 86">
                          <a:extLst>
                            <a:ext uri="{FF2B5EF4-FFF2-40B4-BE49-F238E27FC236}">
                              <a16:creationId xmlns:a16="http://schemas.microsoft.com/office/drawing/2014/main" id="{FDF26F9D-9684-48D6-AFDC-6A4EAE8C496F}"/>
                            </a:ext>
                          </a:extLst>
                        </p:cNvPr>
                        <p:cNvSpPr txBox="1">
                          <a:spLocks noRot="1" noChangeAspect="1" noMove="1" noResize="1" noEditPoints="1" noAdjustHandles="1" noChangeArrowheads="1" noChangeShapeType="1" noTextEdit="1"/>
                        </p:cNvSpPr>
                        <p:nvPr/>
                      </p:nvSpPr>
                      <p:spPr>
                        <a:xfrm>
                          <a:off x="5032384" y="4030928"/>
                          <a:ext cx="661533" cy="319905"/>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8" name="TextBox 87">
                          <a:extLst>
                            <a:ext uri="{FF2B5EF4-FFF2-40B4-BE49-F238E27FC236}">
                              <a16:creationId xmlns:a16="http://schemas.microsoft.com/office/drawing/2014/main" id="{10EAAB1A-1FD4-4F9D-8090-9BA9F81FA1D4}"/>
                            </a:ext>
                          </a:extLst>
                        </p:cNvPr>
                        <p:cNvSpPr txBox="1"/>
                        <p:nvPr/>
                      </p:nvSpPr>
                      <p:spPr>
                        <a:xfrm>
                          <a:off x="6620644" y="4016860"/>
                          <a:ext cx="599732" cy="319905"/>
                        </a:xfrm>
                        <a:prstGeom prst="rect">
                          <a:avLst/>
                        </a:prstGeom>
                        <a:noFill/>
                      </p:spPr>
                      <p:txBody>
                        <a:bodyPr wrap="square">
                          <a:spAutoFit/>
                        </a:bodyPr>
                        <a:lstStyle/>
                        <a:p>
                          <a14:m>
                            <m:oMath xmlns:m="http://schemas.openxmlformats.org/officeDocument/2006/math">
                              <m:sSub>
                                <m:sSubPr>
                                  <m:ctrlPr>
                                    <a:rPr lang="en-US" sz="1000" i="1" smtClean="0">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0</m:t>
                                  </m:r>
                                </m:sub>
                              </m:sSub>
                            </m:oMath>
                          </a14:m>
                          <a:r>
                            <a:rPr lang="en-US" sz="1000" dirty="0">
                              <a:solidFill>
                                <a:schemeClr val="tx1"/>
                              </a:solidFill>
                            </a:rPr>
                            <a:t>+2T</a:t>
                          </a:r>
                        </a:p>
                      </p:txBody>
                    </p:sp>
                  </mc:Choice>
                  <mc:Fallback xmlns="">
                    <p:sp>
                      <p:nvSpPr>
                        <p:cNvPr id="88" name="TextBox 87">
                          <a:extLst>
                            <a:ext uri="{FF2B5EF4-FFF2-40B4-BE49-F238E27FC236}">
                              <a16:creationId xmlns:a16="http://schemas.microsoft.com/office/drawing/2014/main" id="{10EAAB1A-1FD4-4F9D-8090-9BA9F81FA1D4}"/>
                            </a:ext>
                          </a:extLst>
                        </p:cNvPr>
                        <p:cNvSpPr txBox="1">
                          <a:spLocks noRot="1" noChangeAspect="1" noMove="1" noResize="1" noEditPoints="1" noAdjustHandles="1" noChangeArrowheads="1" noChangeShapeType="1" noTextEdit="1"/>
                        </p:cNvSpPr>
                        <p:nvPr/>
                      </p:nvSpPr>
                      <p:spPr>
                        <a:xfrm>
                          <a:off x="6620644" y="4016860"/>
                          <a:ext cx="599732" cy="319905"/>
                        </a:xfrm>
                        <a:prstGeom prst="rect">
                          <a:avLst/>
                        </a:prstGeom>
                        <a:blipFill>
                          <a:blip r:embed="rId6"/>
                          <a:stretch>
                            <a:fillRect b="-15000"/>
                          </a:stretch>
                        </a:blipFill>
                      </p:spPr>
                      <p:txBody>
                        <a:bodyPr/>
                        <a:lstStyle/>
                        <a:p>
                          <a:r>
                            <a:rPr lang="en-US">
                              <a:noFill/>
                            </a:rPr>
                            <a:t> </a:t>
                          </a:r>
                        </a:p>
                      </p:txBody>
                    </p:sp>
                  </mc:Fallback>
                </mc:AlternateContent>
                <p:cxnSp>
                  <p:nvCxnSpPr>
                    <p:cNvPr id="90" name="Straight Arrow Connector 89">
                      <a:extLst>
                        <a:ext uri="{FF2B5EF4-FFF2-40B4-BE49-F238E27FC236}">
                          <a16:creationId xmlns:a16="http://schemas.microsoft.com/office/drawing/2014/main" id="{9BFDC663-CC62-4D5E-8482-628353BB3137}"/>
                        </a:ext>
                      </a:extLst>
                    </p:cNvPr>
                    <p:cNvCxnSpPr>
                      <a:cxnSpLocks/>
                    </p:cNvCxnSpPr>
                    <p:nvPr/>
                  </p:nvCxnSpPr>
                  <p:spPr>
                    <a:xfrm flipV="1">
                      <a:off x="4664311" y="3295840"/>
                      <a:ext cx="3614" cy="720730"/>
                    </a:xfrm>
                    <a:prstGeom prst="straightConnector1">
                      <a:avLst/>
                    </a:prstGeom>
                    <a:ln>
                      <a:prstDash val="sysDot"/>
                      <a:headEnd type="none" w="sm" len="sm"/>
                      <a:tailEnd type="triangle"/>
                    </a:ln>
                  </p:spPr>
                  <p:style>
                    <a:lnRef idx="1">
                      <a:schemeClr val="accent1"/>
                    </a:lnRef>
                    <a:fillRef idx="0">
                      <a:schemeClr val="accent1"/>
                    </a:fillRef>
                    <a:effectRef idx="0">
                      <a:schemeClr val="accent1"/>
                    </a:effectRef>
                    <a:fontRef idx="minor">
                      <a:schemeClr val="tx1"/>
                    </a:fontRef>
                  </p:style>
                </p:cxnSp>
              </p:grpSp>
            </p:grpSp>
            <mc:AlternateContent xmlns:mc="http://schemas.openxmlformats.org/markup-compatibility/2006" xmlns:a14="http://schemas.microsoft.com/office/drawing/2010/main">
              <mc:Choice Requires="a14">
                <p:sp>
                  <p:nvSpPr>
                    <p:cNvPr id="81" name="TextBox 80">
                      <a:extLst>
                        <a:ext uri="{FF2B5EF4-FFF2-40B4-BE49-F238E27FC236}">
                          <a16:creationId xmlns:a16="http://schemas.microsoft.com/office/drawing/2014/main" id="{908A31D7-5F28-4F2C-870A-7C75BCCDBD55}"/>
                        </a:ext>
                      </a:extLst>
                    </p:cNvPr>
                    <p:cNvSpPr txBox="1"/>
                    <p:nvPr/>
                  </p:nvSpPr>
                  <p:spPr>
                    <a:xfrm>
                      <a:off x="3553147" y="4096156"/>
                      <a:ext cx="728892" cy="25814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Sup>
                              <m:sSubSupPr>
                                <m:ctrlPr>
                                  <a:rPr lang="en-US" sz="1000" i="1">
                                    <a:solidFill>
                                      <a:schemeClr val="tx1"/>
                                    </a:solidFill>
                                    <a:latin typeface="Cambria Math" panose="02040503050406030204" pitchFamily="18" charset="0"/>
                                  </a:rPr>
                                </m:ctrlPr>
                              </m:sSubSupPr>
                              <m:e>
                                <m:r>
                                  <a:rPr lang="en-US" sz="1000" b="0" i="1">
                                    <a:solidFill>
                                      <a:schemeClr val="tx1"/>
                                    </a:solidFill>
                                    <a:latin typeface="Cambria Math" panose="02040503050406030204" pitchFamily="18" charset="0"/>
                                  </a:rPr>
                                  <m:t>𝑡</m:t>
                                </m:r>
                              </m:e>
                              <m:sub>
                                <m:r>
                                  <a:rPr lang="en-US" sz="1000" b="0" i="1">
                                    <a:solidFill>
                                      <a:schemeClr val="tx1"/>
                                    </a:solidFill>
                                    <a:latin typeface="Cambria Math" panose="02040503050406030204" pitchFamily="18" charset="0"/>
                                  </a:rPr>
                                  <m:t>0</m:t>
                                </m:r>
                              </m:sub>
                              <m:sup>
                                <m:r>
                                  <a:rPr lang="en-US" sz="1000" b="0" i="1">
                                    <a:solidFill>
                                      <a:schemeClr val="tx1"/>
                                    </a:solidFill>
                                    <a:latin typeface="Cambria Math" panose="02040503050406030204" pitchFamily="18" charset="0"/>
                                  </a:rPr>
                                  <m:t>𝑖𝑛𝑡</m:t>
                                </m:r>
                              </m:sup>
                            </m:sSubSup>
                          </m:oMath>
                        </m:oMathPara>
                      </a14:m>
                      <a:endParaRPr lang="en-US" sz="1000" dirty="0"/>
                    </a:p>
                  </p:txBody>
                </p:sp>
              </mc:Choice>
              <mc:Fallback xmlns="">
                <p:sp>
                  <p:nvSpPr>
                    <p:cNvPr id="35" name="TextBox 34">
                      <a:extLst>
                        <a:ext uri="{FF2B5EF4-FFF2-40B4-BE49-F238E27FC236}">
                          <a16:creationId xmlns:a16="http://schemas.microsoft.com/office/drawing/2014/main" id="{95441C87-FF77-4B40-BB36-836A023A14CC}"/>
                        </a:ext>
                      </a:extLst>
                    </p:cNvPr>
                    <p:cNvSpPr txBox="1">
                      <a:spLocks noRot="1" noChangeAspect="1" noMove="1" noResize="1" noEditPoints="1" noAdjustHandles="1" noChangeArrowheads="1" noChangeShapeType="1" noTextEdit="1"/>
                    </p:cNvSpPr>
                    <p:nvPr/>
                  </p:nvSpPr>
                  <p:spPr>
                    <a:xfrm>
                      <a:off x="3553147" y="4096156"/>
                      <a:ext cx="728892" cy="258148"/>
                    </a:xfrm>
                    <a:prstGeom prst="rect">
                      <a:avLst/>
                    </a:prstGeom>
                    <a:blipFill>
                      <a:blip r:embed="rId7"/>
                      <a:stretch>
                        <a:fillRect/>
                      </a:stretch>
                    </a:blipFill>
                  </p:spPr>
                  <p:txBody>
                    <a:bodyPr/>
                    <a:lstStyle/>
                    <a:p>
                      <a:r>
                        <a:rPr lang="en-US">
                          <a:noFill/>
                        </a:rPr>
                        <a:t> </a:t>
                      </a:r>
                    </a:p>
                  </p:txBody>
                </p:sp>
              </mc:Fallback>
            </mc:AlternateContent>
          </p:grpSp>
          <p:sp>
            <p:nvSpPr>
              <p:cNvPr id="77" name="TextBox 76">
                <a:extLst>
                  <a:ext uri="{FF2B5EF4-FFF2-40B4-BE49-F238E27FC236}">
                    <a16:creationId xmlns:a16="http://schemas.microsoft.com/office/drawing/2014/main" id="{ABAF42B6-2241-4F87-8C77-41DA416DF61D}"/>
                  </a:ext>
                </a:extLst>
              </p:cNvPr>
              <p:cNvSpPr txBox="1"/>
              <p:nvPr/>
            </p:nvSpPr>
            <p:spPr>
              <a:xfrm>
                <a:off x="6934200" y="3399909"/>
                <a:ext cx="914400" cy="482761"/>
              </a:xfrm>
              <a:prstGeom prst="rect">
                <a:avLst/>
              </a:prstGeom>
              <a:noFill/>
            </p:spPr>
            <p:txBody>
              <a:bodyPr wrap="square" rtlCol="0">
                <a:spAutoFit/>
              </a:bodyPr>
              <a:lstStyle/>
              <a:p>
                <a:r>
                  <a:rPr lang="en-US" dirty="0">
                    <a:solidFill>
                      <a:schemeClr val="tx1"/>
                    </a:solidFill>
                  </a:rPr>
                  <a:t>…</a:t>
                </a:r>
              </a:p>
            </p:txBody>
          </p:sp>
        </p:grpSp>
        <p:grpSp>
          <p:nvGrpSpPr>
            <p:cNvPr id="40" name="Group 39">
              <a:extLst>
                <a:ext uri="{FF2B5EF4-FFF2-40B4-BE49-F238E27FC236}">
                  <a16:creationId xmlns:a16="http://schemas.microsoft.com/office/drawing/2014/main" id="{918B6B14-55A5-4867-81D6-E57D211C052D}"/>
                </a:ext>
              </a:extLst>
            </p:cNvPr>
            <p:cNvGrpSpPr/>
            <p:nvPr/>
          </p:nvGrpSpPr>
          <p:grpSpPr>
            <a:xfrm>
              <a:off x="2906970" y="6310082"/>
              <a:ext cx="527003" cy="276999"/>
              <a:chOff x="3611992" y="5085603"/>
              <a:chExt cx="563143" cy="276999"/>
            </a:xfrm>
          </p:grpSpPr>
          <p:sp>
            <p:nvSpPr>
              <p:cNvPr id="41" name="Right Brace 40">
                <a:extLst>
                  <a:ext uri="{FF2B5EF4-FFF2-40B4-BE49-F238E27FC236}">
                    <a16:creationId xmlns:a16="http://schemas.microsoft.com/office/drawing/2014/main" id="{566C246B-D360-477E-80F8-14541FDD009A}"/>
                  </a:ext>
                </a:extLst>
              </p:cNvPr>
              <p:cNvSpPr/>
              <p:nvPr/>
            </p:nvSpPr>
            <p:spPr bwMode="auto">
              <a:xfrm rot="5400000">
                <a:off x="3856989" y="4897224"/>
                <a:ext cx="73147" cy="56314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DB745E01-9CF5-4420-9F9F-47F46878F47D}"/>
                      </a:ext>
                    </a:extLst>
                  </p:cNvPr>
                  <p:cNvSpPr txBox="1"/>
                  <p:nvPr/>
                </p:nvSpPr>
                <p:spPr>
                  <a:xfrm>
                    <a:off x="3634992" y="5085603"/>
                    <a:ext cx="540143" cy="27699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200" i="1" smtClean="0">
                                  <a:solidFill>
                                    <a:srgbClr val="FF0000"/>
                                  </a:solidFill>
                                  <a:latin typeface="Cambria Math" panose="02040503050406030204" pitchFamily="18" charset="0"/>
                                  <a:cs typeface="Microsoft Sans Serif" panose="020B0604020202020204" pitchFamily="34" charset="0"/>
                                </a:rPr>
                              </m:ctrlPr>
                            </m:sSubPr>
                            <m:e>
                              <m:r>
                                <m:rPr>
                                  <m:sty m:val="p"/>
                                </m:rPr>
                                <a:rPr lang="el-GR" sz="1200" i="1" smtClean="0">
                                  <a:solidFill>
                                    <a:srgbClr val="FF0000"/>
                                  </a:solidFill>
                                  <a:latin typeface="Cambria Math" panose="02040503050406030204" pitchFamily="18" charset="0"/>
                                  <a:cs typeface="Microsoft Sans Serif" panose="020B0604020202020204" pitchFamily="34" charset="0"/>
                                </a:rPr>
                                <m:t>Δ</m:t>
                              </m:r>
                              <m:r>
                                <a:rPr lang="en-US" sz="1200" i="1">
                                  <a:solidFill>
                                    <a:srgbClr val="FF0000"/>
                                  </a:solidFill>
                                  <a:latin typeface="Cambria Math" panose="02040503050406030204" pitchFamily="18" charset="0"/>
                                  <a:cs typeface="Microsoft Sans Serif" panose="020B0604020202020204" pitchFamily="34" charset="0"/>
                                </a:rPr>
                                <m:t>𝑡</m:t>
                              </m:r>
                            </m:e>
                            <m:sub>
                              <m:r>
                                <a:rPr lang="en-US" sz="1200" b="0" i="1" smtClean="0">
                                  <a:solidFill>
                                    <a:srgbClr val="FF0000"/>
                                  </a:solidFill>
                                  <a:latin typeface="Cambria Math" panose="02040503050406030204" pitchFamily="18" charset="0"/>
                                  <a:cs typeface="Microsoft Sans Serif" panose="020B0604020202020204" pitchFamily="34" charset="0"/>
                                </a:rPr>
                                <m:t>0</m:t>
                              </m:r>
                            </m:sub>
                          </m:sSub>
                        </m:oMath>
                      </m:oMathPara>
                    </a14:m>
                    <a:endParaRPr lang="en-US" sz="1200" dirty="0">
                      <a:solidFill>
                        <a:srgbClr val="FF0000"/>
                      </a:solidFill>
                    </a:endParaRPr>
                  </a:p>
                </p:txBody>
              </p:sp>
            </mc:Choice>
            <mc:Fallback xmlns="">
              <p:sp>
                <p:nvSpPr>
                  <p:cNvPr id="42" name="TextBox 41">
                    <a:extLst>
                      <a:ext uri="{FF2B5EF4-FFF2-40B4-BE49-F238E27FC236}">
                        <a16:creationId xmlns:a16="http://schemas.microsoft.com/office/drawing/2014/main" id="{DB745E01-9CF5-4420-9F9F-47F46878F47D}"/>
                      </a:ext>
                    </a:extLst>
                  </p:cNvPr>
                  <p:cNvSpPr txBox="1">
                    <a:spLocks noRot="1" noChangeAspect="1" noMove="1" noResize="1" noEditPoints="1" noAdjustHandles="1" noChangeArrowheads="1" noChangeShapeType="1" noTextEdit="1"/>
                  </p:cNvSpPr>
                  <p:nvPr/>
                </p:nvSpPr>
                <p:spPr>
                  <a:xfrm>
                    <a:off x="3634992" y="5085603"/>
                    <a:ext cx="540143" cy="276999"/>
                  </a:xfrm>
                  <a:prstGeom prst="rect">
                    <a:avLst/>
                  </a:prstGeom>
                  <a:blipFill>
                    <a:blip r:embed="rId8"/>
                    <a:stretch>
                      <a:fillRect/>
                    </a:stretch>
                  </a:blipFill>
                </p:spPr>
                <p:txBody>
                  <a:bodyPr/>
                  <a:lstStyle/>
                  <a:p>
                    <a:r>
                      <a:rPr lang="en-US">
                        <a:noFill/>
                      </a:rPr>
                      <a:t> </a:t>
                    </a:r>
                  </a:p>
                </p:txBody>
              </p:sp>
            </mc:Fallback>
          </mc:AlternateContent>
        </p:grpSp>
      </p:grpSp>
      <p:grpSp>
        <p:nvGrpSpPr>
          <p:cNvPr id="104" name="Group 103">
            <a:extLst>
              <a:ext uri="{FF2B5EF4-FFF2-40B4-BE49-F238E27FC236}">
                <a16:creationId xmlns:a16="http://schemas.microsoft.com/office/drawing/2014/main" id="{F839D3D4-11AB-4846-8FE8-A323BB660701}"/>
              </a:ext>
            </a:extLst>
          </p:cNvPr>
          <p:cNvGrpSpPr/>
          <p:nvPr/>
        </p:nvGrpSpPr>
        <p:grpSpPr>
          <a:xfrm>
            <a:off x="892601" y="2067931"/>
            <a:ext cx="7279799" cy="1158418"/>
            <a:chOff x="381000" y="2852130"/>
            <a:chExt cx="8545263" cy="2367542"/>
          </a:xfrm>
        </p:grpSpPr>
        <p:grpSp>
          <p:nvGrpSpPr>
            <p:cNvPr id="105" name="Group 104">
              <a:extLst>
                <a:ext uri="{FF2B5EF4-FFF2-40B4-BE49-F238E27FC236}">
                  <a16:creationId xmlns:a16="http://schemas.microsoft.com/office/drawing/2014/main" id="{C0EAC90A-BE98-49B5-B258-1195166868B6}"/>
                </a:ext>
              </a:extLst>
            </p:cNvPr>
            <p:cNvGrpSpPr/>
            <p:nvPr/>
          </p:nvGrpSpPr>
          <p:grpSpPr>
            <a:xfrm>
              <a:off x="381000" y="2852130"/>
              <a:ext cx="7772401" cy="2367542"/>
              <a:chOff x="381000" y="2852130"/>
              <a:chExt cx="7772401" cy="2367542"/>
            </a:xfrm>
          </p:grpSpPr>
          <p:grpSp>
            <p:nvGrpSpPr>
              <p:cNvPr id="107" name="Group 106">
                <a:extLst>
                  <a:ext uri="{FF2B5EF4-FFF2-40B4-BE49-F238E27FC236}">
                    <a16:creationId xmlns:a16="http://schemas.microsoft.com/office/drawing/2014/main" id="{1B2A9323-A2D8-456D-9B41-943290209F13}"/>
                  </a:ext>
                </a:extLst>
              </p:cNvPr>
              <p:cNvGrpSpPr/>
              <p:nvPr/>
            </p:nvGrpSpPr>
            <p:grpSpPr>
              <a:xfrm>
                <a:off x="381000" y="2861010"/>
                <a:ext cx="7772401" cy="2358662"/>
                <a:chOff x="712481" y="2181952"/>
                <a:chExt cx="7772401" cy="2358662"/>
              </a:xfrm>
            </p:grpSpPr>
            <p:grpSp>
              <p:nvGrpSpPr>
                <p:cNvPr id="116" name="Group 115">
                  <a:extLst>
                    <a:ext uri="{FF2B5EF4-FFF2-40B4-BE49-F238E27FC236}">
                      <a16:creationId xmlns:a16="http://schemas.microsoft.com/office/drawing/2014/main" id="{0C4D9944-F1E8-43F1-BE35-4759EE87267B}"/>
                    </a:ext>
                  </a:extLst>
                </p:cNvPr>
                <p:cNvGrpSpPr/>
                <p:nvPr/>
              </p:nvGrpSpPr>
              <p:grpSpPr>
                <a:xfrm>
                  <a:off x="712481" y="2181952"/>
                  <a:ext cx="7772401" cy="2358662"/>
                  <a:chOff x="763457" y="1524971"/>
                  <a:chExt cx="7772401" cy="2358662"/>
                </a:xfrm>
              </p:grpSpPr>
              <p:grpSp>
                <p:nvGrpSpPr>
                  <p:cNvPr id="118" name="Group 117">
                    <a:extLst>
                      <a:ext uri="{FF2B5EF4-FFF2-40B4-BE49-F238E27FC236}">
                        <a16:creationId xmlns:a16="http://schemas.microsoft.com/office/drawing/2014/main" id="{627EB2F5-D974-4335-AB4E-97E9F70E6B31}"/>
                      </a:ext>
                    </a:extLst>
                  </p:cNvPr>
                  <p:cNvGrpSpPr/>
                  <p:nvPr/>
                </p:nvGrpSpPr>
                <p:grpSpPr>
                  <a:xfrm>
                    <a:off x="1905000" y="1524971"/>
                    <a:ext cx="6630858" cy="2358662"/>
                    <a:chOff x="2604370" y="2124043"/>
                    <a:chExt cx="6630858" cy="2358662"/>
                  </a:xfrm>
                </p:grpSpPr>
                <p:grpSp>
                  <p:nvGrpSpPr>
                    <p:cNvPr id="121" name="Group 120">
                      <a:extLst>
                        <a:ext uri="{FF2B5EF4-FFF2-40B4-BE49-F238E27FC236}">
                          <a16:creationId xmlns:a16="http://schemas.microsoft.com/office/drawing/2014/main" id="{D8D5CC16-BDE0-480F-A9FC-95FB6BB08E6A}"/>
                        </a:ext>
                      </a:extLst>
                    </p:cNvPr>
                    <p:cNvGrpSpPr/>
                    <p:nvPr/>
                  </p:nvGrpSpPr>
                  <p:grpSpPr>
                    <a:xfrm>
                      <a:off x="2604370" y="2124043"/>
                      <a:ext cx="6630858" cy="2358662"/>
                      <a:chOff x="2743184" y="2813662"/>
                      <a:chExt cx="6630858" cy="2358662"/>
                    </a:xfrm>
                  </p:grpSpPr>
                  <p:grpSp>
                    <p:nvGrpSpPr>
                      <p:cNvPr id="128" name="Group 127">
                        <a:extLst>
                          <a:ext uri="{FF2B5EF4-FFF2-40B4-BE49-F238E27FC236}">
                            <a16:creationId xmlns:a16="http://schemas.microsoft.com/office/drawing/2014/main" id="{6E07DBB3-73CA-4714-A974-8A5F80201CEB}"/>
                          </a:ext>
                        </a:extLst>
                      </p:cNvPr>
                      <p:cNvGrpSpPr/>
                      <p:nvPr/>
                    </p:nvGrpSpPr>
                    <p:grpSpPr>
                      <a:xfrm>
                        <a:off x="2743184" y="3568818"/>
                        <a:ext cx="6630858" cy="1603506"/>
                        <a:chOff x="3124200" y="4193625"/>
                        <a:chExt cx="5679102" cy="1962813"/>
                      </a:xfrm>
                    </p:grpSpPr>
                    <p:grpSp>
                      <p:nvGrpSpPr>
                        <p:cNvPr id="131" name="Group 130">
                          <a:extLst>
                            <a:ext uri="{FF2B5EF4-FFF2-40B4-BE49-F238E27FC236}">
                              <a16:creationId xmlns:a16="http://schemas.microsoft.com/office/drawing/2014/main" id="{642C8FA2-D3CE-4454-840D-4B9171E336EA}"/>
                            </a:ext>
                          </a:extLst>
                        </p:cNvPr>
                        <p:cNvGrpSpPr/>
                        <p:nvPr/>
                      </p:nvGrpSpPr>
                      <p:grpSpPr>
                        <a:xfrm>
                          <a:off x="3504154" y="4193625"/>
                          <a:ext cx="5299148" cy="1677377"/>
                          <a:chOff x="4210344" y="3270100"/>
                          <a:chExt cx="5299148" cy="1677377"/>
                        </a:xfrm>
                      </p:grpSpPr>
                      <p:grpSp>
                        <p:nvGrpSpPr>
                          <p:cNvPr id="134" name="Group 133">
                            <a:extLst>
                              <a:ext uri="{FF2B5EF4-FFF2-40B4-BE49-F238E27FC236}">
                                <a16:creationId xmlns:a16="http://schemas.microsoft.com/office/drawing/2014/main" id="{0E4CD978-7823-48C9-9291-D998D7DC0801}"/>
                              </a:ext>
                            </a:extLst>
                          </p:cNvPr>
                          <p:cNvGrpSpPr/>
                          <p:nvPr/>
                        </p:nvGrpSpPr>
                        <p:grpSpPr>
                          <a:xfrm>
                            <a:off x="4210344" y="3270100"/>
                            <a:ext cx="5299148" cy="1432793"/>
                            <a:chOff x="8887699" y="326700"/>
                            <a:chExt cx="5614147" cy="1834176"/>
                          </a:xfrm>
                        </p:grpSpPr>
                        <p:cxnSp>
                          <p:nvCxnSpPr>
                            <p:cNvPr id="136" name="Straight Connector 135">
                              <a:extLst>
                                <a:ext uri="{FF2B5EF4-FFF2-40B4-BE49-F238E27FC236}">
                                  <a16:creationId xmlns:a16="http://schemas.microsoft.com/office/drawing/2014/main" id="{4AFDEA4B-C704-4D6D-ACCC-2169FF5DA42C}"/>
                                </a:ext>
                              </a:extLst>
                            </p:cNvPr>
                            <p:cNvCxnSpPr>
                              <a:cxnSpLocks/>
                            </p:cNvCxnSpPr>
                            <p:nvPr/>
                          </p:nvCxnSpPr>
                          <p:spPr>
                            <a:xfrm flipV="1">
                              <a:off x="8887699" y="2131443"/>
                              <a:ext cx="5614147" cy="29433"/>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137" name="Straight Arrow Connector 136">
                              <a:extLst>
                                <a:ext uri="{FF2B5EF4-FFF2-40B4-BE49-F238E27FC236}">
                                  <a16:creationId xmlns:a16="http://schemas.microsoft.com/office/drawing/2014/main" id="{8AF471B2-0CBF-4361-B91F-F75AD04ED801}"/>
                                </a:ext>
                              </a:extLst>
                            </p:cNvPr>
                            <p:cNvCxnSpPr>
                              <a:cxnSpLocks/>
                            </p:cNvCxnSpPr>
                            <p:nvPr/>
                          </p:nvCxnSpPr>
                          <p:spPr>
                            <a:xfrm flipV="1">
                              <a:off x="9810603" y="1808384"/>
                              <a:ext cx="0" cy="336338"/>
                            </a:xfrm>
                            <a:prstGeom prst="straightConnector1">
                              <a:avLst/>
                            </a:prstGeom>
                            <a:ln>
                              <a:solidFill>
                                <a:schemeClr val="accent2"/>
                              </a:solidFill>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38" name="Straight Arrow Connector 137">
                              <a:extLst>
                                <a:ext uri="{FF2B5EF4-FFF2-40B4-BE49-F238E27FC236}">
                                  <a16:creationId xmlns:a16="http://schemas.microsoft.com/office/drawing/2014/main" id="{BF01790E-3331-4B11-98B5-9C8A594DFE9A}"/>
                                </a:ext>
                              </a:extLst>
                            </p:cNvPr>
                            <p:cNvCxnSpPr>
                              <a:cxnSpLocks/>
                            </p:cNvCxnSpPr>
                            <p:nvPr/>
                          </p:nvCxnSpPr>
                          <p:spPr>
                            <a:xfrm flipH="1" flipV="1">
                              <a:off x="10906586" y="326700"/>
                              <a:ext cx="1686" cy="1813529"/>
                            </a:xfrm>
                            <a:prstGeom prst="straightConnector1">
                              <a:avLst/>
                            </a:prstGeom>
                            <a:ln>
                              <a:solidFill>
                                <a:schemeClr val="accent2"/>
                              </a:solidFill>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39" name="Straight Arrow Connector 138">
                              <a:extLst>
                                <a:ext uri="{FF2B5EF4-FFF2-40B4-BE49-F238E27FC236}">
                                  <a16:creationId xmlns:a16="http://schemas.microsoft.com/office/drawing/2014/main" id="{FD48DF11-4FBC-4FED-B872-5C1D5491017B}"/>
                                </a:ext>
                              </a:extLst>
                            </p:cNvPr>
                            <p:cNvCxnSpPr>
                              <a:cxnSpLocks/>
                            </p:cNvCxnSpPr>
                            <p:nvPr/>
                          </p:nvCxnSpPr>
                          <p:spPr>
                            <a:xfrm flipV="1">
                              <a:off x="12386635" y="845167"/>
                              <a:ext cx="0" cy="1299551"/>
                            </a:xfrm>
                            <a:prstGeom prst="straightConnector1">
                              <a:avLst/>
                            </a:prstGeom>
                            <a:ln>
                              <a:solidFill>
                                <a:schemeClr val="accent2"/>
                              </a:solidFill>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135" name="TextBox 134">
                            <a:extLst>
                              <a:ext uri="{FF2B5EF4-FFF2-40B4-BE49-F238E27FC236}">
                                <a16:creationId xmlns:a16="http://schemas.microsoft.com/office/drawing/2014/main" id="{3750424A-CDDA-46A0-BE50-7C06E39847C1}"/>
                              </a:ext>
                            </a:extLst>
                          </p:cNvPr>
                          <p:cNvSpPr txBox="1"/>
                          <p:nvPr/>
                        </p:nvSpPr>
                        <p:spPr>
                          <a:xfrm>
                            <a:off x="4330156" y="4646084"/>
                            <a:ext cx="813810" cy="301393"/>
                          </a:xfrm>
                          <a:prstGeom prst="rect">
                            <a:avLst/>
                          </a:prstGeom>
                          <a:noFill/>
                        </p:spPr>
                        <p:txBody>
                          <a:bodyPr wrap="square">
                            <a:spAutoFit/>
                          </a:bodyPr>
                          <a:lstStyle/>
                          <a:p>
                            <a:endParaRPr lang="en-US" sz="1000" dirty="0"/>
                          </a:p>
                        </p:txBody>
                      </p:sp>
                    </p:grpSp>
                    <p:sp>
                      <p:nvSpPr>
                        <p:cNvPr id="132" name="TextBox 131">
                          <a:extLst>
                            <a:ext uri="{FF2B5EF4-FFF2-40B4-BE49-F238E27FC236}">
                              <a16:creationId xmlns:a16="http://schemas.microsoft.com/office/drawing/2014/main" id="{DCF494A1-5CD4-4744-96A2-756DB08C6AEE}"/>
                            </a:ext>
                          </a:extLst>
                        </p:cNvPr>
                        <p:cNvSpPr txBox="1"/>
                        <p:nvPr/>
                      </p:nvSpPr>
                      <p:spPr>
                        <a:xfrm>
                          <a:off x="3124200" y="5939418"/>
                          <a:ext cx="4829452" cy="217020"/>
                        </a:xfrm>
                        <a:prstGeom prst="rect">
                          <a:avLst/>
                        </a:prstGeom>
                      </p:spPr>
                      <p:txBody>
                        <a:bodyPr wrap="square" lIns="0" tIns="0" rIns="0" bIns="0" rtlCol="0">
                          <a:spAutoFit/>
                        </a:bodyPr>
                        <a:lstStyle/>
                        <a:p>
                          <a:pPr algn="l">
                            <a:lnSpc>
                              <a:spcPct val="96000"/>
                            </a:lnSpc>
                          </a:pPr>
                          <a:endParaRPr lang="en-US" sz="1200" dirty="0">
                            <a:solidFill>
                              <a:schemeClr val="accent2"/>
                            </a:solidFill>
                            <a:latin typeface="Microsoft Sans Serif"/>
                            <a:cs typeface="Microsoft Sans Serif" panose="020B0604020202020204" pitchFamily="34" charset="0"/>
                          </a:endParaRPr>
                        </a:p>
                      </p:txBody>
                    </p:sp>
                    <mc:AlternateContent xmlns:mc="http://schemas.openxmlformats.org/markup-compatibility/2006" xmlns:a14="http://schemas.microsoft.com/office/drawing/2010/main">
                      <mc:Choice Requires="a14">
                        <p:sp>
                          <p:nvSpPr>
                            <p:cNvPr id="133" name="TextBox 132">
                              <a:extLst>
                                <a:ext uri="{FF2B5EF4-FFF2-40B4-BE49-F238E27FC236}">
                                  <a16:creationId xmlns:a16="http://schemas.microsoft.com/office/drawing/2014/main" id="{23B8C35E-4796-4715-BB9D-CCA6E6A660B5}"/>
                                </a:ext>
                              </a:extLst>
                            </p:cNvPr>
                            <p:cNvSpPr txBox="1"/>
                            <p:nvPr/>
                          </p:nvSpPr>
                          <p:spPr>
                            <a:xfrm>
                              <a:off x="4065522" y="5582228"/>
                              <a:ext cx="624271" cy="47064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133" name="TextBox 132">
                              <a:extLst>
                                <a:ext uri="{FF2B5EF4-FFF2-40B4-BE49-F238E27FC236}">
                                  <a16:creationId xmlns:a16="http://schemas.microsoft.com/office/drawing/2014/main" id="{23B8C35E-4796-4715-BB9D-CCA6E6A660B5}"/>
                                </a:ext>
                              </a:extLst>
                            </p:cNvPr>
                            <p:cNvSpPr txBox="1">
                              <a:spLocks noRot="1" noChangeAspect="1" noMove="1" noResize="1" noEditPoints="1" noAdjustHandles="1" noChangeArrowheads="1" noChangeShapeType="1" noTextEdit="1"/>
                            </p:cNvSpPr>
                            <p:nvPr/>
                          </p:nvSpPr>
                          <p:spPr>
                            <a:xfrm>
                              <a:off x="4065522" y="5582228"/>
                              <a:ext cx="624271" cy="470640"/>
                            </a:xfrm>
                            <a:prstGeom prst="rect">
                              <a:avLst/>
                            </a:prstGeom>
                            <a:blipFill>
                              <a:blip r:embed="rId9"/>
                              <a:stretch>
                                <a:fillRect/>
                              </a:stretch>
                            </a:blipFill>
                          </p:spPr>
                          <p:txBody>
                            <a:bodyPr/>
                            <a:lstStyle/>
                            <a:p>
                              <a:r>
                                <a:rPr lang="en-US">
                                  <a:noFill/>
                                </a:rPr>
                                <a:t> </a:t>
                              </a:r>
                            </a:p>
                          </p:txBody>
                        </p:sp>
                      </mc:Fallback>
                    </mc:AlternateContent>
                  </p:grpSp>
                  <p:sp>
                    <p:nvSpPr>
                      <p:cNvPr id="129" name="TextBox 128">
                        <a:extLst>
                          <a:ext uri="{FF2B5EF4-FFF2-40B4-BE49-F238E27FC236}">
                            <a16:creationId xmlns:a16="http://schemas.microsoft.com/office/drawing/2014/main" id="{F92A5F45-F7A5-426E-871C-1D67B003EDDE}"/>
                          </a:ext>
                        </a:extLst>
                      </p:cNvPr>
                      <p:cNvSpPr txBox="1"/>
                      <p:nvPr/>
                    </p:nvSpPr>
                    <p:spPr>
                      <a:xfrm>
                        <a:off x="3189234" y="2813662"/>
                        <a:ext cx="2040816" cy="354584"/>
                      </a:xfrm>
                      <a:prstGeom prst="rect">
                        <a:avLst/>
                      </a:prstGeom>
                      <a:ln>
                        <a:noFill/>
                      </a:ln>
                    </p:spPr>
                    <p:txBody>
                      <a:bodyPr wrap="square" lIns="0" tIns="0" rIns="0" bIns="0" rtlCol="0">
                        <a:spAutoFit/>
                      </a:bodyPr>
                      <a:lstStyle/>
                      <a:p>
                        <a:pPr algn="l">
                          <a:lnSpc>
                            <a:spcPct val="96000"/>
                          </a:lnSpc>
                        </a:pPr>
                        <a:r>
                          <a:rPr lang="en-US" sz="1200" dirty="0">
                            <a:solidFill>
                              <a:schemeClr val="accent6"/>
                            </a:solidFill>
                            <a:latin typeface="Microsoft Sans Serif"/>
                            <a:cs typeface="Microsoft Sans Serif" panose="020B0604020202020204" pitchFamily="34" charset="0"/>
                          </a:rPr>
                          <a:t>Earliest detected tap before interpolation</a:t>
                        </a:r>
                      </a:p>
                    </p:txBody>
                  </p:sp>
                  <p:cxnSp>
                    <p:nvCxnSpPr>
                      <p:cNvPr id="130" name="Straight Arrow Connector 129">
                        <a:extLst>
                          <a:ext uri="{FF2B5EF4-FFF2-40B4-BE49-F238E27FC236}">
                            <a16:creationId xmlns:a16="http://schemas.microsoft.com/office/drawing/2014/main" id="{4B10859F-D4BC-4BC3-919C-0080EB114662}"/>
                          </a:ext>
                        </a:extLst>
                      </p:cNvPr>
                      <p:cNvCxnSpPr>
                        <a:cxnSpLocks/>
                        <a:endCxn id="125" idx="1"/>
                      </p:cNvCxnSpPr>
                      <p:nvPr/>
                    </p:nvCxnSpPr>
                    <p:spPr bwMode="auto">
                      <a:xfrm>
                        <a:off x="4757638" y="3562898"/>
                        <a:ext cx="570258" cy="179404"/>
                      </a:xfrm>
                      <a:prstGeom prst="straightConnector1">
                        <a:avLst/>
                      </a:prstGeom>
                      <a:ln>
                        <a:solidFill>
                          <a:schemeClr val="accent4"/>
                        </a:solidFill>
                        <a:prstDash val="sysDot"/>
                        <a:headEnd type="none" w="med" len="med"/>
                        <a:tailEnd type="triangle"/>
                      </a:ln>
                    </p:spPr>
                    <p:style>
                      <a:lnRef idx="1">
                        <a:schemeClr val="accent2"/>
                      </a:lnRef>
                      <a:fillRef idx="0">
                        <a:schemeClr val="accent2"/>
                      </a:fillRef>
                      <a:effectRef idx="0">
                        <a:schemeClr val="accent2"/>
                      </a:effectRef>
                      <a:fontRef idx="minor">
                        <a:schemeClr val="tx1"/>
                      </a:fontRef>
                    </p:style>
                  </p:cxnSp>
                </p:grpSp>
                <p:grpSp>
                  <p:nvGrpSpPr>
                    <p:cNvPr id="122" name="Group 121">
                      <a:extLst>
                        <a:ext uri="{FF2B5EF4-FFF2-40B4-BE49-F238E27FC236}">
                          <a16:creationId xmlns:a16="http://schemas.microsoft.com/office/drawing/2014/main" id="{A5E813A9-B654-4DA9-A6A7-2DA776BBAB62}"/>
                        </a:ext>
                      </a:extLst>
                    </p:cNvPr>
                    <p:cNvGrpSpPr/>
                    <p:nvPr/>
                  </p:nvGrpSpPr>
                  <p:grpSpPr>
                    <a:xfrm>
                      <a:off x="4585090" y="2881621"/>
                      <a:ext cx="2658873" cy="1533794"/>
                      <a:chOff x="4585090" y="2881621"/>
                      <a:chExt cx="2658873" cy="1533794"/>
                    </a:xfrm>
                  </p:grpSpPr>
                  <mc:AlternateContent xmlns:mc="http://schemas.openxmlformats.org/markup-compatibility/2006" xmlns:a14="http://schemas.microsoft.com/office/drawing/2010/main">
                    <mc:Choice Requires="a14">
                      <p:sp>
                        <p:nvSpPr>
                          <p:cNvPr id="123" name="TextBox 122">
                            <a:extLst>
                              <a:ext uri="{FF2B5EF4-FFF2-40B4-BE49-F238E27FC236}">
                                <a16:creationId xmlns:a16="http://schemas.microsoft.com/office/drawing/2014/main" id="{CB3EE21D-EC0E-47E1-A2DC-A3BC126C7E9E}"/>
                              </a:ext>
                            </a:extLst>
                          </p:cNvPr>
                          <p:cNvSpPr txBox="1"/>
                          <p:nvPr/>
                        </p:nvSpPr>
                        <p:spPr>
                          <a:xfrm>
                            <a:off x="5032385" y="4030929"/>
                            <a:ext cx="624616" cy="38448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r>
                                    <a:rPr lang="en-US" sz="1000" i="1">
                                      <a:solidFill>
                                        <a:schemeClr val="tx2"/>
                                      </a:solidFill>
                                      <a:latin typeface="Cambria Math" panose="02040503050406030204" pitchFamily="18" charset="0"/>
                                      <a:cs typeface="Microsoft Sans Serif" panose="020B0604020202020204" pitchFamily="34" charset="0"/>
                                    </a:rPr>
                                    <m:t>𝑇</m:t>
                                  </m:r>
                                </m:oMath>
                              </m:oMathPara>
                            </a14:m>
                            <a:endParaRPr lang="en-US" sz="1000" dirty="0">
                              <a:solidFill>
                                <a:schemeClr val="tx1"/>
                              </a:solidFill>
                            </a:endParaRPr>
                          </a:p>
                        </p:txBody>
                      </p:sp>
                    </mc:Choice>
                    <mc:Fallback xmlns="">
                      <p:sp>
                        <p:nvSpPr>
                          <p:cNvPr id="123" name="TextBox 122">
                            <a:extLst>
                              <a:ext uri="{FF2B5EF4-FFF2-40B4-BE49-F238E27FC236}">
                                <a16:creationId xmlns:a16="http://schemas.microsoft.com/office/drawing/2014/main" id="{CB3EE21D-EC0E-47E1-A2DC-A3BC126C7E9E}"/>
                              </a:ext>
                            </a:extLst>
                          </p:cNvPr>
                          <p:cNvSpPr txBox="1">
                            <a:spLocks noRot="1" noChangeAspect="1" noMove="1" noResize="1" noEditPoints="1" noAdjustHandles="1" noChangeArrowheads="1" noChangeShapeType="1" noTextEdit="1"/>
                          </p:cNvSpPr>
                          <p:nvPr/>
                        </p:nvSpPr>
                        <p:spPr>
                          <a:xfrm>
                            <a:off x="5032385" y="4030929"/>
                            <a:ext cx="624616" cy="384486"/>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4" name="TextBox 123">
                            <a:extLst>
                              <a:ext uri="{FF2B5EF4-FFF2-40B4-BE49-F238E27FC236}">
                                <a16:creationId xmlns:a16="http://schemas.microsoft.com/office/drawing/2014/main" id="{726C2B9F-6B56-4A18-8AFD-AF83E1829364}"/>
                              </a:ext>
                            </a:extLst>
                          </p:cNvPr>
                          <p:cNvSpPr txBox="1"/>
                          <p:nvPr/>
                        </p:nvSpPr>
                        <p:spPr>
                          <a:xfrm>
                            <a:off x="6583292" y="4029979"/>
                            <a:ext cx="660671" cy="384486"/>
                          </a:xfrm>
                          <a:prstGeom prst="rect">
                            <a:avLst/>
                          </a:prstGeom>
                          <a:noFill/>
                        </p:spPr>
                        <p:txBody>
                          <a:bodyPr wrap="square">
                            <a:spAutoFit/>
                          </a:bodyPr>
                          <a:lstStyle/>
                          <a:p>
                            <a14:m>
                              <m:oMath xmlns:m="http://schemas.openxmlformats.org/officeDocument/2006/math">
                                <m:sSub>
                                  <m:sSubPr>
                                    <m:ctrlPr>
                                      <a:rPr lang="en-US" sz="1000" i="1" smtClean="0">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0</m:t>
                                    </m:r>
                                  </m:sub>
                                </m:sSub>
                              </m:oMath>
                            </a14:m>
                            <a:r>
                              <a:rPr lang="en-US" sz="1000" dirty="0">
                                <a:solidFill>
                                  <a:schemeClr val="tx1"/>
                                </a:solidFill>
                              </a:rPr>
                              <a:t>+2T</a:t>
                            </a:r>
                          </a:p>
                        </p:txBody>
                      </p:sp>
                    </mc:Choice>
                    <mc:Fallback xmlns="">
                      <p:sp>
                        <p:nvSpPr>
                          <p:cNvPr id="124" name="TextBox 123">
                            <a:extLst>
                              <a:ext uri="{FF2B5EF4-FFF2-40B4-BE49-F238E27FC236}">
                                <a16:creationId xmlns:a16="http://schemas.microsoft.com/office/drawing/2014/main" id="{726C2B9F-6B56-4A18-8AFD-AF83E1829364}"/>
                              </a:ext>
                            </a:extLst>
                          </p:cNvPr>
                          <p:cNvSpPr txBox="1">
                            <a:spLocks noRot="1" noChangeAspect="1" noMove="1" noResize="1" noEditPoints="1" noAdjustHandles="1" noChangeArrowheads="1" noChangeShapeType="1" noTextEdit="1"/>
                          </p:cNvSpPr>
                          <p:nvPr/>
                        </p:nvSpPr>
                        <p:spPr>
                          <a:xfrm>
                            <a:off x="6583292" y="4029979"/>
                            <a:ext cx="660671" cy="384486"/>
                          </a:xfrm>
                          <a:prstGeom prst="rect">
                            <a:avLst/>
                          </a:prstGeom>
                          <a:blipFill>
                            <a:blip r:embed="rId11"/>
                            <a:stretch>
                              <a:fillRect b="-12195"/>
                            </a:stretch>
                          </a:blipFill>
                        </p:spPr>
                        <p:txBody>
                          <a:bodyPr/>
                          <a:lstStyle/>
                          <a:p>
                            <a:r>
                              <a:rPr lang="en-US">
                                <a:noFill/>
                              </a:rPr>
                              <a:t> </a:t>
                            </a:r>
                          </a:p>
                        </p:txBody>
                      </p:sp>
                    </mc:Fallback>
                  </mc:AlternateContent>
                  <p:sp>
                    <p:nvSpPr>
                      <p:cNvPr id="125" name="Oval 124">
                        <a:extLst>
                          <a:ext uri="{FF2B5EF4-FFF2-40B4-BE49-F238E27FC236}">
                            <a16:creationId xmlns:a16="http://schemas.microsoft.com/office/drawing/2014/main" id="{98862B2C-8A81-4796-B7DD-6DD7045B562D}"/>
                          </a:ext>
                        </a:extLst>
                      </p:cNvPr>
                      <p:cNvSpPr/>
                      <p:nvPr/>
                    </p:nvSpPr>
                    <p:spPr bwMode="auto">
                      <a:xfrm>
                        <a:off x="5153871" y="2881621"/>
                        <a:ext cx="240436" cy="1168087"/>
                      </a:xfrm>
                      <a:prstGeom prst="ellipse">
                        <a:avLst/>
                      </a:prstGeom>
                      <a:noFill/>
                      <a:ln w="9525" cap="flat" cmpd="sng" algn="ctr">
                        <a:solidFill>
                          <a:schemeClr val="accent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accent6"/>
                          </a:solidFill>
                          <a:effectLst/>
                          <a:latin typeface="Times New Roman" pitchFamily="16" charset="0"/>
                          <a:ea typeface="MS Gothic" charset="-128"/>
                        </a:endParaRPr>
                      </a:p>
                    </p:txBody>
                  </p:sp>
                  <p:cxnSp>
                    <p:nvCxnSpPr>
                      <p:cNvPr id="126" name="Straight Arrow Connector 125">
                        <a:extLst>
                          <a:ext uri="{FF2B5EF4-FFF2-40B4-BE49-F238E27FC236}">
                            <a16:creationId xmlns:a16="http://schemas.microsoft.com/office/drawing/2014/main" id="{93923A16-D783-4C53-8E22-88E5914F88ED}"/>
                          </a:ext>
                        </a:extLst>
                      </p:cNvPr>
                      <p:cNvCxnSpPr>
                        <a:cxnSpLocks/>
                      </p:cNvCxnSpPr>
                      <p:nvPr/>
                    </p:nvCxnSpPr>
                    <p:spPr>
                      <a:xfrm flipH="1" flipV="1">
                        <a:off x="4667925" y="3295841"/>
                        <a:ext cx="3773" cy="726575"/>
                      </a:xfrm>
                      <a:prstGeom prst="straightConnector1">
                        <a:avLst/>
                      </a:prstGeom>
                      <a:ln>
                        <a:prstDash val="sysDot"/>
                        <a:headEnd type="none" w="sm" len="sm"/>
                        <a:tailEnd type="triangle"/>
                      </a:ln>
                    </p:spPr>
                    <p:style>
                      <a:lnRef idx="1">
                        <a:schemeClr val="accent1"/>
                      </a:lnRef>
                      <a:fillRef idx="0">
                        <a:schemeClr val="accent1"/>
                      </a:fillRef>
                      <a:effectRef idx="0">
                        <a:schemeClr val="accent1"/>
                      </a:effectRef>
                      <a:fontRef idx="minor">
                        <a:schemeClr val="tx1"/>
                      </a:fontRef>
                    </p:style>
                  </p:cxnSp>
                  <p:sp>
                    <p:nvSpPr>
                      <p:cNvPr id="127" name="Oval 126">
                        <a:extLst>
                          <a:ext uri="{FF2B5EF4-FFF2-40B4-BE49-F238E27FC236}">
                            <a16:creationId xmlns:a16="http://schemas.microsoft.com/office/drawing/2014/main" id="{41750889-9F05-42AC-9BE0-93B759D58A0F}"/>
                          </a:ext>
                        </a:extLst>
                      </p:cNvPr>
                      <p:cNvSpPr/>
                      <p:nvPr/>
                    </p:nvSpPr>
                    <p:spPr bwMode="auto">
                      <a:xfrm>
                        <a:off x="4585090" y="3295840"/>
                        <a:ext cx="165671" cy="786731"/>
                      </a:xfrm>
                      <a:prstGeom prst="ellipse">
                        <a:avLst/>
                      </a:prstGeom>
                      <a:noFill/>
                      <a:ln w="9525" cap="flat" cmpd="sng" algn="ctr">
                        <a:solidFill>
                          <a:schemeClr val="accent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grpSp>
              <p:sp>
                <p:nvSpPr>
                  <p:cNvPr id="119" name="TextBox 118">
                    <a:extLst>
                      <a:ext uri="{FF2B5EF4-FFF2-40B4-BE49-F238E27FC236}">
                        <a16:creationId xmlns:a16="http://schemas.microsoft.com/office/drawing/2014/main" id="{471998B2-46B6-4BF3-8C43-05C801E04D03}"/>
                      </a:ext>
                    </a:extLst>
                  </p:cNvPr>
                  <p:cNvSpPr txBox="1"/>
                  <p:nvPr/>
                </p:nvSpPr>
                <p:spPr>
                  <a:xfrm>
                    <a:off x="763457" y="2591986"/>
                    <a:ext cx="2040816" cy="354584"/>
                  </a:xfrm>
                  <a:prstGeom prst="rect">
                    <a:avLst/>
                  </a:prstGeom>
                  <a:ln>
                    <a:noFill/>
                  </a:ln>
                </p:spPr>
                <p:txBody>
                  <a:bodyPr wrap="square" lIns="0" tIns="0" rIns="0" bIns="0" rtlCol="0">
                    <a:spAutoFit/>
                  </a:bodyPr>
                  <a:lstStyle/>
                  <a:p>
                    <a:pPr algn="l">
                      <a:lnSpc>
                        <a:spcPct val="96000"/>
                      </a:lnSpc>
                    </a:pPr>
                    <a:r>
                      <a:rPr lang="en-US" sz="1200" dirty="0">
                        <a:solidFill>
                          <a:schemeClr val="accent1"/>
                        </a:solidFill>
                        <a:latin typeface="Microsoft Sans Serif"/>
                        <a:cs typeface="Microsoft Sans Serif" panose="020B0604020202020204" pitchFamily="34" charset="0"/>
                      </a:rPr>
                      <a:t>Earliest detected tap after interpolation</a:t>
                    </a:r>
                  </a:p>
                </p:txBody>
              </p:sp>
              <p:cxnSp>
                <p:nvCxnSpPr>
                  <p:cNvPr id="120" name="Straight Arrow Connector 119">
                    <a:extLst>
                      <a:ext uri="{FF2B5EF4-FFF2-40B4-BE49-F238E27FC236}">
                        <a16:creationId xmlns:a16="http://schemas.microsoft.com/office/drawing/2014/main" id="{A208BE11-9DD7-4F61-9339-0DC17C6A973C}"/>
                      </a:ext>
                    </a:extLst>
                  </p:cNvPr>
                  <p:cNvCxnSpPr>
                    <a:cxnSpLocks/>
                  </p:cNvCxnSpPr>
                  <p:nvPr/>
                </p:nvCxnSpPr>
                <p:spPr bwMode="auto">
                  <a:xfrm flipV="1">
                    <a:off x="2366807" y="2915296"/>
                    <a:ext cx="1518913" cy="105504"/>
                  </a:xfrm>
                  <a:prstGeom prst="straightConnector1">
                    <a:avLst/>
                  </a:prstGeom>
                  <a:ln>
                    <a:solidFill>
                      <a:schemeClr val="accent4"/>
                    </a:solidFill>
                    <a:prstDash val="sysDot"/>
                    <a:headEnd type="none" w="med" len="med"/>
                    <a:tailEnd type="triangle"/>
                  </a:ln>
                </p:spPr>
                <p:style>
                  <a:lnRef idx="1">
                    <a:schemeClr val="accent2"/>
                  </a:lnRef>
                  <a:fillRef idx="0">
                    <a:schemeClr val="accent2"/>
                  </a:fillRef>
                  <a:effectRef idx="0">
                    <a:schemeClr val="accent2"/>
                  </a:effectRef>
                  <a:fontRef idx="minor">
                    <a:schemeClr val="tx1"/>
                  </a:fontRef>
                </p:style>
              </p:cxnSp>
            </p:grpSp>
            <mc:AlternateContent xmlns:mc="http://schemas.openxmlformats.org/markup-compatibility/2006" xmlns:a14="http://schemas.microsoft.com/office/drawing/2010/main">
              <mc:Choice Requires="a14">
                <p:sp>
                  <p:nvSpPr>
                    <p:cNvPr id="117" name="TextBox 116">
                      <a:extLst>
                        <a:ext uri="{FF2B5EF4-FFF2-40B4-BE49-F238E27FC236}">
                          <a16:creationId xmlns:a16="http://schemas.microsoft.com/office/drawing/2014/main" id="{12B7FF82-B077-4432-B761-59742A53471D}"/>
                        </a:ext>
                      </a:extLst>
                    </p:cNvPr>
                    <p:cNvSpPr txBox="1"/>
                    <p:nvPr/>
                  </p:nvSpPr>
                  <p:spPr>
                    <a:xfrm>
                      <a:off x="3553147" y="4158786"/>
                      <a:ext cx="728892" cy="25814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Sup>
                              <m:sSubSupPr>
                                <m:ctrlPr>
                                  <a:rPr lang="en-US" sz="1000" i="1">
                                    <a:solidFill>
                                      <a:schemeClr val="tx1"/>
                                    </a:solidFill>
                                    <a:latin typeface="Cambria Math" panose="02040503050406030204" pitchFamily="18" charset="0"/>
                                  </a:rPr>
                                </m:ctrlPr>
                              </m:sSubSupPr>
                              <m:e>
                                <m:r>
                                  <a:rPr lang="en-US" sz="1000" b="0" i="1">
                                    <a:solidFill>
                                      <a:schemeClr val="tx1"/>
                                    </a:solidFill>
                                    <a:latin typeface="Cambria Math" panose="02040503050406030204" pitchFamily="18" charset="0"/>
                                  </a:rPr>
                                  <m:t>𝑡</m:t>
                                </m:r>
                              </m:e>
                              <m:sub>
                                <m:r>
                                  <a:rPr lang="en-US" sz="1000" b="0" i="1">
                                    <a:solidFill>
                                      <a:schemeClr val="tx1"/>
                                    </a:solidFill>
                                    <a:latin typeface="Cambria Math" panose="02040503050406030204" pitchFamily="18" charset="0"/>
                                  </a:rPr>
                                  <m:t>0</m:t>
                                </m:r>
                              </m:sub>
                              <m:sup>
                                <m:r>
                                  <a:rPr lang="en-US" sz="1000" b="0" i="1">
                                    <a:solidFill>
                                      <a:schemeClr val="tx1"/>
                                    </a:solidFill>
                                    <a:latin typeface="Cambria Math" panose="02040503050406030204" pitchFamily="18" charset="0"/>
                                  </a:rPr>
                                  <m:t>𝑖𝑛𝑡</m:t>
                                </m:r>
                              </m:sup>
                            </m:sSubSup>
                          </m:oMath>
                        </m:oMathPara>
                      </a14:m>
                      <a:endParaRPr lang="en-US" sz="1000" dirty="0"/>
                    </a:p>
                  </p:txBody>
                </p:sp>
              </mc:Choice>
              <mc:Fallback xmlns="">
                <p:sp>
                  <p:nvSpPr>
                    <p:cNvPr id="35" name="TextBox 34">
                      <a:extLst>
                        <a:ext uri="{FF2B5EF4-FFF2-40B4-BE49-F238E27FC236}">
                          <a16:creationId xmlns:a16="http://schemas.microsoft.com/office/drawing/2014/main" id="{95441C87-FF77-4B40-BB36-836A023A14CC}"/>
                        </a:ext>
                      </a:extLst>
                    </p:cNvPr>
                    <p:cNvSpPr txBox="1">
                      <a:spLocks noRot="1" noChangeAspect="1" noMove="1" noResize="1" noEditPoints="1" noAdjustHandles="1" noChangeArrowheads="1" noChangeShapeType="1" noTextEdit="1"/>
                    </p:cNvSpPr>
                    <p:nvPr/>
                  </p:nvSpPr>
                  <p:spPr>
                    <a:xfrm>
                      <a:off x="3553147" y="4158786"/>
                      <a:ext cx="728892" cy="258148"/>
                    </a:xfrm>
                    <a:prstGeom prst="rect">
                      <a:avLst/>
                    </a:prstGeom>
                    <a:blipFill>
                      <a:blip r:embed="rId12"/>
                      <a:stretch>
                        <a:fillRect/>
                      </a:stretch>
                    </a:blipFill>
                  </p:spPr>
                  <p:txBody>
                    <a:bodyPr/>
                    <a:lstStyle/>
                    <a:p>
                      <a:r>
                        <a:rPr lang="en-US">
                          <a:noFill/>
                        </a:rPr>
                        <a:t> </a:t>
                      </a:r>
                    </a:p>
                  </p:txBody>
                </p:sp>
              </mc:Fallback>
            </mc:AlternateContent>
          </p:grpSp>
          <p:cxnSp>
            <p:nvCxnSpPr>
              <p:cNvPr id="108" name="Straight Arrow Connector 107">
                <a:extLst>
                  <a:ext uri="{FF2B5EF4-FFF2-40B4-BE49-F238E27FC236}">
                    <a16:creationId xmlns:a16="http://schemas.microsoft.com/office/drawing/2014/main" id="{B61804F5-802D-47BC-A972-5E4AD096C925}"/>
                  </a:ext>
                </a:extLst>
              </p:cNvPr>
              <p:cNvCxnSpPr>
                <a:cxnSpLocks/>
              </p:cNvCxnSpPr>
              <p:nvPr/>
            </p:nvCxnSpPr>
            <p:spPr>
              <a:xfrm flipV="1">
                <a:off x="4982006" y="3789650"/>
                <a:ext cx="0" cy="923427"/>
              </a:xfrm>
              <a:prstGeom prst="straightConnector1">
                <a:avLst/>
              </a:prstGeom>
              <a:ln>
                <a:prstDash val="sysDot"/>
                <a:headEnd type="none" w="sm" len="sm"/>
                <a:tailEnd type="triangle"/>
              </a:ln>
            </p:spPr>
            <p:style>
              <a:lnRef idx="1">
                <a:schemeClr val="accent1"/>
              </a:lnRef>
              <a:fillRef idx="0">
                <a:schemeClr val="accent1"/>
              </a:fillRef>
              <a:effectRef idx="0">
                <a:schemeClr val="accent1"/>
              </a:effectRef>
              <a:fontRef idx="minor">
                <a:schemeClr val="tx1"/>
              </a:fontRef>
            </p:style>
          </p:cxnSp>
          <p:sp>
            <p:nvSpPr>
              <p:cNvPr id="109" name="Oval 108">
                <a:extLst>
                  <a:ext uri="{FF2B5EF4-FFF2-40B4-BE49-F238E27FC236}">
                    <a16:creationId xmlns:a16="http://schemas.microsoft.com/office/drawing/2014/main" id="{5B367249-DDB7-447B-9ACC-80B0AE6E5A28}"/>
                  </a:ext>
                </a:extLst>
              </p:cNvPr>
              <p:cNvSpPr/>
              <p:nvPr/>
            </p:nvSpPr>
            <p:spPr bwMode="auto">
              <a:xfrm>
                <a:off x="4888332" y="3789651"/>
                <a:ext cx="182783" cy="972928"/>
              </a:xfrm>
              <a:prstGeom prst="ellipse">
                <a:avLst/>
              </a:prstGeom>
              <a:noFill/>
              <a:ln w="9525" cap="flat" cmpd="sng" algn="ctr">
                <a:solidFill>
                  <a:schemeClr val="accent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110" name="TextBox 109">
                    <a:extLst>
                      <a:ext uri="{FF2B5EF4-FFF2-40B4-BE49-F238E27FC236}">
                        <a16:creationId xmlns:a16="http://schemas.microsoft.com/office/drawing/2014/main" id="{4C1DE5F3-C9C5-4BBB-895C-3A3B7246DC18}"/>
                      </a:ext>
                    </a:extLst>
                  </p:cNvPr>
                  <p:cNvSpPr txBox="1"/>
                  <p:nvPr/>
                </p:nvSpPr>
                <p:spPr>
                  <a:xfrm>
                    <a:off x="4630376" y="4760723"/>
                    <a:ext cx="728892" cy="25814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Sup>
                            <m:sSubSupPr>
                              <m:ctrlPr>
                                <a:rPr lang="en-US" sz="1000" i="1" smtClean="0">
                                  <a:solidFill>
                                    <a:schemeClr val="tx1"/>
                                  </a:solidFill>
                                  <a:latin typeface="Cambria Math" panose="02040503050406030204" pitchFamily="18" charset="0"/>
                                </a:rPr>
                              </m:ctrlPr>
                            </m:sSubSupPr>
                            <m:e>
                              <m:r>
                                <a:rPr lang="en-US" sz="1000" b="0" i="1">
                                  <a:solidFill>
                                    <a:schemeClr val="tx1"/>
                                  </a:solidFill>
                                  <a:latin typeface="Cambria Math" panose="02040503050406030204" pitchFamily="18" charset="0"/>
                                </a:rPr>
                                <m:t>𝑡</m:t>
                              </m:r>
                            </m:e>
                            <m:sub>
                              <m:r>
                                <a:rPr lang="en-US" sz="1000" b="0" i="1">
                                  <a:solidFill>
                                    <a:schemeClr val="tx1"/>
                                  </a:solidFill>
                                  <a:latin typeface="Cambria Math" panose="02040503050406030204" pitchFamily="18" charset="0"/>
                                </a:rPr>
                                <m:t>0</m:t>
                              </m:r>
                            </m:sub>
                            <m:sup>
                              <m:r>
                                <a:rPr lang="en-US" sz="1000" b="0" i="1">
                                  <a:solidFill>
                                    <a:schemeClr val="tx1"/>
                                  </a:solidFill>
                                  <a:latin typeface="Cambria Math" panose="02040503050406030204" pitchFamily="18" charset="0"/>
                                </a:rPr>
                                <m:t>𝑖𝑛𝑡</m:t>
                              </m:r>
                            </m:sup>
                          </m:sSubSup>
                          <m:r>
                            <a:rPr lang="en-US" sz="1000" b="0" i="1" smtClean="0">
                              <a:solidFill>
                                <a:schemeClr val="tx1"/>
                              </a:solidFill>
                              <a:latin typeface="Cambria Math" panose="02040503050406030204" pitchFamily="18" charset="0"/>
                            </a:rPr>
                            <m:t>+</m:t>
                          </m:r>
                          <m:r>
                            <a:rPr lang="en-US" sz="1000" b="0" i="1" smtClean="0">
                              <a:solidFill>
                                <a:schemeClr val="tx1"/>
                              </a:solidFill>
                              <a:latin typeface="Cambria Math" panose="02040503050406030204" pitchFamily="18" charset="0"/>
                            </a:rPr>
                            <m:t>𝑇</m:t>
                          </m:r>
                        </m:oMath>
                      </m:oMathPara>
                    </a14:m>
                    <a:endParaRPr lang="en-US" sz="1000" dirty="0"/>
                  </a:p>
                </p:txBody>
              </p:sp>
            </mc:Choice>
            <mc:Fallback xmlns="">
              <p:sp>
                <p:nvSpPr>
                  <p:cNvPr id="110" name="TextBox 109">
                    <a:extLst>
                      <a:ext uri="{FF2B5EF4-FFF2-40B4-BE49-F238E27FC236}">
                        <a16:creationId xmlns:a16="http://schemas.microsoft.com/office/drawing/2014/main" id="{4C1DE5F3-C9C5-4BBB-895C-3A3B7246DC18}"/>
                      </a:ext>
                    </a:extLst>
                  </p:cNvPr>
                  <p:cNvSpPr txBox="1">
                    <a:spLocks noRot="1" noChangeAspect="1" noMove="1" noResize="1" noEditPoints="1" noAdjustHandles="1" noChangeArrowheads="1" noChangeShapeType="1" noTextEdit="1"/>
                  </p:cNvSpPr>
                  <p:nvPr/>
                </p:nvSpPr>
                <p:spPr>
                  <a:xfrm>
                    <a:off x="4630376" y="4760723"/>
                    <a:ext cx="728892" cy="258148"/>
                  </a:xfrm>
                  <a:prstGeom prst="rect">
                    <a:avLst/>
                  </a:prstGeom>
                  <a:blipFill>
                    <a:blip r:embed="rId13"/>
                    <a:stretch>
                      <a:fillRect b="-44444"/>
                    </a:stretch>
                  </a:blipFill>
                </p:spPr>
                <p:txBody>
                  <a:bodyPr/>
                  <a:lstStyle/>
                  <a:p>
                    <a:r>
                      <a:rPr lang="en-US">
                        <a:noFill/>
                      </a:rPr>
                      <a:t> </a:t>
                    </a:r>
                  </a:p>
                </p:txBody>
              </p:sp>
            </mc:Fallback>
          </mc:AlternateContent>
          <p:sp>
            <p:nvSpPr>
              <p:cNvPr id="111" name="TextBox 110">
                <a:extLst>
                  <a:ext uri="{FF2B5EF4-FFF2-40B4-BE49-F238E27FC236}">
                    <a16:creationId xmlns:a16="http://schemas.microsoft.com/office/drawing/2014/main" id="{F2ECA592-DAAA-4352-BAFB-84C6A669A979}"/>
                  </a:ext>
                </a:extLst>
              </p:cNvPr>
              <p:cNvSpPr txBox="1"/>
              <p:nvPr/>
            </p:nvSpPr>
            <p:spPr>
              <a:xfrm>
                <a:off x="5220100" y="2852130"/>
                <a:ext cx="2040816" cy="177293"/>
              </a:xfrm>
              <a:prstGeom prst="rect">
                <a:avLst/>
              </a:prstGeom>
              <a:ln>
                <a:noFill/>
              </a:ln>
            </p:spPr>
            <p:txBody>
              <a:bodyPr wrap="square" lIns="0" tIns="0" rIns="0" bIns="0" rtlCol="0">
                <a:spAutoFit/>
              </a:bodyPr>
              <a:lstStyle/>
              <a:p>
                <a:pPr algn="l">
                  <a:lnSpc>
                    <a:spcPct val="96000"/>
                  </a:lnSpc>
                </a:pPr>
                <a:r>
                  <a:rPr lang="en-US" sz="1200" dirty="0">
                    <a:solidFill>
                      <a:schemeClr val="accent1"/>
                    </a:solidFill>
                    <a:latin typeface="Microsoft Sans Serif"/>
                    <a:cs typeface="Microsoft Sans Serif" panose="020B0604020202020204" pitchFamily="34" charset="0"/>
                  </a:rPr>
                  <a:t>Second tap after interpolation</a:t>
                </a:r>
              </a:p>
            </p:txBody>
          </p:sp>
          <p:cxnSp>
            <p:nvCxnSpPr>
              <p:cNvPr id="112" name="Straight Arrow Connector 111">
                <a:extLst>
                  <a:ext uri="{FF2B5EF4-FFF2-40B4-BE49-F238E27FC236}">
                    <a16:creationId xmlns:a16="http://schemas.microsoft.com/office/drawing/2014/main" id="{5577DDBA-D046-4375-8BD9-6387CEE4676F}"/>
                  </a:ext>
                </a:extLst>
              </p:cNvPr>
              <p:cNvCxnSpPr>
                <a:cxnSpLocks/>
              </p:cNvCxnSpPr>
              <p:nvPr/>
            </p:nvCxnSpPr>
            <p:spPr bwMode="auto">
              <a:xfrm flipH="1">
                <a:off x="5071115" y="3418083"/>
                <a:ext cx="730267" cy="461777"/>
              </a:xfrm>
              <a:prstGeom prst="straightConnector1">
                <a:avLst/>
              </a:prstGeom>
              <a:ln>
                <a:solidFill>
                  <a:schemeClr val="accent4"/>
                </a:solidFill>
                <a:prstDash val="sysDot"/>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13" name="TextBox 112">
                <a:extLst>
                  <a:ext uri="{FF2B5EF4-FFF2-40B4-BE49-F238E27FC236}">
                    <a16:creationId xmlns:a16="http://schemas.microsoft.com/office/drawing/2014/main" id="{E1C7D380-AB86-42F5-8CD3-31AFC1D381E8}"/>
                  </a:ext>
                </a:extLst>
              </p:cNvPr>
              <p:cNvSpPr txBox="1"/>
              <p:nvPr/>
            </p:nvSpPr>
            <p:spPr>
              <a:xfrm>
                <a:off x="6602719" y="4078967"/>
                <a:ext cx="914400" cy="482761"/>
              </a:xfrm>
              <a:prstGeom prst="rect">
                <a:avLst/>
              </a:prstGeom>
              <a:noFill/>
            </p:spPr>
            <p:txBody>
              <a:bodyPr wrap="square" rtlCol="0">
                <a:spAutoFit/>
              </a:bodyPr>
              <a:lstStyle/>
              <a:p>
                <a:r>
                  <a:rPr lang="en-US" dirty="0">
                    <a:solidFill>
                      <a:schemeClr val="tx1"/>
                    </a:solidFill>
                  </a:rPr>
                  <a:t>…</a:t>
                </a:r>
              </a:p>
            </p:txBody>
          </p:sp>
          <p:cxnSp>
            <p:nvCxnSpPr>
              <p:cNvPr id="114" name="Straight Arrow Connector 113">
                <a:extLst>
                  <a:ext uri="{FF2B5EF4-FFF2-40B4-BE49-F238E27FC236}">
                    <a16:creationId xmlns:a16="http://schemas.microsoft.com/office/drawing/2014/main" id="{61038EA6-3621-4FC1-B4E7-9BC27F8C8EEA}"/>
                  </a:ext>
                </a:extLst>
              </p:cNvPr>
              <p:cNvCxnSpPr>
                <a:cxnSpLocks/>
              </p:cNvCxnSpPr>
              <p:nvPr/>
            </p:nvCxnSpPr>
            <p:spPr bwMode="auto">
              <a:xfrm flipH="1">
                <a:off x="6030366" y="3908354"/>
                <a:ext cx="662610" cy="342979"/>
              </a:xfrm>
              <a:prstGeom prst="straightConnector1">
                <a:avLst/>
              </a:prstGeom>
              <a:ln>
                <a:solidFill>
                  <a:schemeClr val="accent4"/>
                </a:solidFill>
                <a:prstDash val="sysDot"/>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15" name="Oval 114">
                <a:extLst>
                  <a:ext uri="{FF2B5EF4-FFF2-40B4-BE49-F238E27FC236}">
                    <a16:creationId xmlns:a16="http://schemas.microsoft.com/office/drawing/2014/main" id="{978A95F3-F664-4649-A99D-6B7DCB1E66E6}"/>
                  </a:ext>
                </a:extLst>
              </p:cNvPr>
              <p:cNvSpPr/>
              <p:nvPr/>
            </p:nvSpPr>
            <p:spPr bwMode="auto">
              <a:xfrm>
                <a:off x="5704894" y="3947035"/>
                <a:ext cx="222239" cy="858585"/>
              </a:xfrm>
              <a:prstGeom prst="ellipse">
                <a:avLst/>
              </a:prstGeom>
              <a:noFill/>
              <a:ln w="9525" cap="flat" cmpd="sng" algn="ctr">
                <a:solidFill>
                  <a:schemeClr val="accent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accent6"/>
                  </a:solidFill>
                  <a:effectLst/>
                  <a:latin typeface="Times New Roman" pitchFamily="16" charset="0"/>
                  <a:ea typeface="MS Gothic" charset="-128"/>
                </a:endParaRPr>
              </a:p>
            </p:txBody>
          </p:sp>
        </p:grpSp>
        <p:sp>
          <p:nvSpPr>
            <p:cNvPr id="106" name="TextBox 105">
              <a:extLst>
                <a:ext uri="{FF2B5EF4-FFF2-40B4-BE49-F238E27FC236}">
                  <a16:creationId xmlns:a16="http://schemas.microsoft.com/office/drawing/2014/main" id="{5B107225-D572-4F60-8E8C-308E6D1EC807}"/>
                </a:ext>
              </a:extLst>
            </p:cNvPr>
            <p:cNvSpPr txBox="1"/>
            <p:nvPr/>
          </p:nvSpPr>
          <p:spPr>
            <a:xfrm>
              <a:off x="6885447" y="3499273"/>
              <a:ext cx="2040816" cy="354584"/>
            </a:xfrm>
            <a:prstGeom prst="rect">
              <a:avLst/>
            </a:prstGeom>
            <a:ln>
              <a:noFill/>
            </a:ln>
          </p:spPr>
          <p:txBody>
            <a:bodyPr wrap="square" lIns="0" tIns="0" rIns="0" bIns="0" rtlCol="0">
              <a:spAutoFit/>
            </a:bodyPr>
            <a:lstStyle/>
            <a:p>
              <a:pPr algn="l">
                <a:lnSpc>
                  <a:spcPct val="96000"/>
                </a:lnSpc>
              </a:pPr>
              <a:r>
                <a:rPr lang="en-US" sz="1200" dirty="0">
                  <a:solidFill>
                    <a:schemeClr val="accent6"/>
                  </a:solidFill>
                  <a:latin typeface="Microsoft Sans Serif"/>
                  <a:cs typeface="Microsoft Sans Serif" panose="020B0604020202020204" pitchFamily="34" charset="0"/>
                </a:rPr>
                <a:t>Second tap before interpolation</a:t>
              </a:r>
            </a:p>
          </p:txBody>
        </p:sp>
      </p:grpSp>
      <p:sp>
        <p:nvSpPr>
          <p:cNvPr id="65" name="TextBox 64">
            <a:extLst>
              <a:ext uri="{FF2B5EF4-FFF2-40B4-BE49-F238E27FC236}">
                <a16:creationId xmlns:a16="http://schemas.microsoft.com/office/drawing/2014/main" id="{4528E15F-87FC-40C6-9E81-8DBBE469457C}"/>
              </a:ext>
            </a:extLst>
          </p:cNvPr>
          <p:cNvSpPr txBox="1"/>
          <p:nvPr/>
        </p:nvSpPr>
        <p:spPr>
          <a:xfrm>
            <a:off x="2646804" y="3313380"/>
            <a:ext cx="4844662" cy="162480"/>
          </a:xfrm>
          <a:prstGeom prst="rect">
            <a:avLst/>
          </a:prstGeom>
        </p:spPr>
        <p:txBody>
          <a:bodyPr wrap="square" lIns="0" tIns="0" rIns="0" bIns="0" rtlCol="0">
            <a:spAutoFit/>
          </a:bodyPr>
          <a:lstStyle/>
          <a:p>
            <a:pPr algn="l">
              <a:lnSpc>
                <a:spcPct val="96000"/>
              </a:lnSpc>
            </a:pPr>
            <a:r>
              <a:rPr lang="en-US" sz="1100" dirty="0">
                <a:latin typeface="Microsoft Sans Serif"/>
                <a:cs typeface="Microsoft Sans Serif" panose="020B0604020202020204" pitchFamily="34" charset="0"/>
              </a:rPr>
              <a:t>Fig. 1: CIR is interpolated before reporting (Green points are reported)</a:t>
            </a:r>
          </a:p>
        </p:txBody>
      </p:sp>
      <mc:AlternateContent xmlns:mc="http://schemas.openxmlformats.org/markup-compatibility/2006" xmlns:a14="http://schemas.microsoft.com/office/drawing/2010/main">
        <mc:Choice Requires="a14">
          <p:sp>
            <p:nvSpPr>
              <p:cNvPr id="67" name="TextBox 66">
                <a:extLst>
                  <a:ext uri="{FF2B5EF4-FFF2-40B4-BE49-F238E27FC236}">
                    <a16:creationId xmlns:a16="http://schemas.microsoft.com/office/drawing/2014/main" id="{2F665818-64C5-4073-ACEC-66C5EB76F5CB}"/>
                  </a:ext>
                </a:extLst>
              </p:cNvPr>
              <p:cNvSpPr txBox="1"/>
              <p:nvPr/>
            </p:nvSpPr>
            <p:spPr>
              <a:xfrm>
                <a:off x="1488017" y="5398784"/>
                <a:ext cx="6573661" cy="417294"/>
              </a:xfrm>
              <a:prstGeom prst="rect">
                <a:avLst/>
              </a:prstGeom>
              <a:noFill/>
            </p:spPr>
            <p:txBody>
              <a:bodyPr wrap="square">
                <a:spAutoFit/>
              </a:bodyPr>
              <a:lstStyle/>
              <a:p>
                <a:pPr algn="ctr">
                  <a:lnSpc>
                    <a:spcPct val="96000"/>
                  </a:lnSpc>
                </a:pPr>
                <a:r>
                  <a:rPr lang="en-US" sz="1100" dirty="0">
                    <a:latin typeface="Microsoft Sans Serif"/>
                    <a:cs typeface="Microsoft Sans Serif" panose="020B0604020202020204" pitchFamily="34" charset="0"/>
                  </a:rPr>
                  <a:t>Fig. 2: CIR is reported at the grid point. Offset of earliest arrival path and grid point is contained in the report (Blue instances are reported), along with </a:t>
                </a:r>
                <a14:m>
                  <m:oMath xmlns:m="http://schemas.openxmlformats.org/officeDocument/2006/math">
                    <m:sSub>
                      <m:sSubPr>
                        <m:ctrlPr>
                          <a:rPr lang="en-US" sz="1100" i="1" smtClean="0">
                            <a:solidFill>
                              <a:schemeClr val="tx1"/>
                            </a:solidFill>
                            <a:latin typeface="Cambria Math" panose="02040503050406030204" pitchFamily="18" charset="0"/>
                            <a:cs typeface="Microsoft Sans Serif" panose="020B0604020202020204" pitchFamily="34" charset="0"/>
                          </a:rPr>
                        </m:ctrlPr>
                      </m:sSubPr>
                      <m:e>
                        <m:r>
                          <m:rPr>
                            <m:sty m:val="p"/>
                          </m:rPr>
                          <a:rPr lang="el-GR" sz="1100" i="1" smtClean="0">
                            <a:solidFill>
                              <a:schemeClr val="tx1"/>
                            </a:solidFill>
                            <a:latin typeface="Cambria Math" panose="02040503050406030204" pitchFamily="18" charset="0"/>
                            <a:cs typeface="Microsoft Sans Serif" panose="020B0604020202020204" pitchFamily="34" charset="0"/>
                          </a:rPr>
                          <m:t>Δ</m:t>
                        </m:r>
                        <m:r>
                          <a:rPr lang="en-US" sz="1100" i="1">
                            <a:solidFill>
                              <a:schemeClr val="tx1"/>
                            </a:solidFill>
                            <a:latin typeface="Cambria Math" panose="02040503050406030204" pitchFamily="18" charset="0"/>
                            <a:cs typeface="Microsoft Sans Serif" panose="020B0604020202020204" pitchFamily="34" charset="0"/>
                          </a:rPr>
                          <m:t>𝑡</m:t>
                        </m:r>
                      </m:e>
                      <m:sub>
                        <m:r>
                          <a:rPr lang="en-US" sz="1100" b="0" i="1" smtClean="0">
                            <a:solidFill>
                              <a:schemeClr val="tx1"/>
                            </a:solidFill>
                            <a:latin typeface="Cambria Math" panose="02040503050406030204" pitchFamily="18" charset="0"/>
                            <a:cs typeface="Microsoft Sans Serif" panose="020B0604020202020204" pitchFamily="34" charset="0"/>
                          </a:rPr>
                          <m:t>0</m:t>
                        </m:r>
                      </m:sub>
                    </m:sSub>
                  </m:oMath>
                </a14:m>
                <a:endParaRPr lang="en-US" sz="1100" dirty="0">
                  <a:latin typeface="Microsoft Sans Serif"/>
                  <a:cs typeface="Microsoft Sans Serif" panose="020B0604020202020204" pitchFamily="34" charset="0"/>
                </a:endParaRPr>
              </a:p>
            </p:txBody>
          </p:sp>
        </mc:Choice>
        <mc:Fallback xmlns="">
          <p:sp>
            <p:nvSpPr>
              <p:cNvPr id="67" name="TextBox 66">
                <a:extLst>
                  <a:ext uri="{FF2B5EF4-FFF2-40B4-BE49-F238E27FC236}">
                    <a16:creationId xmlns:a16="http://schemas.microsoft.com/office/drawing/2014/main" id="{2F665818-64C5-4073-ACEC-66C5EB76F5CB}"/>
                  </a:ext>
                </a:extLst>
              </p:cNvPr>
              <p:cNvSpPr txBox="1">
                <a:spLocks noRot="1" noChangeAspect="1" noMove="1" noResize="1" noEditPoints="1" noAdjustHandles="1" noChangeArrowheads="1" noChangeShapeType="1" noTextEdit="1"/>
              </p:cNvSpPr>
              <p:nvPr/>
            </p:nvSpPr>
            <p:spPr>
              <a:xfrm>
                <a:off x="1488017" y="5398784"/>
                <a:ext cx="6573661" cy="417294"/>
              </a:xfrm>
              <a:prstGeom prst="rect">
                <a:avLst/>
              </a:prstGeom>
              <a:blipFill>
                <a:blip r:embed="rId14"/>
                <a:stretch>
                  <a:fillRect t="-2941" b="-10294"/>
                </a:stretch>
              </a:blipFill>
            </p:spPr>
            <p:txBody>
              <a:bodyPr/>
              <a:lstStyle/>
              <a:p>
                <a:r>
                  <a:rPr lang="en-US">
                    <a:noFill/>
                  </a:rPr>
                  <a:t> </a:t>
                </a:r>
              </a:p>
            </p:txBody>
          </p:sp>
        </mc:Fallback>
      </mc:AlternateContent>
      <p:sp>
        <p:nvSpPr>
          <p:cNvPr id="2" name="Footer Placeholder 1">
            <a:extLst>
              <a:ext uri="{FF2B5EF4-FFF2-40B4-BE49-F238E27FC236}">
                <a16:creationId xmlns:a16="http://schemas.microsoft.com/office/drawing/2014/main" id="{77C122ED-EBA1-4E62-A16D-305366AF5F63}"/>
              </a:ext>
            </a:extLst>
          </p:cNvPr>
          <p:cNvSpPr>
            <a:spLocks noGrp="1"/>
          </p:cNvSpPr>
          <p:nvPr>
            <p:ph type="ftr" sz="quarter" idx="11"/>
          </p:nvPr>
        </p:nvSpPr>
        <p:spPr/>
        <p:txBody>
          <a:bodyPr/>
          <a:lstStyle/>
          <a:p>
            <a:r>
              <a:rPr lang="en-US" altLang="en-US"/>
              <a:t>P. Pakrooh et. al (Qualcomm)</a:t>
            </a:r>
          </a:p>
        </p:txBody>
      </p:sp>
    </p:spTree>
    <p:extLst>
      <p:ext uri="{BB962C8B-B14F-4D97-AF65-F5344CB8AC3E}">
        <p14:creationId xmlns:p14="http://schemas.microsoft.com/office/powerpoint/2010/main" val="1207190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xfrm>
            <a:off x="678128" y="617421"/>
            <a:ext cx="7772400" cy="779385"/>
          </a:xfrm>
          <a:ln/>
        </p:spPr>
        <p:txBody>
          <a:bodyPr/>
          <a:lstStyle/>
          <a:p>
            <a:r>
              <a:rPr lang="en-US" altLang="en-US" sz="2800" dirty="0"/>
              <a:t>CIR Sensing Report: CIR Sampling Rate</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March 2022</a:t>
            </a:r>
          </a:p>
        </p:txBody>
      </p:sp>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703494" y="1124744"/>
            <a:ext cx="8496944" cy="4892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742950" lvl="2" indent="0" fontAlgn="ctr">
              <a:spcBef>
                <a:spcPts val="0"/>
              </a:spcBef>
              <a:spcAft>
                <a:spcPts val="0"/>
              </a:spcAft>
              <a:buNone/>
              <a:tabLst>
                <a:tab pos="457200" algn="l"/>
              </a:tabLst>
            </a:pPr>
            <a:endParaRPr lang="en-US" sz="1800" b="1" dirty="0">
              <a:latin typeface="Calibri" panose="020F0502020204030204" pitchFamily="34" charset="0"/>
              <a:ea typeface="Times New Roman" panose="02020603050405020304" pitchFamily="18" charset="0"/>
            </a:endParaRPr>
          </a:p>
          <a:p>
            <a:pPr marL="0" indent="0">
              <a:buSzPct val="140000"/>
              <a:buNone/>
            </a:pPr>
            <a:endParaRPr lang="en-US" sz="1800" dirty="0">
              <a:latin typeface="Calibri" panose="020F0502020204030204" pitchFamily="34" charset="0"/>
              <a:cs typeface="Calibri" panose="020F0502020204030204" pitchFamily="34" charset="0"/>
            </a:endParaRPr>
          </a:p>
          <a:p>
            <a:pPr>
              <a:buSzPct val="140000"/>
              <a:buFont typeface="Arial" panose="020B0604020202020204" pitchFamily="34" charset="0"/>
              <a:buChar char="•"/>
            </a:pPr>
            <a:r>
              <a:rPr lang="en-US" sz="1800" dirty="0">
                <a:latin typeface="Calibri" panose="020F0502020204030204" pitchFamily="34" charset="0"/>
                <a:cs typeface="Calibri" panose="020F0502020204030204" pitchFamily="34" charset="0"/>
              </a:rPr>
              <a:t>Higher receiver sampling rate increases receiver complexity, and report overhead.</a:t>
            </a:r>
          </a:p>
          <a:p>
            <a:pPr>
              <a:buSzPct val="140000"/>
              <a:buFont typeface="Arial" panose="020B0604020202020204" pitchFamily="34" charset="0"/>
              <a:buChar char="•"/>
            </a:pPr>
            <a:r>
              <a:rPr lang="en-US" sz="1800" dirty="0">
                <a:latin typeface="Calibri" panose="020F0502020204030204" pitchFamily="34" charset="0"/>
                <a:cs typeface="Calibri" panose="020F0502020204030204" pitchFamily="34" charset="0"/>
              </a:rPr>
              <a:t>The payload size limit also need to be considered for CIR report.</a:t>
            </a:r>
            <a:endParaRPr lang="en-US" sz="1800" dirty="0">
              <a:solidFill>
                <a:srgbClr val="000000"/>
              </a:solidFill>
              <a:effectLst/>
              <a:latin typeface="Calibri" panose="020F0502020204030204" pitchFamily="34" charset="0"/>
              <a:cs typeface="Calibri" panose="020F0502020204030204" pitchFamily="34" charset="0"/>
            </a:endParaRPr>
          </a:p>
          <a:p>
            <a:pPr marL="342900">
              <a:spcBef>
                <a:spcPts val="400"/>
              </a:spcBef>
              <a:spcAft>
                <a:spcPts val="0"/>
              </a:spcAft>
            </a:pPr>
            <a:endParaRPr lang="en-US" sz="1800" dirty="0">
              <a:solidFill>
                <a:srgbClr val="000000"/>
              </a:solidFill>
              <a:effectLst/>
              <a:latin typeface="Calibri" panose="020F0502020204030204" pitchFamily="34" charset="0"/>
              <a:cs typeface="Calibri" panose="020F0502020204030204" pitchFamily="34" charset="0"/>
            </a:endParaRPr>
          </a:p>
          <a:p>
            <a:pPr marL="342900">
              <a:spcBef>
                <a:spcPts val="400"/>
              </a:spcBef>
              <a:spcAft>
                <a:spcPts val="0"/>
              </a:spcAft>
            </a:pPr>
            <a:r>
              <a:rPr lang="en-US" sz="1800" dirty="0">
                <a:solidFill>
                  <a:srgbClr val="000000"/>
                </a:solidFill>
                <a:effectLst/>
                <a:latin typeface="Calibri" panose="020F0502020204030204" pitchFamily="34" charset="0"/>
                <a:cs typeface="Calibri" panose="020F0502020204030204" pitchFamily="34" charset="0"/>
              </a:rPr>
              <a:t>Reported sampling rate: Chip ratex2 to provide a reasonable balance between accuracy and complexity, where chip rate is equal to the sensing bandwidth. Chip ratex1 may also be considered if feedback overhead is a concern. </a:t>
            </a:r>
          </a:p>
          <a:p>
            <a:pPr lvl="1">
              <a:spcBef>
                <a:spcPts val="400"/>
              </a:spcBef>
              <a:spcAft>
                <a:spcPts val="0"/>
              </a:spcAft>
            </a:pPr>
            <a:r>
              <a:rPr lang="en-US" sz="1800" dirty="0">
                <a:solidFill>
                  <a:srgbClr val="000000"/>
                </a:solidFill>
                <a:effectLst/>
                <a:latin typeface="Calibri" panose="020F0502020204030204" pitchFamily="34" charset="0"/>
                <a:cs typeface="Calibri" panose="020F0502020204030204" pitchFamily="34" charset="0"/>
              </a:rPr>
              <a:t>For single UWB channel, the sensing bandwidth is 499.2 MHz</a:t>
            </a:r>
          </a:p>
          <a:p>
            <a:pPr lvl="1">
              <a:spcBef>
                <a:spcPts val="400"/>
              </a:spcBef>
              <a:spcAft>
                <a:spcPts val="0"/>
              </a:spcAft>
            </a:pPr>
            <a:r>
              <a:rPr lang="en-US" sz="1800" dirty="0">
                <a:solidFill>
                  <a:srgbClr val="000000"/>
                </a:solidFill>
                <a:effectLst/>
                <a:latin typeface="Calibri" panose="020F0502020204030204" pitchFamily="34" charset="0"/>
                <a:cs typeface="Calibri" panose="020F0502020204030204" pitchFamily="34" charset="0"/>
              </a:rPr>
              <a:t>S</a:t>
            </a:r>
            <a:r>
              <a:rPr lang="en-US" sz="1800" dirty="0">
                <a:solidFill>
                  <a:srgbClr val="000000"/>
                </a:solidFill>
                <a:latin typeface="Calibri" panose="020F0502020204030204" pitchFamily="34" charset="0"/>
                <a:cs typeface="Calibri" panose="020F0502020204030204" pitchFamily="34" charset="0"/>
              </a:rPr>
              <a:t>ensing at multiple frequency segments is ongoing discussion. If adopted, </a:t>
            </a:r>
            <a:r>
              <a:rPr lang="en-US" sz="1800" dirty="0">
                <a:solidFill>
                  <a:srgbClr val="000000"/>
                </a:solidFill>
                <a:effectLst/>
                <a:latin typeface="Calibri" panose="020F0502020204030204" pitchFamily="34" charset="0"/>
                <a:cs typeface="Calibri" panose="020F0502020204030204" pitchFamily="34" charset="0"/>
              </a:rPr>
              <a:t>chip rate is equal to the aggregated bandwidth, leading to larger sampling rates.</a:t>
            </a:r>
            <a:endParaRPr lang="en-US" sz="1800" dirty="0">
              <a:solidFill>
                <a:srgbClr val="000000"/>
              </a:solidFill>
              <a:latin typeface="Calibri" panose="020F0502020204030204" pitchFamily="34" charset="0"/>
              <a:cs typeface="Calibri" panose="020F0502020204030204" pitchFamily="34" charset="0"/>
            </a:endParaRPr>
          </a:p>
          <a:p>
            <a:pPr lvl="1">
              <a:spcBef>
                <a:spcPts val="400"/>
              </a:spcBef>
              <a:spcAft>
                <a:spcPts val="0"/>
              </a:spcAft>
              <a:buFont typeface="Courier New" panose="02070309020205020404" pitchFamily="49" charset="0"/>
              <a:buChar char="o"/>
            </a:pPr>
            <a:endParaRPr lang="en-US" sz="1800" dirty="0">
              <a:solidFill>
                <a:srgbClr val="000000"/>
              </a:solidFill>
              <a:effectLst/>
              <a:latin typeface="Calibri" panose="020F0502020204030204" pitchFamily="34" charset="0"/>
              <a:cs typeface="Calibri" panose="020F0502020204030204" pitchFamily="34" charset="0"/>
            </a:endParaRPr>
          </a:p>
          <a:p>
            <a:pPr lvl="1">
              <a:spcBef>
                <a:spcPts val="400"/>
              </a:spcBef>
              <a:spcAft>
                <a:spcPts val="0"/>
              </a:spcAft>
            </a:pPr>
            <a:endParaRPr lang="en-US" sz="1800" dirty="0">
              <a:solidFill>
                <a:srgbClr val="000000"/>
              </a:solidFill>
              <a:latin typeface="Calibri" panose="020F0502020204030204" pitchFamily="34" charset="0"/>
              <a:cs typeface="Calibri" panose="020F0502020204030204" pitchFamily="34" charset="0"/>
            </a:endParaRPr>
          </a:p>
          <a:p>
            <a:pPr>
              <a:buSzPct val="140000"/>
              <a:buFont typeface="Arial" panose="020B0604020202020204" pitchFamily="34" charset="0"/>
              <a:buChar char="•"/>
            </a:pPr>
            <a:endParaRPr lang="en-US" sz="1800" dirty="0">
              <a:latin typeface="Calibri" panose="020F0502020204030204" pitchFamily="34" charset="0"/>
              <a:cs typeface="Calibri" panose="020F0502020204030204" pitchFamily="34" charset="0"/>
            </a:endParaRPr>
          </a:p>
          <a:p>
            <a:pPr marL="457200" lvl="1" indent="0">
              <a:buNone/>
            </a:pPr>
            <a:endParaRPr lang="en-US" sz="1800" dirty="0">
              <a:latin typeface="Calibri" panose="020F0502020204030204" pitchFamily="34" charset="0"/>
              <a:cs typeface="Calibri" panose="020F0502020204030204" pitchFamily="34" charset="0"/>
            </a:endParaRPr>
          </a:p>
          <a:p>
            <a:pPr lvl="4" indent="-285750" fontAlgn="ctr">
              <a:spcBef>
                <a:spcPts val="0"/>
              </a:spcBef>
              <a:spcAft>
                <a:spcPts val="0"/>
              </a:spcAft>
              <a:buSzPct val="100000"/>
              <a:buFont typeface="Symbol" panose="05050102010706020507" pitchFamily="18" charset="2"/>
              <a:buChar char=""/>
              <a:tabLst>
                <a:tab pos="914400" algn="l"/>
              </a:tabLst>
            </a:pPr>
            <a:endParaRPr lang="en-US" sz="1800" b="1" dirty="0">
              <a:solidFill>
                <a:schemeClr val="tx2"/>
              </a:solidFill>
              <a:latin typeface="Calibri" panose="020F0502020204030204" pitchFamily="34" charset="0"/>
              <a:ea typeface="Times New Roman" panose="02020603050405020304" pitchFamily="18" charset="0"/>
            </a:endParaRPr>
          </a:p>
          <a:p>
            <a:pPr lvl="4" indent="-285750" fontAlgn="ctr">
              <a:spcBef>
                <a:spcPts val="0"/>
              </a:spcBef>
              <a:spcAft>
                <a:spcPts val="0"/>
              </a:spcAft>
              <a:buSzPct val="100000"/>
              <a:buFont typeface="Symbol" panose="05050102010706020507" pitchFamily="18" charset="2"/>
              <a:buChar char=""/>
              <a:tabLst>
                <a:tab pos="914400" algn="l"/>
              </a:tabLst>
            </a:pPr>
            <a:endParaRPr lang="en-US" sz="1800" b="1" dirty="0">
              <a:solidFill>
                <a:schemeClr val="tx2"/>
              </a:solidFill>
              <a:effectLst/>
              <a:latin typeface="Calibri" panose="020F0502020204030204" pitchFamily="34" charset="0"/>
              <a:ea typeface="Times New Roman" panose="02020603050405020304" pitchFamily="18" charset="0"/>
            </a:endParaRPr>
          </a:p>
          <a:p>
            <a:pPr marL="1143000" lvl="3" indent="0" fontAlgn="ctr">
              <a:spcBef>
                <a:spcPts val="0"/>
              </a:spcBef>
              <a:spcAft>
                <a:spcPts val="0"/>
              </a:spcAft>
              <a:buSzPts val="1000"/>
              <a:buNone/>
              <a:tabLst>
                <a:tab pos="914400" algn="l"/>
              </a:tabLst>
            </a:pPr>
            <a:endParaRPr lang="en-US" sz="1800" b="1" dirty="0">
              <a:latin typeface="Calibri" panose="020F0502020204030204" pitchFamily="34" charset="0"/>
              <a:ea typeface="Calibri" panose="020F0502020204030204" pitchFamily="34" charset="0"/>
            </a:endParaRPr>
          </a:p>
          <a:p>
            <a:pPr lvl="3" indent="-285750" fontAlgn="ctr">
              <a:spcBef>
                <a:spcPts val="0"/>
              </a:spcBef>
              <a:spcAft>
                <a:spcPts val="0"/>
              </a:spcAft>
              <a:buSzPts val="1000"/>
              <a:buFont typeface="Symbol" panose="05050102010706020507" pitchFamily="18" charset="2"/>
              <a:buChar char=""/>
              <a:tabLst>
                <a:tab pos="914400" algn="l"/>
              </a:tabLst>
            </a:pPr>
            <a:endParaRPr lang="en-US" sz="1800" kern="0" dirty="0">
              <a:latin typeface="Microsoft Sans Serif (Body)"/>
            </a:endParaRPr>
          </a:p>
        </p:txBody>
      </p:sp>
      <p:sp>
        <p:nvSpPr>
          <p:cNvPr id="2" name="Footer Placeholder 1">
            <a:extLst>
              <a:ext uri="{FF2B5EF4-FFF2-40B4-BE49-F238E27FC236}">
                <a16:creationId xmlns:a16="http://schemas.microsoft.com/office/drawing/2014/main" id="{C99C87CA-8CBB-4D5D-A1CC-A799E6F523F1}"/>
              </a:ext>
            </a:extLst>
          </p:cNvPr>
          <p:cNvSpPr>
            <a:spLocks noGrp="1"/>
          </p:cNvSpPr>
          <p:nvPr>
            <p:ph type="ftr" sz="quarter" idx="11"/>
          </p:nvPr>
        </p:nvSpPr>
        <p:spPr/>
        <p:txBody>
          <a:bodyPr/>
          <a:lstStyle/>
          <a:p>
            <a:r>
              <a:rPr lang="en-US" altLang="en-US"/>
              <a:t>P. Pakrooh et. al (Qualcomm)</a:t>
            </a:r>
          </a:p>
        </p:txBody>
      </p:sp>
    </p:spTree>
    <p:extLst>
      <p:ext uri="{BB962C8B-B14F-4D97-AF65-F5344CB8AC3E}">
        <p14:creationId xmlns:p14="http://schemas.microsoft.com/office/powerpoint/2010/main" val="286898517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1901</Words>
  <Application>Microsoft Office PowerPoint</Application>
  <PresentationFormat>On-screen Show (4:3)</PresentationFormat>
  <Paragraphs>341</Paragraphs>
  <Slides>13</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Cambria Math</vt:lpstr>
      <vt:lpstr>Courier New</vt:lpstr>
      <vt:lpstr>Microsoft Sans Serif</vt:lpstr>
      <vt:lpstr>Microsoft Sans Serif (Body)</vt:lpstr>
      <vt:lpstr>Symbol</vt:lpstr>
      <vt:lpstr>Times New Roman</vt:lpstr>
      <vt:lpstr>IEEE-P802_15</vt:lpstr>
      <vt:lpstr>PowerPoint Presentation</vt:lpstr>
      <vt:lpstr>PowerPoint Presentation</vt:lpstr>
      <vt:lpstr>Introduction</vt:lpstr>
      <vt:lpstr>CIR Window Parameters</vt:lpstr>
      <vt:lpstr>CIR Window: Reference and Number of Windows</vt:lpstr>
      <vt:lpstr>CIR Window Length and Offset</vt:lpstr>
      <vt:lpstr>CIR Window Size</vt:lpstr>
      <vt:lpstr>Report of CIR values</vt:lpstr>
      <vt:lpstr>CIR Sensing Report: CIR Sampling Rate</vt:lpstr>
      <vt:lpstr>CIR IQ Bit-width</vt:lpstr>
      <vt:lpstr>Multiple Rx Antennas</vt:lpstr>
      <vt:lpstr>Content of the CIR Report</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2022-01-20T21:45:49Z</dcterms:created>
  <dcterms:modified xsi:type="dcterms:W3CDTF">2022-03-10T18:51:45Z</dcterms:modified>
</cp:coreProperties>
</file>