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21"/>
  </p:notesMasterIdLst>
  <p:handoutMasterIdLst>
    <p:handoutMasterId r:id="rId22"/>
  </p:handoutMasterIdLst>
  <p:sldIdLst>
    <p:sldId id="287" r:id="rId2"/>
    <p:sldId id="480" r:id="rId3"/>
    <p:sldId id="496" r:id="rId4"/>
    <p:sldId id="565" r:id="rId5"/>
    <p:sldId id="673" r:id="rId6"/>
    <p:sldId id="670" r:id="rId7"/>
    <p:sldId id="660" r:id="rId8"/>
    <p:sldId id="258" r:id="rId9"/>
    <p:sldId id="661" r:id="rId10"/>
    <p:sldId id="662" r:id="rId11"/>
    <p:sldId id="663" r:id="rId12"/>
    <p:sldId id="666" r:id="rId13"/>
    <p:sldId id="672" r:id="rId14"/>
    <p:sldId id="664" r:id="rId15"/>
    <p:sldId id="671" r:id="rId16"/>
    <p:sldId id="665" r:id="rId17"/>
    <p:sldId id="667" r:id="rId18"/>
    <p:sldId id="668" r:id="rId19"/>
    <p:sldId id="669" r:id="rId2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B6AFA-DAE7-482C-92FD-C26D50B7B7D2}" v="107" dt="2022-03-11T05:49:32.284"/>
    <p1510:client id="{518ADDF6-84D6-48F1-B0A0-3201A302701F}" v="22" dt="2022-03-10T16:58:52.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5" autoAdjust="0"/>
  </p:normalViewPr>
  <p:slideViewPr>
    <p:cSldViewPr>
      <p:cViewPr varScale="1">
        <p:scale>
          <a:sx n="104" d="100"/>
          <a:sy n="104" d="100"/>
        </p:scale>
        <p:origin x="236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83" d="100"/>
          <a:sy n="83" d="100"/>
        </p:scale>
        <p:origin x="38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3/10/2022</a:t>
            </a:fld>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US" dirty="0"/>
              <a:t>07/12/10</a:t>
            </a:r>
          </a:p>
        </p:txBody>
      </p:sp>
      <p:sp>
        <p:nvSpPr>
          <p:cNvPr id="5" name="Slide Number Placeholder 4"/>
          <p:cNvSpPr>
            <a:spLocks noGrp="1"/>
          </p:cNvSpPr>
          <p:nvPr>
            <p:ph type="sldNum"/>
          </p:nvPr>
        </p:nvSpPr>
        <p:spPr/>
        <p:txBody>
          <a:bodyPr/>
          <a:lstStyle/>
          <a:p>
            <a:pPr>
              <a:defRPr/>
            </a:pPr>
            <a:r>
              <a:rPr lang="en-US" altLang="en-US" dirty="0"/>
              <a:t>Page </a:t>
            </a:r>
            <a:fld id="{AF55197A-4911-4ED0-BBAA-82A1653DF638}" type="slidenum">
              <a:rPr lang="en-US" altLang="en-US" smtClean="0"/>
              <a:pPr>
                <a:defRPr/>
              </a:pPr>
              <a:t>7</a:t>
            </a:fld>
            <a:endParaRPr lang="en-US" altLang="en-US" dirty="0"/>
          </a:p>
        </p:txBody>
      </p:sp>
    </p:spTree>
    <p:extLst>
      <p:ext uri="{BB962C8B-B14F-4D97-AF65-F5344CB8AC3E}">
        <p14:creationId xmlns:p14="http://schemas.microsoft.com/office/powerpoint/2010/main" val="44301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15-22-0169-00-04ab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062663" cy="276999"/>
          </a:xfrm>
          <a:prstGeom prst="rect">
            <a:avLst/>
          </a:prstGeom>
          <a:noFill/>
        </p:spPr>
        <p:txBody>
          <a:bodyPr wrap="none" rtlCol="0">
            <a:spAutoFit/>
          </a:bodyPr>
          <a:lstStyle/>
          <a:p>
            <a:r>
              <a:rPr lang="en-US" dirty="0">
                <a:solidFill>
                  <a:schemeClr val="tx1"/>
                </a:solidFill>
              </a:rPr>
              <a:t>Carlos Aldana</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1.png"/><Relationship Id="rId7" Type="http://schemas.openxmlformats.org/officeDocument/2006/relationships/image" Target="../media/image6.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0.png"/><Relationship Id="rId4" Type="http://schemas.openxmlformats.org/officeDocument/2006/relationships/image" Target="../media/image51.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Measurement based BAN channel model for XR applications: Part II</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Andreas Molisch (USC), Morteza Mehrnoush (Meta), Chunyu Hu (Meta), Qiyue Zou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fb.com]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rgbClr val="FF0000"/>
                </a:solidFill>
                <a:latin typeface="Times New Roman" panose="02020603050405020304" pitchFamily="18" charset="0"/>
                <a:cs typeface="Times New Roman" panose="02020603050405020304" pitchFamily="18" charset="0"/>
              </a:rPr>
              <a:t>[Measurement based channel model for body area networks: Part II</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66662-954B-4FB1-B902-F924CD3D0FE2}"/>
              </a:ext>
            </a:extLst>
          </p:cNvPr>
          <p:cNvSpPr>
            <a:spLocks noGrp="1"/>
          </p:cNvSpPr>
          <p:nvPr>
            <p:ph type="title"/>
          </p:nvPr>
        </p:nvSpPr>
        <p:spPr/>
        <p:txBody>
          <a:bodyPr/>
          <a:lstStyle/>
          <a:p>
            <a:r>
              <a:rPr lang="en-US" sz="3200" dirty="0"/>
              <a:t>Example PDPs with and without screen</a:t>
            </a:r>
          </a:p>
        </p:txBody>
      </p:sp>
      <p:sp>
        <p:nvSpPr>
          <p:cNvPr id="3" name="Content Placeholder 2">
            <a:extLst>
              <a:ext uri="{FF2B5EF4-FFF2-40B4-BE49-F238E27FC236}">
                <a16:creationId xmlns:a16="http://schemas.microsoft.com/office/drawing/2014/main" id="{339571C0-DED3-433D-B060-75450FB2DACA}"/>
              </a:ext>
            </a:extLst>
          </p:cNvPr>
          <p:cNvSpPr>
            <a:spLocks noGrp="1"/>
          </p:cNvSpPr>
          <p:nvPr>
            <p:ph idx="1"/>
          </p:nvPr>
        </p:nvSpPr>
        <p:spPr>
          <a:xfrm>
            <a:off x="609600" y="1371600"/>
            <a:ext cx="7764463" cy="5183188"/>
          </a:xfrm>
        </p:spPr>
        <p:txBody>
          <a:bodyPr/>
          <a:lstStyle/>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 </a:t>
            </a:r>
          </a:p>
        </p:txBody>
      </p:sp>
      <p:sp>
        <p:nvSpPr>
          <p:cNvPr id="4" name="Slide Number Placeholder 3">
            <a:extLst>
              <a:ext uri="{FF2B5EF4-FFF2-40B4-BE49-F238E27FC236}">
                <a16:creationId xmlns:a16="http://schemas.microsoft.com/office/drawing/2014/main" id="{ED247B3C-12C9-4CE2-AD9C-7C57B48328BF}"/>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7" name="TextBox 6">
            <a:extLst>
              <a:ext uri="{FF2B5EF4-FFF2-40B4-BE49-F238E27FC236}">
                <a16:creationId xmlns:a16="http://schemas.microsoft.com/office/drawing/2014/main" id="{1CB60285-9CA2-464E-9C66-8EBF0198088C}"/>
              </a:ext>
            </a:extLst>
          </p:cNvPr>
          <p:cNvSpPr txBox="1"/>
          <p:nvPr/>
        </p:nvSpPr>
        <p:spPr>
          <a:xfrm>
            <a:off x="1208052" y="6080456"/>
            <a:ext cx="6727895" cy="400110"/>
          </a:xfrm>
          <a:prstGeom prst="rect">
            <a:avLst/>
          </a:prstGeom>
          <a:noFill/>
        </p:spPr>
        <p:txBody>
          <a:bodyPr wrap="square" rtlCol="0">
            <a:spAutoFit/>
          </a:bodyPr>
          <a:lstStyle/>
          <a:p>
            <a:r>
              <a:rPr lang="en-US" sz="2000" dirty="0">
                <a:solidFill>
                  <a:schemeClr val="tx1"/>
                </a:solidFill>
                <a:latin typeface="+mn-lt"/>
              </a:rPr>
              <a:t>In all measurements so far, 2 clusters provided a good fit.</a:t>
            </a:r>
          </a:p>
        </p:txBody>
      </p:sp>
      <p:sp>
        <p:nvSpPr>
          <p:cNvPr id="5" name="TextBox 4">
            <a:extLst>
              <a:ext uri="{FF2B5EF4-FFF2-40B4-BE49-F238E27FC236}">
                <a16:creationId xmlns:a16="http://schemas.microsoft.com/office/drawing/2014/main" id="{974CD0CA-594D-46AC-B1EC-1C6140AB7CBB}"/>
              </a:ext>
            </a:extLst>
          </p:cNvPr>
          <p:cNvSpPr txBox="1"/>
          <p:nvPr/>
        </p:nvSpPr>
        <p:spPr>
          <a:xfrm>
            <a:off x="1259632" y="5810524"/>
            <a:ext cx="7383003" cy="461665"/>
          </a:xfrm>
          <a:prstGeom prst="rect">
            <a:avLst/>
          </a:prstGeom>
          <a:noFill/>
        </p:spPr>
        <p:txBody>
          <a:bodyPr wrap="square" rtlCol="0">
            <a:spAutoFit/>
          </a:bodyPr>
          <a:lstStyle/>
          <a:p>
            <a:r>
              <a:rPr lang="en-US" sz="1200" dirty="0">
                <a:solidFill>
                  <a:schemeClr val="tx1"/>
                </a:solidFill>
                <a:latin typeface="+mn-lt"/>
              </a:rPr>
              <a:t>Red line is the first cluster. Yellow line is the second cluster. Purple line is the sum of both clusters</a:t>
            </a:r>
          </a:p>
          <a:p>
            <a:endParaRPr lang="en-US" dirty="0"/>
          </a:p>
        </p:txBody>
      </p:sp>
      <p:pic>
        <p:nvPicPr>
          <p:cNvPr id="19" name="Picture 18">
            <a:extLst>
              <a:ext uri="{FF2B5EF4-FFF2-40B4-BE49-F238E27FC236}">
                <a16:creationId xmlns:a16="http://schemas.microsoft.com/office/drawing/2014/main" id="{820D222A-05DD-4A4F-8D67-A131D8FF431A}"/>
              </a:ext>
            </a:extLst>
          </p:cNvPr>
          <p:cNvPicPr>
            <a:picLocks noChangeAspect="1"/>
          </p:cNvPicPr>
          <p:nvPr/>
        </p:nvPicPr>
        <p:blipFill>
          <a:blip r:embed="rId2"/>
          <a:stretch>
            <a:fillRect/>
          </a:stretch>
        </p:blipFill>
        <p:spPr>
          <a:xfrm>
            <a:off x="389102" y="3865881"/>
            <a:ext cx="2456388" cy="1977560"/>
          </a:xfrm>
          <a:prstGeom prst="rect">
            <a:avLst/>
          </a:prstGeom>
        </p:spPr>
      </p:pic>
      <p:pic>
        <p:nvPicPr>
          <p:cNvPr id="21" name="Picture 20">
            <a:extLst>
              <a:ext uri="{FF2B5EF4-FFF2-40B4-BE49-F238E27FC236}">
                <a16:creationId xmlns:a16="http://schemas.microsoft.com/office/drawing/2014/main" id="{B53CA2DF-1835-4347-8B03-A2AED3DFE17C}"/>
              </a:ext>
            </a:extLst>
          </p:cNvPr>
          <p:cNvPicPr>
            <a:picLocks noChangeAspect="1"/>
          </p:cNvPicPr>
          <p:nvPr/>
        </p:nvPicPr>
        <p:blipFill>
          <a:blip r:embed="rId3"/>
          <a:stretch>
            <a:fillRect/>
          </a:stretch>
        </p:blipFill>
        <p:spPr>
          <a:xfrm>
            <a:off x="378511" y="1655535"/>
            <a:ext cx="2455952" cy="1976163"/>
          </a:xfrm>
          <a:prstGeom prst="rect">
            <a:avLst/>
          </a:prstGeom>
        </p:spPr>
      </p:pic>
      <p:sp>
        <p:nvSpPr>
          <p:cNvPr id="28" name="TextBox 27">
            <a:extLst>
              <a:ext uri="{FF2B5EF4-FFF2-40B4-BE49-F238E27FC236}">
                <a16:creationId xmlns:a16="http://schemas.microsoft.com/office/drawing/2014/main" id="{BD9C3A85-F401-43EA-9595-45C2E7A2FD5C}"/>
              </a:ext>
            </a:extLst>
          </p:cNvPr>
          <p:cNvSpPr txBox="1"/>
          <p:nvPr/>
        </p:nvSpPr>
        <p:spPr>
          <a:xfrm>
            <a:off x="769937" y="1387070"/>
            <a:ext cx="1840568" cy="276999"/>
          </a:xfrm>
          <a:prstGeom prst="rect">
            <a:avLst/>
          </a:prstGeom>
          <a:noFill/>
        </p:spPr>
        <p:txBody>
          <a:bodyPr wrap="none" rtlCol="0">
            <a:spAutoFit/>
          </a:bodyPr>
          <a:lstStyle/>
          <a:p>
            <a:r>
              <a:rPr lang="en-US" dirty="0">
                <a:solidFill>
                  <a:schemeClr val="tx1"/>
                </a:solidFill>
              </a:rPr>
              <a:t>no screen, 0 degrees,  LOS</a:t>
            </a:r>
          </a:p>
        </p:txBody>
      </p:sp>
      <p:sp>
        <p:nvSpPr>
          <p:cNvPr id="29" name="TextBox 28">
            <a:extLst>
              <a:ext uri="{FF2B5EF4-FFF2-40B4-BE49-F238E27FC236}">
                <a16:creationId xmlns:a16="http://schemas.microsoft.com/office/drawing/2014/main" id="{7E60E1B7-B8E0-490A-9503-17B135983C89}"/>
              </a:ext>
            </a:extLst>
          </p:cNvPr>
          <p:cNvSpPr txBox="1"/>
          <p:nvPr/>
        </p:nvSpPr>
        <p:spPr>
          <a:xfrm>
            <a:off x="3412933" y="1399879"/>
            <a:ext cx="1839414" cy="276999"/>
          </a:xfrm>
          <a:prstGeom prst="rect">
            <a:avLst/>
          </a:prstGeom>
          <a:noFill/>
        </p:spPr>
        <p:txBody>
          <a:bodyPr wrap="none" rtlCol="0">
            <a:spAutoFit/>
          </a:bodyPr>
          <a:lstStyle/>
          <a:p>
            <a:r>
              <a:rPr lang="en-US" dirty="0">
                <a:solidFill>
                  <a:schemeClr val="tx1"/>
                </a:solidFill>
              </a:rPr>
              <a:t>no screen, 30 degree offset</a:t>
            </a:r>
          </a:p>
        </p:txBody>
      </p:sp>
      <p:sp>
        <p:nvSpPr>
          <p:cNvPr id="30" name="TextBox 29">
            <a:extLst>
              <a:ext uri="{FF2B5EF4-FFF2-40B4-BE49-F238E27FC236}">
                <a16:creationId xmlns:a16="http://schemas.microsoft.com/office/drawing/2014/main" id="{A9812A90-C71E-422B-80CB-E6AD3393F154}"/>
              </a:ext>
            </a:extLst>
          </p:cNvPr>
          <p:cNvSpPr txBox="1"/>
          <p:nvPr/>
        </p:nvSpPr>
        <p:spPr>
          <a:xfrm>
            <a:off x="745451" y="3653159"/>
            <a:ext cx="1960793" cy="276999"/>
          </a:xfrm>
          <a:prstGeom prst="rect">
            <a:avLst/>
          </a:prstGeom>
          <a:noFill/>
        </p:spPr>
        <p:txBody>
          <a:bodyPr wrap="none" rtlCol="0">
            <a:spAutoFit/>
          </a:bodyPr>
          <a:lstStyle/>
          <a:p>
            <a:r>
              <a:rPr lang="en-US" dirty="0">
                <a:solidFill>
                  <a:schemeClr val="tx1"/>
                </a:solidFill>
              </a:rPr>
              <a:t>with screen, 0 degrees,  LOS</a:t>
            </a:r>
          </a:p>
        </p:txBody>
      </p:sp>
      <p:sp>
        <p:nvSpPr>
          <p:cNvPr id="31" name="TextBox 30">
            <a:extLst>
              <a:ext uri="{FF2B5EF4-FFF2-40B4-BE49-F238E27FC236}">
                <a16:creationId xmlns:a16="http://schemas.microsoft.com/office/drawing/2014/main" id="{E4EC9275-13CE-4897-845A-6789C3F9B301}"/>
              </a:ext>
            </a:extLst>
          </p:cNvPr>
          <p:cNvSpPr txBox="1"/>
          <p:nvPr/>
        </p:nvSpPr>
        <p:spPr>
          <a:xfrm>
            <a:off x="3760629" y="3643791"/>
            <a:ext cx="1959639" cy="276999"/>
          </a:xfrm>
          <a:prstGeom prst="rect">
            <a:avLst/>
          </a:prstGeom>
          <a:noFill/>
        </p:spPr>
        <p:txBody>
          <a:bodyPr wrap="none" rtlCol="0">
            <a:spAutoFit/>
          </a:bodyPr>
          <a:lstStyle/>
          <a:p>
            <a:r>
              <a:rPr lang="en-US" dirty="0">
                <a:solidFill>
                  <a:schemeClr val="tx1"/>
                </a:solidFill>
              </a:rPr>
              <a:t>with screen, 30 degree offset</a:t>
            </a:r>
          </a:p>
        </p:txBody>
      </p:sp>
      <p:pic>
        <p:nvPicPr>
          <p:cNvPr id="33" name="Picture 32">
            <a:extLst>
              <a:ext uri="{FF2B5EF4-FFF2-40B4-BE49-F238E27FC236}">
                <a16:creationId xmlns:a16="http://schemas.microsoft.com/office/drawing/2014/main" id="{ABFEC816-5D9F-4777-A285-835991B0EF72}"/>
              </a:ext>
            </a:extLst>
          </p:cNvPr>
          <p:cNvPicPr>
            <a:picLocks noChangeAspect="1"/>
          </p:cNvPicPr>
          <p:nvPr/>
        </p:nvPicPr>
        <p:blipFill>
          <a:blip r:embed="rId4"/>
          <a:stretch>
            <a:fillRect/>
          </a:stretch>
        </p:blipFill>
        <p:spPr>
          <a:xfrm>
            <a:off x="3390737" y="1667517"/>
            <a:ext cx="2506987" cy="1947808"/>
          </a:xfrm>
          <a:prstGeom prst="rect">
            <a:avLst/>
          </a:prstGeom>
        </p:spPr>
      </p:pic>
      <p:pic>
        <p:nvPicPr>
          <p:cNvPr id="37" name="Picture 36">
            <a:extLst>
              <a:ext uri="{FF2B5EF4-FFF2-40B4-BE49-F238E27FC236}">
                <a16:creationId xmlns:a16="http://schemas.microsoft.com/office/drawing/2014/main" id="{4049CFF9-4A2B-4064-B3F6-04EC41621C78}"/>
              </a:ext>
            </a:extLst>
          </p:cNvPr>
          <p:cNvPicPr>
            <a:picLocks noChangeAspect="1"/>
          </p:cNvPicPr>
          <p:nvPr/>
        </p:nvPicPr>
        <p:blipFill>
          <a:blip r:embed="rId5"/>
          <a:stretch>
            <a:fillRect/>
          </a:stretch>
        </p:blipFill>
        <p:spPr>
          <a:xfrm>
            <a:off x="6368134" y="3859170"/>
            <a:ext cx="2382212" cy="1843431"/>
          </a:xfrm>
          <a:prstGeom prst="rect">
            <a:avLst/>
          </a:prstGeom>
        </p:spPr>
      </p:pic>
      <p:pic>
        <p:nvPicPr>
          <p:cNvPr id="41" name="Picture 40">
            <a:extLst>
              <a:ext uri="{FF2B5EF4-FFF2-40B4-BE49-F238E27FC236}">
                <a16:creationId xmlns:a16="http://schemas.microsoft.com/office/drawing/2014/main" id="{98BD0377-7463-4985-9E3F-608553799F44}"/>
              </a:ext>
            </a:extLst>
          </p:cNvPr>
          <p:cNvPicPr>
            <a:picLocks noChangeAspect="1"/>
          </p:cNvPicPr>
          <p:nvPr/>
        </p:nvPicPr>
        <p:blipFill>
          <a:blip r:embed="rId6"/>
          <a:stretch>
            <a:fillRect/>
          </a:stretch>
        </p:blipFill>
        <p:spPr>
          <a:xfrm>
            <a:off x="6251941" y="1676879"/>
            <a:ext cx="2522596" cy="1920876"/>
          </a:xfrm>
          <a:prstGeom prst="rect">
            <a:avLst/>
          </a:prstGeom>
        </p:spPr>
      </p:pic>
      <p:sp>
        <p:nvSpPr>
          <p:cNvPr id="42" name="TextBox 41">
            <a:extLst>
              <a:ext uri="{FF2B5EF4-FFF2-40B4-BE49-F238E27FC236}">
                <a16:creationId xmlns:a16="http://schemas.microsoft.com/office/drawing/2014/main" id="{EC60F6FC-8117-4973-8327-5257F144343B}"/>
              </a:ext>
            </a:extLst>
          </p:cNvPr>
          <p:cNvSpPr txBox="1"/>
          <p:nvPr/>
        </p:nvSpPr>
        <p:spPr>
          <a:xfrm>
            <a:off x="6542746" y="1437167"/>
            <a:ext cx="1614545" cy="276999"/>
          </a:xfrm>
          <a:prstGeom prst="rect">
            <a:avLst/>
          </a:prstGeom>
          <a:noFill/>
        </p:spPr>
        <p:txBody>
          <a:bodyPr wrap="none" rtlCol="0">
            <a:spAutoFit/>
          </a:bodyPr>
          <a:lstStyle/>
          <a:p>
            <a:r>
              <a:rPr lang="en-US" dirty="0">
                <a:solidFill>
                  <a:schemeClr val="tx1"/>
                </a:solidFill>
              </a:rPr>
              <a:t>no screen, behind body</a:t>
            </a:r>
          </a:p>
        </p:txBody>
      </p:sp>
      <p:sp>
        <p:nvSpPr>
          <p:cNvPr id="43" name="TextBox 42">
            <a:extLst>
              <a:ext uri="{FF2B5EF4-FFF2-40B4-BE49-F238E27FC236}">
                <a16:creationId xmlns:a16="http://schemas.microsoft.com/office/drawing/2014/main" id="{8EBEF4E5-E545-49C0-8970-0C8CAA1953DE}"/>
              </a:ext>
            </a:extLst>
          </p:cNvPr>
          <p:cNvSpPr txBox="1"/>
          <p:nvPr/>
        </p:nvSpPr>
        <p:spPr>
          <a:xfrm>
            <a:off x="6605170" y="3616317"/>
            <a:ext cx="1734770" cy="276999"/>
          </a:xfrm>
          <a:prstGeom prst="rect">
            <a:avLst/>
          </a:prstGeom>
          <a:noFill/>
        </p:spPr>
        <p:txBody>
          <a:bodyPr wrap="none" rtlCol="0">
            <a:spAutoFit/>
          </a:bodyPr>
          <a:lstStyle/>
          <a:p>
            <a:r>
              <a:rPr lang="en-US" dirty="0">
                <a:solidFill>
                  <a:schemeClr val="tx1"/>
                </a:solidFill>
              </a:rPr>
              <a:t>with screen, behind body</a:t>
            </a:r>
          </a:p>
        </p:txBody>
      </p:sp>
      <p:pic>
        <p:nvPicPr>
          <p:cNvPr id="47" name="Picture 46">
            <a:extLst>
              <a:ext uri="{FF2B5EF4-FFF2-40B4-BE49-F238E27FC236}">
                <a16:creationId xmlns:a16="http://schemas.microsoft.com/office/drawing/2014/main" id="{75D85381-EE19-4FB3-AB23-8E08E25554B8}"/>
              </a:ext>
            </a:extLst>
          </p:cNvPr>
          <p:cNvPicPr>
            <a:picLocks noChangeAspect="1"/>
          </p:cNvPicPr>
          <p:nvPr/>
        </p:nvPicPr>
        <p:blipFill>
          <a:blip r:embed="rId7"/>
          <a:stretch>
            <a:fillRect/>
          </a:stretch>
        </p:blipFill>
        <p:spPr>
          <a:xfrm>
            <a:off x="3458809" y="3852340"/>
            <a:ext cx="2533042" cy="1968051"/>
          </a:xfrm>
          <a:prstGeom prst="rect">
            <a:avLst/>
          </a:prstGeom>
        </p:spPr>
      </p:pic>
      <p:sp>
        <p:nvSpPr>
          <p:cNvPr id="48" name="TextBox 47">
            <a:extLst>
              <a:ext uri="{FF2B5EF4-FFF2-40B4-BE49-F238E27FC236}">
                <a16:creationId xmlns:a16="http://schemas.microsoft.com/office/drawing/2014/main" id="{F4B18834-8F8F-4006-A981-868B94AE695E}"/>
              </a:ext>
            </a:extLst>
          </p:cNvPr>
          <p:cNvSpPr txBox="1"/>
          <p:nvPr/>
        </p:nvSpPr>
        <p:spPr>
          <a:xfrm>
            <a:off x="555678" y="1748719"/>
            <a:ext cx="774571" cy="276999"/>
          </a:xfrm>
          <a:prstGeom prst="rect">
            <a:avLst/>
          </a:prstGeom>
          <a:noFill/>
        </p:spPr>
        <p:txBody>
          <a:bodyPr wrap="none" rtlCol="0">
            <a:spAutoFit/>
          </a:bodyPr>
          <a:lstStyle/>
          <a:p>
            <a:r>
              <a:rPr lang="en-US" dirty="0">
                <a:solidFill>
                  <a:schemeClr val="tx1"/>
                </a:solidFill>
              </a:rPr>
              <a:t>on-body</a:t>
            </a:r>
            <a:r>
              <a:rPr lang="en-US" dirty="0"/>
              <a:t>y</a:t>
            </a:r>
          </a:p>
        </p:txBody>
      </p:sp>
      <p:sp>
        <p:nvSpPr>
          <p:cNvPr id="49" name="TextBox 48">
            <a:extLst>
              <a:ext uri="{FF2B5EF4-FFF2-40B4-BE49-F238E27FC236}">
                <a16:creationId xmlns:a16="http://schemas.microsoft.com/office/drawing/2014/main" id="{E8C89FFB-4FFD-4CE5-BB2C-A235C3FE46B7}"/>
              </a:ext>
            </a:extLst>
          </p:cNvPr>
          <p:cNvSpPr txBox="1"/>
          <p:nvPr/>
        </p:nvSpPr>
        <p:spPr>
          <a:xfrm>
            <a:off x="935058" y="4101532"/>
            <a:ext cx="655949" cy="276999"/>
          </a:xfrm>
          <a:prstGeom prst="rect">
            <a:avLst/>
          </a:prstGeom>
          <a:noFill/>
        </p:spPr>
        <p:txBody>
          <a:bodyPr wrap="none" rtlCol="0">
            <a:spAutoFit/>
          </a:bodyPr>
          <a:lstStyle/>
          <a:p>
            <a:r>
              <a:rPr lang="en-US" dirty="0">
                <a:solidFill>
                  <a:schemeClr val="tx1"/>
                </a:solidFill>
              </a:rPr>
              <a:t>screen</a:t>
            </a:r>
            <a:r>
              <a:rPr lang="en-US" dirty="0"/>
              <a:t>y</a:t>
            </a:r>
          </a:p>
        </p:txBody>
      </p:sp>
      <p:sp>
        <p:nvSpPr>
          <p:cNvPr id="50" name="TextBox 49">
            <a:extLst>
              <a:ext uri="{FF2B5EF4-FFF2-40B4-BE49-F238E27FC236}">
                <a16:creationId xmlns:a16="http://schemas.microsoft.com/office/drawing/2014/main" id="{F7689D85-1767-4A41-95C9-F67ADEE2CFDC}"/>
              </a:ext>
            </a:extLst>
          </p:cNvPr>
          <p:cNvSpPr txBox="1"/>
          <p:nvPr/>
        </p:nvSpPr>
        <p:spPr>
          <a:xfrm>
            <a:off x="1416367" y="4011545"/>
            <a:ext cx="965329" cy="276999"/>
          </a:xfrm>
          <a:prstGeom prst="rect">
            <a:avLst/>
          </a:prstGeom>
          <a:noFill/>
        </p:spPr>
        <p:txBody>
          <a:bodyPr wrap="none" rtlCol="0">
            <a:spAutoFit/>
          </a:bodyPr>
          <a:lstStyle/>
          <a:p>
            <a:r>
              <a:rPr lang="en-US" dirty="0">
                <a:solidFill>
                  <a:schemeClr val="tx1"/>
                </a:solidFill>
              </a:rPr>
              <a:t>environment</a:t>
            </a:r>
            <a:endParaRPr lang="en-US" dirty="0"/>
          </a:p>
        </p:txBody>
      </p:sp>
      <p:sp>
        <p:nvSpPr>
          <p:cNvPr id="51" name="Right Brace 50">
            <a:extLst>
              <a:ext uri="{FF2B5EF4-FFF2-40B4-BE49-F238E27FC236}">
                <a16:creationId xmlns:a16="http://schemas.microsoft.com/office/drawing/2014/main" id="{D06EC3D4-49C0-40C7-B149-B952C979BA7A}"/>
              </a:ext>
            </a:extLst>
          </p:cNvPr>
          <p:cNvSpPr/>
          <p:nvPr/>
        </p:nvSpPr>
        <p:spPr bwMode="auto">
          <a:xfrm rot="16200000">
            <a:off x="1623025" y="3522954"/>
            <a:ext cx="425342" cy="187220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cxnSp>
        <p:nvCxnSpPr>
          <p:cNvPr id="53" name="Straight Arrow Connector 52">
            <a:extLst>
              <a:ext uri="{FF2B5EF4-FFF2-40B4-BE49-F238E27FC236}">
                <a16:creationId xmlns:a16="http://schemas.microsoft.com/office/drawing/2014/main" id="{61C80AE7-22ED-4318-824C-15AD06A07199}"/>
              </a:ext>
            </a:extLst>
          </p:cNvPr>
          <p:cNvCxnSpPr>
            <a:stCxn id="49" idx="1"/>
          </p:cNvCxnSpPr>
          <p:nvPr/>
        </p:nvCxnSpPr>
        <p:spPr bwMode="auto">
          <a:xfrm flipH="1">
            <a:off x="782658" y="4240032"/>
            <a:ext cx="152400" cy="475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6" name="TextBox 55">
            <a:extLst>
              <a:ext uri="{FF2B5EF4-FFF2-40B4-BE49-F238E27FC236}">
                <a16:creationId xmlns:a16="http://schemas.microsoft.com/office/drawing/2014/main" id="{B661813C-7759-48C9-915F-FAF12BB0D55C}"/>
              </a:ext>
            </a:extLst>
          </p:cNvPr>
          <p:cNvSpPr txBox="1"/>
          <p:nvPr/>
        </p:nvSpPr>
        <p:spPr>
          <a:xfrm>
            <a:off x="604572" y="3930158"/>
            <a:ext cx="774571" cy="276999"/>
          </a:xfrm>
          <a:prstGeom prst="rect">
            <a:avLst/>
          </a:prstGeom>
          <a:noFill/>
        </p:spPr>
        <p:txBody>
          <a:bodyPr wrap="none" rtlCol="0">
            <a:spAutoFit/>
          </a:bodyPr>
          <a:lstStyle/>
          <a:p>
            <a:r>
              <a:rPr lang="en-US" dirty="0">
                <a:solidFill>
                  <a:schemeClr val="tx1"/>
                </a:solidFill>
              </a:rPr>
              <a:t>on-body</a:t>
            </a:r>
            <a:r>
              <a:rPr lang="en-US" dirty="0"/>
              <a:t>y</a:t>
            </a:r>
          </a:p>
        </p:txBody>
      </p:sp>
      <p:sp>
        <p:nvSpPr>
          <p:cNvPr id="57" name="Right Brace 56">
            <a:extLst>
              <a:ext uri="{FF2B5EF4-FFF2-40B4-BE49-F238E27FC236}">
                <a16:creationId xmlns:a16="http://schemas.microsoft.com/office/drawing/2014/main" id="{F3C0EA06-8316-482D-9908-A9712FD1668E}"/>
              </a:ext>
            </a:extLst>
          </p:cNvPr>
          <p:cNvSpPr/>
          <p:nvPr/>
        </p:nvSpPr>
        <p:spPr bwMode="auto">
          <a:xfrm rot="16200000">
            <a:off x="1582291" y="1351981"/>
            <a:ext cx="425342" cy="187220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58" name="TextBox 57">
            <a:extLst>
              <a:ext uri="{FF2B5EF4-FFF2-40B4-BE49-F238E27FC236}">
                <a16:creationId xmlns:a16="http://schemas.microsoft.com/office/drawing/2014/main" id="{EA76FC8E-3E54-4001-8E05-725044181597}"/>
              </a:ext>
            </a:extLst>
          </p:cNvPr>
          <p:cNvSpPr txBox="1"/>
          <p:nvPr/>
        </p:nvSpPr>
        <p:spPr>
          <a:xfrm>
            <a:off x="1445794" y="1810840"/>
            <a:ext cx="965329" cy="276999"/>
          </a:xfrm>
          <a:prstGeom prst="rect">
            <a:avLst/>
          </a:prstGeom>
          <a:noFill/>
        </p:spPr>
        <p:txBody>
          <a:bodyPr wrap="none" rtlCol="0">
            <a:spAutoFit/>
          </a:bodyPr>
          <a:lstStyle/>
          <a:p>
            <a:r>
              <a:rPr lang="en-US" dirty="0">
                <a:solidFill>
                  <a:schemeClr val="tx1"/>
                </a:solidFill>
              </a:rPr>
              <a:t>environment</a:t>
            </a:r>
            <a:endParaRPr lang="en-US" dirty="0"/>
          </a:p>
        </p:txBody>
      </p:sp>
    </p:spTree>
    <p:extLst>
      <p:ext uri="{BB962C8B-B14F-4D97-AF65-F5344CB8AC3E}">
        <p14:creationId xmlns:p14="http://schemas.microsoft.com/office/powerpoint/2010/main" val="87177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26838-C04D-4F1C-9070-8E51C993CFAC}"/>
              </a:ext>
            </a:extLst>
          </p:cNvPr>
          <p:cNvSpPr>
            <a:spLocks noGrp="1"/>
          </p:cNvSpPr>
          <p:nvPr>
            <p:ph type="title"/>
          </p:nvPr>
        </p:nvSpPr>
        <p:spPr/>
        <p:txBody>
          <a:bodyPr/>
          <a:lstStyle/>
          <a:p>
            <a:r>
              <a:rPr lang="en-US" dirty="0"/>
              <a:t>PDP Delay Model</a:t>
            </a:r>
          </a:p>
        </p:txBody>
      </p:sp>
      <p:sp>
        <p:nvSpPr>
          <p:cNvPr id="3" name="Content Placeholder 2">
            <a:extLst>
              <a:ext uri="{FF2B5EF4-FFF2-40B4-BE49-F238E27FC236}">
                <a16:creationId xmlns:a16="http://schemas.microsoft.com/office/drawing/2014/main" id="{15BB071A-5DC8-4F75-A7F1-AB45B82F98D0}"/>
              </a:ext>
            </a:extLst>
          </p:cNvPr>
          <p:cNvSpPr>
            <a:spLocks noGrp="1"/>
          </p:cNvSpPr>
          <p:nvPr>
            <p:ph idx="1"/>
          </p:nvPr>
        </p:nvSpPr>
        <p:spPr/>
        <p:txBody>
          <a:bodyPr/>
          <a:lstStyle/>
          <a:p>
            <a:r>
              <a:rPr lang="en-US" sz="1800" dirty="0"/>
              <a:t>Power delay profile can be modeled as:</a:t>
            </a:r>
          </a:p>
          <a:p>
            <a:endParaRPr lang="en-US" sz="1800" dirty="0"/>
          </a:p>
          <a:p>
            <a:endParaRPr lang="en-US" sz="1800" dirty="0"/>
          </a:p>
          <a:p>
            <a:endParaRPr lang="en-US" sz="1800" dirty="0"/>
          </a:p>
          <a:p>
            <a:endParaRPr lang="en-US" sz="1800" dirty="0"/>
          </a:p>
          <a:p>
            <a:r>
              <a:rPr lang="en-US" sz="1800" dirty="0"/>
              <a:t>where I(x) is the indicator function, which is 1 if the argument is true, and 0 otherwise.  In addition, N</a:t>
            </a:r>
            <a:r>
              <a:rPr lang="en-US" sz="1800" baseline="-25000" dirty="0"/>
              <a:t>cluster</a:t>
            </a:r>
            <a:r>
              <a:rPr lang="en-US" sz="1800" dirty="0"/>
              <a:t> = 2.</a:t>
            </a:r>
          </a:p>
        </p:txBody>
      </p:sp>
      <p:sp>
        <p:nvSpPr>
          <p:cNvPr id="4" name="Slide Number Placeholder 3">
            <a:extLst>
              <a:ext uri="{FF2B5EF4-FFF2-40B4-BE49-F238E27FC236}">
                <a16:creationId xmlns:a16="http://schemas.microsoft.com/office/drawing/2014/main" id="{D2F6B189-58BD-46F2-8718-36D6AB605064}"/>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pic>
        <p:nvPicPr>
          <p:cNvPr id="6" name="Picture 5">
            <a:extLst>
              <a:ext uri="{FF2B5EF4-FFF2-40B4-BE49-F238E27FC236}">
                <a16:creationId xmlns:a16="http://schemas.microsoft.com/office/drawing/2014/main" id="{986A12FB-B1D6-4C2C-810B-19B2565E99B8}"/>
              </a:ext>
            </a:extLst>
          </p:cNvPr>
          <p:cNvPicPr>
            <a:picLocks noChangeAspect="1"/>
          </p:cNvPicPr>
          <p:nvPr/>
        </p:nvPicPr>
        <p:blipFill>
          <a:blip r:embed="rId2"/>
          <a:stretch>
            <a:fillRect/>
          </a:stretch>
        </p:blipFill>
        <p:spPr>
          <a:xfrm>
            <a:off x="600422" y="1962755"/>
            <a:ext cx="6862491" cy="972492"/>
          </a:xfrm>
          <a:prstGeom prst="rect">
            <a:avLst/>
          </a:prstGeom>
        </p:spPr>
      </p:pic>
      <p:pic>
        <p:nvPicPr>
          <p:cNvPr id="8" name="Picture 7">
            <a:extLst>
              <a:ext uri="{FF2B5EF4-FFF2-40B4-BE49-F238E27FC236}">
                <a16:creationId xmlns:a16="http://schemas.microsoft.com/office/drawing/2014/main" id="{7C8562D6-B3EA-44B0-8C96-0C7ADCFE3096}"/>
              </a:ext>
            </a:extLst>
          </p:cNvPr>
          <p:cNvPicPr>
            <a:picLocks noChangeAspect="1"/>
          </p:cNvPicPr>
          <p:nvPr/>
        </p:nvPicPr>
        <p:blipFill>
          <a:blip r:embed="rId3"/>
          <a:stretch>
            <a:fillRect/>
          </a:stretch>
        </p:blipFill>
        <p:spPr>
          <a:xfrm>
            <a:off x="5580112" y="3689759"/>
            <a:ext cx="3050320" cy="2467766"/>
          </a:xfrm>
          <a:prstGeom prst="rect">
            <a:avLst/>
          </a:prstGeom>
        </p:spPr>
      </p:pic>
      <p:grpSp>
        <p:nvGrpSpPr>
          <p:cNvPr id="5" name="Group 4">
            <a:extLst>
              <a:ext uri="{FF2B5EF4-FFF2-40B4-BE49-F238E27FC236}">
                <a16:creationId xmlns:a16="http://schemas.microsoft.com/office/drawing/2014/main" id="{0464BE80-9FF3-4DD2-8DDF-E5A121F6E50E}"/>
              </a:ext>
            </a:extLst>
          </p:cNvPr>
          <p:cNvGrpSpPr/>
          <p:nvPr/>
        </p:nvGrpSpPr>
        <p:grpSpPr>
          <a:xfrm>
            <a:off x="2051720" y="3836579"/>
            <a:ext cx="3508502" cy="1823919"/>
            <a:chOff x="2051720" y="3836579"/>
            <a:chExt cx="3508502" cy="1823919"/>
          </a:xfrm>
        </p:grpSpPr>
        <p:cxnSp>
          <p:nvCxnSpPr>
            <p:cNvPr id="10" name="Straight Connector 9">
              <a:extLst>
                <a:ext uri="{FF2B5EF4-FFF2-40B4-BE49-F238E27FC236}">
                  <a16:creationId xmlns:a16="http://schemas.microsoft.com/office/drawing/2014/main" id="{BECC9307-6167-4D9C-93C9-85B7839EC4FF}"/>
                </a:ext>
              </a:extLst>
            </p:cNvPr>
            <p:cNvCxnSpPr/>
            <p:nvPr/>
          </p:nvCxnSpPr>
          <p:spPr bwMode="auto">
            <a:xfrm>
              <a:off x="2699792" y="3861048"/>
              <a:ext cx="0" cy="144016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a:extLst>
                <a:ext uri="{FF2B5EF4-FFF2-40B4-BE49-F238E27FC236}">
                  <a16:creationId xmlns:a16="http://schemas.microsoft.com/office/drawing/2014/main" id="{77DF0F9D-F971-4B46-A9D7-2775375C933C}"/>
                </a:ext>
              </a:extLst>
            </p:cNvPr>
            <p:cNvCxnSpPr/>
            <p:nvPr/>
          </p:nvCxnSpPr>
          <p:spPr bwMode="auto">
            <a:xfrm>
              <a:off x="2699792" y="5322567"/>
              <a:ext cx="2808312"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a:extLst>
                <a:ext uri="{FF2B5EF4-FFF2-40B4-BE49-F238E27FC236}">
                  <a16:creationId xmlns:a16="http://schemas.microsoft.com/office/drawing/2014/main" id="{C2C8AF36-6B29-49A9-B110-D1D131861D23}"/>
                </a:ext>
              </a:extLst>
            </p:cNvPr>
            <p:cNvCxnSpPr/>
            <p:nvPr/>
          </p:nvCxnSpPr>
          <p:spPr bwMode="auto">
            <a:xfrm flipV="1">
              <a:off x="2771800" y="4606845"/>
              <a:ext cx="0" cy="72008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a:extLst>
                <a:ext uri="{FF2B5EF4-FFF2-40B4-BE49-F238E27FC236}">
                  <a16:creationId xmlns:a16="http://schemas.microsoft.com/office/drawing/2014/main" id="{E73AB225-CA9A-4027-B457-1692B77EC615}"/>
                </a:ext>
              </a:extLst>
            </p:cNvPr>
            <p:cNvCxnSpPr/>
            <p:nvPr/>
          </p:nvCxnSpPr>
          <p:spPr bwMode="auto">
            <a:xfrm flipV="1">
              <a:off x="3635896" y="4868908"/>
              <a:ext cx="0" cy="45340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25" name="Group 24">
              <a:extLst>
                <a:ext uri="{FF2B5EF4-FFF2-40B4-BE49-F238E27FC236}">
                  <a16:creationId xmlns:a16="http://schemas.microsoft.com/office/drawing/2014/main" id="{8D3936D5-DA8F-41C8-92D8-186A289325EE}"/>
                </a:ext>
              </a:extLst>
            </p:cNvPr>
            <p:cNvGrpSpPr/>
            <p:nvPr/>
          </p:nvGrpSpPr>
          <p:grpSpPr>
            <a:xfrm>
              <a:off x="4562907" y="4509120"/>
              <a:ext cx="760831" cy="818315"/>
              <a:chOff x="3630893" y="4722089"/>
              <a:chExt cx="473054" cy="600478"/>
            </a:xfrm>
          </p:grpSpPr>
          <p:cxnSp>
            <p:nvCxnSpPr>
              <p:cNvPr id="15" name="Straight Arrow Connector 14">
                <a:extLst>
                  <a:ext uri="{FF2B5EF4-FFF2-40B4-BE49-F238E27FC236}">
                    <a16:creationId xmlns:a16="http://schemas.microsoft.com/office/drawing/2014/main" id="{04719E0A-BB74-4422-8A0F-25D35BD1A41C}"/>
                  </a:ext>
                </a:extLst>
              </p:cNvPr>
              <p:cNvCxnSpPr>
                <a:endCxn id="22" idx="0"/>
              </p:cNvCxnSpPr>
              <p:nvPr/>
            </p:nvCxnSpPr>
            <p:spPr bwMode="auto">
              <a:xfrm flipH="1" flipV="1">
                <a:off x="3631265" y="4722089"/>
                <a:ext cx="4631" cy="6004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 name="Freeform: Shape 21">
                <a:extLst>
                  <a:ext uri="{FF2B5EF4-FFF2-40B4-BE49-F238E27FC236}">
                    <a16:creationId xmlns:a16="http://schemas.microsoft.com/office/drawing/2014/main" id="{D09DD193-C636-436D-8E7F-8FDF47350636}"/>
                  </a:ext>
                </a:extLst>
              </p:cNvPr>
              <p:cNvSpPr/>
              <p:nvPr/>
            </p:nvSpPr>
            <p:spPr bwMode="auto">
              <a:xfrm>
                <a:off x="3630893" y="4722089"/>
                <a:ext cx="473054" cy="600477"/>
              </a:xfrm>
              <a:custGeom>
                <a:avLst/>
                <a:gdLst>
                  <a:gd name="connsiteX0" fmla="*/ 399 w 507393"/>
                  <a:gd name="connsiteY0" fmla="*/ 0 h 751437"/>
                  <a:gd name="connsiteX1" fmla="*/ 81880 w 507393"/>
                  <a:gd name="connsiteY1" fmla="*/ 461726 h 751437"/>
                  <a:gd name="connsiteX2" fmla="*/ 507393 w 507393"/>
                  <a:gd name="connsiteY2" fmla="*/ 751437 h 751437"/>
                  <a:gd name="connsiteX3" fmla="*/ 507393 w 507393"/>
                  <a:gd name="connsiteY3" fmla="*/ 751437 h 751437"/>
                </a:gdLst>
                <a:ahLst/>
                <a:cxnLst>
                  <a:cxn ang="0">
                    <a:pos x="connsiteX0" y="connsiteY0"/>
                  </a:cxn>
                  <a:cxn ang="0">
                    <a:pos x="connsiteX1" y="connsiteY1"/>
                  </a:cxn>
                  <a:cxn ang="0">
                    <a:pos x="connsiteX2" y="connsiteY2"/>
                  </a:cxn>
                  <a:cxn ang="0">
                    <a:pos x="connsiteX3" y="connsiteY3"/>
                  </a:cxn>
                </a:cxnLst>
                <a:rect l="l" t="t" r="r" b="b"/>
                <a:pathLst>
                  <a:path w="507393" h="751437">
                    <a:moveTo>
                      <a:pt x="399" y="0"/>
                    </a:moveTo>
                    <a:cubicBezTo>
                      <a:pt x="-1110" y="168243"/>
                      <a:pt x="-2619" y="336487"/>
                      <a:pt x="81880" y="461726"/>
                    </a:cubicBezTo>
                    <a:cubicBezTo>
                      <a:pt x="166379" y="586965"/>
                      <a:pt x="507393" y="751437"/>
                      <a:pt x="507393" y="751437"/>
                    </a:cubicBezTo>
                    <a:lnTo>
                      <a:pt x="507393" y="751437"/>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grpSp>
          <p:nvGrpSpPr>
            <p:cNvPr id="26" name="Group 25">
              <a:extLst>
                <a:ext uri="{FF2B5EF4-FFF2-40B4-BE49-F238E27FC236}">
                  <a16:creationId xmlns:a16="http://schemas.microsoft.com/office/drawing/2014/main" id="{3B1F4969-684F-4634-A984-1515DB52A656}"/>
                </a:ext>
              </a:extLst>
            </p:cNvPr>
            <p:cNvGrpSpPr/>
            <p:nvPr/>
          </p:nvGrpSpPr>
          <p:grpSpPr>
            <a:xfrm>
              <a:off x="5011004" y="4868907"/>
              <a:ext cx="357790" cy="453533"/>
              <a:chOff x="3630893" y="4722089"/>
              <a:chExt cx="473054" cy="600478"/>
            </a:xfrm>
          </p:grpSpPr>
          <p:cxnSp>
            <p:nvCxnSpPr>
              <p:cNvPr id="27" name="Straight Arrow Connector 26">
                <a:extLst>
                  <a:ext uri="{FF2B5EF4-FFF2-40B4-BE49-F238E27FC236}">
                    <a16:creationId xmlns:a16="http://schemas.microsoft.com/office/drawing/2014/main" id="{4A745E48-E4D9-47D8-AF87-64D9DC2AA95B}"/>
                  </a:ext>
                </a:extLst>
              </p:cNvPr>
              <p:cNvCxnSpPr>
                <a:endCxn id="28" idx="0"/>
              </p:cNvCxnSpPr>
              <p:nvPr/>
            </p:nvCxnSpPr>
            <p:spPr bwMode="auto">
              <a:xfrm flipH="1" flipV="1">
                <a:off x="3631265" y="4722089"/>
                <a:ext cx="4631" cy="6004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8" name="Freeform: Shape 27">
                <a:extLst>
                  <a:ext uri="{FF2B5EF4-FFF2-40B4-BE49-F238E27FC236}">
                    <a16:creationId xmlns:a16="http://schemas.microsoft.com/office/drawing/2014/main" id="{9F60D02A-3082-4FAD-9AE3-E08EBDBE16F2}"/>
                  </a:ext>
                </a:extLst>
              </p:cNvPr>
              <p:cNvSpPr/>
              <p:nvPr/>
            </p:nvSpPr>
            <p:spPr bwMode="auto">
              <a:xfrm>
                <a:off x="3630893" y="4722089"/>
                <a:ext cx="473054" cy="600477"/>
              </a:xfrm>
              <a:custGeom>
                <a:avLst/>
                <a:gdLst>
                  <a:gd name="connsiteX0" fmla="*/ 399 w 507393"/>
                  <a:gd name="connsiteY0" fmla="*/ 0 h 751437"/>
                  <a:gd name="connsiteX1" fmla="*/ 81880 w 507393"/>
                  <a:gd name="connsiteY1" fmla="*/ 461726 h 751437"/>
                  <a:gd name="connsiteX2" fmla="*/ 507393 w 507393"/>
                  <a:gd name="connsiteY2" fmla="*/ 751437 h 751437"/>
                  <a:gd name="connsiteX3" fmla="*/ 507393 w 507393"/>
                  <a:gd name="connsiteY3" fmla="*/ 751437 h 751437"/>
                </a:gdLst>
                <a:ahLst/>
                <a:cxnLst>
                  <a:cxn ang="0">
                    <a:pos x="connsiteX0" y="connsiteY0"/>
                  </a:cxn>
                  <a:cxn ang="0">
                    <a:pos x="connsiteX1" y="connsiteY1"/>
                  </a:cxn>
                  <a:cxn ang="0">
                    <a:pos x="connsiteX2" y="connsiteY2"/>
                  </a:cxn>
                  <a:cxn ang="0">
                    <a:pos x="connsiteX3" y="connsiteY3"/>
                  </a:cxn>
                </a:cxnLst>
                <a:rect l="l" t="t" r="r" b="b"/>
                <a:pathLst>
                  <a:path w="507393" h="751437">
                    <a:moveTo>
                      <a:pt x="399" y="0"/>
                    </a:moveTo>
                    <a:cubicBezTo>
                      <a:pt x="-1110" y="168243"/>
                      <a:pt x="-2619" y="336487"/>
                      <a:pt x="81880" y="461726"/>
                    </a:cubicBezTo>
                    <a:cubicBezTo>
                      <a:pt x="166379" y="586965"/>
                      <a:pt x="507393" y="751437"/>
                      <a:pt x="507393" y="751437"/>
                    </a:cubicBezTo>
                    <a:lnTo>
                      <a:pt x="507393" y="751437"/>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29" name="TextBox 28">
              <a:extLst>
                <a:ext uri="{FF2B5EF4-FFF2-40B4-BE49-F238E27FC236}">
                  <a16:creationId xmlns:a16="http://schemas.microsoft.com/office/drawing/2014/main" id="{C72C42D6-E06C-4C04-9F0C-A1F556778107}"/>
                </a:ext>
              </a:extLst>
            </p:cNvPr>
            <p:cNvSpPr txBox="1"/>
            <p:nvPr/>
          </p:nvSpPr>
          <p:spPr>
            <a:xfrm>
              <a:off x="5313038" y="5289806"/>
              <a:ext cx="247184" cy="276999"/>
            </a:xfrm>
            <a:prstGeom prst="rect">
              <a:avLst/>
            </a:prstGeom>
            <a:noFill/>
          </p:spPr>
          <p:txBody>
            <a:bodyPr wrap="none" rtlCol="0">
              <a:spAutoFit/>
            </a:bodyPr>
            <a:lstStyle/>
            <a:p>
              <a:r>
                <a:rPr lang="el-GR" dirty="0">
                  <a:solidFill>
                    <a:schemeClr val="tx1"/>
                  </a:solidFill>
                </a:rPr>
                <a:t>τ</a:t>
              </a:r>
              <a:endParaRPr lang="en-US" dirty="0">
                <a:solidFill>
                  <a:schemeClr val="tx1"/>
                </a:solidFill>
              </a:endParaRPr>
            </a:p>
          </p:txBody>
        </p:sp>
        <p:sp>
          <p:nvSpPr>
            <p:cNvPr id="30" name="TextBox 29">
              <a:extLst>
                <a:ext uri="{FF2B5EF4-FFF2-40B4-BE49-F238E27FC236}">
                  <a16:creationId xmlns:a16="http://schemas.microsoft.com/office/drawing/2014/main" id="{499FF419-C34D-4EB8-B2B7-0D732ED9A599}"/>
                </a:ext>
              </a:extLst>
            </p:cNvPr>
            <p:cNvSpPr txBox="1"/>
            <p:nvPr/>
          </p:nvSpPr>
          <p:spPr>
            <a:xfrm>
              <a:off x="2051720" y="3836580"/>
              <a:ext cx="691215" cy="276999"/>
            </a:xfrm>
            <a:prstGeom prst="rect">
              <a:avLst/>
            </a:prstGeom>
            <a:noFill/>
          </p:spPr>
          <p:txBody>
            <a:bodyPr wrap="none" rtlCol="0">
              <a:spAutoFit/>
            </a:bodyPr>
            <a:lstStyle/>
            <a:p>
              <a:r>
                <a:rPr lang="en-US" dirty="0">
                  <a:solidFill>
                    <a:schemeClr val="tx1"/>
                  </a:solidFill>
                </a:rPr>
                <a:t>PDP( )</a:t>
              </a:r>
              <a:r>
                <a:rPr lang="en-US" dirty="0"/>
                <a:t>P</a:t>
              </a:r>
            </a:p>
          </p:txBody>
        </p:sp>
        <p:sp>
          <p:nvSpPr>
            <p:cNvPr id="31" name="TextBox 30">
              <a:extLst>
                <a:ext uri="{FF2B5EF4-FFF2-40B4-BE49-F238E27FC236}">
                  <a16:creationId xmlns:a16="http://schemas.microsoft.com/office/drawing/2014/main" id="{9DE40F22-0351-482F-ABA6-C55D17F5D45F}"/>
                </a:ext>
              </a:extLst>
            </p:cNvPr>
            <p:cNvSpPr txBox="1"/>
            <p:nvPr/>
          </p:nvSpPr>
          <p:spPr>
            <a:xfrm>
              <a:off x="3668503" y="5381178"/>
              <a:ext cx="457176" cy="276999"/>
            </a:xfrm>
            <a:prstGeom prst="rect">
              <a:avLst/>
            </a:prstGeom>
            <a:noFill/>
          </p:spPr>
          <p:txBody>
            <a:bodyPr wrap="none" rtlCol="0">
              <a:spAutoFit/>
            </a:bodyPr>
            <a:lstStyle/>
            <a:p>
              <a:r>
                <a:rPr lang="en-US" dirty="0">
                  <a:solidFill>
                    <a:schemeClr val="tx1"/>
                  </a:solidFill>
                </a:rPr>
                <a:t>6ns</a:t>
              </a:r>
              <a:r>
                <a:rPr lang="en-US" dirty="0"/>
                <a:t>s</a:t>
              </a:r>
            </a:p>
          </p:txBody>
        </p:sp>
        <p:sp>
          <p:nvSpPr>
            <p:cNvPr id="32" name="TextBox 31">
              <a:extLst>
                <a:ext uri="{FF2B5EF4-FFF2-40B4-BE49-F238E27FC236}">
                  <a16:creationId xmlns:a16="http://schemas.microsoft.com/office/drawing/2014/main" id="{D1F315E6-638B-47DC-8904-2CA4003CCE3F}"/>
                </a:ext>
              </a:extLst>
            </p:cNvPr>
            <p:cNvSpPr txBox="1"/>
            <p:nvPr/>
          </p:nvSpPr>
          <p:spPr>
            <a:xfrm>
              <a:off x="4901698" y="5242532"/>
              <a:ext cx="357790" cy="276999"/>
            </a:xfrm>
            <a:prstGeom prst="rect">
              <a:avLst/>
            </a:prstGeom>
            <a:noFill/>
          </p:spPr>
          <p:txBody>
            <a:bodyPr wrap="none" rtlCol="0">
              <a:spAutoFit/>
            </a:bodyPr>
            <a:lstStyle/>
            <a:p>
              <a:r>
                <a:rPr lang="en-US" dirty="0">
                  <a:solidFill>
                    <a:schemeClr val="tx1"/>
                  </a:solidFill>
                </a:rPr>
                <a:t>τ</a:t>
              </a:r>
              <a:r>
                <a:rPr lang="en-US" baseline="-25000" dirty="0">
                  <a:solidFill>
                    <a:schemeClr val="tx1"/>
                  </a:solidFill>
                </a:rPr>
                <a:t>2</a:t>
              </a:r>
              <a:r>
                <a:rPr lang="en-US" dirty="0"/>
                <a:t>s</a:t>
              </a:r>
            </a:p>
          </p:txBody>
        </p:sp>
        <p:sp>
          <p:nvSpPr>
            <p:cNvPr id="33" name="TextBox 32">
              <a:extLst>
                <a:ext uri="{FF2B5EF4-FFF2-40B4-BE49-F238E27FC236}">
                  <a16:creationId xmlns:a16="http://schemas.microsoft.com/office/drawing/2014/main" id="{23325D6B-B134-485E-AEA5-0B64C152E92C}"/>
                </a:ext>
              </a:extLst>
            </p:cNvPr>
            <p:cNvSpPr txBox="1"/>
            <p:nvPr/>
          </p:nvSpPr>
          <p:spPr>
            <a:xfrm>
              <a:off x="4415705" y="5361801"/>
              <a:ext cx="534121" cy="276999"/>
            </a:xfrm>
            <a:prstGeom prst="rect">
              <a:avLst/>
            </a:prstGeom>
            <a:noFill/>
          </p:spPr>
          <p:txBody>
            <a:bodyPr wrap="none" rtlCol="0">
              <a:spAutoFit/>
            </a:bodyPr>
            <a:lstStyle/>
            <a:p>
              <a:r>
                <a:rPr lang="en-US" dirty="0">
                  <a:solidFill>
                    <a:schemeClr val="tx1"/>
                  </a:solidFill>
                </a:rPr>
                <a:t>12ns</a:t>
              </a:r>
              <a:r>
                <a:rPr lang="en-US" dirty="0"/>
                <a:t>s</a:t>
              </a:r>
            </a:p>
          </p:txBody>
        </p:sp>
        <p:sp>
          <p:nvSpPr>
            <p:cNvPr id="34" name="TextBox 33">
              <a:extLst>
                <a:ext uri="{FF2B5EF4-FFF2-40B4-BE49-F238E27FC236}">
                  <a16:creationId xmlns:a16="http://schemas.microsoft.com/office/drawing/2014/main" id="{E00E7443-4ABE-40D8-992B-7663C2C5FCA4}"/>
                </a:ext>
              </a:extLst>
            </p:cNvPr>
            <p:cNvSpPr txBox="1"/>
            <p:nvPr/>
          </p:nvSpPr>
          <p:spPr>
            <a:xfrm>
              <a:off x="2795098" y="5377407"/>
              <a:ext cx="457176" cy="276999"/>
            </a:xfrm>
            <a:prstGeom prst="rect">
              <a:avLst/>
            </a:prstGeom>
            <a:noFill/>
          </p:spPr>
          <p:txBody>
            <a:bodyPr wrap="none" rtlCol="0">
              <a:spAutoFit/>
            </a:bodyPr>
            <a:lstStyle/>
            <a:p>
              <a:r>
                <a:rPr lang="en-US" dirty="0">
                  <a:solidFill>
                    <a:schemeClr val="tx1"/>
                  </a:solidFill>
                </a:rPr>
                <a:t>2ns</a:t>
              </a:r>
              <a:r>
                <a:rPr lang="en-US" dirty="0"/>
                <a:t>s</a:t>
              </a:r>
            </a:p>
          </p:txBody>
        </p:sp>
        <p:sp>
          <p:nvSpPr>
            <p:cNvPr id="35" name="TextBox 34">
              <a:extLst>
                <a:ext uri="{FF2B5EF4-FFF2-40B4-BE49-F238E27FC236}">
                  <a16:creationId xmlns:a16="http://schemas.microsoft.com/office/drawing/2014/main" id="{3B5D1C87-D135-49C1-B831-AB5A03FC4C2B}"/>
                </a:ext>
              </a:extLst>
            </p:cNvPr>
            <p:cNvSpPr txBox="1"/>
            <p:nvPr/>
          </p:nvSpPr>
          <p:spPr>
            <a:xfrm>
              <a:off x="2611368" y="4339553"/>
              <a:ext cx="595035" cy="276999"/>
            </a:xfrm>
            <a:prstGeom prst="rect">
              <a:avLst/>
            </a:prstGeom>
            <a:noFill/>
          </p:spPr>
          <p:txBody>
            <a:bodyPr wrap="none" rtlCol="0">
              <a:spAutoFit/>
            </a:bodyPr>
            <a:lstStyle/>
            <a:p>
              <a:r>
                <a:rPr lang="en-US" dirty="0">
                  <a:solidFill>
                    <a:schemeClr val="tx1"/>
                  </a:solidFill>
                </a:rPr>
                <a:t>a</a:t>
              </a:r>
              <a:r>
                <a:rPr lang="en-US" baseline="-25000" dirty="0">
                  <a:solidFill>
                    <a:schemeClr val="tx1"/>
                  </a:solidFill>
                </a:rPr>
                <a:t>on-body</a:t>
              </a:r>
            </a:p>
          </p:txBody>
        </p:sp>
        <p:sp>
          <p:nvSpPr>
            <p:cNvPr id="36" name="TextBox 35">
              <a:extLst>
                <a:ext uri="{FF2B5EF4-FFF2-40B4-BE49-F238E27FC236}">
                  <a16:creationId xmlns:a16="http://schemas.microsoft.com/office/drawing/2014/main" id="{37B222FD-CE2D-4839-B6FD-CCE77F257475}"/>
                </a:ext>
              </a:extLst>
            </p:cNvPr>
            <p:cNvSpPr txBox="1"/>
            <p:nvPr/>
          </p:nvSpPr>
          <p:spPr>
            <a:xfrm>
              <a:off x="3319119" y="4550315"/>
              <a:ext cx="513282" cy="276999"/>
            </a:xfrm>
            <a:prstGeom prst="rect">
              <a:avLst/>
            </a:prstGeom>
            <a:noFill/>
          </p:spPr>
          <p:txBody>
            <a:bodyPr wrap="none" rtlCol="0">
              <a:spAutoFit/>
            </a:bodyPr>
            <a:lstStyle/>
            <a:p>
              <a:r>
                <a:rPr lang="en-US" dirty="0">
                  <a:solidFill>
                    <a:schemeClr val="tx1"/>
                  </a:solidFill>
                </a:rPr>
                <a:t>a</a:t>
              </a:r>
              <a:r>
                <a:rPr lang="en-US" baseline="-25000" dirty="0">
                  <a:solidFill>
                    <a:schemeClr val="tx1"/>
                  </a:solidFill>
                </a:rPr>
                <a:t>screen</a:t>
              </a:r>
            </a:p>
          </p:txBody>
        </p:sp>
        <p:sp>
          <p:nvSpPr>
            <p:cNvPr id="37" name="TextBox 36">
              <a:extLst>
                <a:ext uri="{FF2B5EF4-FFF2-40B4-BE49-F238E27FC236}">
                  <a16:creationId xmlns:a16="http://schemas.microsoft.com/office/drawing/2014/main" id="{FFDBD482-70FC-494C-8C28-ED270CE1BA49}"/>
                </a:ext>
              </a:extLst>
            </p:cNvPr>
            <p:cNvSpPr txBox="1"/>
            <p:nvPr/>
          </p:nvSpPr>
          <p:spPr>
            <a:xfrm>
              <a:off x="4442017" y="4271355"/>
              <a:ext cx="304892" cy="276999"/>
            </a:xfrm>
            <a:prstGeom prst="rect">
              <a:avLst/>
            </a:prstGeom>
            <a:noFill/>
          </p:spPr>
          <p:txBody>
            <a:bodyPr wrap="none" rtlCol="0">
              <a:spAutoFit/>
            </a:bodyPr>
            <a:lstStyle/>
            <a:p>
              <a:r>
                <a:rPr lang="en-US" dirty="0">
                  <a:solidFill>
                    <a:schemeClr val="tx1"/>
                  </a:solidFill>
                </a:rPr>
                <a:t>a</a:t>
              </a:r>
              <a:r>
                <a:rPr lang="en-US" baseline="-25000" dirty="0">
                  <a:solidFill>
                    <a:schemeClr val="tx1"/>
                  </a:solidFill>
                </a:rPr>
                <a:t>1</a:t>
              </a:r>
            </a:p>
          </p:txBody>
        </p:sp>
        <p:sp>
          <p:nvSpPr>
            <p:cNvPr id="38" name="TextBox 37">
              <a:extLst>
                <a:ext uri="{FF2B5EF4-FFF2-40B4-BE49-F238E27FC236}">
                  <a16:creationId xmlns:a16="http://schemas.microsoft.com/office/drawing/2014/main" id="{56DAE7AE-35AE-4BA3-ABDD-9983862717D6}"/>
                </a:ext>
              </a:extLst>
            </p:cNvPr>
            <p:cNvSpPr txBox="1"/>
            <p:nvPr/>
          </p:nvSpPr>
          <p:spPr>
            <a:xfrm>
              <a:off x="4903278" y="4548624"/>
              <a:ext cx="304892" cy="276999"/>
            </a:xfrm>
            <a:prstGeom prst="rect">
              <a:avLst/>
            </a:prstGeom>
            <a:noFill/>
          </p:spPr>
          <p:txBody>
            <a:bodyPr wrap="none" rtlCol="0">
              <a:spAutoFit/>
            </a:bodyPr>
            <a:lstStyle/>
            <a:p>
              <a:r>
                <a:rPr lang="en-US" dirty="0">
                  <a:solidFill>
                    <a:schemeClr val="tx1"/>
                  </a:solidFill>
                </a:rPr>
                <a:t>a</a:t>
              </a:r>
              <a:r>
                <a:rPr lang="en-US" baseline="-25000" dirty="0">
                  <a:solidFill>
                    <a:schemeClr val="tx1"/>
                  </a:solidFill>
                </a:rPr>
                <a:t>2</a:t>
              </a:r>
            </a:p>
          </p:txBody>
        </p:sp>
        <p:sp>
          <p:nvSpPr>
            <p:cNvPr id="39" name="TextBox 38">
              <a:extLst>
                <a:ext uri="{FF2B5EF4-FFF2-40B4-BE49-F238E27FC236}">
                  <a16:creationId xmlns:a16="http://schemas.microsoft.com/office/drawing/2014/main" id="{B25E0AF9-F62D-49DF-9215-27058DB34D0A}"/>
                </a:ext>
              </a:extLst>
            </p:cNvPr>
            <p:cNvSpPr txBox="1"/>
            <p:nvPr/>
          </p:nvSpPr>
          <p:spPr>
            <a:xfrm>
              <a:off x="2405886" y="5370374"/>
              <a:ext cx="587020" cy="276999"/>
            </a:xfrm>
            <a:prstGeom prst="rect">
              <a:avLst/>
            </a:prstGeom>
            <a:noFill/>
          </p:spPr>
          <p:txBody>
            <a:bodyPr wrap="none" rtlCol="0">
              <a:spAutoFit/>
            </a:bodyPr>
            <a:lstStyle/>
            <a:p>
              <a:r>
                <a:rPr lang="en-US" dirty="0">
                  <a:solidFill>
                    <a:schemeClr val="tx1"/>
                  </a:solidFill>
                </a:rPr>
                <a:t>τ</a:t>
              </a:r>
              <a:r>
                <a:rPr lang="en-US" baseline="-25000" dirty="0">
                  <a:solidFill>
                    <a:schemeClr val="tx1"/>
                  </a:solidFill>
                </a:rPr>
                <a:t>LOS</a:t>
              </a:r>
              <a:r>
                <a:rPr lang="en-US" dirty="0">
                  <a:solidFill>
                    <a:schemeClr val="tx1"/>
                  </a:solidFill>
                </a:rPr>
                <a:t>=</a:t>
              </a:r>
              <a:r>
                <a:rPr lang="en-US" dirty="0"/>
                <a:t>s</a:t>
              </a:r>
            </a:p>
          </p:txBody>
        </p:sp>
        <p:sp>
          <p:nvSpPr>
            <p:cNvPr id="40" name="TextBox 39">
              <a:extLst>
                <a:ext uri="{FF2B5EF4-FFF2-40B4-BE49-F238E27FC236}">
                  <a16:creationId xmlns:a16="http://schemas.microsoft.com/office/drawing/2014/main" id="{352F6818-CA84-4D61-BEF8-27F155B81895}"/>
                </a:ext>
              </a:extLst>
            </p:cNvPr>
            <p:cNvSpPr txBox="1"/>
            <p:nvPr/>
          </p:nvSpPr>
          <p:spPr>
            <a:xfrm>
              <a:off x="4193529" y="5355329"/>
              <a:ext cx="444352" cy="276999"/>
            </a:xfrm>
            <a:prstGeom prst="rect">
              <a:avLst/>
            </a:prstGeom>
            <a:noFill/>
          </p:spPr>
          <p:txBody>
            <a:bodyPr wrap="none" rtlCol="0">
              <a:spAutoFit/>
            </a:bodyPr>
            <a:lstStyle/>
            <a:p>
              <a:r>
                <a:rPr lang="en-US" dirty="0">
                  <a:solidFill>
                    <a:schemeClr val="tx1"/>
                  </a:solidFill>
                </a:rPr>
                <a:t>τ</a:t>
              </a:r>
              <a:r>
                <a:rPr lang="en-US" baseline="-25000" dirty="0">
                  <a:solidFill>
                    <a:schemeClr val="tx1"/>
                  </a:solidFill>
                </a:rPr>
                <a:t>1</a:t>
              </a:r>
              <a:r>
                <a:rPr lang="en-US" dirty="0">
                  <a:solidFill>
                    <a:schemeClr val="tx1"/>
                  </a:solidFill>
                </a:rPr>
                <a:t>=</a:t>
              </a:r>
              <a:r>
                <a:rPr lang="en-US" dirty="0"/>
                <a:t>s</a:t>
              </a:r>
            </a:p>
          </p:txBody>
        </p:sp>
        <p:sp>
          <p:nvSpPr>
            <p:cNvPr id="41" name="TextBox 40">
              <a:extLst>
                <a:ext uri="{FF2B5EF4-FFF2-40B4-BE49-F238E27FC236}">
                  <a16:creationId xmlns:a16="http://schemas.microsoft.com/office/drawing/2014/main" id="{07B612B0-FE1A-493F-A0F7-B7CD40EC8799}"/>
                </a:ext>
              </a:extLst>
            </p:cNvPr>
            <p:cNvSpPr txBox="1"/>
            <p:nvPr/>
          </p:nvSpPr>
          <p:spPr>
            <a:xfrm>
              <a:off x="3216248" y="5383499"/>
              <a:ext cx="652743" cy="276999"/>
            </a:xfrm>
            <a:prstGeom prst="rect">
              <a:avLst/>
            </a:prstGeom>
            <a:noFill/>
          </p:spPr>
          <p:txBody>
            <a:bodyPr wrap="none" rtlCol="0">
              <a:spAutoFit/>
            </a:bodyPr>
            <a:lstStyle/>
            <a:p>
              <a:r>
                <a:rPr lang="en-US" dirty="0">
                  <a:solidFill>
                    <a:schemeClr val="tx1"/>
                  </a:solidFill>
                </a:rPr>
                <a:t>τ</a:t>
              </a:r>
              <a:r>
                <a:rPr lang="en-US" baseline="-25000" dirty="0">
                  <a:solidFill>
                    <a:schemeClr val="tx1"/>
                  </a:solidFill>
                </a:rPr>
                <a:t>screen</a:t>
              </a:r>
              <a:r>
                <a:rPr lang="en-US" dirty="0">
                  <a:solidFill>
                    <a:schemeClr val="tx1"/>
                  </a:solidFill>
                </a:rPr>
                <a:t>=</a:t>
              </a:r>
              <a:r>
                <a:rPr lang="en-US" dirty="0"/>
                <a:t>s</a:t>
              </a:r>
            </a:p>
          </p:txBody>
        </p:sp>
        <p:sp>
          <p:nvSpPr>
            <p:cNvPr id="43" name="TextBox 42">
              <a:extLst>
                <a:ext uri="{FF2B5EF4-FFF2-40B4-BE49-F238E27FC236}">
                  <a16:creationId xmlns:a16="http://schemas.microsoft.com/office/drawing/2014/main" id="{18DC9185-2671-4C90-BC1F-C9D48A802FE0}"/>
                </a:ext>
              </a:extLst>
            </p:cNvPr>
            <p:cNvSpPr txBox="1"/>
            <p:nvPr/>
          </p:nvSpPr>
          <p:spPr>
            <a:xfrm>
              <a:off x="2365719" y="3836579"/>
              <a:ext cx="324128" cy="276999"/>
            </a:xfrm>
            <a:prstGeom prst="rect">
              <a:avLst/>
            </a:prstGeom>
            <a:noFill/>
          </p:spPr>
          <p:txBody>
            <a:bodyPr wrap="none" rtlCol="0">
              <a:spAutoFit/>
            </a:bodyPr>
            <a:lstStyle/>
            <a:p>
              <a:r>
                <a:rPr lang="el-GR" dirty="0">
                  <a:solidFill>
                    <a:schemeClr val="tx1"/>
                  </a:solidFill>
                </a:rPr>
                <a:t>τ</a:t>
              </a:r>
              <a:r>
                <a:rPr lang="en-US" dirty="0">
                  <a:solidFill>
                    <a:schemeClr val="tx1"/>
                  </a:solidFill>
                </a:rPr>
                <a:t>  </a:t>
              </a:r>
            </a:p>
          </p:txBody>
        </p:sp>
      </p:grpSp>
      <p:sp>
        <p:nvSpPr>
          <p:cNvPr id="42" name="TextBox 41">
            <a:extLst>
              <a:ext uri="{FF2B5EF4-FFF2-40B4-BE49-F238E27FC236}">
                <a16:creationId xmlns:a16="http://schemas.microsoft.com/office/drawing/2014/main" id="{C766CAFD-00AB-49AD-AC66-B9904EA8A4F9}"/>
              </a:ext>
            </a:extLst>
          </p:cNvPr>
          <p:cNvSpPr txBox="1"/>
          <p:nvPr/>
        </p:nvSpPr>
        <p:spPr>
          <a:xfrm>
            <a:off x="7585707" y="2287811"/>
            <a:ext cx="1021433" cy="276999"/>
          </a:xfrm>
          <a:prstGeom prst="rect">
            <a:avLst/>
          </a:prstGeom>
          <a:noFill/>
        </p:spPr>
        <p:txBody>
          <a:bodyPr wrap="none" rtlCol="0">
            <a:spAutoFit/>
          </a:bodyPr>
          <a:lstStyle/>
          <a:p>
            <a:r>
              <a:rPr lang="en-US" b="1" dirty="0">
                <a:solidFill>
                  <a:schemeClr val="tx1"/>
                </a:solidFill>
              </a:rPr>
              <a:t>Equation 2 </a:t>
            </a:r>
            <a:r>
              <a:rPr lang="en-US" dirty="0"/>
              <a:t>1</a:t>
            </a:r>
          </a:p>
        </p:txBody>
      </p:sp>
    </p:spTree>
    <p:extLst>
      <p:ext uri="{BB962C8B-B14F-4D97-AF65-F5344CB8AC3E}">
        <p14:creationId xmlns:p14="http://schemas.microsoft.com/office/powerpoint/2010/main" val="315717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9A000-AF53-446E-AFF5-481FBC306A36}"/>
              </a:ext>
            </a:extLst>
          </p:cNvPr>
          <p:cNvSpPr>
            <a:spLocks noGrp="1"/>
          </p:cNvSpPr>
          <p:nvPr>
            <p:ph type="title"/>
          </p:nvPr>
        </p:nvSpPr>
        <p:spPr/>
        <p:txBody>
          <a:bodyPr/>
          <a:lstStyle/>
          <a:p>
            <a:r>
              <a:rPr lang="en-US" dirty="0"/>
              <a:t>Additional details on parameters</a:t>
            </a:r>
          </a:p>
        </p:txBody>
      </p:sp>
      <p:graphicFrame>
        <p:nvGraphicFramePr>
          <p:cNvPr id="5" name="Table 8">
            <a:extLst>
              <a:ext uri="{FF2B5EF4-FFF2-40B4-BE49-F238E27FC236}">
                <a16:creationId xmlns:a16="http://schemas.microsoft.com/office/drawing/2014/main" id="{93E5708D-2235-4AB6-BAE2-66F71545DC91}"/>
              </a:ext>
            </a:extLst>
          </p:cNvPr>
          <p:cNvGraphicFramePr>
            <a:graphicFrameLocks noGrp="1"/>
          </p:cNvGraphicFramePr>
          <p:nvPr>
            <p:ph idx="1"/>
            <p:extLst>
              <p:ext uri="{D42A27DB-BD31-4B8C-83A1-F6EECF244321}">
                <p14:modId xmlns:p14="http://schemas.microsoft.com/office/powerpoint/2010/main" val="4219921180"/>
              </p:ext>
            </p:extLst>
          </p:nvPr>
        </p:nvGraphicFramePr>
        <p:xfrm>
          <a:off x="562384" y="1789931"/>
          <a:ext cx="8019232" cy="3749040"/>
        </p:xfrm>
        <a:graphic>
          <a:graphicData uri="http://schemas.openxmlformats.org/drawingml/2006/table">
            <a:tbl>
              <a:tblPr firstRow="1" bandRow="1">
                <a:tableStyleId>{5C22544A-7EE6-4342-B048-85BDC9FD1C3A}</a:tableStyleId>
              </a:tblPr>
              <a:tblGrid>
                <a:gridCol w="1466502">
                  <a:extLst>
                    <a:ext uri="{9D8B030D-6E8A-4147-A177-3AD203B41FA5}">
                      <a16:colId xmlns:a16="http://schemas.microsoft.com/office/drawing/2014/main" val="4282185287"/>
                    </a:ext>
                  </a:extLst>
                </a:gridCol>
                <a:gridCol w="2543114">
                  <a:extLst>
                    <a:ext uri="{9D8B030D-6E8A-4147-A177-3AD203B41FA5}">
                      <a16:colId xmlns:a16="http://schemas.microsoft.com/office/drawing/2014/main" val="3070388557"/>
                    </a:ext>
                  </a:extLst>
                </a:gridCol>
                <a:gridCol w="2004808">
                  <a:extLst>
                    <a:ext uri="{9D8B030D-6E8A-4147-A177-3AD203B41FA5}">
                      <a16:colId xmlns:a16="http://schemas.microsoft.com/office/drawing/2014/main" val="3426448286"/>
                    </a:ext>
                  </a:extLst>
                </a:gridCol>
                <a:gridCol w="2004808">
                  <a:extLst>
                    <a:ext uri="{9D8B030D-6E8A-4147-A177-3AD203B41FA5}">
                      <a16:colId xmlns:a16="http://schemas.microsoft.com/office/drawing/2014/main" val="282446626"/>
                    </a:ext>
                  </a:extLst>
                </a:gridCol>
              </a:tblGrid>
              <a:tr h="1112900">
                <a:tc>
                  <a:txBody>
                    <a:bodyPr/>
                    <a:lstStyle/>
                    <a:p>
                      <a:r>
                        <a:rPr lang="en-US" dirty="0"/>
                        <a:t>Parameter</a:t>
                      </a:r>
                    </a:p>
                  </a:txBody>
                  <a:tcPr/>
                </a:tc>
                <a:tc>
                  <a:txBody>
                    <a:bodyPr/>
                    <a:lstStyle/>
                    <a:p>
                      <a:r>
                        <a:rPr lang="en-US" dirty="0"/>
                        <a:t>      ,</a:t>
                      </a:r>
                      <a:r>
                        <a:rPr lang="el-GR" i="1" dirty="0"/>
                        <a:t>γ</a:t>
                      </a:r>
                      <a:r>
                        <a:rPr lang="en-US" i="1" baseline="-25000" dirty="0"/>
                        <a:t>1</a:t>
                      </a:r>
                      <a:r>
                        <a:rPr lang="en-US" baseline="-25000" dirty="0"/>
                        <a:t>, </a:t>
                      </a:r>
                      <a:r>
                        <a:rPr lang="el-GR" i="1" dirty="0"/>
                        <a:t>γ</a:t>
                      </a:r>
                      <a:r>
                        <a:rPr lang="en-US" i="1" baseline="-25000" dirty="0"/>
                        <a:t>2</a:t>
                      </a:r>
                      <a:r>
                        <a:rPr lang="en-US" baseline="-25000" dirty="0"/>
                        <a:t> </a:t>
                      </a:r>
                      <a:endParaRPr lang="en-US" dirty="0"/>
                    </a:p>
                  </a:txBody>
                  <a:tcPr/>
                </a:tc>
                <a:tc>
                  <a:txBody>
                    <a:bodyPr/>
                    <a:lstStyle/>
                    <a:p>
                      <a:r>
                        <a:rPr lang="en-US" dirty="0"/>
                        <a:t>Ratio of a</a:t>
                      </a:r>
                      <a:r>
                        <a:rPr lang="en-US" baseline="-25000" dirty="0"/>
                        <a:t>1</a:t>
                      </a:r>
                      <a:r>
                        <a:rPr lang="en-US" dirty="0"/>
                        <a:t>/a</a:t>
                      </a:r>
                      <a:r>
                        <a:rPr lang="en-US" baseline="-25000" dirty="0"/>
                        <a:t>2</a:t>
                      </a:r>
                      <a:r>
                        <a:rPr lang="en-US" dirty="0"/>
                        <a:t> (dB)</a:t>
                      </a:r>
                    </a:p>
                  </a:txBody>
                  <a:tcPr/>
                </a:tc>
                <a:tc>
                  <a:txBody>
                    <a:bodyPr/>
                    <a:lstStyle/>
                    <a:p>
                      <a:r>
                        <a:rPr lang="en-US" dirty="0"/>
                        <a:t>Deviation of PDP in each tap from exponential</a:t>
                      </a:r>
                    </a:p>
                  </a:txBody>
                  <a:tcPr/>
                </a:tc>
                <a:extLst>
                  <a:ext uri="{0D108BD9-81ED-4DB2-BD59-A6C34878D82A}">
                    <a16:rowId xmlns:a16="http://schemas.microsoft.com/office/drawing/2014/main" val="3189545924"/>
                  </a:ext>
                </a:extLst>
              </a:tr>
              <a:tr h="2106495">
                <a:tc>
                  <a:txBody>
                    <a:bodyPr/>
                    <a:lstStyle/>
                    <a:p>
                      <a:endParaRPr lang="en-US" dirty="0"/>
                    </a:p>
                  </a:txBody>
                  <a:tcPr/>
                </a:tc>
                <a:tc>
                  <a:txBody>
                    <a:bodyPr/>
                    <a:lstStyle/>
                    <a:p>
                      <a:r>
                        <a:rPr lang="en-US" dirty="0"/>
                        <a:t>Distance-independent </a:t>
                      </a:r>
                      <a:r>
                        <a:rPr lang="el-GR" dirty="0"/>
                        <a:t>α</a:t>
                      </a:r>
                      <a:r>
                        <a:rPr lang="en-US" baseline="-25000" dirty="0"/>
                        <a:t>v</a:t>
                      </a:r>
                      <a:r>
                        <a:rPr lang="en-US" dirty="0"/>
                        <a:t> + S</a:t>
                      </a:r>
                      <a:r>
                        <a:rPr lang="en-US" baseline="-25000" dirty="0"/>
                        <a:t>v</a:t>
                      </a:r>
                      <a:r>
                        <a:rPr lang="en-US" dirty="0"/>
                        <a:t> along vertical and  </a:t>
                      </a:r>
                      <a:r>
                        <a:rPr lang="el-GR" dirty="0"/>
                        <a:t>α</a:t>
                      </a:r>
                      <a:r>
                        <a:rPr lang="en-US" baseline="-25000" dirty="0"/>
                        <a:t>v</a:t>
                      </a:r>
                      <a:r>
                        <a:rPr lang="en-US" dirty="0"/>
                        <a:t> + </a:t>
                      </a:r>
                      <a:r>
                        <a:rPr lang="el-GR" dirty="0"/>
                        <a:t>β</a:t>
                      </a:r>
                      <a:r>
                        <a:rPr lang="en-US" baseline="-25000" dirty="0"/>
                        <a:t>c</a:t>
                      </a:r>
                      <a:r>
                        <a:rPr lang="en-US" dirty="0"/>
                        <a:t> sin(</a:t>
                      </a:r>
                      <a:r>
                        <a:rPr lang="el-GR" dirty="0"/>
                        <a:t>φ</a:t>
                      </a:r>
                      <a:r>
                        <a:rPr lang="en-US" dirty="0"/>
                        <a:t>/2) +S</a:t>
                      </a:r>
                      <a:r>
                        <a:rPr lang="en-US" baseline="-25000" dirty="0"/>
                        <a:t>c </a:t>
                      </a:r>
                      <a:r>
                        <a:rPr lang="en-US" dirty="0"/>
                        <a:t>along circumference.</a:t>
                      </a:r>
                    </a:p>
                    <a:p>
                      <a:endParaRPr lang="en-US" dirty="0"/>
                    </a:p>
                    <a:p>
                      <a:r>
                        <a:rPr lang="en-US" dirty="0"/>
                        <a:t>Deviations from mean are uniformly distributed</a:t>
                      </a:r>
                    </a:p>
                  </a:txBody>
                  <a:tcPr/>
                </a:tc>
                <a:tc>
                  <a:txBody>
                    <a:bodyPr/>
                    <a:lstStyle/>
                    <a:p>
                      <a:r>
                        <a:rPr lang="en-US" dirty="0"/>
                        <a:t>Follows </a:t>
                      </a:r>
                      <a:r>
                        <a:rPr lang="el-GR" dirty="0"/>
                        <a:t>α</a:t>
                      </a:r>
                      <a:r>
                        <a:rPr lang="en-US" baseline="-25000" dirty="0"/>
                        <a:t>v</a:t>
                      </a:r>
                      <a:r>
                        <a:rPr lang="en-US" dirty="0"/>
                        <a:t> + </a:t>
                      </a:r>
                      <a:r>
                        <a:rPr lang="el-GR" dirty="0"/>
                        <a:t>β</a:t>
                      </a:r>
                      <a:r>
                        <a:rPr lang="en-US" baseline="-25000" dirty="0"/>
                        <a:t>c</a:t>
                      </a:r>
                      <a:r>
                        <a:rPr lang="en-US" dirty="0"/>
                        <a:t> sin(</a:t>
                      </a:r>
                      <a:r>
                        <a:rPr lang="el-GR" dirty="0"/>
                        <a:t>φ</a:t>
                      </a:r>
                      <a:r>
                        <a:rPr lang="en-US" dirty="0"/>
                        <a:t>/2) +10</a:t>
                      </a:r>
                      <a:r>
                        <a:rPr lang="el-GR" dirty="0"/>
                        <a:t>β</a:t>
                      </a:r>
                      <a:r>
                        <a:rPr lang="en-US" baseline="-25000" dirty="0"/>
                        <a:t>v</a:t>
                      </a:r>
                      <a:r>
                        <a:rPr lang="en-US" dirty="0"/>
                        <a:t>log(d/d</a:t>
                      </a:r>
                      <a:r>
                        <a:rPr lang="en-US" baseline="-25000" dirty="0"/>
                        <a:t>0</a:t>
                      </a:r>
                      <a:r>
                        <a:rPr lang="en-US" dirty="0"/>
                        <a:t>)+S</a:t>
                      </a:r>
                      <a:r>
                        <a:rPr lang="en-US" baseline="-25000" dirty="0"/>
                        <a:t>c </a:t>
                      </a:r>
                      <a:r>
                        <a:rPr lang="en-US" dirty="0"/>
                        <a:t>+S</a:t>
                      </a:r>
                      <a:r>
                        <a:rPr lang="en-US" baseline="-25000" dirty="0"/>
                        <a:t>v</a:t>
                      </a:r>
                      <a:endParaRPr lang="en-US" dirty="0"/>
                    </a:p>
                    <a:p>
                      <a:endParaRPr lang="en-US" dirty="0"/>
                    </a:p>
                    <a:p>
                      <a:r>
                        <a:rPr lang="en-US" dirty="0"/>
                        <a:t>Deviations from mean are</a:t>
                      </a:r>
                    </a:p>
                    <a:p>
                      <a:r>
                        <a:rPr lang="en-US" dirty="0"/>
                        <a:t>uniformly distributed </a:t>
                      </a:r>
                    </a:p>
                  </a:txBody>
                  <a:tcPr/>
                </a:tc>
                <a:tc>
                  <a:txBody>
                    <a:bodyPr/>
                    <a:lstStyle/>
                    <a:p>
                      <a:r>
                        <a:rPr lang="en-US" dirty="0"/>
                        <a:t>Follows Equation 2. </a:t>
                      </a:r>
                    </a:p>
                    <a:p>
                      <a:endParaRPr lang="en-US" dirty="0"/>
                    </a:p>
                    <a:p>
                      <a:r>
                        <a:rPr lang="en-US" dirty="0"/>
                        <a:t>Deviations are log normal (like SV model)</a:t>
                      </a:r>
                    </a:p>
                  </a:txBody>
                  <a:tcPr/>
                </a:tc>
                <a:extLst>
                  <a:ext uri="{0D108BD9-81ED-4DB2-BD59-A6C34878D82A}">
                    <a16:rowId xmlns:a16="http://schemas.microsoft.com/office/drawing/2014/main" val="546357714"/>
                  </a:ext>
                </a:extLst>
              </a:tr>
            </a:tbl>
          </a:graphicData>
        </a:graphic>
      </p:graphicFrame>
      <p:sp>
        <p:nvSpPr>
          <p:cNvPr id="4" name="Slide Number Placeholder 3">
            <a:extLst>
              <a:ext uri="{FF2B5EF4-FFF2-40B4-BE49-F238E27FC236}">
                <a16:creationId xmlns:a16="http://schemas.microsoft.com/office/drawing/2014/main" id="{E27BA5B5-AF6A-4CCF-B772-4D9F20EF98F8}"/>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
        <p:nvSpPr>
          <p:cNvPr id="9" name="TextBox 8">
            <a:extLst>
              <a:ext uri="{FF2B5EF4-FFF2-40B4-BE49-F238E27FC236}">
                <a16:creationId xmlns:a16="http://schemas.microsoft.com/office/drawing/2014/main" id="{5893D40D-FC7C-4174-AACC-E38C39062949}"/>
              </a:ext>
            </a:extLst>
          </p:cNvPr>
          <p:cNvSpPr txBox="1"/>
          <p:nvPr/>
        </p:nvSpPr>
        <p:spPr>
          <a:xfrm>
            <a:off x="2123728" y="1713018"/>
            <a:ext cx="410690" cy="461665"/>
          </a:xfrm>
          <a:prstGeom prst="rect">
            <a:avLst/>
          </a:prstGeom>
          <a:noFill/>
        </p:spPr>
        <p:txBody>
          <a:bodyPr wrap="none" rtlCol="0">
            <a:spAutoFit/>
          </a:bodyPr>
          <a:lstStyle/>
          <a:p>
            <a:r>
              <a:rPr lang="en-US" sz="2400" dirty="0"/>
              <a:t>τ</a:t>
            </a:r>
            <a:r>
              <a:rPr lang="en-US" sz="2400" baseline="-25000" dirty="0"/>
              <a:t>2</a:t>
            </a:r>
            <a:endParaRPr lang="en-US" sz="2400" dirty="0"/>
          </a:p>
        </p:txBody>
      </p:sp>
      <p:sp>
        <p:nvSpPr>
          <p:cNvPr id="7" name="TextBox 6">
            <a:extLst>
              <a:ext uri="{FF2B5EF4-FFF2-40B4-BE49-F238E27FC236}">
                <a16:creationId xmlns:a16="http://schemas.microsoft.com/office/drawing/2014/main" id="{655B16A3-8639-4B28-80CF-F8EEF51095C7}"/>
              </a:ext>
            </a:extLst>
          </p:cNvPr>
          <p:cNvSpPr txBox="1"/>
          <p:nvPr/>
        </p:nvSpPr>
        <p:spPr>
          <a:xfrm>
            <a:off x="762000" y="5851616"/>
            <a:ext cx="7704856" cy="338554"/>
          </a:xfrm>
          <a:prstGeom prst="rect">
            <a:avLst/>
          </a:prstGeom>
          <a:noFill/>
        </p:spPr>
        <p:txBody>
          <a:bodyPr wrap="square">
            <a:spAutoFit/>
          </a:bodyPr>
          <a:lstStyle/>
          <a:p>
            <a:r>
              <a:rPr lang="en-US" sz="1600" dirty="0">
                <a:solidFill>
                  <a:schemeClr val="tx1"/>
                </a:solidFill>
                <a:latin typeface="+mn-lt"/>
              </a:rPr>
              <a:t>S</a:t>
            </a:r>
            <a:r>
              <a:rPr lang="en-US" sz="1600" baseline="-25000" dirty="0">
                <a:solidFill>
                  <a:schemeClr val="tx1"/>
                </a:solidFill>
                <a:latin typeface="+mn-lt"/>
              </a:rPr>
              <a:t>v</a:t>
            </a:r>
            <a:r>
              <a:rPr lang="en-US" sz="1600" dirty="0">
                <a:solidFill>
                  <a:schemeClr val="tx1"/>
                </a:solidFill>
                <a:latin typeface="+mn-lt"/>
              </a:rPr>
              <a:t> is a zero-mean uniform RV with std </a:t>
            </a:r>
            <a:r>
              <a:rPr lang="el-GR" sz="1600" dirty="0">
                <a:solidFill>
                  <a:schemeClr val="tx1"/>
                </a:solidFill>
                <a:latin typeface="+mn-lt"/>
              </a:rPr>
              <a:t>σ</a:t>
            </a:r>
            <a:r>
              <a:rPr lang="en-US" sz="1600" baseline="-25000" dirty="0">
                <a:solidFill>
                  <a:schemeClr val="tx1"/>
                </a:solidFill>
                <a:latin typeface="+mn-lt"/>
              </a:rPr>
              <a:t>v</a:t>
            </a:r>
            <a:r>
              <a:rPr lang="en-US" sz="1600" dirty="0">
                <a:solidFill>
                  <a:schemeClr val="tx1"/>
                </a:solidFill>
                <a:latin typeface="+mn-lt"/>
              </a:rPr>
              <a:t>. S</a:t>
            </a:r>
            <a:r>
              <a:rPr lang="en-US" sz="1600" baseline="-25000" dirty="0">
                <a:solidFill>
                  <a:schemeClr val="tx1"/>
                </a:solidFill>
                <a:latin typeface="+mn-lt"/>
              </a:rPr>
              <a:t>c</a:t>
            </a:r>
            <a:r>
              <a:rPr lang="en-US" sz="1600" dirty="0">
                <a:solidFill>
                  <a:schemeClr val="tx1"/>
                </a:solidFill>
                <a:latin typeface="+mn-lt"/>
              </a:rPr>
              <a:t> is a zero-mean uniform RV with std </a:t>
            </a:r>
            <a:r>
              <a:rPr lang="el-GR" sz="1600" dirty="0">
                <a:solidFill>
                  <a:schemeClr val="tx1"/>
                </a:solidFill>
                <a:latin typeface="+mn-lt"/>
              </a:rPr>
              <a:t>σ</a:t>
            </a:r>
            <a:r>
              <a:rPr lang="en-US" sz="1600" baseline="-25000" dirty="0">
                <a:solidFill>
                  <a:schemeClr val="tx1"/>
                </a:solidFill>
                <a:latin typeface="+mn-lt"/>
              </a:rPr>
              <a:t>c</a:t>
            </a:r>
            <a:r>
              <a:rPr lang="en-US" dirty="0">
                <a:solidFill>
                  <a:schemeClr val="tx1"/>
                </a:solidFill>
                <a:latin typeface="+mn-lt"/>
              </a:rPr>
              <a:t>. </a:t>
            </a:r>
          </a:p>
        </p:txBody>
      </p:sp>
    </p:spTree>
    <p:extLst>
      <p:ext uri="{BB962C8B-B14F-4D97-AF65-F5344CB8AC3E}">
        <p14:creationId xmlns:p14="http://schemas.microsoft.com/office/powerpoint/2010/main" val="69206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AF7FE-E1D5-40AD-B35C-0F53E57EC6BA}"/>
              </a:ext>
            </a:extLst>
          </p:cNvPr>
          <p:cNvSpPr>
            <a:spLocks noGrp="1"/>
          </p:cNvSpPr>
          <p:nvPr>
            <p:ph type="title"/>
          </p:nvPr>
        </p:nvSpPr>
        <p:spPr/>
        <p:txBody>
          <a:bodyPr/>
          <a:lstStyle/>
          <a:p>
            <a:r>
              <a:rPr lang="en-US" sz="2800" dirty="0"/>
              <a:t>How does this PDP model compare with SV?</a:t>
            </a:r>
          </a:p>
        </p:txBody>
      </p:sp>
      <p:graphicFrame>
        <p:nvGraphicFramePr>
          <p:cNvPr id="5" name="Table 5">
            <a:extLst>
              <a:ext uri="{FF2B5EF4-FFF2-40B4-BE49-F238E27FC236}">
                <a16:creationId xmlns:a16="http://schemas.microsoft.com/office/drawing/2014/main" id="{AA20D5D5-F34A-4BB7-993F-8C841E4B2A4C}"/>
              </a:ext>
            </a:extLst>
          </p:cNvPr>
          <p:cNvGraphicFramePr>
            <a:graphicFrameLocks noGrp="1"/>
          </p:cNvGraphicFramePr>
          <p:nvPr>
            <p:ph idx="1"/>
            <p:extLst>
              <p:ext uri="{D42A27DB-BD31-4B8C-83A1-F6EECF244321}">
                <p14:modId xmlns:p14="http://schemas.microsoft.com/office/powerpoint/2010/main" val="1847936486"/>
              </p:ext>
            </p:extLst>
          </p:nvPr>
        </p:nvGraphicFramePr>
        <p:xfrm>
          <a:off x="689769" y="2492896"/>
          <a:ext cx="7764462" cy="2123440"/>
        </p:xfrm>
        <a:graphic>
          <a:graphicData uri="http://schemas.openxmlformats.org/drawingml/2006/table">
            <a:tbl>
              <a:tblPr firstRow="1" bandRow="1">
                <a:tableStyleId>{5C22544A-7EE6-4342-B048-85BDC9FD1C3A}</a:tableStyleId>
              </a:tblPr>
              <a:tblGrid>
                <a:gridCol w="2588154">
                  <a:extLst>
                    <a:ext uri="{9D8B030D-6E8A-4147-A177-3AD203B41FA5}">
                      <a16:colId xmlns:a16="http://schemas.microsoft.com/office/drawing/2014/main" val="670587901"/>
                    </a:ext>
                  </a:extLst>
                </a:gridCol>
                <a:gridCol w="2588154">
                  <a:extLst>
                    <a:ext uri="{9D8B030D-6E8A-4147-A177-3AD203B41FA5}">
                      <a16:colId xmlns:a16="http://schemas.microsoft.com/office/drawing/2014/main" val="926527806"/>
                    </a:ext>
                  </a:extLst>
                </a:gridCol>
                <a:gridCol w="2588154">
                  <a:extLst>
                    <a:ext uri="{9D8B030D-6E8A-4147-A177-3AD203B41FA5}">
                      <a16:colId xmlns:a16="http://schemas.microsoft.com/office/drawing/2014/main" val="2936850049"/>
                    </a:ext>
                  </a:extLst>
                </a:gridCol>
              </a:tblGrid>
              <a:tr h="370840">
                <a:tc>
                  <a:txBody>
                    <a:bodyPr/>
                    <a:lstStyle/>
                    <a:p>
                      <a:endParaRPr lang="en-US" dirty="0"/>
                    </a:p>
                  </a:txBody>
                  <a:tcPr/>
                </a:tc>
                <a:tc>
                  <a:txBody>
                    <a:bodyPr/>
                    <a:lstStyle/>
                    <a:p>
                      <a:r>
                        <a:rPr lang="en-US" dirty="0"/>
                        <a:t>This work</a:t>
                      </a:r>
                    </a:p>
                  </a:txBody>
                  <a:tcPr/>
                </a:tc>
                <a:tc>
                  <a:txBody>
                    <a:bodyPr/>
                    <a:lstStyle/>
                    <a:p>
                      <a:r>
                        <a:rPr lang="en-US" dirty="0"/>
                        <a:t>SV</a:t>
                      </a:r>
                    </a:p>
                  </a:txBody>
                  <a:tcPr/>
                </a:tc>
                <a:extLst>
                  <a:ext uri="{0D108BD9-81ED-4DB2-BD59-A6C34878D82A}">
                    <a16:rowId xmlns:a16="http://schemas.microsoft.com/office/drawing/2014/main" val="797574882"/>
                  </a:ext>
                </a:extLst>
              </a:tr>
              <a:tr h="370840">
                <a:tc>
                  <a:txBody>
                    <a:bodyPr/>
                    <a:lstStyle/>
                    <a:p>
                      <a:r>
                        <a:rPr lang="el-GR" dirty="0"/>
                        <a:t>γ</a:t>
                      </a:r>
                      <a:r>
                        <a:rPr lang="en-US" baseline="-25000" dirty="0"/>
                        <a:t>1, </a:t>
                      </a:r>
                      <a:r>
                        <a:rPr lang="el-GR" dirty="0"/>
                        <a:t>γ</a:t>
                      </a:r>
                      <a:r>
                        <a:rPr lang="en-US" baseline="-25000" dirty="0"/>
                        <a:t>2</a:t>
                      </a:r>
                      <a:endParaRPr lang="en-US" dirty="0"/>
                    </a:p>
                  </a:txBody>
                  <a:tcPr/>
                </a:tc>
                <a:tc>
                  <a:txBody>
                    <a:bodyPr/>
                    <a:lstStyle/>
                    <a:p>
                      <a:r>
                        <a:rPr lang="en-US" dirty="0"/>
                        <a:t>Allowed to be different</a:t>
                      </a:r>
                    </a:p>
                  </a:txBody>
                  <a:tcPr/>
                </a:tc>
                <a:tc>
                  <a:txBody>
                    <a:bodyPr/>
                    <a:lstStyle/>
                    <a:p>
                      <a:r>
                        <a:rPr lang="en-US" dirty="0"/>
                        <a:t>same</a:t>
                      </a:r>
                    </a:p>
                  </a:txBody>
                  <a:tcPr/>
                </a:tc>
                <a:extLst>
                  <a:ext uri="{0D108BD9-81ED-4DB2-BD59-A6C34878D82A}">
                    <a16:rowId xmlns:a16="http://schemas.microsoft.com/office/drawing/2014/main" val="3600101961"/>
                  </a:ext>
                </a:extLst>
              </a:tr>
              <a:tr h="370840">
                <a:tc>
                  <a:txBody>
                    <a:bodyPr/>
                    <a:lstStyle/>
                    <a:p>
                      <a:r>
                        <a:rPr lang="en-US" dirty="0"/>
                        <a:t>Arrival time of cluster</a:t>
                      </a:r>
                    </a:p>
                  </a:txBody>
                  <a:tcPr/>
                </a:tc>
                <a:tc>
                  <a:txBody>
                    <a:bodyPr/>
                    <a:lstStyle/>
                    <a:p>
                      <a:r>
                        <a:rPr lang="en-US" dirty="0"/>
                        <a:t>uniform</a:t>
                      </a:r>
                    </a:p>
                  </a:txBody>
                  <a:tcPr/>
                </a:tc>
                <a:tc>
                  <a:txBody>
                    <a:bodyPr/>
                    <a:lstStyle/>
                    <a:p>
                      <a:r>
                        <a:rPr lang="en-US" dirty="0"/>
                        <a:t>Poisson</a:t>
                      </a:r>
                    </a:p>
                  </a:txBody>
                  <a:tcPr/>
                </a:tc>
                <a:extLst>
                  <a:ext uri="{0D108BD9-81ED-4DB2-BD59-A6C34878D82A}">
                    <a16:rowId xmlns:a16="http://schemas.microsoft.com/office/drawing/2014/main" val="3724058088"/>
                  </a:ext>
                </a:extLst>
              </a:tr>
              <a:tr h="370840">
                <a:tc>
                  <a:txBody>
                    <a:bodyPr/>
                    <a:lstStyle/>
                    <a:p>
                      <a:r>
                        <a:rPr lang="en-US" dirty="0"/>
                        <a:t>Envelope of clusters</a:t>
                      </a:r>
                    </a:p>
                  </a:txBody>
                  <a:tcPr/>
                </a:tc>
                <a:tc>
                  <a:txBody>
                    <a:bodyPr/>
                    <a:lstStyle/>
                    <a:p>
                      <a:r>
                        <a:rPr lang="en-US" dirty="0"/>
                        <a:t>Depends on a1/a2 ratio</a:t>
                      </a:r>
                    </a:p>
                  </a:txBody>
                  <a:tcPr/>
                </a:tc>
                <a:tc>
                  <a:txBody>
                    <a:bodyPr/>
                    <a:lstStyle/>
                    <a:p>
                      <a:r>
                        <a:rPr lang="en-US" dirty="0"/>
                        <a:t>Follows exponential distribution</a:t>
                      </a:r>
                    </a:p>
                  </a:txBody>
                  <a:tcPr/>
                </a:tc>
                <a:extLst>
                  <a:ext uri="{0D108BD9-81ED-4DB2-BD59-A6C34878D82A}">
                    <a16:rowId xmlns:a16="http://schemas.microsoft.com/office/drawing/2014/main" val="2328527019"/>
                  </a:ext>
                </a:extLst>
              </a:tr>
              <a:tr h="370840">
                <a:tc>
                  <a:txBody>
                    <a:bodyPr/>
                    <a:lstStyle/>
                    <a:p>
                      <a:r>
                        <a:rPr lang="en-US" dirty="0"/>
                        <a:t>Deviation of PDP</a:t>
                      </a:r>
                    </a:p>
                  </a:txBody>
                  <a:tcPr/>
                </a:tc>
                <a:tc>
                  <a:txBody>
                    <a:bodyPr/>
                    <a:lstStyle/>
                    <a:p>
                      <a:r>
                        <a:rPr lang="en-US" dirty="0"/>
                        <a:t>Log normal</a:t>
                      </a:r>
                    </a:p>
                  </a:txBody>
                  <a:tcPr/>
                </a:tc>
                <a:tc>
                  <a:txBody>
                    <a:bodyPr/>
                    <a:lstStyle/>
                    <a:p>
                      <a:r>
                        <a:rPr lang="en-US" dirty="0"/>
                        <a:t>Log normal</a:t>
                      </a:r>
                    </a:p>
                  </a:txBody>
                  <a:tcPr/>
                </a:tc>
                <a:extLst>
                  <a:ext uri="{0D108BD9-81ED-4DB2-BD59-A6C34878D82A}">
                    <a16:rowId xmlns:a16="http://schemas.microsoft.com/office/drawing/2014/main" val="3480596317"/>
                  </a:ext>
                </a:extLst>
              </a:tr>
            </a:tbl>
          </a:graphicData>
        </a:graphic>
      </p:graphicFrame>
      <p:sp>
        <p:nvSpPr>
          <p:cNvPr id="4" name="Slide Number Placeholder 3">
            <a:extLst>
              <a:ext uri="{FF2B5EF4-FFF2-40B4-BE49-F238E27FC236}">
                <a16:creationId xmlns:a16="http://schemas.microsoft.com/office/drawing/2014/main" id="{8DA4D0FD-3DCB-4A76-A367-95F20211AD50}"/>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13</a:t>
            </a:fld>
            <a:endParaRPr lang="en-US" altLang="en-US" dirty="0"/>
          </a:p>
        </p:txBody>
      </p:sp>
    </p:spTree>
    <p:extLst>
      <p:ext uri="{BB962C8B-B14F-4D97-AF65-F5344CB8AC3E}">
        <p14:creationId xmlns:p14="http://schemas.microsoft.com/office/powerpoint/2010/main" val="2938389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3A105-C880-4D9E-8890-C25E3817BB10}"/>
              </a:ext>
            </a:extLst>
          </p:cNvPr>
          <p:cNvSpPr>
            <a:spLocks noGrp="1"/>
          </p:cNvSpPr>
          <p:nvPr>
            <p:ph type="title"/>
          </p:nvPr>
        </p:nvSpPr>
        <p:spPr/>
        <p:txBody>
          <a:bodyPr/>
          <a:lstStyle/>
          <a:p>
            <a:r>
              <a:rPr lang="en-US" dirty="0"/>
              <a:t>Simulating the BAN channel</a:t>
            </a:r>
          </a:p>
        </p:txBody>
      </p:sp>
      <p:sp>
        <p:nvSpPr>
          <p:cNvPr id="3" name="Content Placeholder 2">
            <a:extLst>
              <a:ext uri="{FF2B5EF4-FFF2-40B4-BE49-F238E27FC236}">
                <a16:creationId xmlns:a16="http://schemas.microsoft.com/office/drawing/2014/main" id="{C025488C-5A83-4BE7-8EDA-2BD4FA86BB96}"/>
              </a:ext>
            </a:extLst>
          </p:cNvPr>
          <p:cNvSpPr>
            <a:spLocks noGrp="1"/>
          </p:cNvSpPr>
          <p:nvPr>
            <p:ph idx="1"/>
          </p:nvPr>
        </p:nvSpPr>
        <p:spPr/>
        <p:txBody>
          <a:bodyPr/>
          <a:lstStyle/>
          <a:p>
            <a:pPr marL="457200" indent="-457200">
              <a:buFont typeface="Arial" panose="020B0604020202020204" pitchFamily="34" charset="0"/>
              <a:buChar char="•"/>
            </a:pPr>
            <a:r>
              <a:rPr lang="en-US" sz="1600" dirty="0"/>
              <a:t>Determine path gain of on-body (a</a:t>
            </a:r>
            <a:r>
              <a:rPr lang="en-US" sz="1600" baseline="-25000" dirty="0"/>
              <a:t>on-body</a:t>
            </a:r>
            <a:r>
              <a:rPr lang="en-US" sz="1600" dirty="0"/>
              <a:t>), screen (a</a:t>
            </a:r>
            <a:r>
              <a:rPr lang="en-US" sz="1600" baseline="-25000" dirty="0"/>
              <a:t>screen</a:t>
            </a:r>
            <a:r>
              <a:rPr lang="en-US" sz="1600" dirty="0"/>
              <a:t>), per Eq.1  in Slide 4. </a:t>
            </a:r>
          </a:p>
          <a:p>
            <a:pPr marL="457200" indent="-457200">
              <a:buFont typeface="Arial" panose="020B0604020202020204" pitchFamily="34" charset="0"/>
              <a:buChar char="•"/>
            </a:pPr>
            <a:r>
              <a:rPr lang="en-US" sz="1600" dirty="0"/>
              <a:t>For PDP, the on-body contribution is a delta pulse at 2ns and the screen contribution is a delta pulse at 6ns.</a:t>
            </a:r>
          </a:p>
          <a:p>
            <a:pPr marL="457200" indent="-457200">
              <a:buFont typeface="Arial" panose="020B0604020202020204" pitchFamily="34" charset="0"/>
              <a:buChar char="•"/>
            </a:pPr>
            <a:r>
              <a:rPr lang="en-US" sz="1600" dirty="0"/>
              <a:t>The starting point of cluster 1 is 12ns; starting point of second cluster is chosen using a uniform distribution according to Tables II and III in Slide 11.</a:t>
            </a:r>
          </a:p>
          <a:p>
            <a:pPr marL="457200" indent="-457200">
              <a:buFont typeface="Arial" panose="020B0604020202020204" pitchFamily="34" charset="0"/>
              <a:buChar char="•"/>
            </a:pPr>
            <a:r>
              <a:rPr lang="en-US" sz="1600" dirty="0"/>
              <a:t>The decay time constant for first and second cluster as well as the ratio of first to second peak is chosen using a uniform distribution according to Tables II and III in Slide 11.</a:t>
            </a:r>
          </a:p>
          <a:p>
            <a:pPr marL="457200" indent="-457200">
              <a:buFont typeface="Arial" panose="020B0604020202020204" pitchFamily="34" charset="0"/>
              <a:buChar char="•"/>
            </a:pPr>
            <a:r>
              <a:rPr lang="en-US" sz="1600" dirty="0"/>
              <a:t>Compute the power sum of the first and second cluster in the interval [12,…120ns] and normalize so that the total power is same as the environment path gain in Equation 1 in Slide 4.</a:t>
            </a:r>
          </a:p>
          <a:p>
            <a:pPr marL="457200" indent="-457200">
              <a:buFont typeface="Arial" panose="020B0604020202020204" pitchFamily="34" charset="0"/>
              <a:buChar char="•"/>
            </a:pPr>
            <a:r>
              <a:rPr lang="en-US" sz="1600" dirty="0"/>
              <a:t>The PDP at each delay is computed by adding a normally distributed (on a dB) scale statistical variation according to parameters in Table II and III in slide 11.</a:t>
            </a:r>
          </a:p>
          <a:p>
            <a:pPr marL="457200" indent="-457200">
              <a:buFont typeface="Arial" panose="020B0604020202020204" pitchFamily="34" charset="0"/>
              <a:buChar char="•"/>
            </a:pPr>
            <a:r>
              <a:rPr lang="en-US" sz="1600" dirty="0"/>
              <a:t>Finally, add uniform RV with [0,2 </a:t>
            </a:r>
            <a:r>
              <a:rPr lang="el-GR" sz="1600" dirty="0"/>
              <a:t>π</a:t>
            </a:r>
            <a:r>
              <a:rPr lang="en-US" sz="1600" dirty="0"/>
              <a:t>] to the phase of each tap</a:t>
            </a:r>
            <a:r>
              <a:rPr lang="en-US" sz="1800" dirty="0"/>
              <a:t>.</a:t>
            </a:r>
          </a:p>
          <a:p>
            <a:pPr marL="457200" indent="-457200">
              <a:buFont typeface="Arial" panose="020B0604020202020204" pitchFamily="34" charset="0"/>
              <a:buChar char="•"/>
            </a:pPr>
            <a:endParaRPr lang="en-US" sz="1800" dirty="0"/>
          </a:p>
          <a:p>
            <a:pPr marL="457200" indent="-4572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038AAA6-5405-4646-9E66-4F0BF7CC4884}"/>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14</a:t>
            </a:fld>
            <a:endParaRPr lang="en-US" altLang="en-US" dirty="0"/>
          </a:p>
        </p:txBody>
      </p:sp>
    </p:spTree>
    <p:extLst>
      <p:ext uri="{BB962C8B-B14F-4D97-AF65-F5344CB8AC3E}">
        <p14:creationId xmlns:p14="http://schemas.microsoft.com/office/powerpoint/2010/main" val="203505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38E7-DB23-41B7-8FD3-C200E595E32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AE2833A-5AC0-4CDF-8032-813E636A0003}"/>
              </a:ext>
            </a:extLst>
          </p:cNvPr>
          <p:cNvSpPr>
            <a:spLocks noGrp="1"/>
          </p:cNvSpPr>
          <p:nvPr>
            <p:ph idx="1"/>
          </p:nvPr>
        </p:nvSpPr>
        <p:spPr/>
        <p:txBody>
          <a:bodyPr/>
          <a:lstStyle/>
          <a:p>
            <a:pPr marL="457200" indent="-457200">
              <a:buFont typeface="Arial" panose="020B0604020202020204" pitchFamily="34" charset="0"/>
              <a:buChar char="•"/>
            </a:pPr>
            <a:r>
              <a:rPr lang="en-US" sz="2400" dirty="0"/>
              <a:t>Part I presented a measurement-based link gain model as a function of the mounting position of the antennas on head and torso.</a:t>
            </a:r>
          </a:p>
          <a:p>
            <a:pPr marL="457200" indent="-457200">
              <a:buFont typeface="Arial" panose="020B0604020202020204" pitchFamily="34" charset="0"/>
              <a:buChar char="•"/>
            </a:pPr>
            <a:r>
              <a:rPr lang="en-US" sz="2400" dirty="0"/>
              <a:t>Part II presented a measurement-based PDP model as well as channel generation procedure as a function of the mounting position of the antennas on head and torso.</a:t>
            </a:r>
          </a:p>
          <a:p>
            <a:pPr marL="457200" indent="-457200">
              <a:buFont typeface="Arial" panose="020B0604020202020204" pitchFamily="34" charset="0"/>
              <a:buChar char="•"/>
            </a:pPr>
            <a:r>
              <a:rPr lang="en-US" sz="2400" dirty="0"/>
              <a:t>The channel model splits the contributions from the body, the screen (if present), and the environment for XR applications.</a:t>
            </a:r>
          </a:p>
        </p:txBody>
      </p:sp>
      <p:sp>
        <p:nvSpPr>
          <p:cNvPr id="4" name="Slide Number Placeholder 3">
            <a:extLst>
              <a:ext uri="{FF2B5EF4-FFF2-40B4-BE49-F238E27FC236}">
                <a16:creationId xmlns:a16="http://schemas.microsoft.com/office/drawing/2014/main" id="{1DA85B3A-2048-4453-ABB5-96CEF67D2D20}"/>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15</a:t>
            </a:fld>
            <a:endParaRPr lang="en-US" altLang="en-US" dirty="0"/>
          </a:p>
        </p:txBody>
      </p:sp>
    </p:spTree>
    <p:extLst>
      <p:ext uri="{BB962C8B-B14F-4D97-AF65-F5344CB8AC3E}">
        <p14:creationId xmlns:p14="http://schemas.microsoft.com/office/powerpoint/2010/main" val="1500163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E9233-A7AF-4E46-A6E2-224486FE0F39}"/>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85AE4AB7-C0C3-4238-B4BF-C10B42AE6A56}"/>
              </a:ext>
            </a:extLst>
          </p:cNvPr>
          <p:cNvSpPr>
            <a:spLocks noGrp="1"/>
          </p:cNvSpPr>
          <p:nvPr>
            <p:ph idx="1"/>
          </p:nvPr>
        </p:nvSpPr>
        <p:spPr/>
        <p:txBody>
          <a:bodyPr/>
          <a:lstStyle/>
          <a:p>
            <a:r>
              <a:rPr lang="en-US" dirty="0"/>
              <a:t>The task group agrees to add the BAN channel model for evaluation of different PHY proposals addressing data communications.</a:t>
            </a:r>
          </a:p>
          <a:p>
            <a:endParaRPr lang="en-US" dirty="0"/>
          </a:p>
          <a:p>
            <a:r>
              <a:rPr lang="en-US" dirty="0"/>
              <a:t>Vote: Y/N/A</a:t>
            </a:r>
          </a:p>
        </p:txBody>
      </p:sp>
      <p:sp>
        <p:nvSpPr>
          <p:cNvPr id="4" name="Slide Number Placeholder 3">
            <a:extLst>
              <a:ext uri="{FF2B5EF4-FFF2-40B4-BE49-F238E27FC236}">
                <a16:creationId xmlns:a16="http://schemas.microsoft.com/office/drawing/2014/main" id="{D4340243-CC76-4ED8-884A-D0C13B860053}"/>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16</a:t>
            </a:fld>
            <a:endParaRPr lang="en-US" altLang="en-US" dirty="0"/>
          </a:p>
        </p:txBody>
      </p:sp>
    </p:spTree>
    <p:extLst>
      <p:ext uri="{BB962C8B-B14F-4D97-AF65-F5344CB8AC3E}">
        <p14:creationId xmlns:p14="http://schemas.microsoft.com/office/powerpoint/2010/main" val="904340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72FF6-7A29-4596-B4AF-F34523B85821}"/>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39C85957-FD94-4582-B76E-3E1CCE7D13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6023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217B-5471-4F64-AABF-AC34614E52FA}"/>
              </a:ext>
            </a:extLst>
          </p:cNvPr>
          <p:cNvSpPr>
            <a:spLocks noGrp="1"/>
          </p:cNvSpPr>
          <p:nvPr>
            <p:ph type="title"/>
          </p:nvPr>
        </p:nvSpPr>
        <p:spPr/>
        <p:txBody>
          <a:bodyPr/>
          <a:lstStyle/>
          <a:p>
            <a:r>
              <a:rPr lang="en-US" dirty="0"/>
              <a:t>CM1 Channel Statistics</a:t>
            </a:r>
          </a:p>
        </p:txBody>
      </p:sp>
      <p:sp>
        <p:nvSpPr>
          <p:cNvPr id="4" name="Slide Number Placeholder 3">
            <a:extLst>
              <a:ext uri="{FF2B5EF4-FFF2-40B4-BE49-F238E27FC236}">
                <a16:creationId xmlns:a16="http://schemas.microsoft.com/office/drawing/2014/main" id="{A2A81673-7ED9-4337-A2C1-35D18D848470}"/>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18</a:t>
            </a:fld>
            <a:endParaRPr lang="en-US" altLang="en-US" dirty="0"/>
          </a:p>
        </p:txBody>
      </p:sp>
      <p:pic>
        <p:nvPicPr>
          <p:cNvPr id="12" name="Picture 11">
            <a:extLst>
              <a:ext uri="{FF2B5EF4-FFF2-40B4-BE49-F238E27FC236}">
                <a16:creationId xmlns:a16="http://schemas.microsoft.com/office/drawing/2014/main" id="{70D891FD-5B89-4E51-A0DD-6CF4270DE50E}"/>
              </a:ext>
            </a:extLst>
          </p:cNvPr>
          <p:cNvPicPr>
            <a:picLocks noChangeAspect="1"/>
          </p:cNvPicPr>
          <p:nvPr/>
        </p:nvPicPr>
        <p:blipFill>
          <a:blip r:embed="rId2"/>
          <a:stretch>
            <a:fillRect/>
          </a:stretch>
        </p:blipFill>
        <p:spPr>
          <a:xfrm>
            <a:off x="304800" y="1916832"/>
            <a:ext cx="4267200" cy="3200400"/>
          </a:xfrm>
          <a:prstGeom prst="rect">
            <a:avLst/>
          </a:prstGeom>
        </p:spPr>
      </p:pic>
      <p:pic>
        <p:nvPicPr>
          <p:cNvPr id="14" name="Picture 13">
            <a:extLst>
              <a:ext uri="{FF2B5EF4-FFF2-40B4-BE49-F238E27FC236}">
                <a16:creationId xmlns:a16="http://schemas.microsoft.com/office/drawing/2014/main" id="{F9B79320-FEDB-4344-9BD7-09BB432083A3}"/>
              </a:ext>
            </a:extLst>
          </p:cNvPr>
          <p:cNvPicPr>
            <a:picLocks noChangeAspect="1"/>
          </p:cNvPicPr>
          <p:nvPr/>
        </p:nvPicPr>
        <p:blipFill>
          <a:blip r:embed="rId3"/>
          <a:stretch>
            <a:fillRect/>
          </a:stretch>
        </p:blipFill>
        <p:spPr>
          <a:xfrm>
            <a:off x="4644231" y="1916832"/>
            <a:ext cx="4267200" cy="3200400"/>
          </a:xfrm>
          <a:prstGeom prst="rect">
            <a:avLst/>
          </a:prstGeom>
        </p:spPr>
      </p:pic>
    </p:spTree>
    <p:extLst>
      <p:ext uri="{BB962C8B-B14F-4D97-AF65-F5344CB8AC3E}">
        <p14:creationId xmlns:p14="http://schemas.microsoft.com/office/powerpoint/2010/main" val="3254851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217B-5471-4F64-AABF-AC34614E52FA}"/>
              </a:ext>
            </a:extLst>
          </p:cNvPr>
          <p:cNvSpPr>
            <a:spLocks noGrp="1"/>
          </p:cNvSpPr>
          <p:nvPr>
            <p:ph type="title"/>
          </p:nvPr>
        </p:nvSpPr>
        <p:spPr/>
        <p:txBody>
          <a:bodyPr/>
          <a:lstStyle/>
          <a:p>
            <a:r>
              <a:rPr lang="en-US" dirty="0"/>
              <a:t>CM1 Channel Statistics</a:t>
            </a:r>
          </a:p>
        </p:txBody>
      </p:sp>
      <p:sp>
        <p:nvSpPr>
          <p:cNvPr id="4" name="Slide Number Placeholder 3">
            <a:extLst>
              <a:ext uri="{FF2B5EF4-FFF2-40B4-BE49-F238E27FC236}">
                <a16:creationId xmlns:a16="http://schemas.microsoft.com/office/drawing/2014/main" id="{A2A81673-7ED9-4337-A2C1-35D18D848470}"/>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19</a:t>
            </a:fld>
            <a:endParaRPr lang="en-US" altLang="en-US" dirty="0"/>
          </a:p>
        </p:txBody>
      </p:sp>
      <p:pic>
        <p:nvPicPr>
          <p:cNvPr id="7" name="Picture 6">
            <a:extLst>
              <a:ext uri="{FF2B5EF4-FFF2-40B4-BE49-F238E27FC236}">
                <a16:creationId xmlns:a16="http://schemas.microsoft.com/office/drawing/2014/main" id="{0429488E-3CAD-45BB-A8A9-748934DC18C8}"/>
              </a:ext>
            </a:extLst>
          </p:cNvPr>
          <p:cNvPicPr>
            <a:picLocks noChangeAspect="1"/>
          </p:cNvPicPr>
          <p:nvPr/>
        </p:nvPicPr>
        <p:blipFill>
          <a:blip r:embed="rId2"/>
          <a:stretch>
            <a:fillRect/>
          </a:stretch>
        </p:blipFill>
        <p:spPr>
          <a:xfrm>
            <a:off x="160784" y="1988840"/>
            <a:ext cx="4267200" cy="3200400"/>
          </a:xfrm>
          <a:prstGeom prst="rect">
            <a:avLst/>
          </a:prstGeom>
        </p:spPr>
      </p:pic>
      <p:pic>
        <p:nvPicPr>
          <p:cNvPr id="10" name="Picture 9">
            <a:extLst>
              <a:ext uri="{FF2B5EF4-FFF2-40B4-BE49-F238E27FC236}">
                <a16:creationId xmlns:a16="http://schemas.microsoft.com/office/drawing/2014/main" id="{ED22B6FD-68FD-477D-9F97-0092691126CC}"/>
              </a:ext>
            </a:extLst>
          </p:cNvPr>
          <p:cNvPicPr>
            <a:picLocks noChangeAspect="1"/>
          </p:cNvPicPr>
          <p:nvPr/>
        </p:nvPicPr>
        <p:blipFill>
          <a:blip r:embed="rId3"/>
          <a:stretch>
            <a:fillRect/>
          </a:stretch>
        </p:blipFill>
        <p:spPr>
          <a:xfrm>
            <a:off x="4716016" y="1988840"/>
            <a:ext cx="4267200" cy="3200400"/>
          </a:xfrm>
          <a:prstGeom prst="rect">
            <a:avLst/>
          </a:prstGeom>
        </p:spPr>
      </p:pic>
    </p:spTree>
    <p:extLst>
      <p:ext uri="{BB962C8B-B14F-4D97-AF65-F5344CB8AC3E}">
        <p14:creationId xmlns:p14="http://schemas.microsoft.com/office/powerpoint/2010/main" val="185023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2298803734"/>
              </p:ext>
            </p:extLst>
          </p:nvPr>
        </p:nvGraphicFramePr>
        <p:xfrm>
          <a:off x="1577665" y="1439863"/>
          <a:ext cx="5988670" cy="5015711"/>
        </p:xfrm>
        <a:graphic>
          <a:graphicData uri="http://schemas.openxmlformats.org/drawingml/2006/table">
            <a:tbl>
              <a:tblPr firstRow="1" firstCol="1" bandRow="1">
                <a:tableStyleId>{5C22544A-7EE6-4342-B048-85BDC9FD1C3A}</a:tableStyleId>
              </a:tblPr>
              <a:tblGrid>
                <a:gridCol w="2994335">
                  <a:extLst>
                    <a:ext uri="{9D8B030D-6E8A-4147-A177-3AD203B41FA5}">
                      <a16:colId xmlns:a16="http://schemas.microsoft.com/office/drawing/2014/main" val="113863163"/>
                    </a:ext>
                  </a:extLst>
                </a:gridCol>
                <a:gridCol w="2994335">
                  <a:extLst>
                    <a:ext uri="{9D8B030D-6E8A-4147-A177-3AD203B41FA5}">
                      <a16:colId xmlns:a16="http://schemas.microsoft.com/office/drawing/2014/main" val="479806086"/>
                    </a:ext>
                  </a:extLst>
                </a:gridCol>
              </a:tblGrid>
              <a:tr h="168133">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986531"/>
                  </a:ext>
                </a:extLst>
              </a:tr>
              <a:tr h="593493">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567932"/>
                  </a:ext>
                </a:extLst>
              </a:tr>
              <a:tr h="443233">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307483"/>
                  </a:ext>
                </a:extLst>
              </a:tr>
              <a:tr h="142709">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602030"/>
                  </a:ext>
                </a:extLst>
              </a:tr>
              <a:tr h="29297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494273"/>
                  </a:ext>
                </a:extLst>
              </a:tr>
              <a:tr h="29297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Channel model for body area networks applies here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167276"/>
                  </a:ext>
                </a:extLst>
              </a:tr>
              <a:tr h="292970">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70706"/>
                  </a:ext>
                </a:extLst>
              </a:tr>
              <a:tr h="443233">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900" b="0" dirty="0">
                          <a:effectLst/>
                        </a:rPr>
                        <a:t> Channel model for body area networks applies here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662618"/>
                  </a:ext>
                </a:extLst>
              </a:tr>
              <a:tr h="29297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36709"/>
                  </a:ext>
                </a:extLst>
              </a:tr>
              <a:tr h="29297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296273"/>
                  </a:ext>
                </a:extLst>
              </a:tr>
              <a:tr h="29297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68290"/>
                  </a:ext>
                </a:extLst>
              </a:tr>
              <a:tr h="292970">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501901"/>
                  </a:ext>
                </a:extLst>
              </a:tr>
              <a:tr h="142709">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Channel model for body area networks applies here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390514"/>
                  </a:ext>
                </a:extLst>
              </a:tr>
              <a:tr h="29297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Chanel model for body area networks applies here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551774"/>
                  </a:ext>
                </a:extLst>
              </a:tr>
              <a:tr h="443233">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020965"/>
                  </a:ext>
                </a:extLst>
              </a:tr>
              <a:tr h="29297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E2CDC-448B-4B40-B72D-E01BC7786714}"/>
              </a:ext>
            </a:extLst>
          </p:cNvPr>
          <p:cNvSpPr>
            <a:spLocks noGrp="1"/>
          </p:cNvSpPr>
          <p:nvPr>
            <p:ph idx="1"/>
          </p:nvPr>
        </p:nvSpPr>
        <p:spPr>
          <a:xfrm>
            <a:off x="611560" y="1484784"/>
            <a:ext cx="8352928" cy="4868863"/>
          </a:xfrm>
        </p:spPr>
        <p:txBody>
          <a:bodyPr/>
          <a:lstStyle/>
          <a:p>
            <a:pPr marL="571500" indent="-571500">
              <a:buFont typeface="Arial" panose="020B0604020202020204" pitchFamily="34" charset="0"/>
              <a:buChar char="•"/>
            </a:pPr>
            <a:r>
              <a:rPr lang="en-US" sz="2800" dirty="0"/>
              <a:t>BAN channel model Part I (15-22-62-01) [1]</a:t>
            </a:r>
          </a:p>
          <a:p>
            <a:pPr marL="971550" lvl="1" indent="-571500">
              <a:buFont typeface="Arial" panose="020B0604020202020204" pitchFamily="34" charset="0"/>
              <a:buChar char="•"/>
            </a:pPr>
            <a:r>
              <a:rPr lang="en-US" sz="2400" dirty="0"/>
              <a:t>Link Gain based on measurements taken in 4.5-8.5 GHz from antennas on HMD (head-mounted display) to antennas on body.</a:t>
            </a:r>
          </a:p>
          <a:p>
            <a:pPr marL="571500" indent="-571500">
              <a:buFont typeface="Arial" panose="020B0604020202020204" pitchFamily="34" charset="0"/>
              <a:buChar char="•"/>
            </a:pPr>
            <a:r>
              <a:rPr lang="en-US" sz="2800" dirty="0"/>
              <a:t>IEEE 802.15.4a Channel Models</a:t>
            </a:r>
          </a:p>
          <a:p>
            <a:pPr marL="971550" lvl="1" indent="-571500">
              <a:buFont typeface="Arial" panose="020B0604020202020204" pitchFamily="34" charset="0"/>
              <a:buChar char="•"/>
            </a:pPr>
            <a:r>
              <a:rPr lang="en-US" sz="2400" dirty="0"/>
              <a:t>[2] 15-04-0662 “IEEE 802.15.4a channel model – final report”</a:t>
            </a:r>
          </a:p>
          <a:p>
            <a:pPr marL="571500" indent="-571500">
              <a:buFont typeface="Arial" panose="020B0604020202020204" pitchFamily="34" charset="0"/>
              <a:buChar char="•"/>
            </a:pPr>
            <a:r>
              <a:rPr lang="en-US" sz="2800" dirty="0"/>
              <a:t>Saleh-Valenzuela</a:t>
            </a:r>
          </a:p>
          <a:p>
            <a:pPr marL="971550" lvl="1" indent="-571500">
              <a:buFont typeface="Arial" panose="020B0604020202020204" pitchFamily="34" charset="0"/>
              <a:buChar char="•"/>
            </a:pPr>
            <a:r>
              <a:rPr lang="en-US" sz="2400" dirty="0"/>
              <a:t>[3] Saleh, Valenzuela, “A statistical model for indoor multipath propagation”, IEEE J. Sel. Areas in Comm., vol.5, pp.128-137, Feb. 1987.</a:t>
            </a:r>
          </a:p>
        </p:txBody>
      </p:sp>
      <p:sp>
        <p:nvSpPr>
          <p:cNvPr id="4" name="Slide Number Placeholder 3">
            <a:extLst>
              <a:ext uri="{FF2B5EF4-FFF2-40B4-BE49-F238E27FC236}">
                <a16:creationId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
        <p:nvSpPr>
          <p:cNvPr id="6" name="Title 1">
            <a:extLst>
              <a:ext uri="{FF2B5EF4-FFF2-40B4-BE49-F238E27FC236}">
                <a16:creationId xmlns:a16="http://schemas.microsoft.com/office/drawing/2014/main" id="{A8D80A8F-4F39-4F82-990C-5142B0CA29EF}"/>
              </a:ext>
            </a:extLst>
          </p:cNvPr>
          <p:cNvSpPr txBox="1">
            <a:spLocks/>
          </p:cNvSpPr>
          <p:nvPr/>
        </p:nvSpPr>
        <p:spPr bwMode="auto">
          <a:xfrm>
            <a:off x="914400" y="8382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kern="0" dirty="0"/>
              <a:t>Background</a:t>
            </a:r>
          </a:p>
        </p:txBody>
      </p:sp>
    </p:spTree>
    <p:extLst>
      <p:ext uri="{BB962C8B-B14F-4D97-AF65-F5344CB8AC3E}">
        <p14:creationId xmlns:p14="http://schemas.microsoft.com/office/powerpoint/2010/main" val="237563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66C76-1154-4141-AEB3-BDFF7FB1EF6F}"/>
              </a:ext>
            </a:extLst>
          </p:cNvPr>
          <p:cNvSpPr>
            <a:spLocks noGrp="1"/>
          </p:cNvSpPr>
          <p:nvPr>
            <p:ph type="title"/>
          </p:nvPr>
        </p:nvSpPr>
        <p:spPr/>
        <p:txBody>
          <a:bodyPr/>
          <a:lstStyle/>
          <a:p>
            <a:r>
              <a:rPr lang="en-US" sz="3200" dirty="0"/>
              <a:t>Background : Link Gain Parameters [1]</a:t>
            </a:r>
          </a:p>
        </p:txBody>
      </p:sp>
      <p:sp>
        <p:nvSpPr>
          <p:cNvPr id="3" name="Content Placeholder 2">
            <a:extLst>
              <a:ext uri="{FF2B5EF4-FFF2-40B4-BE49-F238E27FC236}">
                <a16:creationId xmlns:a16="http://schemas.microsoft.com/office/drawing/2014/main" id="{FA4EF5D1-3C44-427D-BFFE-215D8698D255}"/>
              </a:ext>
            </a:extLst>
          </p:cNvPr>
          <p:cNvSpPr>
            <a:spLocks noGrp="1"/>
          </p:cNvSpPr>
          <p:nvPr>
            <p:ph idx="1"/>
          </p:nvPr>
        </p:nvSpPr>
        <p:spPr/>
        <p:txBody>
          <a:bodyPr/>
          <a:lstStyle/>
          <a:p>
            <a:r>
              <a:rPr lang="en-US" sz="2000" dirty="0"/>
              <a:t>Link gain formula that takes both vertical distance and angle into account</a:t>
            </a:r>
          </a:p>
        </p:txBody>
      </p:sp>
      <p:sp>
        <p:nvSpPr>
          <p:cNvPr id="4" name="Slide Number Placeholder 3">
            <a:extLst>
              <a:ext uri="{FF2B5EF4-FFF2-40B4-BE49-F238E27FC236}">
                <a16:creationId xmlns:a16="http://schemas.microsoft.com/office/drawing/2014/main" id="{3BE4B94F-76D7-4833-9882-12706819D117}"/>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
        <p:nvSpPr>
          <p:cNvPr id="5" name="TextBox 4">
            <a:extLst>
              <a:ext uri="{FF2B5EF4-FFF2-40B4-BE49-F238E27FC236}">
                <a16:creationId xmlns:a16="http://schemas.microsoft.com/office/drawing/2014/main" id="{6F78AAD4-BB38-465C-BD9E-52840EA8FF77}"/>
              </a:ext>
            </a:extLst>
          </p:cNvPr>
          <p:cNvSpPr txBox="1"/>
          <p:nvPr/>
        </p:nvSpPr>
        <p:spPr>
          <a:xfrm>
            <a:off x="251029" y="3993354"/>
            <a:ext cx="8641938" cy="307777"/>
          </a:xfrm>
          <a:prstGeom prst="rect">
            <a:avLst/>
          </a:prstGeom>
          <a:noFill/>
        </p:spPr>
        <p:txBody>
          <a:bodyPr wrap="square" rtlCol="0">
            <a:spAutoFit/>
          </a:bodyPr>
          <a:lstStyle/>
          <a:p>
            <a:r>
              <a:rPr lang="en-US" sz="1400" dirty="0">
                <a:solidFill>
                  <a:schemeClr val="tx1"/>
                </a:solidFill>
              </a:rPr>
              <a:t>d</a:t>
            </a:r>
            <a:r>
              <a:rPr lang="en-US" sz="1400" baseline="-25000" dirty="0">
                <a:solidFill>
                  <a:schemeClr val="tx1"/>
                </a:solidFill>
              </a:rPr>
              <a:t>0</a:t>
            </a:r>
            <a:r>
              <a:rPr lang="en-US" sz="1400" dirty="0">
                <a:solidFill>
                  <a:schemeClr val="tx1"/>
                </a:solidFill>
              </a:rPr>
              <a:t> = 1m;  S, for shadowing, is zero-mean Gaussian distributed random variable with standard deviation sigma (dB) </a:t>
            </a:r>
          </a:p>
        </p:txBody>
      </p:sp>
      <p:pic>
        <p:nvPicPr>
          <p:cNvPr id="9" name="Picture 8">
            <a:extLst>
              <a:ext uri="{FF2B5EF4-FFF2-40B4-BE49-F238E27FC236}">
                <a16:creationId xmlns:a16="http://schemas.microsoft.com/office/drawing/2014/main" id="{430D7408-1EDF-40DB-8AAF-368FF890A6FC}"/>
              </a:ext>
            </a:extLst>
          </p:cNvPr>
          <p:cNvPicPr>
            <a:picLocks noChangeAspect="1"/>
          </p:cNvPicPr>
          <p:nvPr/>
        </p:nvPicPr>
        <p:blipFill>
          <a:blip r:embed="rId2"/>
          <a:stretch>
            <a:fillRect/>
          </a:stretch>
        </p:blipFill>
        <p:spPr>
          <a:xfrm>
            <a:off x="1729581" y="2008668"/>
            <a:ext cx="5619750" cy="523875"/>
          </a:xfrm>
          <a:prstGeom prst="rect">
            <a:avLst/>
          </a:prstGeom>
        </p:spPr>
      </p:pic>
      <p:graphicFrame>
        <p:nvGraphicFramePr>
          <p:cNvPr id="10" name="Table 10">
            <a:extLst>
              <a:ext uri="{FF2B5EF4-FFF2-40B4-BE49-F238E27FC236}">
                <a16:creationId xmlns:a16="http://schemas.microsoft.com/office/drawing/2014/main" id="{AAEBEA4F-7D19-450C-92F0-5390BCB9503A}"/>
              </a:ext>
            </a:extLst>
          </p:cNvPr>
          <p:cNvGraphicFramePr>
            <a:graphicFrameLocks noGrp="1"/>
          </p:cNvGraphicFramePr>
          <p:nvPr>
            <p:extLst>
              <p:ext uri="{D42A27DB-BD31-4B8C-83A1-F6EECF244321}">
                <p14:modId xmlns:p14="http://schemas.microsoft.com/office/powerpoint/2010/main" val="2360463122"/>
              </p:ext>
            </p:extLst>
          </p:nvPr>
        </p:nvGraphicFramePr>
        <p:xfrm>
          <a:off x="1424520" y="4401721"/>
          <a:ext cx="6459848" cy="643545"/>
        </p:xfrm>
        <a:graphic>
          <a:graphicData uri="http://schemas.openxmlformats.org/drawingml/2006/table">
            <a:tbl>
              <a:tblPr firstRow="1" bandRow="1">
                <a:tableStyleId>{5C22544A-7EE6-4342-B048-85BDC9FD1C3A}</a:tableStyleId>
              </a:tblPr>
              <a:tblGrid>
                <a:gridCol w="1614962">
                  <a:extLst>
                    <a:ext uri="{9D8B030D-6E8A-4147-A177-3AD203B41FA5}">
                      <a16:colId xmlns:a16="http://schemas.microsoft.com/office/drawing/2014/main" val="1121971058"/>
                    </a:ext>
                  </a:extLst>
                </a:gridCol>
                <a:gridCol w="1614962">
                  <a:extLst>
                    <a:ext uri="{9D8B030D-6E8A-4147-A177-3AD203B41FA5}">
                      <a16:colId xmlns:a16="http://schemas.microsoft.com/office/drawing/2014/main" val="418823057"/>
                    </a:ext>
                  </a:extLst>
                </a:gridCol>
                <a:gridCol w="1614962">
                  <a:extLst>
                    <a:ext uri="{9D8B030D-6E8A-4147-A177-3AD203B41FA5}">
                      <a16:colId xmlns:a16="http://schemas.microsoft.com/office/drawing/2014/main" val="3825464861"/>
                    </a:ext>
                  </a:extLst>
                </a:gridCol>
                <a:gridCol w="1614962">
                  <a:extLst>
                    <a:ext uri="{9D8B030D-6E8A-4147-A177-3AD203B41FA5}">
                      <a16:colId xmlns:a16="http://schemas.microsoft.com/office/drawing/2014/main" val="1685529353"/>
                    </a:ext>
                  </a:extLst>
                </a:gridCol>
              </a:tblGrid>
              <a:tr h="369225">
                <a:tc>
                  <a:txBody>
                    <a:bodyPr/>
                    <a:lstStyle/>
                    <a:p>
                      <a:endParaRPr lang="en-US" sz="1200" dirty="0"/>
                    </a:p>
                  </a:txBody>
                  <a:tcPr/>
                </a:tc>
                <a:tc>
                  <a:txBody>
                    <a:bodyPr/>
                    <a:lstStyle/>
                    <a:p>
                      <a:r>
                        <a:rPr lang="en-US" sz="1200" dirty="0"/>
                        <a:t>on_body</a:t>
                      </a:r>
                    </a:p>
                  </a:txBody>
                  <a:tcPr/>
                </a:tc>
                <a:tc>
                  <a:txBody>
                    <a:bodyPr/>
                    <a:lstStyle/>
                    <a:p>
                      <a:r>
                        <a:rPr lang="en-US" sz="1200" dirty="0"/>
                        <a:t>screen</a:t>
                      </a:r>
                    </a:p>
                  </a:txBody>
                  <a:tcPr/>
                </a:tc>
                <a:tc>
                  <a:txBody>
                    <a:bodyPr/>
                    <a:lstStyle/>
                    <a:p>
                      <a:r>
                        <a:rPr lang="en-US" sz="1200" dirty="0"/>
                        <a:t>environment (env)</a:t>
                      </a:r>
                    </a:p>
                  </a:txBody>
                  <a:tcPr/>
                </a:tc>
                <a:extLst>
                  <a:ext uri="{0D108BD9-81ED-4DB2-BD59-A6C34878D82A}">
                    <a16:rowId xmlns:a16="http://schemas.microsoft.com/office/drawing/2014/main" val="791575383"/>
                  </a:ext>
                </a:extLst>
              </a:tr>
              <a:tr h="210986">
                <a:tc>
                  <a:txBody>
                    <a:bodyPr/>
                    <a:lstStyle/>
                    <a:p>
                      <a:r>
                        <a:rPr lang="en-US" sz="1200" dirty="0"/>
                        <a:t>sigma (dB)</a:t>
                      </a:r>
                    </a:p>
                  </a:txBody>
                  <a:tcPr/>
                </a:tc>
                <a:tc>
                  <a:txBody>
                    <a:bodyPr/>
                    <a:lstStyle/>
                    <a:p>
                      <a:r>
                        <a:rPr lang="en-US" sz="1200" dirty="0"/>
                        <a:t>8.1</a:t>
                      </a:r>
                    </a:p>
                  </a:txBody>
                  <a:tcPr/>
                </a:tc>
                <a:tc>
                  <a:txBody>
                    <a:bodyPr/>
                    <a:lstStyle/>
                    <a:p>
                      <a:r>
                        <a:rPr lang="en-US" sz="1200" dirty="0"/>
                        <a:t>9.4 </a:t>
                      </a:r>
                    </a:p>
                  </a:txBody>
                  <a:tcPr/>
                </a:tc>
                <a:tc>
                  <a:txBody>
                    <a:bodyPr/>
                    <a:lstStyle/>
                    <a:p>
                      <a:r>
                        <a:rPr lang="en-US" sz="1200" dirty="0"/>
                        <a:t>1.85</a:t>
                      </a:r>
                    </a:p>
                  </a:txBody>
                  <a:tcPr/>
                </a:tc>
                <a:extLst>
                  <a:ext uri="{0D108BD9-81ED-4DB2-BD59-A6C34878D82A}">
                    <a16:rowId xmlns:a16="http://schemas.microsoft.com/office/drawing/2014/main" val="2337774400"/>
                  </a:ext>
                </a:extLst>
              </a:tr>
            </a:tbl>
          </a:graphicData>
        </a:graphic>
      </p:graphicFrame>
      <p:pic>
        <p:nvPicPr>
          <p:cNvPr id="12" name="Picture 11">
            <a:extLst>
              <a:ext uri="{FF2B5EF4-FFF2-40B4-BE49-F238E27FC236}">
                <a16:creationId xmlns:a16="http://schemas.microsoft.com/office/drawing/2014/main" id="{3EDD2833-4F1C-487C-BE20-A36945264A9B}"/>
              </a:ext>
            </a:extLst>
          </p:cNvPr>
          <p:cNvPicPr>
            <a:picLocks noChangeAspect="1"/>
          </p:cNvPicPr>
          <p:nvPr/>
        </p:nvPicPr>
        <p:blipFill>
          <a:blip r:embed="rId3"/>
          <a:stretch>
            <a:fillRect/>
          </a:stretch>
        </p:blipFill>
        <p:spPr>
          <a:xfrm>
            <a:off x="2428873" y="2811054"/>
            <a:ext cx="4286250" cy="1066800"/>
          </a:xfrm>
          <a:prstGeom prst="rect">
            <a:avLst/>
          </a:prstGeom>
        </p:spPr>
      </p:pic>
      <p:sp>
        <p:nvSpPr>
          <p:cNvPr id="14" name="TextBox 13">
            <a:extLst>
              <a:ext uri="{FF2B5EF4-FFF2-40B4-BE49-F238E27FC236}">
                <a16:creationId xmlns:a16="http://schemas.microsoft.com/office/drawing/2014/main" id="{99D655FC-8A2B-4917-AA4B-EE9C3A6B8AAF}"/>
              </a:ext>
            </a:extLst>
          </p:cNvPr>
          <p:cNvSpPr txBox="1"/>
          <p:nvPr/>
        </p:nvSpPr>
        <p:spPr>
          <a:xfrm>
            <a:off x="107505" y="5392512"/>
            <a:ext cx="9036495" cy="338554"/>
          </a:xfrm>
          <a:prstGeom prst="rect">
            <a:avLst/>
          </a:prstGeom>
          <a:noFill/>
        </p:spPr>
        <p:txBody>
          <a:bodyPr wrap="square" rtlCol="0">
            <a:spAutoFit/>
          </a:bodyPr>
          <a:lstStyle/>
          <a:p>
            <a:r>
              <a:rPr lang="en-US" sz="1600" dirty="0">
                <a:solidFill>
                  <a:schemeClr val="tx1"/>
                </a:solidFill>
              </a:rPr>
              <a:t>When combining effect of all 3, Path loss = 10log</a:t>
            </a:r>
            <a:r>
              <a:rPr lang="en-US" sz="1600" baseline="-25000" dirty="0">
                <a:solidFill>
                  <a:schemeClr val="tx1"/>
                </a:solidFill>
              </a:rPr>
              <a:t>10</a:t>
            </a:r>
            <a:r>
              <a:rPr lang="en-US" sz="1600" dirty="0">
                <a:solidFill>
                  <a:schemeClr val="tx1"/>
                </a:solidFill>
              </a:rPr>
              <a:t>(10^(on_body/10) + 10 ^(screen/10) + 10 ^ (env/10)) </a:t>
            </a:r>
          </a:p>
        </p:txBody>
      </p:sp>
      <p:sp>
        <p:nvSpPr>
          <p:cNvPr id="6" name="TextBox 5">
            <a:extLst>
              <a:ext uri="{FF2B5EF4-FFF2-40B4-BE49-F238E27FC236}">
                <a16:creationId xmlns:a16="http://schemas.microsoft.com/office/drawing/2014/main" id="{301295DE-1FF2-4622-B44A-1274C43948EE}"/>
              </a:ext>
            </a:extLst>
          </p:cNvPr>
          <p:cNvSpPr txBox="1"/>
          <p:nvPr/>
        </p:nvSpPr>
        <p:spPr>
          <a:xfrm>
            <a:off x="7447879" y="2161068"/>
            <a:ext cx="1021433" cy="276999"/>
          </a:xfrm>
          <a:prstGeom prst="rect">
            <a:avLst/>
          </a:prstGeom>
          <a:noFill/>
        </p:spPr>
        <p:txBody>
          <a:bodyPr wrap="none" rtlCol="0">
            <a:spAutoFit/>
          </a:bodyPr>
          <a:lstStyle/>
          <a:p>
            <a:r>
              <a:rPr lang="en-US" b="1" dirty="0">
                <a:solidFill>
                  <a:schemeClr val="tx1"/>
                </a:solidFill>
              </a:rPr>
              <a:t>Equation 1 </a:t>
            </a:r>
            <a:r>
              <a:rPr lang="en-US" dirty="0"/>
              <a:t>1</a:t>
            </a:r>
          </a:p>
        </p:txBody>
      </p:sp>
      <p:pic>
        <p:nvPicPr>
          <p:cNvPr id="8" name="Picture 7">
            <a:extLst>
              <a:ext uri="{FF2B5EF4-FFF2-40B4-BE49-F238E27FC236}">
                <a16:creationId xmlns:a16="http://schemas.microsoft.com/office/drawing/2014/main" id="{F63CC353-134D-4FAE-982F-C25AED1A980D}"/>
              </a:ext>
            </a:extLst>
          </p:cNvPr>
          <p:cNvPicPr>
            <a:picLocks noChangeAspect="1"/>
          </p:cNvPicPr>
          <p:nvPr/>
        </p:nvPicPr>
        <p:blipFill>
          <a:blip r:embed="rId4"/>
          <a:stretch>
            <a:fillRect/>
          </a:stretch>
        </p:blipFill>
        <p:spPr>
          <a:xfrm>
            <a:off x="90696" y="2568092"/>
            <a:ext cx="1949646" cy="1466449"/>
          </a:xfrm>
          <a:prstGeom prst="rect">
            <a:avLst/>
          </a:prstGeom>
        </p:spPr>
      </p:pic>
    </p:spTree>
    <p:extLst>
      <p:ext uri="{BB962C8B-B14F-4D97-AF65-F5344CB8AC3E}">
        <p14:creationId xmlns:p14="http://schemas.microsoft.com/office/powerpoint/2010/main" val="247514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53D95-1CFD-4E07-9F62-266E76D84443}"/>
              </a:ext>
            </a:extLst>
          </p:cNvPr>
          <p:cNvSpPr>
            <a:spLocks noGrp="1"/>
          </p:cNvSpPr>
          <p:nvPr>
            <p:ph type="title"/>
          </p:nvPr>
        </p:nvSpPr>
        <p:spPr/>
        <p:txBody>
          <a:bodyPr/>
          <a:lstStyle/>
          <a:p>
            <a:r>
              <a:rPr lang="en-US" sz="3200" dirty="0"/>
              <a:t>Background: A closer look at model in [1]</a:t>
            </a:r>
          </a:p>
        </p:txBody>
      </p:sp>
      <p:sp>
        <p:nvSpPr>
          <p:cNvPr id="3" name="Content Placeholder 2">
            <a:extLst>
              <a:ext uri="{FF2B5EF4-FFF2-40B4-BE49-F238E27FC236}">
                <a16:creationId xmlns:a16="http://schemas.microsoft.com/office/drawing/2014/main" id="{1AA7F26C-A24F-4438-831E-6C568381C854}"/>
              </a:ext>
            </a:extLst>
          </p:cNvPr>
          <p:cNvSpPr>
            <a:spLocks noGrp="1"/>
          </p:cNvSpPr>
          <p:nvPr>
            <p:ph idx="1"/>
          </p:nvPr>
        </p:nvSpPr>
        <p:spPr>
          <a:xfrm>
            <a:off x="619944" y="1805781"/>
            <a:ext cx="7906519" cy="4868863"/>
          </a:xfrm>
        </p:spPr>
        <p:txBody>
          <a:bodyPr/>
          <a:lstStyle/>
          <a:p>
            <a:r>
              <a:rPr lang="en-US" dirty="0"/>
              <a:t>         </a:t>
            </a:r>
            <a:r>
              <a:rPr lang="en-US" sz="2400" dirty="0"/>
              <a:t>Vertical Gain                                 Around Body</a:t>
            </a:r>
          </a:p>
        </p:txBody>
      </p:sp>
      <p:sp>
        <p:nvSpPr>
          <p:cNvPr id="4" name="Slide Number Placeholder 3">
            <a:extLst>
              <a:ext uri="{FF2B5EF4-FFF2-40B4-BE49-F238E27FC236}">
                <a16:creationId xmlns:a16="http://schemas.microsoft.com/office/drawing/2014/main" id="{0EB0B1AC-4858-4E1E-B68E-148696E8AE4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
        <p:nvSpPr>
          <p:cNvPr id="9" name="TextBox 8">
            <a:extLst>
              <a:ext uri="{FF2B5EF4-FFF2-40B4-BE49-F238E27FC236}">
                <a16:creationId xmlns:a16="http://schemas.microsoft.com/office/drawing/2014/main" id="{E7A09A42-2AAE-4FDA-88DD-1BF0A81C7B2D}"/>
              </a:ext>
            </a:extLst>
          </p:cNvPr>
          <p:cNvSpPr txBox="1"/>
          <p:nvPr/>
        </p:nvSpPr>
        <p:spPr>
          <a:xfrm>
            <a:off x="1556665" y="6172200"/>
            <a:ext cx="6030670" cy="276999"/>
          </a:xfrm>
          <a:prstGeom prst="rect">
            <a:avLst/>
          </a:prstGeom>
          <a:noFill/>
        </p:spPr>
        <p:txBody>
          <a:bodyPr wrap="square" rtlCol="0">
            <a:spAutoFit/>
          </a:bodyPr>
          <a:lstStyle/>
          <a:p>
            <a:r>
              <a:rPr lang="en-US" dirty="0">
                <a:solidFill>
                  <a:schemeClr val="tx1"/>
                </a:solidFill>
                <a:latin typeface="+mn-lt"/>
              </a:rPr>
              <a:t>For comparison, FSPL (free space path loss) at 0.3/0.5m at 6.5GHz is 38.2/42.7 dB </a:t>
            </a:r>
          </a:p>
        </p:txBody>
      </p:sp>
      <p:pic>
        <p:nvPicPr>
          <p:cNvPr id="11" name="Picture 10">
            <a:extLst>
              <a:ext uri="{FF2B5EF4-FFF2-40B4-BE49-F238E27FC236}">
                <a16:creationId xmlns:a16="http://schemas.microsoft.com/office/drawing/2014/main" id="{C195BB4B-DDDB-4A69-BA08-1C82F36DAAD3}"/>
              </a:ext>
            </a:extLst>
          </p:cNvPr>
          <p:cNvPicPr>
            <a:picLocks noChangeAspect="1"/>
          </p:cNvPicPr>
          <p:nvPr/>
        </p:nvPicPr>
        <p:blipFill>
          <a:blip r:embed="rId2"/>
          <a:stretch>
            <a:fillRect/>
          </a:stretch>
        </p:blipFill>
        <p:spPr>
          <a:xfrm>
            <a:off x="-12576" y="2492896"/>
            <a:ext cx="4581413" cy="3677418"/>
          </a:xfrm>
          <a:prstGeom prst="rect">
            <a:avLst/>
          </a:prstGeom>
        </p:spPr>
      </p:pic>
      <p:pic>
        <p:nvPicPr>
          <p:cNvPr id="13" name="Picture 12">
            <a:extLst>
              <a:ext uri="{FF2B5EF4-FFF2-40B4-BE49-F238E27FC236}">
                <a16:creationId xmlns:a16="http://schemas.microsoft.com/office/drawing/2014/main" id="{912C79FA-3D4B-48CA-9066-07E7A4E7ACC4}"/>
              </a:ext>
            </a:extLst>
          </p:cNvPr>
          <p:cNvPicPr>
            <a:picLocks noChangeAspect="1"/>
          </p:cNvPicPr>
          <p:nvPr/>
        </p:nvPicPr>
        <p:blipFill>
          <a:blip r:embed="rId3"/>
          <a:stretch>
            <a:fillRect/>
          </a:stretch>
        </p:blipFill>
        <p:spPr>
          <a:xfrm>
            <a:off x="4568836" y="2489888"/>
            <a:ext cx="4575163" cy="3681369"/>
          </a:xfrm>
          <a:prstGeom prst="rect">
            <a:avLst/>
          </a:prstGeom>
        </p:spPr>
      </p:pic>
    </p:spTree>
    <p:extLst>
      <p:ext uri="{BB962C8B-B14F-4D97-AF65-F5344CB8AC3E}">
        <p14:creationId xmlns:p14="http://schemas.microsoft.com/office/powerpoint/2010/main" val="405367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65AF16-5D0F-46C6-B855-2DBB709F26C9}"/>
                  </a:ext>
                </a:extLst>
              </p:cNvPr>
              <p:cNvSpPr>
                <a:spLocks noGrp="1"/>
              </p:cNvSpPr>
              <p:nvPr>
                <p:ph idx="1"/>
              </p:nvPr>
            </p:nvSpPr>
            <p:spPr>
              <a:xfrm>
                <a:off x="609600" y="1371600"/>
                <a:ext cx="8282880" cy="4868863"/>
              </a:xfrm>
            </p:spPr>
            <p:txBody>
              <a:bodyPr/>
              <a:lstStyle/>
              <a:p>
                <a:pPr>
                  <a:buFont typeface="Arial" panose="020B0604020202020204" pitchFamily="34" charset="0"/>
                  <a:buChar char="•"/>
                </a:pPr>
                <a:r>
                  <a:rPr lang="en-US" sz="1400" dirty="0"/>
                  <a:t>Accepted by the IEEE 802.15.4a Task Group as standard model for evaluation of UWB proposals </a:t>
                </a:r>
              </a:p>
              <a:p>
                <a:pPr algn="l">
                  <a:buFont typeface="Arial" panose="020B0604020202020204" pitchFamily="34" charset="0"/>
                  <a:buChar char="•"/>
                </a:pPr>
                <a:r>
                  <a:rPr lang="en-US" sz="1400" dirty="0"/>
                  <a:t>A s</a:t>
                </a:r>
                <a:r>
                  <a:rPr lang="en-US" sz="1400" dirty="0">
                    <a:solidFill>
                      <a:srgbClr val="000000"/>
                    </a:solidFill>
                    <a:effectLst/>
                  </a:rPr>
                  <a:t>tatistical model for frequency range 2–10 GHz and multiple environments (i</a:t>
                </a:r>
                <a:r>
                  <a:rPr lang="en-US" sz="1400" b="0" u="none" strike="noStrike" baseline="0" dirty="0"/>
                  <a:t>ndoor residential, office, outdoor, industrial, etc.) </a:t>
                </a:r>
                <a:endParaRPr lang="en-US" sz="1400" dirty="0">
                  <a:solidFill>
                    <a:srgbClr val="000000"/>
                  </a:solidFill>
                  <a:effectLst/>
                </a:endParaRPr>
              </a:p>
              <a:p>
                <a:pPr algn="l">
                  <a:buFont typeface="Arial" panose="020B0604020202020204" pitchFamily="34" charset="0"/>
                  <a:buChar char="•"/>
                </a:pPr>
                <a:r>
                  <a:rPr lang="en-US" sz="1400" dirty="0">
                    <a:solidFill>
                      <a:srgbClr val="000000"/>
                    </a:solidFill>
                    <a:effectLst/>
                  </a:rPr>
                  <a:t>It includes a frequency-dependent path gain and a Saleh–Valenzuela (SV) multipath model</a:t>
                </a:r>
                <a:endParaRPr lang="en-US" sz="1400" dirty="0"/>
              </a:p>
              <a:p>
                <a:pPr marL="0" indent="0"/>
                <a:r>
                  <a:rPr lang="en-US" sz="1400" dirty="0">
                    <a:solidFill>
                      <a:srgbClr val="000000"/>
                    </a:solidFill>
                    <a:effectLst/>
                  </a:rPr>
                  <a:t>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solidFill>
                    <a:srgbClr val="000000"/>
                  </a:solidFill>
                  <a:effectLst/>
                </a:endParaRPr>
              </a:p>
              <a:p>
                <a:pPr>
                  <a:buFont typeface="Arial" panose="020B0604020202020204" pitchFamily="34" charset="0"/>
                  <a:buChar char="•"/>
                </a:pPr>
                <a:r>
                  <a:rPr lang="en-US" sz="1400" b="0" dirty="0"/>
                  <a:t>Path gain is frequency-dependent: </a:t>
                </a:r>
              </a:p>
              <a:p>
                <a:pPr marL="0" indent="0" algn="ctr"/>
                <a:endParaRPr lang="en-US" sz="1400" b="0" dirty="0"/>
              </a:p>
              <a:p>
                <a:pPr marL="0" indent="0" algn="ctr"/>
                <a:r>
                  <a:rPr lang="en-US" sz="1400" b="0" dirty="0"/>
                  <a:t> </a:t>
                </a:r>
                <a14:m>
                  <m:oMath xmlns:m="http://schemas.openxmlformats.org/officeDocument/2006/math">
                    <m:r>
                      <a:rPr lang="en-US" sz="1400" b="0" i="1" smtClean="0">
                        <a:latin typeface="Cambria Math" panose="02040503050406030204" pitchFamily="18" charset="0"/>
                      </a:rPr>
                      <m:t>𝐺</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𝑑</m:t>
                        </m:r>
                        <m:r>
                          <a:rPr lang="en-US" sz="1400" b="0" i="1" smtClean="0">
                            <a:latin typeface="Cambria Math" panose="02040503050406030204" pitchFamily="18" charset="0"/>
                          </a:rPr>
                          <m:t>,</m:t>
                        </m:r>
                        <m:r>
                          <a:rPr lang="en-US" sz="1400" b="0" i="1" smtClean="0">
                            <a:latin typeface="Cambria Math" panose="02040503050406030204" pitchFamily="18" charset="0"/>
                          </a:rPr>
                          <m:t>𝑓</m:t>
                        </m:r>
                      </m:e>
                    </m:d>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𝐺</m:t>
                        </m:r>
                      </m:e>
                      <m:sub>
                        <m:r>
                          <a:rPr lang="en-US" sz="1400" b="0" i="1" smtClean="0">
                            <a:latin typeface="Cambria Math" panose="02040503050406030204" pitchFamily="18" charset="0"/>
                          </a:rPr>
                          <m:t>0</m:t>
                        </m:r>
                      </m:sub>
                    </m:sSub>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𝜂</m:t>
                        </m:r>
                      </m:e>
                      <m:sub>
                        <m:r>
                          <m:rPr>
                            <m:sty m:val="p"/>
                          </m:rPr>
                          <a:rPr lang="en-US" sz="1400" b="0" i="0" smtClean="0">
                            <a:latin typeface="Cambria Math" panose="02040503050406030204" pitchFamily="18" charset="0"/>
                          </a:rPr>
                          <m:t>TX</m:t>
                        </m:r>
                        <m:r>
                          <a:rPr lang="en-US" sz="1400" b="0" i="0" smtClean="0">
                            <a:latin typeface="Cambria Math" panose="02040503050406030204" pitchFamily="18" charset="0"/>
                          </a:rPr>
                          <m:t>−</m:t>
                        </m:r>
                        <m:r>
                          <m:rPr>
                            <m:sty m:val="p"/>
                          </m:rPr>
                          <a:rPr lang="en-US" sz="1400" b="0" i="0" smtClean="0">
                            <a:latin typeface="Cambria Math" panose="02040503050406030204" pitchFamily="18" charset="0"/>
                          </a:rPr>
                          <m:t>ant</m:t>
                        </m:r>
                      </m:sub>
                    </m:sSub>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𝑓</m:t>
                        </m:r>
                      </m:e>
                    </m:d>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𝜂</m:t>
                        </m:r>
                      </m:e>
                      <m:sub>
                        <m:r>
                          <m:rPr>
                            <m:sty m:val="p"/>
                          </m:rPr>
                          <a:rPr lang="en-US" sz="1400" b="0" i="0" smtClean="0">
                            <a:latin typeface="Cambria Math" panose="02040503050406030204" pitchFamily="18" charset="0"/>
                          </a:rPr>
                          <m:t>RX</m:t>
                        </m:r>
                        <m:r>
                          <a:rPr lang="en-US" sz="1400" b="0" i="0" smtClean="0">
                            <a:latin typeface="Cambria Math" panose="02040503050406030204" pitchFamily="18" charset="0"/>
                          </a:rPr>
                          <m:t>−</m:t>
                        </m:r>
                        <m:r>
                          <m:rPr>
                            <m:sty m:val="p"/>
                          </m:rPr>
                          <a:rPr lang="en-US" sz="1400" b="0" i="0" smtClean="0">
                            <a:latin typeface="Cambria Math" panose="02040503050406030204" pitchFamily="18" charset="0"/>
                          </a:rPr>
                          <m:t>ant</m:t>
                        </m:r>
                      </m:sub>
                    </m:sSub>
                    <m:r>
                      <a:rPr lang="en-US" sz="1400" b="0" i="1" smtClean="0">
                        <a:latin typeface="Cambria Math" panose="02040503050406030204" pitchFamily="18" charset="0"/>
                      </a:rPr>
                      <m:t>(</m:t>
                    </m:r>
                    <m:r>
                      <a:rPr lang="en-US" sz="1400" b="0" i="1" smtClean="0">
                        <a:latin typeface="Cambria Math" panose="02040503050406030204" pitchFamily="18" charset="0"/>
                      </a:rPr>
                      <m:t>𝑓</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f>
                                  <m:fPr>
                                    <m:type m:val="lin"/>
                                    <m:ctrlPr>
                                      <a:rPr lang="en-US" sz="1400" b="0" i="1" smtClean="0">
                                        <a:latin typeface="Cambria Math" panose="02040503050406030204" pitchFamily="18" charset="0"/>
                                      </a:rPr>
                                    </m:ctrlPr>
                                  </m:fPr>
                                  <m:num>
                                    <m:r>
                                      <a:rPr lang="en-US" sz="1400" b="0" i="1" smtClean="0">
                                        <a:latin typeface="Cambria Math" panose="02040503050406030204" pitchFamily="18" charset="0"/>
                                      </a:rPr>
                                      <m:t>𝑓</m:t>
                                    </m:r>
                                  </m:num>
                                  <m:den>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𝑓</m:t>
                                        </m:r>
                                      </m:e>
                                      <m:sub>
                                        <m:r>
                                          <a:rPr lang="en-US" sz="1400" b="0" i="1" smtClean="0">
                                            <a:latin typeface="Cambria Math" panose="02040503050406030204" pitchFamily="18" charset="0"/>
                                          </a:rPr>
                                          <m:t>𝑐</m:t>
                                        </m:r>
                                      </m:sub>
                                    </m:sSub>
                                  </m:den>
                                </m:f>
                              </m:e>
                            </m:d>
                          </m:e>
                          <m:sup>
                            <m:r>
                              <a:rPr lang="en-US" sz="1400" b="0" i="1" smtClean="0">
                                <a:latin typeface="Cambria Math" panose="02040503050406030204" pitchFamily="18" charset="0"/>
                              </a:rPr>
                              <m:t>−2(</m:t>
                            </m:r>
                            <m:r>
                              <a:rPr lang="en-US" sz="1400" b="0" i="1" smtClean="0">
                                <a:latin typeface="Cambria Math" panose="02040503050406030204" pitchFamily="18" charset="0"/>
                                <a:ea typeface="Cambria Math" panose="02040503050406030204" pitchFamily="18" charset="0"/>
                              </a:rPr>
                              <m:t>𝜅</m:t>
                            </m:r>
                            <m:r>
                              <a:rPr lang="en-US" sz="1400" b="0" i="1" smtClean="0">
                                <a:latin typeface="Cambria Math" panose="02040503050406030204" pitchFamily="18" charset="0"/>
                                <a:ea typeface="Cambria Math" panose="02040503050406030204" pitchFamily="18" charset="0"/>
                              </a:rPr>
                              <m:t>+1)</m:t>
                            </m:r>
                          </m:sup>
                        </m:sSup>
                      </m:num>
                      <m:den>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f>
                                  <m:fPr>
                                    <m:type m:val="lin"/>
                                    <m:ctrlPr>
                                      <a:rPr lang="en-US" sz="1400" b="0" i="1" smtClean="0">
                                        <a:latin typeface="Cambria Math" panose="02040503050406030204" pitchFamily="18" charset="0"/>
                                      </a:rPr>
                                    </m:ctrlPr>
                                  </m:fPr>
                                  <m:num>
                                    <m:r>
                                      <a:rPr lang="en-US" sz="1400" b="0" i="1" smtClean="0">
                                        <a:latin typeface="Cambria Math" panose="02040503050406030204" pitchFamily="18" charset="0"/>
                                      </a:rPr>
                                      <m:t>𝑑</m:t>
                                    </m:r>
                                  </m:num>
                                  <m:den>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𝑑</m:t>
                                        </m:r>
                                      </m:e>
                                      <m:sub>
                                        <m:r>
                                          <a:rPr lang="en-US" sz="1400" b="0" i="1" smtClean="0">
                                            <a:latin typeface="Cambria Math" panose="02040503050406030204" pitchFamily="18" charset="0"/>
                                          </a:rPr>
                                          <m:t>0</m:t>
                                        </m:r>
                                      </m:sub>
                                    </m:sSub>
                                  </m:den>
                                </m:f>
                              </m:e>
                            </m:d>
                          </m:e>
                          <m:sup>
                            <m:r>
                              <a:rPr lang="en-US" sz="1400" b="0" i="1" smtClean="0">
                                <a:latin typeface="Cambria Math" panose="02040503050406030204" pitchFamily="18" charset="0"/>
                              </a:rPr>
                              <m:t>𝑛</m:t>
                            </m:r>
                          </m:sup>
                        </m:sSup>
                      </m:den>
                    </m:f>
                  </m:oMath>
                </a14:m>
                <a:endParaRPr lang="en-US" sz="1400" dirty="0"/>
              </a:p>
              <a:p>
                <a:pPr>
                  <a:buFont typeface="Arial" panose="020B0604020202020204" pitchFamily="34" charset="0"/>
                  <a:buChar char="•"/>
                </a:pPr>
                <a:endParaRPr lang="en-US" sz="1400" dirty="0"/>
              </a:p>
              <a:p>
                <a:pPr>
                  <a:buFont typeface="Arial" panose="020B0604020202020204" pitchFamily="34" charset="0"/>
                  <a:buChar char="•"/>
                </a:pPr>
                <a:r>
                  <a:rPr lang="en-US" sz="1400" dirty="0"/>
                  <a:t>Baseband impulse response </a:t>
                </a:r>
                <a:r>
                  <a:rPr lang="en-US" sz="1400" dirty="0">
                    <a:solidFill>
                      <a:srgbClr val="000000"/>
                    </a:solidFill>
                    <a:effectLst/>
                  </a:rPr>
                  <a:t>SV model: </a:t>
                </a:r>
              </a:p>
              <a:p>
                <a:pPr marL="0" indent="0"/>
                <a:endParaRPr lang="en-US" sz="1400" b="0" i="1" dirty="0">
                  <a:solidFill>
                    <a:srgbClr val="000000"/>
                  </a:solidFill>
                  <a:effectLst/>
                  <a:latin typeface="Cambria Math" panose="02040503050406030204" pitchFamily="18" charset="0"/>
                </a:endParaRPr>
              </a:p>
              <a:p>
                <a:pPr marL="0" indent="0"/>
                <a14:m>
                  <m:oMathPara xmlns:m="http://schemas.openxmlformats.org/officeDocument/2006/math">
                    <m:oMathParaPr>
                      <m:jc m:val="centerGroup"/>
                    </m:oMathParaPr>
                    <m:oMath xmlns:m="http://schemas.openxmlformats.org/officeDocument/2006/math">
                      <m:r>
                        <a:rPr lang="en-US" sz="1400" b="0" i="1" smtClean="0">
                          <a:solidFill>
                            <a:srgbClr val="000000"/>
                          </a:solidFill>
                          <a:effectLst/>
                          <a:latin typeface="Cambria Math" panose="02040503050406030204" pitchFamily="18" charset="0"/>
                        </a:rPr>
                        <m:t>h</m:t>
                      </m:r>
                      <m:d>
                        <m:dPr>
                          <m:ctrlPr>
                            <a:rPr lang="en-US" sz="1400" b="0" i="1" smtClean="0">
                              <a:solidFill>
                                <a:srgbClr val="000000"/>
                              </a:solidFill>
                              <a:effectLst/>
                              <a:latin typeface="Cambria Math" panose="02040503050406030204" pitchFamily="18" charset="0"/>
                            </a:rPr>
                          </m:ctrlPr>
                        </m:dPr>
                        <m:e>
                          <m:r>
                            <a:rPr lang="en-US" sz="1400" b="0" i="1" smtClean="0">
                              <a:solidFill>
                                <a:srgbClr val="000000"/>
                              </a:solidFill>
                              <a:effectLst/>
                              <a:latin typeface="Cambria Math" panose="02040503050406030204" pitchFamily="18" charset="0"/>
                            </a:rPr>
                            <m:t>𝑡</m:t>
                          </m:r>
                        </m:e>
                      </m:d>
                      <m:r>
                        <a:rPr lang="en-US" sz="1400" b="0" i="1" smtClean="0">
                          <a:solidFill>
                            <a:srgbClr val="000000"/>
                          </a:solidFill>
                          <a:effectLst/>
                          <a:latin typeface="Cambria Math" panose="02040503050406030204" pitchFamily="18" charset="0"/>
                        </a:rPr>
                        <m:t>=</m:t>
                      </m:r>
                      <m:nary>
                        <m:naryPr>
                          <m:chr m:val="∑"/>
                          <m:ctrlPr>
                            <a:rPr lang="en-US" sz="1400" b="0" i="1" smtClean="0">
                              <a:solidFill>
                                <a:srgbClr val="000000"/>
                              </a:solidFill>
                              <a:effectLst/>
                              <a:latin typeface="Cambria Math" panose="02040503050406030204" pitchFamily="18" charset="0"/>
                            </a:rPr>
                          </m:ctrlPr>
                        </m:naryPr>
                        <m:sub>
                          <m:r>
                            <m:rPr>
                              <m:brk m:alnAt="23"/>
                            </m:rPr>
                            <a:rPr lang="en-US" sz="1400" b="0" i="1" smtClean="0">
                              <a:solidFill>
                                <a:srgbClr val="000000"/>
                              </a:solidFill>
                              <a:effectLst/>
                              <a:latin typeface="Cambria Math" panose="02040503050406030204" pitchFamily="18" charset="0"/>
                            </a:rPr>
                            <m:t>𝑙</m:t>
                          </m:r>
                          <m:r>
                            <a:rPr lang="en-US" sz="1400" b="0" i="1" smtClean="0">
                              <a:solidFill>
                                <a:srgbClr val="000000"/>
                              </a:solidFill>
                              <a:effectLst/>
                              <a:latin typeface="Cambria Math" panose="02040503050406030204" pitchFamily="18" charset="0"/>
                            </a:rPr>
                            <m:t>=0</m:t>
                          </m:r>
                        </m:sub>
                        <m:sup>
                          <m:r>
                            <a:rPr lang="en-US" sz="1400" b="0" i="1" smtClean="0">
                              <a:solidFill>
                                <a:srgbClr val="000000"/>
                              </a:solidFill>
                              <a:effectLst/>
                              <a:latin typeface="Cambria Math" panose="02040503050406030204" pitchFamily="18" charset="0"/>
                            </a:rPr>
                            <m:t>𝑁</m:t>
                          </m:r>
                          <m:r>
                            <a:rPr lang="en-US" sz="1400" b="0" i="1" smtClean="0">
                              <a:solidFill>
                                <a:srgbClr val="000000"/>
                              </a:solidFill>
                              <a:effectLst/>
                              <a:latin typeface="Cambria Math" panose="02040503050406030204" pitchFamily="18" charset="0"/>
                            </a:rPr>
                            <m:t>−1</m:t>
                          </m:r>
                        </m:sup>
                        <m:e>
                          <m:nary>
                            <m:naryPr>
                              <m:chr m:val="∑"/>
                              <m:ctrlPr>
                                <a:rPr lang="en-US" sz="1400" b="0" i="1" smtClean="0">
                                  <a:solidFill>
                                    <a:srgbClr val="000000"/>
                                  </a:solidFill>
                                  <a:effectLst/>
                                  <a:latin typeface="Cambria Math" panose="02040503050406030204" pitchFamily="18" charset="0"/>
                                </a:rPr>
                              </m:ctrlPr>
                            </m:naryPr>
                            <m:sub>
                              <m:r>
                                <m:rPr>
                                  <m:brk m:alnAt="23"/>
                                </m:rPr>
                                <a:rPr lang="en-US" sz="1400" b="0" i="1" smtClean="0">
                                  <a:solidFill>
                                    <a:srgbClr val="000000"/>
                                  </a:solidFill>
                                  <a:effectLst/>
                                  <a:latin typeface="Cambria Math" panose="02040503050406030204" pitchFamily="18" charset="0"/>
                                </a:rPr>
                                <m:t>𝑘</m:t>
                              </m:r>
                              <m:r>
                                <a:rPr lang="en-US" sz="1400" b="0" i="1" smtClean="0">
                                  <a:solidFill>
                                    <a:srgbClr val="000000"/>
                                  </a:solidFill>
                                  <a:effectLst/>
                                  <a:latin typeface="Cambria Math" panose="02040503050406030204" pitchFamily="18" charset="0"/>
                                </a:rPr>
                                <m:t>=0</m:t>
                              </m:r>
                            </m:sub>
                            <m:sup>
                              <m:r>
                                <a:rPr lang="en-US" sz="1400" b="0" i="1" smtClean="0">
                                  <a:solidFill>
                                    <a:srgbClr val="000000"/>
                                  </a:solidFill>
                                  <a:effectLst/>
                                  <a:latin typeface="Cambria Math" panose="02040503050406030204" pitchFamily="18" charset="0"/>
                                </a:rPr>
                                <m:t>𝐾</m:t>
                              </m:r>
                              <m:r>
                                <a:rPr lang="en-US" sz="1400" b="0" i="1" smtClean="0">
                                  <a:solidFill>
                                    <a:srgbClr val="000000"/>
                                  </a:solidFill>
                                  <a:effectLst/>
                                  <a:latin typeface="Cambria Math" panose="02040503050406030204" pitchFamily="18" charset="0"/>
                                </a:rPr>
                                <m:t>−1</m:t>
                              </m:r>
                            </m:sup>
                            <m:e>
                              <m:limLow>
                                <m:limLowPr>
                                  <m:ctrlPr>
                                    <a:rPr lang="en-US" sz="1400" b="0" i="1" smtClean="0">
                                      <a:solidFill>
                                        <a:srgbClr val="000000"/>
                                      </a:solidFill>
                                      <a:effectLst/>
                                      <a:latin typeface="Cambria Math" panose="02040503050406030204" pitchFamily="18" charset="0"/>
                                    </a:rPr>
                                  </m:ctrlPr>
                                </m:limLowPr>
                                <m:e>
                                  <m:groupChr>
                                    <m:groupChrPr>
                                      <m:chr m:val="⏟"/>
                                      <m:ctrlPr>
                                        <a:rPr lang="en-US" sz="1400" b="0" i="1" smtClean="0">
                                          <a:solidFill>
                                            <a:srgbClr val="000000"/>
                                          </a:solidFill>
                                          <a:effectLst/>
                                          <a:latin typeface="Cambria Math" panose="02040503050406030204" pitchFamily="18" charset="0"/>
                                        </a:rPr>
                                      </m:ctrlPr>
                                    </m:groupChrPr>
                                    <m:e>
                                      <m:sSub>
                                        <m:sSubPr>
                                          <m:ctrlPr>
                                            <a:rPr lang="en-US" sz="1400" b="0" i="1" smtClean="0">
                                              <a:solidFill>
                                                <a:srgbClr val="000000"/>
                                              </a:solidFill>
                                              <a:effectLst/>
                                              <a:latin typeface="Cambria Math" panose="02040503050406030204" pitchFamily="18" charset="0"/>
                                            </a:rPr>
                                          </m:ctrlPr>
                                        </m:sSubPr>
                                        <m:e>
                                          <m:r>
                                            <a:rPr lang="en-US" sz="1400" b="0" i="1" smtClean="0">
                                              <a:solidFill>
                                                <a:srgbClr val="000000"/>
                                              </a:solidFill>
                                              <a:effectLst/>
                                              <a:latin typeface="Cambria Math" panose="02040503050406030204" pitchFamily="18" charset="0"/>
                                            </a:rPr>
                                            <m:t>𝑎</m:t>
                                          </m:r>
                                        </m:e>
                                        <m:sub>
                                          <m:r>
                                            <a:rPr lang="en-US" sz="1400" b="0" i="1" smtClean="0">
                                              <a:solidFill>
                                                <a:srgbClr val="000000"/>
                                              </a:solidFill>
                                              <a:effectLst/>
                                              <a:latin typeface="Cambria Math" panose="02040503050406030204" pitchFamily="18" charset="0"/>
                                            </a:rPr>
                                            <m:t>𝑘</m:t>
                                          </m:r>
                                          <m:r>
                                            <a:rPr lang="en-US" sz="1400" b="0" i="1" smtClean="0">
                                              <a:solidFill>
                                                <a:srgbClr val="000000"/>
                                              </a:solidFill>
                                              <a:effectLst/>
                                              <a:latin typeface="Cambria Math" panose="02040503050406030204" pitchFamily="18" charset="0"/>
                                            </a:rPr>
                                            <m:t>,</m:t>
                                          </m:r>
                                          <m:r>
                                            <a:rPr lang="en-US" sz="1400" b="0" i="1" smtClean="0">
                                              <a:solidFill>
                                                <a:srgbClr val="000000"/>
                                              </a:solidFill>
                                              <a:effectLst/>
                                              <a:latin typeface="Cambria Math" panose="02040503050406030204" pitchFamily="18" charset="0"/>
                                            </a:rPr>
                                            <m:t>𝑙</m:t>
                                          </m:r>
                                        </m:sub>
                                      </m:sSub>
                                      <m:sSup>
                                        <m:sSupPr>
                                          <m:ctrlPr>
                                            <a:rPr lang="en-US" sz="1400" i="1">
                                              <a:latin typeface="Cambria Math" panose="02040503050406030204" pitchFamily="18" charset="0"/>
                                            </a:rPr>
                                          </m:ctrlPr>
                                        </m:sSupPr>
                                        <m:e>
                                          <m:r>
                                            <a:rPr lang="en-US" sz="1400" i="1">
                                              <a:latin typeface="Cambria Math" panose="02040503050406030204" pitchFamily="18" charset="0"/>
                                            </a:rPr>
                                            <m:t>𝑒</m:t>
                                          </m:r>
                                        </m:e>
                                        <m:sup>
                                          <m:r>
                                            <a:rPr lang="en-US" sz="1400" i="1">
                                              <a:latin typeface="Cambria Math" panose="02040503050406030204" pitchFamily="18" charset="0"/>
                                            </a:rPr>
                                            <m:t>𝑗</m:t>
                                          </m:r>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𝜑</m:t>
                                              </m:r>
                                            </m:e>
                                            <m:sub>
                                              <m: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𝑙</m:t>
                                              </m:r>
                                            </m:sub>
                                          </m:sSub>
                                        </m:sup>
                                      </m:sSup>
                                      <m:r>
                                        <a:rPr lang="en-US" sz="1400" i="1">
                                          <a:latin typeface="Cambria Math" panose="02040503050406030204" pitchFamily="18" charset="0"/>
                                          <a:ea typeface="Cambria Math" panose="02040503050406030204" pitchFamily="18" charset="0"/>
                                        </a:rPr>
                                        <m:t>𝛿</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𝑡</m:t>
                                      </m:r>
                                      <m:r>
                                        <a:rPr lang="en-US" sz="1400" i="1">
                                          <a:latin typeface="Cambria Math" panose="02040503050406030204" pitchFamily="18" charset="0"/>
                                          <a:ea typeface="Cambria Math" panose="02040503050406030204" pitchFamily="18" charset="0"/>
                                        </a:rPr>
                                        <m:t>−</m:t>
                                      </m:r>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𝑇</m:t>
                                          </m:r>
                                        </m:e>
                                        <m:sub>
                                          <m:r>
                                            <a:rPr lang="en-US" sz="1400" i="1">
                                              <a:latin typeface="Cambria Math" panose="02040503050406030204" pitchFamily="18" charset="0"/>
                                              <a:ea typeface="Cambria Math" panose="02040503050406030204" pitchFamily="18" charset="0"/>
                                            </a:rPr>
                                            <m:t>𝑙</m:t>
                                          </m:r>
                                        </m:sub>
                                      </m:sSub>
                                      <m:r>
                                        <a:rPr lang="en-US" sz="1400" i="1">
                                          <a:latin typeface="Cambria Math" panose="02040503050406030204" pitchFamily="18" charset="0"/>
                                          <a:ea typeface="Cambria Math" panose="02040503050406030204" pitchFamily="18" charset="0"/>
                                        </a:rPr>
                                        <m:t>−</m:t>
                                      </m:r>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𝜏</m:t>
                                          </m:r>
                                        </m:e>
                                        <m:sub>
                                          <m: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𝑙</m:t>
                                          </m:r>
                                        </m:sub>
                                      </m:sSub>
                                      <m:r>
                                        <a:rPr lang="en-US" sz="1400" b="0" i="1" smtClean="0">
                                          <a:latin typeface="Cambria Math" panose="02040503050406030204" pitchFamily="18" charset="0"/>
                                          <a:ea typeface="Cambria Math" panose="02040503050406030204" pitchFamily="18" charset="0"/>
                                        </a:rPr>
                                        <m:t>)</m:t>
                                      </m:r>
                                    </m:e>
                                  </m:groupChr>
                                </m:e>
                                <m:lim>
                                  <m:r>
                                    <m:rPr>
                                      <m:sty m:val="p"/>
                                    </m:rPr>
                                    <a:rPr lang="en-US" sz="1400" b="0" i="0" smtClean="0">
                                      <a:solidFill>
                                        <a:srgbClr val="000000"/>
                                      </a:solidFill>
                                      <a:effectLst/>
                                      <a:latin typeface="Cambria Math" panose="02040503050406030204" pitchFamily="18" charset="0"/>
                                    </a:rPr>
                                    <m:t>multipath</m:t>
                                  </m:r>
                                  <m:r>
                                    <a:rPr lang="en-US" sz="1400" b="0" i="0" smtClean="0">
                                      <a:solidFill>
                                        <a:srgbClr val="000000"/>
                                      </a:solidFill>
                                      <a:effectLst/>
                                      <a:latin typeface="Cambria Math" panose="02040503050406030204" pitchFamily="18" charset="0"/>
                                    </a:rPr>
                                    <m:t> </m:t>
                                  </m:r>
                                  <m:r>
                                    <m:rPr>
                                      <m:sty m:val="p"/>
                                    </m:rPr>
                                    <a:rPr lang="en-US" sz="1400" b="0" i="0" smtClean="0">
                                      <a:solidFill>
                                        <a:srgbClr val="000000"/>
                                      </a:solidFill>
                                      <a:effectLst/>
                                      <a:latin typeface="Cambria Math" panose="02040503050406030204" pitchFamily="18" charset="0"/>
                                    </a:rPr>
                                    <m:t>component</m:t>
                                  </m:r>
                                </m:lim>
                              </m:limLow>
                            </m:e>
                          </m:nary>
                        </m:e>
                      </m:nary>
                    </m:oMath>
                  </m:oMathPara>
                </a14:m>
                <a:endParaRPr lang="en-US" sz="1400" dirty="0">
                  <a:solidFill>
                    <a:srgbClr val="000000"/>
                  </a:solidFill>
                  <a:effectLs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solidFill>
                    <a:srgbClr val="000000"/>
                  </a:solidFill>
                  <a:effectLst/>
                </a:endParaRPr>
              </a:p>
              <a:p>
                <a:pPr>
                  <a:buFont typeface="Arial" panose="020B0604020202020204" pitchFamily="34" charset="0"/>
                  <a:buChar char="•"/>
                </a:pPr>
                <a:endParaRPr lang="en-US" sz="1400" dirty="0">
                  <a:solidFill>
                    <a:srgbClr val="000000"/>
                  </a:solidFill>
                  <a:effectLst/>
                </a:endParaRPr>
              </a:p>
              <a:p>
                <a:endParaRPr lang="en-US" dirty="0"/>
              </a:p>
            </p:txBody>
          </p:sp>
        </mc:Choice>
        <mc:Fallback xmlns="">
          <p:sp>
            <p:nvSpPr>
              <p:cNvPr id="3" name="Content Placeholder 2">
                <a:extLst>
                  <a:ext uri="{FF2B5EF4-FFF2-40B4-BE49-F238E27FC236}">
                    <a16:creationId xmlns:a16="http://schemas.microsoft.com/office/drawing/2014/main" id="{9F65AF16-5D0F-46C6-B855-2DBB709F26C9}"/>
                  </a:ext>
                </a:extLst>
              </p:cNvPr>
              <p:cNvSpPr>
                <a:spLocks noGrp="1" noRot="1" noChangeAspect="1" noMove="1" noResize="1" noEditPoints="1" noAdjustHandles="1" noChangeArrowheads="1" noChangeShapeType="1" noTextEdit="1"/>
              </p:cNvSpPr>
              <p:nvPr>
                <p:ph idx="1"/>
              </p:nvPr>
            </p:nvSpPr>
            <p:spPr>
              <a:xfrm>
                <a:off x="609600" y="1371600"/>
                <a:ext cx="8282880" cy="4868863"/>
              </a:xfrm>
              <a:blipFill>
                <a:blip r:embed="rId2"/>
                <a:stretch>
                  <a:fillRect l="-74" t="-250"/>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33679B16-5059-4A49-9FBE-C9F8F6DA84F4}"/>
              </a:ext>
            </a:extLst>
          </p:cNvPr>
          <p:cNvSpPr>
            <a:spLocks noGrp="1"/>
          </p:cNvSpPr>
          <p:nvPr>
            <p:ph type="title"/>
          </p:nvPr>
        </p:nvSpPr>
        <p:spPr>
          <a:xfrm>
            <a:off x="779728" y="686480"/>
            <a:ext cx="7772400" cy="754063"/>
          </a:xfrm>
        </p:spPr>
        <p:txBody>
          <a:bodyPr/>
          <a:lstStyle/>
          <a:p>
            <a:r>
              <a:rPr lang="en-US" sz="2800" dirty="0"/>
              <a:t>Background: IEEE 802.15.4a Channel Model [2]</a:t>
            </a:r>
          </a:p>
        </p:txBody>
      </p:sp>
      <p:sp>
        <p:nvSpPr>
          <p:cNvPr id="4" name="Slide Number Placeholder 3">
            <a:extLst>
              <a:ext uri="{FF2B5EF4-FFF2-40B4-BE49-F238E27FC236}">
                <a16:creationId xmlns:a16="http://schemas.microsoft.com/office/drawing/2014/main" id="{78EA61B6-208F-4BBA-936C-9F491C28D66A}"/>
              </a:ext>
            </a:extLst>
          </p:cNvPr>
          <p:cNvSpPr>
            <a:spLocks noGrp="1"/>
          </p:cNvSpPr>
          <p:nvPr>
            <p:ph type="sldNum" idx="10"/>
          </p:nvPr>
        </p:nvSpPr>
        <p:spPr>
          <a:xfrm>
            <a:off x="4211638" y="6933704"/>
            <a:ext cx="655637" cy="239712"/>
          </a:xfrm>
        </p:spPr>
        <p:txBody>
          <a:bodyPr/>
          <a:lstStyle/>
          <a:p>
            <a:pPr>
              <a:defRPr/>
            </a:pPr>
            <a:r>
              <a:rPr lang="en-US" altLang="en-US" dirty="0"/>
              <a:t>Slide </a:t>
            </a:r>
            <a:fld id="{5DD27314-9434-4B6F-80C2-AAC402118CDA}" type="slidenum">
              <a:rPr lang="en-US" altLang="en-US" smtClean="0"/>
              <a:pPr>
                <a:defRPr/>
              </a:pPr>
              <a:t>6</a:t>
            </a:fld>
            <a:endParaRPr lang="en-US" alt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50FF7E4-735C-4A41-A4E2-4AF8D714E2F2}"/>
                  </a:ext>
                </a:extLst>
              </p:cNvPr>
              <p:cNvSpPr txBox="1"/>
              <p:nvPr/>
            </p:nvSpPr>
            <p:spPr>
              <a:xfrm>
                <a:off x="2580225" y="5984606"/>
                <a:ext cx="645626" cy="215444"/>
              </a:xfrm>
              <a:prstGeom prst="rect">
                <a:avLst/>
              </a:prstGeom>
              <a:noFill/>
            </p:spPr>
            <p:txBody>
              <a:bodyPr wrap="none" rtlCol="0">
                <a:spAutoFit/>
              </a:bodyPr>
              <a:lstStyle/>
              <a:p>
                <a14:m>
                  <m:oMath xmlns:m="http://schemas.openxmlformats.org/officeDocument/2006/math">
                    <m:r>
                      <a:rPr lang="en-US" sz="800" b="0" i="1" smtClean="0">
                        <a:solidFill>
                          <a:schemeClr val="tx1"/>
                        </a:solidFill>
                        <a:latin typeface="Cambria Math" panose="02040503050406030204" pitchFamily="18" charset="0"/>
                      </a:rPr>
                      <m:t>𝑁</m:t>
                    </m:r>
                  </m:oMath>
                </a14:m>
                <a:r>
                  <a:rPr lang="en-US" sz="800" dirty="0">
                    <a:solidFill>
                      <a:schemeClr val="tx1"/>
                    </a:solidFill>
                    <a:latin typeface="+mn-lt"/>
                  </a:rPr>
                  <a:t> clusters</a:t>
                </a:r>
              </a:p>
            </p:txBody>
          </p:sp>
        </mc:Choice>
        <mc:Fallback xmlns="">
          <p:sp>
            <p:nvSpPr>
              <p:cNvPr id="5" name="TextBox 4">
                <a:extLst>
                  <a:ext uri="{FF2B5EF4-FFF2-40B4-BE49-F238E27FC236}">
                    <a16:creationId xmlns:a16="http://schemas.microsoft.com/office/drawing/2014/main" id="{F50FF7E4-735C-4A41-A4E2-4AF8D714E2F2}"/>
                  </a:ext>
                </a:extLst>
              </p:cNvPr>
              <p:cNvSpPr txBox="1">
                <a:spLocks noRot="1" noChangeAspect="1" noMove="1" noResize="1" noEditPoints="1" noAdjustHandles="1" noChangeArrowheads="1" noChangeShapeType="1" noTextEdit="1"/>
              </p:cNvSpPr>
              <p:nvPr/>
            </p:nvSpPr>
            <p:spPr>
              <a:xfrm>
                <a:off x="2580225" y="5984606"/>
                <a:ext cx="645626" cy="215444"/>
              </a:xfrm>
              <a:prstGeom prst="rect">
                <a:avLst/>
              </a:prstGeom>
              <a:blipFill>
                <a:blip r:embed="rId3"/>
                <a:stretch>
                  <a:fillRect b="-8571"/>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5F245C6E-338B-46E3-A24D-52591E37C4A5}"/>
              </a:ext>
            </a:extLst>
          </p:cNvPr>
          <p:cNvCxnSpPr>
            <a:stCxn id="5" idx="3"/>
          </p:cNvCxnSpPr>
          <p:nvPr/>
        </p:nvCxnSpPr>
        <p:spPr bwMode="auto">
          <a:xfrm flipV="1">
            <a:off x="3225851" y="5974966"/>
            <a:ext cx="531419" cy="117362"/>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CE15E27-1836-4E04-9F03-0AEBCB6553F3}"/>
                  </a:ext>
                </a:extLst>
              </p:cNvPr>
              <p:cNvSpPr txBox="1"/>
              <p:nvPr/>
            </p:nvSpPr>
            <p:spPr>
              <a:xfrm>
                <a:off x="3392854" y="6237312"/>
                <a:ext cx="1632050" cy="215444"/>
              </a:xfrm>
              <a:prstGeom prst="rect">
                <a:avLst/>
              </a:prstGeom>
              <a:noFill/>
            </p:spPr>
            <p:txBody>
              <a:bodyPr wrap="none" rtlCol="0">
                <a:spAutoFit/>
              </a:bodyPr>
              <a:lstStyle/>
              <a:p>
                <a:r>
                  <a:rPr lang="en-US" sz="800" dirty="0">
                    <a:solidFill>
                      <a:schemeClr val="tx1"/>
                    </a:solidFill>
                    <a:latin typeface="+mn-lt"/>
                  </a:rPr>
                  <a:t>each cluster has </a:t>
                </a:r>
                <a14:m>
                  <m:oMath xmlns:m="http://schemas.openxmlformats.org/officeDocument/2006/math">
                    <m:r>
                      <a:rPr lang="en-US" sz="800" b="0" i="1" smtClean="0">
                        <a:solidFill>
                          <a:schemeClr val="tx1"/>
                        </a:solidFill>
                        <a:latin typeface="Cambria Math" panose="02040503050406030204" pitchFamily="18" charset="0"/>
                      </a:rPr>
                      <m:t>𝐾</m:t>
                    </m:r>
                  </m:oMath>
                </a14:m>
                <a:r>
                  <a:rPr lang="en-US" sz="800" dirty="0">
                    <a:solidFill>
                      <a:schemeClr val="tx1"/>
                    </a:solidFill>
                    <a:latin typeface="+mn-lt"/>
                  </a:rPr>
                  <a:t> components</a:t>
                </a:r>
              </a:p>
            </p:txBody>
          </p:sp>
        </mc:Choice>
        <mc:Fallback xmlns="">
          <p:sp>
            <p:nvSpPr>
              <p:cNvPr id="13" name="TextBox 12">
                <a:extLst>
                  <a:ext uri="{FF2B5EF4-FFF2-40B4-BE49-F238E27FC236}">
                    <a16:creationId xmlns:a16="http://schemas.microsoft.com/office/drawing/2014/main" id="{ECE15E27-1836-4E04-9F03-0AEBCB6553F3}"/>
                  </a:ext>
                </a:extLst>
              </p:cNvPr>
              <p:cNvSpPr txBox="1">
                <a:spLocks noRot="1" noChangeAspect="1" noMove="1" noResize="1" noEditPoints="1" noAdjustHandles="1" noChangeArrowheads="1" noChangeShapeType="1" noTextEdit="1"/>
              </p:cNvSpPr>
              <p:nvPr/>
            </p:nvSpPr>
            <p:spPr>
              <a:xfrm>
                <a:off x="3392854" y="6237312"/>
                <a:ext cx="1632050" cy="215444"/>
              </a:xfrm>
              <a:prstGeom prst="rect">
                <a:avLst/>
              </a:prstGeom>
              <a:blipFill>
                <a:blip r:embed="rId4"/>
                <a:stretch>
                  <a:fillRect b="-5556"/>
                </a:stretch>
              </a:blipFill>
            </p:spPr>
            <p:txBody>
              <a:bodyPr/>
              <a:lstStyle/>
              <a:p>
                <a:r>
                  <a:rPr lang="en-US">
                    <a:noFill/>
                  </a:rPr>
                  <a:t> </a:t>
                </a:r>
              </a:p>
            </p:txBody>
          </p:sp>
        </mc:Fallback>
      </mc:AlternateContent>
      <p:cxnSp>
        <p:nvCxnSpPr>
          <p:cNvPr id="14" name="Straight Arrow Connector 13">
            <a:extLst>
              <a:ext uri="{FF2B5EF4-FFF2-40B4-BE49-F238E27FC236}">
                <a16:creationId xmlns:a16="http://schemas.microsoft.com/office/drawing/2014/main" id="{B5BF6445-D9B9-4C00-8C5D-9FB6791C3E77}"/>
              </a:ext>
            </a:extLst>
          </p:cNvPr>
          <p:cNvCxnSpPr/>
          <p:nvPr/>
        </p:nvCxnSpPr>
        <p:spPr bwMode="auto">
          <a:xfrm flipV="1">
            <a:off x="4234820" y="6081640"/>
            <a:ext cx="0" cy="178532"/>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 name="TextBox 22">
            <a:extLst>
              <a:ext uri="{FF2B5EF4-FFF2-40B4-BE49-F238E27FC236}">
                <a16:creationId xmlns:a16="http://schemas.microsoft.com/office/drawing/2014/main" id="{0B505E83-9AEC-4770-9A0D-52FE3715E9E1}"/>
              </a:ext>
            </a:extLst>
          </p:cNvPr>
          <p:cNvSpPr txBox="1"/>
          <p:nvPr/>
        </p:nvSpPr>
        <p:spPr>
          <a:xfrm>
            <a:off x="4208879" y="5218497"/>
            <a:ext cx="655949" cy="215444"/>
          </a:xfrm>
          <a:prstGeom prst="rect">
            <a:avLst/>
          </a:prstGeom>
          <a:noFill/>
        </p:spPr>
        <p:txBody>
          <a:bodyPr wrap="none" rtlCol="0">
            <a:spAutoFit/>
          </a:bodyPr>
          <a:lstStyle/>
          <a:p>
            <a:r>
              <a:rPr lang="en-US" sz="800" dirty="0">
                <a:solidFill>
                  <a:schemeClr val="tx1"/>
                </a:solidFill>
                <a:latin typeface="+mn-lt"/>
              </a:rPr>
              <a:t>tap weight</a:t>
            </a:r>
          </a:p>
        </p:txBody>
      </p:sp>
      <p:sp>
        <p:nvSpPr>
          <p:cNvPr id="27" name="TextBox 26">
            <a:extLst>
              <a:ext uri="{FF2B5EF4-FFF2-40B4-BE49-F238E27FC236}">
                <a16:creationId xmlns:a16="http://schemas.microsoft.com/office/drawing/2014/main" id="{ECFF4D6C-EF0D-4ED4-A40F-41543EF59810}"/>
              </a:ext>
            </a:extLst>
          </p:cNvPr>
          <p:cNvSpPr txBox="1"/>
          <p:nvPr/>
        </p:nvSpPr>
        <p:spPr>
          <a:xfrm>
            <a:off x="4746496" y="5216065"/>
            <a:ext cx="639919" cy="215444"/>
          </a:xfrm>
          <a:prstGeom prst="rect">
            <a:avLst/>
          </a:prstGeom>
          <a:noFill/>
        </p:spPr>
        <p:txBody>
          <a:bodyPr wrap="none" rtlCol="0">
            <a:spAutoFit/>
          </a:bodyPr>
          <a:lstStyle/>
          <a:p>
            <a:r>
              <a:rPr lang="en-US" sz="800" dirty="0">
                <a:solidFill>
                  <a:schemeClr val="tx1"/>
                </a:solidFill>
                <a:latin typeface="+mn-lt"/>
              </a:rPr>
              <a:t>tap phase</a:t>
            </a:r>
          </a:p>
        </p:txBody>
      </p:sp>
      <p:cxnSp>
        <p:nvCxnSpPr>
          <p:cNvPr id="35" name="Straight Arrow Connector 34">
            <a:extLst>
              <a:ext uri="{FF2B5EF4-FFF2-40B4-BE49-F238E27FC236}">
                <a16:creationId xmlns:a16="http://schemas.microsoft.com/office/drawing/2014/main" id="{0DA30177-AD1D-47F4-ADFC-81478463FD09}"/>
              </a:ext>
            </a:extLst>
          </p:cNvPr>
          <p:cNvCxnSpPr/>
          <p:nvPr/>
        </p:nvCxnSpPr>
        <p:spPr bwMode="auto">
          <a:xfrm>
            <a:off x="4526280" y="5454439"/>
            <a:ext cx="0" cy="230081"/>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Arrow Connector 36">
            <a:extLst>
              <a:ext uri="{FF2B5EF4-FFF2-40B4-BE49-F238E27FC236}">
                <a16:creationId xmlns:a16="http://schemas.microsoft.com/office/drawing/2014/main" id="{8B23AAF5-1345-42FF-A438-FB3265E8A5F9}"/>
              </a:ext>
            </a:extLst>
          </p:cNvPr>
          <p:cNvCxnSpPr/>
          <p:nvPr/>
        </p:nvCxnSpPr>
        <p:spPr bwMode="auto">
          <a:xfrm>
            <a:off x="4932040" y="5431509"/>
            <a:ext cx="0" cy="22716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a:extLst>
              <a:ext uri="{FF2B5EF4-FFF2-40B4-BE49-F238E27FC236}">
                <a16:creationId xmlns:a16="http://schemas.microsoft.com/office/drawing/2014/main" id="{8C0BE35E-AD5D-4144-BF45-E5DBFC8B6A5F}"/>
              </a:ext>
            </a:extLst>
          </p:cNvPr>
          <p:cNvSpPr txBox="1"/>
          <p:nvPr/>
        </p:nvSpPr>
        <p:spPr>
          <a:xfrm>
            <a:off x="5322560" y="5210348"/>
            <a:ext cx="792205" cy="215444"/>
          </a:xfrm>
          <a:prstGeom prst="rect">
            <a:avLst/>
          </a:prstGeom>
          <a:noFill/>
        </p:spPr>
        <p:txBody>
          <a:bodyPr wrap="none" rtlCol="0">
            <a:spAutoFit/>
          </a:bodyPr>
          <a:lstStyle/>
          <a:p>
            <a:r>
              <a:rPr lang="en-US" sz="800" dirty="0">
                <a:solidFill>
                  <a:schemeClr val="tx1"/>
                </a:solidFill>
                <a:latin typeface="+mn-lt"/>
              </a:rPr>
              <a:t>cluster delay</a:t>
            </a:r>
          </a:p>
        </p:txBody>
      </p:sp>
      <p:cxnSp>
        <p:nvCxnSpPr>
          <p:cNvPr id="39" name="Straight Arrow Connector 38">
            <a:extLst>
              <a:ext uri="{FF2B5EF4-FFF2-40B4-BE49-F238E27FC236}">
                <a16:creationId xmlns:a16="http://schemas.microsoft.com/office/drawing/2014/main" id="{C88208F8-D060-48C5-BB67-0FDD22AB3077}"/>
              </a:ext>
            </a:extLst>
          </p:cNvPr>
          <p:cNvCxnSpPr/>
          <p:nvPr/>
        </p:nvCxnSpPr>
        <p:spPr bwMode="auto">
          <a:xfrm>
            <a:off x="5605029" y="5410082"/>
            <a:ext cx="0" cy="259801"/>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TextBox 40">
            <a:extLst>
              <a:ext uri="{FF2B5EF4-FFF2-40B4-BE49-F238E27FC236}">
                <a16:creationId xmlns:a16="http://schemas.microsoft.com/office/drawing/2014/main" id="{EDEA56AE-324E-44DE-B470-6C094BBD3DDA}"/>
              </a:ext>
            </a:extLst>
          </p:cNvPr>
          <p:cNvSpPr txBox="1"/>
          <p:nvPr/>
        </p:nvSpPr>
        <p:spPr>
          <a:xfrm>
            <a:off x="6314560" y="5210348"/>
            <a:ext cx="971741" cy="215444"/>
          </a:xfrm>
          <a:prstGeom prst="rect">
            <a:avLst/>
          </a:prstGeom>
          <a:noFill/>
        </p:spPr>
        <p:txBody>
          <a:bodyPr wrap="none" rtlCol="0">
            <a:spAutoFit/>
          </a:bodyPr>
          <a:lstStyle/>
          <a:p>
            <a:r>
              <a:rPr lang="en-US" sz="800" dirty="0">
                <a:solidFill>
                  <a:schemeClr val="tx1"/>
                </a:solidFill>
                <a:latin typeface="+mn-lt"/>
              </a:rPr>
              <a:t>component delay</a:t>
            </a:r>
          </a:p>
        </p:txBody>
      </p:sp>
      <p:cxnSp>
        <p:nvCxnSpPr>
          <p:cNvPr id="47" name="Straight Arrow Connector 46">
            <a:extLst>
              <a:ext uri="{FF2B5EF4-FFF2-40B4-BE49-F238E27FC236}">
                <a16:creationId xmlns:a16="http://schemas.microsoft.com/office/drawing/2014/main" id="{F8075328-DAAB-4E90-8D29-1E031F31B37E}"/>
              </a:ext>
            </a:extLst>
          </p:cNvPr>
          <p:cNvCxnSpPr/>
          <p:nvPr/>
        </p:nvCxnSpPr>
        <p:spPr bwMode="auto">
          <a:xfrm flipH="1">
            <a:off x="6037077" y="5433941"/>
            <a:ext cx="551147" cy="235942"/>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0" name="Rectangle 49">
            <a:extLst>
              <a:ext uri="{FF2B5EF4-FFF2-40B4-BE49-F238E27FC236}">
                <a16:creationId xmlns:a16="http://schemas.microsoft.com/office/drawing/2014/main" id="{0E73699D-548A-499D-B971-58157B3DE0EE}"/>
              </a:ext>
            </a:extLst>
          </p:cNvPr>
          <p:cNvSpPr/>
          <p:nvPr/>
        </p:nvSpPr>
        <p:spPr bwMode="auto">
          <a:xfrm>
            <a:off x="2754547" y="2716125"/>
            <a:ext cx="4104449" cy="6408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cxnSp>
        <p:nvCxnSpPr>
          <p:cNvPr id="52" name="Straight Arrow Connector 51">
            <a:extLst>
              <a:ext uri="{FF2B5EF4-FFF2-40B4-BE49-F238E27FC236}">
                <a16:creationId xmlns:a16="http://schemas.microsoft.com/office/drawing/2014/main" id="{90800881-60C7-40DE-9609-294D4DBBA6A4}"/>
              </a:ext>
            </a:extLst>
          </p:cNvPr>
          <p:cNvCxnSpPr>
            <a:endCxn id="50" idx="1"/>
          </p:cNvCxnSpPr>
          <p:nvPr/>
        </p:nvCxnSpPr>
        <p:spPr bwMode="auto">
          <a:xfrm flipV="1">
            <a:off x="2382296" y="3036559"/>
            <a:ext cx="372251" cy="284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4" name="Straight Arrow Connector 53">
            <a:extLst>
              <a:ext uri="{FF2B5EF4-FFF2-40B4-BE49-F238E27FC236}">
                <a16:creationId xmlns:a16="http://schemas.microsoft.com/office/drawing/2014/main" id="{BBBB018A-F140-4D35-B432-6AC03D68271F}"/>
              </a:ext>
            </a:extLst>
          </p:cNvPr>
          <p:cNvCxnSpPr>
            <a:stCxn id="50" idx="3"/>
          </p:cNvCxnSpPr>
          <p:nvPr/>
        </p:nvCxnSpPr>
        <p:spPr bwMode="auto">
          <a:xfrm>
            <a:off x="6858996" y="3036559"/>
            <a:ext cx="327365" cy="142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55" name="Rectangle 54">
                <a:extLst>
                  <a:ext uri="{FF2B5EF4-FFF2-40B4-BE49-F238E27FC236}">
                    <a16:creationId xmlns:a16="http://schemas.microsoft.com/office/drawing/2014/main" id="{EF6ED85C-DDDC-4A6B-B593-0C25E03C04AA}"/>
                  </a:ext>
                </a:extLst>
              </p:cNvPr>
              <p:cNvSpPr/>
              <p:nvPr/>
            </p:nvSpPr>
            <p:spPr bwMode="auto">
              <a:xfrm>
                <a:off x="2899352" y="2851377"/>
                <a:ext cx="1602894" cy="36002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mn-lt"/>
                    <a:ea typeface="ＭＳ Ｐゴシック" charset="0"/>
                    <a:cs typeface="ＭＳ Ｐゴシック" charset="0"/>
                  </a:rPr>
                  <a:t>Path Gain </a:t>
                </a:r>
                <a14:m>
                  <m:oMath xmlns:m="http://schemas.openxmlformats.org/officeDocument/2006/math">
                    <m:r>
                      <a:rPr kumimoji="0" lang="en-US" sz="1200" b="0" i="1" u="none" strike="noStrike" cap="none" normalizeH="0" baseline="0" smtClean="0">
                        <a:ln>
                          <a:noFill/>
                        </a:ln>
                        <a:solidFill>
                          <a:schemeClr val="tx1"/>
                        </a:solidFill>
                        <a:effectLst/>
                        <a:latin typeface="Cambria Math" panose="02040503050406030204" pitchFamily="18" charset="0"/>
                        <a:ea typeface="ＭＳ Ｐゴシック" charset="0"/>
                        <a:cs typeface="ＭＳ Ｐゴシック" charset="0"/>
                      </a:rPr>
                      <m:t>𝐺</m:t>
                    </m:r>
                    <m:r>
                      <a:rPr kumimoji="0" lang="en-US" sz="1200" b="0" i="1" u="none" strike="noStrike" cap="none" normalizeH="0" baseline="0" smtClean="0">
                        <a:ln>
                          <a:noFill/>
                        </a:ln>
                        <a:solidFill>
                          <a:schemeClr val="tx1"/>
                        </a:solidFill>
                        <a:effectLst/>
                        <a:latin typeface="Cambria Math" panose="02040503050406030204" pitchFamily="18" charset="0"/>
                        <a:ea typeface="ＭＳ Ｐゴシック" charset="0"/>
                        <a:cs typeface="ＭＳ Ｐゴシック" charset="0"/>
                      </a:rPr>
                      <m:t>(</m:t>
                    </m:r>
                    <m:r>
                      <a:rPr kumimoji="0" lang="en-US" sz="1200" b="0" i="1" u="none" strike="noStrike" cap="none" normalizeH="0" baseline="0" smtClean="0">
                        <a:ln>
                          <a:noFill/>
                        </a:ln>
                        <a:solidFill>
                          <a:schemeClr val="tx1"/>
                        </a:solidFill>
                        <a:effectLst/>
                        <a:latin typeface="Cambria Math" panose="02040503050406030204" pitchFamily="18" charset="0"/>
                        <a:ea typeface="ＭＳ Ｐゴシック" charset="0"/>
                        <a:cs typeface="ＭＳ Ｐゴシック" charset="0"/>
                      </a:rPr>
                      <m:t>𝑑</m:t>
                    </m:r>
                    <m:r>
                      <a:rPr kumimoji="0" lang="en-US" sz="1200" b="0" i="1" u="none" strike="noStrike" cap="none" normalizeH="0" baseline="0" smtClean="0">
                        <a:ln>
                          <a:noFill/>
                        </a:ln>
                        <a:solidFill>
                          <a:schemeClr val="tx1"/>
                        </a:solidFill>
                        <a:effectLst/>
                        <a:latin typeface="Cambria Math" panose="02040503050406030204" pitchFamily="18" charset="0"/>
                        <a:ea typeface="ＭＳ Ｐゴシック" charset="0"/>
                        <a:cs typeface="ＭＳ Ｐゴシック" charset="0"/>
                      </a:rPr>
                      <m:t>,</m:t>
                    </m:r>
                    <m:r>
                      <a:rPr kumimoji="0" lang="en-US" sz="1200" b="0" i="1" u="none" strike="noStrike" cap="none" normalizeH="0" baseline="0" smtClean="0">
                        <a:ln>
                          <a:noFill/>
                        </a:ln>
                        <a:solidFill>
                          <a:schemeClr val="tx1"/>
                        </a:solidFill>
                        <a:effectLst/>
                        <a:latin typeface="Cambria Math" panose="02040503050406030204" pitchFamily="18" charset="0"/>
                        <a:ea typeface="ＭＳ Ｐゴシック" charset="0"/>
                        <a:cs typeface="ＭＳ Ｐゴシック" charset="0"/>
                      </a:rPr>
                      <m:t>𝑓</m:t>
                    </m:r>
                    <m:r>
                      <a:rPr kumimoji="0" lang="en-US" sz="1200" b="0" i="1" u="none" strike="noStrike" cap="none" normalizeH="0" baseline="0" smtClean="0">
                        <a:ln>
                          <a:noFill/>
                        </a:ln>
                        <a:solidFill>
                          <a:schemeClr val="tx1"/>
                        </a:solidFill>
                        <a:effectLst/>
                        <a:latin typeface="Cambria Math" panose="02040503050406030204" pitchFamily="18" charset="0"/>
                        <a:ea typeface="ＭＳ Ｐゴシック" charset="0"/>
                        <a:cs typeface="ＭＳ Ｐゴシック" charset="0"/>
                      </a:rPr>
                      <m:t>)</m:t>
                    </m:r>
                  </m:oMath>
                </a14:m>
                <a:r>
                  <a:rPr kumimoji="0" lang="en-US" sz="1200" b="0" i="0" u="none" strike="noStrike" cap="none" normalizeH="0" baseline="0" dirty="0">
                    <a:ln>
                      <a:noFill/>
                    </a:ln>
                    <a:solidFill>
                      <a:schemeClr val="tx1"/>
                    </a:solidFill>
                    <a:effectLst/>
                    <a:latin typeface="+mn-lt"/>
                    <a:ea typeface="ＭＳ Ｐゴシック" charset="0"/>
                    <a:cs typeface="ＭＳ Ｐゴシック" charset="0"/>
                  </a:rPr>
                  <a:t> </a:t>
                </a:r>
              </a:p>
            </p:txBody>
          </p:sp>
        </mc:Choice>
        <mc:Fallback xmlns="">
          <p:sp>
            <p:nvSpPr>
              <p:cNvPr id="55" name="Rectangle 54">
                <a:extLst>
                  <a:ext uri="{FF2B5EF4-FFF2-40B4-BE49-F238E27FC236}">
                    <a16:creationId xmlns:a16="http://schemas.microsoft.com/office/drawing/2014/main" id="{EF6ED85C-DDDC-4A6B-B593-0C25E03C04AA}"/>
                  </a:ext>
                </a:extLst>
              </p:cNvPr>
              <p:cNvSpPr>
                <a:spLocks noRot="1" noChangeAspect="1" noMove="1" noResize="1" noEditPoints="1" noAdjustHandles="1" noChangeArrowheads="1" noChangeShapeType="1" noTextEdit="1"/>
              </p:cNvSpPr>
              <p:nvPr/>
            </p:nvSpPr>
            <p:spPr bwMode="auto">
              <a:xfrm>
                <a:off x="2899352" y="2851377"/>
                <a:ext cx="1602894" cy="360029"/>
              </a:xfrm>
              <a:prstGeom prst="rect">
                <a:avLst/>
              </a:prstGeom>
              <a:blipFill>
                <a:blip r:embed="rId5"/>
                <a:stretch>
                  <a:fillRect/>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Rectangle 55">
                <a:extLst>
                  <a:ext uri="{FF2B5EF4-FFF2-40B4-BE49-F238E27FC236}">
                    <a16:creationId xmlns:a16="http://schemas.microsoft.com/office/drawing/2014/main" id="{6B4B13C5-01FC-42CD-BE68-86770DDC66CC}"/>
                  </a:ext>
                </a:extLst>
              </p:cNvPr>
              <p:cNvSpPr/>
              <p:nvPr/>
            </p:nvSpPr>
            <p:spPr bwMode="auto">
              <a:xfrm>
                <a:off x="4829611" y="2850965"/>
                <a:ext cx="1888185" cy="36002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mn-lt"/>
                    <a:ea typeface="ＭＳ Ｐゴシック" charset="0"/>
                    <a:cs typeface="ＭＳ Ｐゴシック" charset="0"/>
                  </a:rPr>
                  <a:t>Impulse Response </a:t>
                </a:r>
                <a14:m>
                  <m:oMath xmlns:m="http://schemas.openxmlformats.org/officeDocument/2006/math">
                    <m:r>
                      <a:rPr lang="en-US" b="0" i="1" smtClean="0">
                        <a:solidFill>
                          <a:schemeClr val="tx1"/>
                        </a:solidFill>
                        <a:latin typeface="Cambria Math" panose="02040503050406030204" pitchFamily="18" charset="0"/>
                        <a:ea typeface="ＭＳ Ｐゴシック" charset="0"/>
                        <a:cs typeface="ＭＳ Ｐゴシック" charset="0"/>
                      </a:rPr>
                      <m:t>h</m:t>
                    </m:r>
                    <m:r>
                      <a:rPr lang="en-US" b="0" i="1" smtClean="0">
                        <a:solidFill>
                          <a:schemeClr val="tx1"/>
                        </a:solidFill>
                        <a:latin typeface="Cambria Math" panose="02040503050406030204" pitchFamily="18" charset="0"/>
                        <a:ea typeface="ＭＳ Ｐゴシック" charset="0"/>
                        <a:cs typeface="ＭＳ Ｐゴシック" charset="0"/>
                      </a:rPr>
                      <m:t>(</m:t>
                    </m:r>
                    <m:r>
                      <a:rPr lang="en-US" b="0" i="1" smtClean="0">
                        <a:solidFill>
                          <a:schemeClr val="tx1"/>
                        </a:solidFill>
                        <a:latin typeface="Cambria Math" panose="02040503050406030204" pitchFamily="18" charset="0"/>
                        <a:ea typeface="ＭＳ Ｐゴシック" charset="0"/>
                        <a:cs typeface="ＭＳ Ｐゴシック" charset="0"/>
                      </a:rPr>
                      <m:t>𝑡</m:t>
                    </m:r>
                    <m:r>
                      <a:rPr lang="en-US" b="0" i="1" smtClean="0">
                        <a:solidFill>
                          <a:schemeClr val="tx1"/>
                        </a:solidFill>
                        <a:latin typeface="Cambria Math" panose="02040503050406030204" pitchFamily="18" charset="0"/>
                        <a:ea typeface="ＭＳ Ｐゴシック" charset="0"/>
                        <a:cs typeface="ＭＳ Ｐゴシック" charset="0"/>
                      </a:rPr>
                      <m:t>)</m:t>
                    </m:r>
                  </m:oMath>
                </a14:m>
                <a:endParaRPr kumimoji="0" lang="en-US" sz="1200" b="0" i="0" u="none" strike="noStrike" cap="none" normalizeH="0" baseline="0" dirty="0">
                  <a:ln>
                    <a:noFill/>
                  </a:ln>
                  <a:solidFill>
                    <a:schemeClr val="tx1"/>
                  </a:solidFill>
                  <a:effectLst/>
                  <a:latin typeface="+mn-lt"/>
                  <a:ea typeface="ＭＳ Ｐゴシック" charset="0"/>
                  <a:cs typeface="ＭＳ Ｐゴシック" charset="0"/>
                </a:endParaRPr>
              </a:p>
            </p:txBody>
          </p:sp>
        </mc:Choice>
        <mc:Fallback xmlns="">
          <p:sp>
            <p:nvSpPr>
              <p:cNvPr id="56" name="Rectangle 55">
                <a:extLst>
                  <a:ext uri="{FF2B5EF4-FFF2-40B4-BE49-F238E27FC236}">
                    <a16:creationId xmlns:a16="http://schemas.microsoft.com/office/drawing/2014/main" id="{6B4B13C5-01FC-42CD-BE68-86770DDC66CC}"/>
                  </a:ext>
                </a:extLst>
              </p:cNvPr>
              <p:cNvSpPr>
                <a:spLocks noRot="1" noChangeAspect="1" noMove="1" noResize="1" noEditPoints="1" noAdjustHandles="1" noChangeArrowheads="1" noChangeShapeType="1" noTextEdit="1"/>
              </p:cNvSpPr>
              <p:nvPr/>
            </p:nvSpPr>
            <p:spPr bwMode="auto">
              <a:xfrm>
                <a:off x="4829611" y="2850965"/>
                <a:ext cx="1888185" cy="360029"/>
              </a:xfrm>
              <a:prstGeom prst="rect">
                <a:avLst/>
              </a:prstGeom>
              <a:blipFill>
                <a:blip r:embed="rId6"/>
                <a:stretch>
                  <a:fillRect/>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sp>
        <p:nvSpPr>
          <p:cNvPr id="57" name="TextBox 56">
            <a:extLst>
              <a:ext uri="{FF2B5EF4-FFF2-40B4-BE49-F238E27FC236}">
                <a16:creationId xmlns:a16="http://schemas.microsoft.com/office/drawing/2014/main" id="{DAB2D636-4EC4-4407-A500-64C3C50FBDFF}"/>
              </a:ext>
            </a:extLst>
          </p:cNvPr>
          <p:cNvSpPr txBox="1"/>
          <p:nvPr/>
        </p:nvSpPr>
        <p:spPr>
          <a:xfrm>
            <a:off x="866362" y="2892479"/>
            <a:ext cx="1556836" cy="276999"/>
          </a:xfrm>
          <a:prstGeom prst="rect">
            <a:avLst/>
          </a:prstGeom>
          <a:noFill/>
        </p:spPr>
        <p:txBody>
          <a:bodyPr wrap="none" rtlCol="0">
            <a:spAutoFit/>
          </a:bodyPr>
          <a:lstStyle/>
          <a:p>
            <a:r>
              <a:rPr lang="en-US" dirty="0">
                <a:solidFill>
                  <a:schemeClr val="tx1"/>
                </a:solidFill>
                <a:latin typeface="+mn-lt"/>
              </a:rPr>
              <a:t>Tx Baseband Signal</a:t>
            </a:r>
          </a:p>
        </p:txBody>
      </p:sp>
      <p:sp>
        <p:nvSpPr>
          <p:cNvPr id="58" name="TextBox 57">
            <a:extLst>
              <a:ext uri="{FF2B5EF4-FFF2-40B4-BE49-F238E27FC236}">
                <a16:creationId xmlns:a16="http://schemas.microsoft.com/office/drawing/2014/main" id="{762D72AA-5577-4B5B-AAF0-1382681C7F2A}"/>
              </a:ext>
            </a:extLst>
          </p:cNvPr>
          <p:cNvSpPr txBox="1"/>
          <p:nvPr/>
        </p:nvSpPr>
        <p:spPr>
          <a:xfrm>
            <a:off x="7175598" y="2884168"/>
            <a:ext cx="1572866" cy="276999"/>
          </a:xfrm>
          <a:prstGeom prst="rect">
            <a:avLst/>
          </a:prstGeom>
          <a:noFill/>
        </p:spPr>
        <p:txBody>
          <a:bodyPr wrap="none" rtlCol="0">
            <a:spAutoFit/>
          </a:bodyPr>
          <a:lstStyle/>
          <a:p>
            <a:r>
              <a:rPr lang="en-US" dirty="0">
                <a:solidFill>
                  <a:schemeClr val="tx1"/>
                </a:solidFill>
                <a:latin typeface="+mn-lt"/>
              </a:rPr>
              <a:t>Rx Baseband Signal</a:t>
            </a:r>
          </a:p>
        </p:txBody>
      </p:sp>
      <p:cxnSp>
        <p:nvCxnSpPr>
          <p:cNvPr id="62" name="Straight Arrow Connector 61">
            <a:extLst>
              <a:ext uri="{FF2B5EF4-FFF2-40B4-BE49-F238E27FC236}">
                <a16:creationId xmlns:a16="http://schemas.microsoft.com/office/drawing/2014/main" id="{963DAB55-6339-4CCC-9E52-D66C3626117D}"/>
              </a:ext>
            </a:extLst>
          </p:cNvPr>
          <p:cNvCxnSpPr>
            <a:stCxn id="55" idx="3"/>
            <a:endCxn id="56" idx="1"/>
          </p:cNvCxnSpPr>
          <p:nvPr/>
        </p:nvCxnSpPr>
        <p:spPr bwMode="auto">
          <a:xfrm flipV="1">
            <a:off x="4502246" y="3030980"/>
            <a:ext cx="327365" cy="412"/>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6" name="TextBox 65">
            <a:extLst>
              <a:ext uri="{FF2B5EF4-FFF2-40B4-BE49-F238E27FC236}">
                <a16:creationId xmlns:a16="http://schemas.microsoft.com/office/drawing/2014/main" id="{B559E63F-3E66-4985-AC54-C1470790C876}"/>
              </a:ext>
            </a:extLst>
          </p:cNvPr>
          <p:cNvSpPr txBox="1"/>
          <p:nvPr/>
        </p:nvSpPr>
        <p:spPr>
          <a:xfrm>
            <a:off x="2580225" y="4563077"/>
            <a:ext cx="1776448" cy="215444"/>
          </a:xfrm>
          <a:prstGeom prst="rect">
            <a:avLst/>
          </a:prstGeom>
          <a:noFill/>
        </p:spPr>
        <p:txBody>
          <a:bodyPr wrap="none" rtlCol="0">
            <a:spAutoFit/>
          </a:bodyPr>
          <a:lstStyle/>
          <a:p>
            <a:r>
              <a:rPr lang="en-US" sz="800" dirty="0">
                <a:solidFill>
                  <a:schemeClr val="tx1"/>
                </a:solidFill>
                <a:latin typeface="+mn-lt"/>
              </a:rPr>
              <a:t>path gain at reference distance 1m</a:t>
            </a:r>
          </a:p>
        </p:txBody>
      </p:sp>
      <p:cxnSp>
        <p:nvCxnSpPr>
          <p:cNvPr id="67" name="Straight Arrow Connector 66">
            <a:extLst>
              <a:ext uri="{FF2B5EF4-FFF2-40B4-BE49-F238E27FC236}">
                <a16:creationId xmlns:a16="http://schemas.microsoft.com/office/drawing/2014/main" id="{5D354D04-3E0B-463D-A1F0-9EC22D274362}"/>
              </a:ext>
            </a:extLst>
          </p:cNvPr>
          <p:cNvCxnSpPr/>
          <p:nvPr/>
        </p:nvCxnSpPr>
        <p:spPr bwMode="auto">
          <a:xfrm flipV="1">
            <a:off x="3962142" y="4457857"/>
            <a:ext cx="0" cy="15717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9" name="TextBox 68">
            <a:extLst>
              <a:ext uri="{FF2B5EF4-FFF2-40B4-BE49-F238E27FC236}">
                <a16:creationId xmlns:a16="http://schemas.microsoft.com/office/drawing/2014/main" id="{CA36896F-4C2B-44CE-92AE-52DF6985D944}"/>
              </a:ext>
            </a:extLst>
          </p:cNvPr>
          <p:cNvSpPr txBox="1"/>
          <p:nvPr/>
        </p:nvSpPr>
        <p:spPr>
          <a:xfrm>
            <a:off x="4368316" y="4572508"/>
            <a:ext cx="1189749" cy="215444"/>
          </a:xfrm>
          <a:prstGeom prst="rect">
            <a:avLst/>
          </a:prstGeom>
          <a:noFill/>
        </p:spPr>
        <p:txBody>
          <a:bodyPr wrap="none" rtlCol="0">
            <a:spAutoFit/>
          </a:bodyPr>
          <a:lstStyle/>
          <a:p>
            <a:r>
              <a:rPr lang="en-US" sz="800" dirty="0">
                <a:solidFill>
                  <a:schemeClr val="tx1"/>
                </a:solidFill>
                <a:latin typeface="+mn-lt"/>
              </a:rPr>
              <a:t>Tx antenna efficiency</a:t>
            </a:r>
          </a:p>
        </p:txBody>
      </p:sp>
      <p:sp>
        <p:nvSpPr>
          <p:cNvPr id="70" name="TextBox 69">
            <a:extLst>
              <a:ext uri="{FF2B5EF4-FFF2-40B4-BE49-F238E27FC236}">
                <a16:creationId xmlns:a16="http://schemas.microsoft.com/office/drawing/2014/main" id="{BFDACA74-D7F5-417E-B1DB-A96CD2ED71C2}"/>
              </a:ext>
            </a:extLst>
          </p:cNvPr>
          <p:cNvSpPr txBox="1"/>
          <p:nvPr/>
        </p:nvSpPr>
        <p:spPr>
          <a:xfrm>
            <a:off x="4243553" y="3842656"/>
            <a:ext cx="1172116" cy="215444"/>
          </a:xfrm>
          <a:prstGeom prst="rect">
            <a:avLst/>
          </a:prstGeom>
          <a:noFill/>
        </p:spPr>
        <p:txBody>
          <a:bodyPr wrap="none" rtlCol="0">
            <a:spAutoFit/>
          </a:bodyPr>
          <a:lstStyle/>
          <a:p>
            <a:r>
              <a:rPr lang="en-US" sz="800" dirty="0">
                <a:solidFill>
                  <a:schemeClr val="tx1"/>
                </a:solidFill>
                <a:latin typeface="+mn-lt"/>
              </a:rPr>
              <a:t>Rx antenna efficiency</a:t>
            </a:r>
          </a:p>
        </p:txBody>
      </p:sp>
      <p:cxnSp>
        <p:nvCxnSpPr>
          <p:cNvPr id="71" name="Straight Arrow Connector 70">
            <a:extLst>
              <a:ext uri="{FF2B5EF4-FFF2-40B4-BE49-F238E27FC236}">
                <a16:creationId xmlns:a16="http://schemas.microsoft.com/office/drawing/2014/main" id="{58B6DBCF-EDEB-4765-BC67-010CFC622B3D}"/>
              </a:ext>
            </a:extLst>
          </p:cNvPr>
          <p:cNvCxnSpPr/>
          <p:nvPr/>
        </p:nvCxnSpPr>
        <p:spPr bwMode="auto">
          <a:xfrm>
            <a:off x="5153855" y="4076680"/>
            <a:ext cx="0" cy="17098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D75E1FDF-9F1E-41EC-85CA-2BB45C879657}"/>
                  </a:ext>
                </a:extLst>
              </p:cNvPr>
              <p:cNvSpPr txBox="1"/>
              <p:nvPr/>
            </p:nvSpPr>
            <p:spPr>
              <a:xfrm>
                <a:off x="6007238" y="4680230"/>
                <a:ext cx="551177" cy="215444"/>
              </a:xfrm>
              <a:prstGeom prst="rect">
                <a:avLst/>
              </a:prstGeom>
              <a:noFill/>
            </p:spPr>
            <p:txBody>
              <a:bodyPr wrap="none" rtlCol="0">
                <a:spAutoFit/>
              </a:bodyPr>
              <a:lstStyle/>
              <a:p>
                <a14:m>
                  <m:oMath xmlns:m="http://schemas.openxmlformats.org/officeDocument/2006/math">
                    <m:sSub>
                      <m:sSubPr>
                        <m:ctrlPr>
                          <a:rPr lang="en-US" sz="800" i="1" smtClean="0">
                            <a:solidFill>
                              <a:schemeClr val="tx1"/>
                            </a:solidFill>
                            <a:latin typeface="Cambria Math" panose="02040503050406030204" pitchFamily="18" charset="0"/>
                          </a:rPr>
                        </m:ctrlPr>
                      </m:sSubPr>
                      <m:e>
                        <m:r>
                          <a:rPr lang="en-US" sz="800" b="0" i="1" smtClean="0">
                            <a:solidFill>
                              <a:schemeClr val="tx1"/>
                            </a:solidFill>
                            <a:latin typeface="Cambria Math" panose="02040503050406030204" pitchFamily="18" charset="0"/>
                          </a:rPr>
                          <m:t>𝑑</m:t>
                        </m:r>
                      </m:e>
                      <m:sub>
                        <m:r>
                          <a:rPr lang="en-US" sz="800" b="0" i="1" smtClean="0">
                            <a:solidFill>
                              <a:schemeClr val="tx1"/>
                            </a:solidFill>
                            <a:latin typeface="Cambria Math" panose="02040503050406030204" pitchFamily="18" charset="0"/>
                          </a:rPr>
                          <m:t>0</m:t>
                        </m:r>
                      </m:sub>
                    </m:sSub>
                  </m:oMath>
                </a14:m>
                <a:r>
                  <a:rPr lang="en-US" sz="800" dirty="0">
                    <a:solidFill>
                      <a:schemeClr val="tx1"/>
                    </a:solidFill>
                    <a:latin typeface="+mn-lt"/>
                  </a:rPr>
                  <a:t> = 1m</a:t>
                </a:r>
              </a:p>
            </p:txBody>
          </p:sp>
        </mc:Choice>
        <mc:Fallback xmlns="">
          <p:sp>
            <p:nvSpPr>
              <p:cNvPr id="73" name="TextBox 72">
                <a:extLst>
                  <a:ext uri="{FF2B5EF4-FFF2-40B4-BE49-F238E27FC236}">
                    <a16:creationId xmlns:a16="http://schemas.microsoft.com/office/drawing/2014/main" id="{D75E1FDF-9F1E-41EC-85CA-2BB45C879657}"/>
                  </a:ext>
                </a:extLst>
              </p:cNvPr>
              <p:cNvSpPr txBox="1">
                <a:spLocks noRot="1" noChangeAspect="1" noMove="1" noResize="1" noEditPoints="1" noAdjustHandles="1" noChangeArrowheads="1" noChangeShapeType="1" noTextEdit="1"/>
              </p:cNvSpPr>
              <p:nvPr/>
            </p:nvSpPr>
            <p:spPr>
              <a:xfrm>
                <a:off x="6007238" y="4680230"/>
                <a:ext cx="551177" cy="215444"/>
              </a:xfrm>
              <a:prstGeom prst="rect">
                <a:avLst/>
              </a:prstGeom>
              <a:blipFill>
                <a:blip r:embed="rId7"/>
                <a:stretch>
                  <a:fillRect b="-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4" name="TextBox 73">
                <a:extLst>
                  <a:ext uri="{FF2B5EF4-FFF2-40B4-BE49-F238E27FC236}">
                    <a16:creationId xmlns:a16="http://schemas.microsoft.com/office/drawing/2014/main" id="{EE1100FA-67D3-4B54-AEAA-0F01A7407840}"/>
                  </a:ext>
                </a:extLst>
              </p:cNvPr>
              <p:cNvSpPr txBox="1"/>
              <p:nvPr/>
            </p:nvSpPr>
            <p:spPr>
              <a:xfrm>
                <a:off x="5411582" y="3780745"/>
                <a:ext cx="1593128" cy="215444"/>
              </a:xfrm>
              <a:prstGeom prst="rect">
                <a:avLst/>
              </a:prstGeom>
              <a:noFill/>
            </p:spPr>
            <p:txBody>
              <a:bodyPr wrap="none" rtlCol="0">
                <a:spAutoFit/>
              </a:bodyPr>
              <a:lstStyle/>
              <a:p>
                <a:r>
                  <a:rPr lang="en-US" sz="800" dirty="0">
                    <a:solidFill>
                      <a:schemeClr val="tx1"/>
                    </a:solidFill>
                    <a:latin typeface="+mn-lt"/>
                  </a:rPr>
                  <a:t>reference frequency </a:t>
                </a:r>
                <a14:m>
                  <m:oMath xmlns:m="http://schemas.openxmlformats.org/officeDocument/2006/math">
                    <m:sSub>
                      <m:sSubPr>
                        <m:ctrlPr>
                          <a:rPr lang="en-US" sz="800" b="0" i="1" smtClean="0">
                            <a:solidFill>
                              <a:schemeClr val="tx1"/>
                            </a:solidFill>
                            <a:latin typeface="Cambria Math" panose="02040503050406030204" pitchFamily="18" charset="0"/>
                          </a:rPr>
                        </m:ctrlPr>
                      </m:sSubPr>
                      <m:e>
                        <m:r>
                          <a:rPr lang="en-US" sz="800" b="0" i="1" smtClean="0">
                            <a:solidFill>
                              <a:schemeClr val="tx1"/>
                            </a:solidFill>
                            <a:latin typeface="Cambria Math" panose="02040503050406030204" pitchFamily="18" charset="0"/>
                          </a:rPr>
                          <m:t>𝑓</m:t>
                        </m:r>
                      </m:e>
                      <m:sub>
                        <m:r>
                          <a:rPr lang="en-US" sz="800" b="0" i="1" smtClean="0">
                            <a:solidFill>
                              <a:schemeClr val="tx1"/>
                            </a:solidFill>
                            <a:latin typeface="Cambria Math" panose="02040503050406030204" pitchFamily="18" charset="0"/>
                          </a:rPr>
                          <m:t>𝑐</m:t>
                        </m:r>
                      </m:sub>
                    </m:sSub>
                  </m:oMath>
                </a14:m>
                <a:r>
                  <a:rPr lang="en-US" sz="800" dirty="0">
                    <a:solidFill>
                      <a:schemeClr val="tx1"/>
                    </a:solidFill>
                    <a:latin typeface="+mn-lt"/>
                  </a:rPr>
                  <a:t> = 5GHz</a:t>
                </a:r>
              </a:p>
            </p:txBody>
          </p:sp>
        </mc:Choice>
        <mc:Fallback xmlns="">
          <p:sp>
            <p:nvSpPr>
              <p:cNvPr id="74" name="TextBox 73">
                <a:extLst>
                  <a:ext uri="{FF2B5EF4-FFF2-40B4-BE49-F238E27FC236}">
                    <a16:creationId xmlns:a16="http://schemas.microsoft.com/office/drawing/2014/main" id="{EE1100FA-67D3-4B54-AEAA-0F01A7407840}"/>
                  </a:ext>
                </a:extLst>
              </p:cNvPr>
              <p:cNvSpPr txBox="1">
                <a:spLocks noRot="1" noChangeAspect="1" noMove="1" noResize="1" noEditPoints="1" noAdjustHandles="1" noChangeArrowheads="1" noChangeShapeType="1" noTextEdit="1"/>
              </p:cNvSpPr>
              <p:nvPr/>
            </p:nvSpPr>
            <p:spPr>
              <a:xfrm>
                <a:off x="5411582" y="3780745"/>
                <a:ext cx="1593128" cy="215444"/>
              </a:xfrm>
              <a:prstGeom prst="rect">
                <a:avLst/>
              </a:prstGeom>
              <a:blipFill>
                <a:blip r:embed="rId8"/>
                <a:stretch>
                  <a:fillRect b="-5556"/>
                </a:stretch>
              </a:blipFill>
            </p:spPr>
            <p:txBody>
              <a:bodyPr/>
              <a:lstStyle/>
              <a:p>
                <a:r>
                  <a:rPr lang="en-US">
                    <a:noFill/>
                  </a:rPr>
                  <a:t> </a:t>
                </a:r>
              </a:p>
            </p:txBody>
          </p:sp>
        </mc:Fallback>
      </mc:AlternateContent>
      <p:cxnSp>
        <p:nvCxnSpPr>
          <p:cNvPr id="79" name="Straight Arrow Connector 78">
            <a:extLst>
              <a:ext uri="{FF2B5EF4-FFF2-40B4-BE49-F238E27FC236}">
                <a16:creationId xmlns:a16="http://schemas.microsoft.com/office/drawing/2014/main" id="{F1DDB0D2-6438-4E7B-8669-EE4F5743EBF4}"/>
              </a:ext>
            </a:extLst>
          </p:cNvPr>
          <p:cNvCxnSpPr/>
          <p:nvPr/>
        </p:nvCxnSpPr>
        <p:spPr bwMode="auto">
          <a:xfrm flipV="1">
            <a:off x="4579620" y="4467643"/>
            <a:ext cx="0" cy="15717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0" name="Straight Arrow Connector 79">
            <a:extLst>
              <a:ext uri="{FF2B5EF4-FFF2-40B4-BE49-F238E27FC236}">
                <a16:creationId xmlns:a16="http://schemas.microsoft.com/office/drawing/2014/main" id="{1B34F455-891E-4F7B-BE24-C67E02B7E670}"/>
              </a:ext>
            </a:extLst>
          </p:cNvPr>
          <p:cNvCxnSpPr/>
          <p:nvPr/>
        </p:nvCxnSpPr>
        <p:spPr bwMode="auto">
          <a:xfrm flipV="1">
            <a:off x="6202047" y="4532251"/>
            <a:ext cx="0" cy="15717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Straight Arrow Connector 81">
            <a:extLst>
              <a:ext uri="{FF2B5EF4-FFF2-40B4-BE49-F238E27FC236}">
                <a16:creationId xmlns:a16="http://schemas.microsoft.com/office/drawing/2014/main" id="{B9F62158-8202-4A72-818C-05DAE9C8AF6D}"/>
              </a:ext>
            </a:extLst>
          </p:cNvPr>
          <p:cNvCxnSpPr/>
          <p:nvPr/>
        </p:nvCxnSpPr>
        <p:spPr bwMode="auto">
          <a:xfrm>
            <a:off x="6012160" y="3978093"/>
            <a:ext cx="0" cy="17098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6EFD1373-E9DD-4A13-A785-12DE1A8017B8}"/>
                  </a:ext>
                </a:extLst>
              </p:cNvPr>
              <p:cNvSpPr txBox="1"/>
              <p:nvPr/>
            </p:nvSpPr>
            <p:spPr>
              <a:xfrm>
                <a:off x="7308305" y="4078594"/>
                <a:ext cx="1572866" cy="400110"/>
              </a:xfrm>
              <a:prstGeom prst="rect">
                <a:avLst/>
              </a:prstGeom>
              <a:noFill/>
            </p:spPr>
            <p:txBody>
              <a:bodyPr wrap="square" rtlCol="0">
                <a:spAutoFit/>
              </a:bodyPr>
              <a:lstStyle/>
              <a:p>
                <a14:m>
                  <m:oMath xmlns:m="http://schemas.openxmlformats.org/officeDocument/2006/math">
                    <m:r>
                      <a:rPr lang="en-US" sz="1000" b="0" i="1" smtClean="0">
                        <a:solidFill>
                          <a:schemeClr val="tx1"/>
                        </a:solidFill>
                        <a:latin typeface="Cambria Math" panose="02040503050406030204" pitchFamily="18" charset="0"/>
                      </a:rPr>
                      <m:t>𝑛</m:t>
                    </m:r>
                    <m:r>
                      <a:rPr lang="en-US" sz="1000" b="0" i="1" smtClean="0">
                        <a:solidFill>
                          <a:schemeClr val="tx1"/>
                        </a:solidFill>
                        <a:latin typeface="Cambria Math" panose="02040503050406030204" pitchFamily="18" charset="0"/>
                      </a:rPr>
                      <m:t>, </m:t>
                    </m:r>
                    <m:r>
                      <a:rPr lang="en-US" sz="1000" b="0" i="1" smtClean="0">
                        <a:solidFill>
                          <a:schemeClr val="tx1"/>
                        </a:solidFill>
                        <a:latin typeface="Cambria Math" panose="02040503050406030204" pitchFamily="18" charset="0"/>
                        <a:ea typeface="Cambria Math" panose="02040503050406030204" pitchFamily="18" charset="0"/>
                      </a:rPr>
                      <m:t>𝜅</m:t>
                    </m:r>
                  </m:oMath>
                </a14:m>
                <a:r>
                  <a:rPr lang="en-US" sz="1000" dirty="0">
                    <a:solidFill>
                      <a:schemeClr val="tx1"/>
                    </a:solidFill>
                    <a:latin typeface="+mn-lt"/>
                  </a:rPr>
                  <a:t> are environment-dependent parameters</a:t>
                </a:r>
              </a:p>
            </p:txBody>
          </p:sp>
        </mc:Choice>
        <mc:Fallback xmlns="">
          <p:sp>
            <p:nvSpPr>
              <p:cNvPr id="85" name="TextBox 84">
                <a:extLst>
                  <a:ext uri="{FF2B5EF4-FFF2-40B4-BE49-F238E27FC236}">
                    <a16:creationId xmlns:a16="http://schemas.microsoft.com/office/drawing/2014/main" id="{6EFD1373-E9DD-4A13-A785-12DE1A8017B8}"/>
                  </a:ext>
                </a:extLst>
              </p:cNvPr>
              <p:cNvSpPr txBox="1">
                <a:spLocks noRot="1" noChangeAspect="1" noMove="1" noResize="1" noEditPoints="1" noAdjustHandles="1" noChangeArrowheads="1" noChangeShapeType="1" noTextEdit="1"/>
              </p:cNvSpPr>
              <p:nvPr/>
            </p:nvSpPr>
            <p:spPr>
              <a:xfrm>
                <a:off x="7308305" y="4078594"/>
                <a:ext cx="1572866" cy="400110"/>
              </a:xfrm>
              <a:prstGeom prst="rect">
                <a:avLst/>
              </a:prstGeom>
              <a:blipFill>
                <a:blip r:embed="rId9"/>
                <a:stretch>
                  <a:fillRect b="-6061"/>
                </a:stretch>
              </a:blipFill>
            </p:spPr>
            <p:txBody>
              <a:bodyPr/>
              <a:lstStyle/>
              <a:p>
                <a:r>
                  <a:rPr lang="en-US">
                    <a:noFill/>
                  </a:rPr>
                  <a:t> </a:t>
                </a:r>
              </a:p>
            </p:txBody>
          </p:sp>
        </mc:Fallback>
      </mc:AlternateContent>
    </p:spTree>
    <p:extLst>
      <p:ext uri="{BB962C8B-B14F-4D97-AF65-F5344CB8AC3E}">
        <p14:creationId xmlns:p14="http://schemas.microsoft.com/office/powerpoint/2010/main" val="143692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17F09-C68F-4491-840D-AB27F4E80428}"/>
              </a:ext>
            </a:extLst>
          </p:cNvPr>
          <p:cNvSpPr>
            <a:spLocks noGrp="1"/>
          </p:cNvSpPr>
          <p:nvPr>
            <p:ph type="title"/>
          </p:nvPr>
        </p:nvSpPr>
        <p:spPr/>
        <p:txBody>
          <a:bodyPr/>
          <a:lstStyle/>
          <a:p>
            <a:r>
              <a:rPr lang="en-US" sz="3600" dirty="0"/>
              <a:t>Background: Review of SV model [3]</a:t>
            </a:r>
          </a:p>
        </p:txBody>
      </p:sp>
      <p:sp>
        <p:nvSpPr>
          <p:cNvPr id="3" name="Content Placeholder 2">
            <a:extLst>
              <a:ext uri="{FF2B5EF4-FFF2-40B4-BE49-F238E27FC236}">
                <a16:creationId xmlns:a16="http://schemas.microsoft.com/office/drawing/2014/main" id="{16C3613C-6507-4BC7-8BEF-14CC68045BBB}"/>
              </a:ext>
            </a:extLst>
          </p:cNvPr>
          <p:cNvSpPr>
            <a:spLocks noGrp="1"/>
          </p:cNvSpPr>
          <p:nvPr>
            <p:ph idx="1"/>
          </p:nvPr>
        </p:nvSpPr>
        <p:spPr/>
        <p:txBody>
          <a:bodyPr/>
          <a:lstStyle/>
          <a:p>
            <a:pPr marL="457200" indent="-457200">
              <a:buFont typeface="Arial" panose="020B0604020202020204" pitchFamily="34" charset="0"/>
              <a:buChar char="•"/>
            </a:pPr>
            <a:r>
              <a:rPr lang="en-US" sz="1800" dirty="0"/>
              <a:t>First cluster is formed by “direct” path to receiver</a:t>
            </a:r>
          </a:p>
          <a:p>
            <a:pPr marL="457200" indent="-457200">
              <a:buFont typeface="Arial" panose="020B0604020202020204" pitchFamily="34" charset="0"/>
              <a:buChar char="•"/>
            </a:pPr>
            <a:r>
              <a:rPr lang="en-US" sz="1800" dirty="0"/>
              <a:t>Subsequent cluster result from reflections from the building walls/doors</a:t>
            </a:r>
          </a:p>
          <a:p>
            <a:pPr marL="457200" indent="-457200">
              <a:buFont typeface="Arial" panose="020B0604020202020204" pitchFamily="34" charset="0"/>
              <a:buChar char="•"/>
            </a:pPr>
            <a:r>
              <a:rPr lang="en-US" sz="1800" dirty="0"/>
              <a:t>Cluster arrival times (the arrival times of the first rays of the clusters) are modeled as Poisson arrival process with some rate </a:t>
            </a:r>
            <a:r>
              <a:rPr lang="el-GR" sz="1800" dirty="0"/>
              <a:t>Γ</a:t>
            </a:r>
            <a:endParaRPr lang="en-US" sz="1800" dirty="0"/>
          </a:p>
          <a:p>
            <a:pPr marL="457200" indent="-457200">
              <a:buFont typeface="Arial" panose="020B0604020202020204" pitchFamily="34" charset="0"/>
              <a:buChar char="•"/>
            </a:pPr>
            <a:r>
              <a:rPr lang="en-US" sz="1800" dirty="0"/>
              <a:t>Within each cluster, subsequent rays also arrive according to a Poisson process with another rate </a:t>
            </a:r>
            <a:r>
              <a:rPr lang="el-GR" sz="1800" dirty="0"/>
              <a:t>γ</a:t>
            </a:r>
            <a:r>
              <a:rPr lang="en-US" sz="1800" dirty="0"/>
              <a:t>.  Note all clusters use same </a:t>
            </a:r>
            <a:r>
              <a:rPr lang="el-GR" sz="1800" dirty="0"/>
              <a:t>γ</a:t>
            </a:r>
            <a:r>
              <a:rPr lang="en-US" sz="1800" dirty="0"/>
              <a:t>.</a:t>
            </a:r>
          </a:p>
          <a:p>
            <a:pPr marL="0" indent="0"/>
            <a:endParaRPr lang="en-US" dirty="0"/>
          </a:p>
        </p:txBody>
      </p:sp>
      <p:sp>
        <p:nvSpPr>
          <p:cNvPr id="4" name="Slide Number Placeholder 3">
            <a:extLst>
              <a:ext uri="{FF2B5EF4-FFF2-40B4-BE49-F238E27FC236}">
                <a16:creationId xmlns:a16="http://schemas.microsoft.com/office/drawing/2014/main" id="{8BCC7EE6-8913-41EB-86E7-D83353466CE9}"/>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grpSp>
        <p:nvGrpSpPr>
          <p:cNvPr id="52" name="Group 51">
            <a:extLst>
              <a:ext uri="{FF2B5EF4-FFF2-40B4-BE49-F238E27FC236}">
                <a16:creationId xmlns:a16="http://schemas.microsoft.com/office/drawing/2014/main" id="{2C448829-9628-4CA7-A6C4-77AFCEE8B962}"/>
              </a:ext>
            </a:extLst>
          </p:cNvPr>
          <p:cNvGrpSpPr/>
          <p:nvPr/>
        </p:nvGrpSpPr>
        <p:grpSpPr>
          <a:xfrm>
            <a:off x="2257171" y="3818600"/>
            <a:ext cx="4403063" cy="2060705"/>
            <a:chOff x="2208131" y="4173549"/>
            <a:chExt cx="3352091" cy="1705757"/>
          </a:xfrm>
        </p:grpSpPr>
        <p:cxnSp>
          <p:nvCxnSpPr>
            <p:cNvPr id="15" name="Straight Connector 14">
              <a:extLst>
                <a:ext uri="{FF2B5EF4-FFF2-40B4-BE49-F238E27FC236}">
                  <a16:creationId xmlns:a16="http://schemas.microsoft.com/office/drawing/2014/main" id="{616C1726-7950-44A4-9289-974173F0ECDE}"/>
                </a:ext>
              </a:extLst>
            </p:cNvPr>
            <p:cNvCxnSpPr/>
            <p:nvPr/>
          </p:nvCxnSpPr>
          <p:spPr bwMode="auto">
            <a:xfrm>
              <a:off x="2699792" y="4173549"/>
              <a:ext cx="0" cy="144016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Connector 15">
              <a:extLst>
                <a:ext uri="{FF2B5EF4-FFF2-40B4-BE49-F238E27FC236}">
                  <a16:creationId xmlns:a16="http://schemas.microsoft.com/office/drawing/2014/main" id="{83B5BE12-2750-4F1F-9D2F-D10727B5F62A}"/>
                </a:ext>
              </a:extLst>
            </p:cNvPr>
            <p:cNvCxnSpPr/>
            <p:nvPr/>
          </p:nvCxnSpPr>
          <p:spPr bwMode="auto">
            <a:xfrm>
              <a:off x="2699792" y="5635068"/>
              <a:ext cx="2808312"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9" name="Group 18">
              <a:extLst>
                <a:ext uri="{FF2B5EF4-FFF2-40B4-BE49-F238E27FC236}">
                  <a16:creationId xmlns:a16="http://schemas.microsoft.com/office/drawing/2014/main" id="{C03B97AD-ECC2-44CD-89C1-4B097E75CEF1}"/>
                </a:ext>
              </a:extLst>
            </p:cNvPr>
            <p:cNvGrpSpPr/>
            <p:nvPr/>
          </p:nvGrpSpPr>
          <p:grpSpPr>
            <a:xfrm>
              <a:off x="2926620" y="4823800"/>
              <a:ext cx="760831" cy="818315"/>
              <a:chOff x="3630893" y="4722089"/>
              <a:chExt cx="473054" cy="600478"/>
            </a:xfrm>
          </p:grpSpPr>
          <p:cxnSp>
            <p:nvCxnSpPr>
              <p:cNvPr id="37" name="Straight Arrow Connector 36">
                <a:extLst>
                  <a:ext uri="{FF2B5EF4-FFF2-40B4-BE49-F238E27FC236}">
                    <a16:creationId xmlns:a16="http://schemas.microsoft.com/office/drawing/2014/main" id="{7387C6CB-4C48-47C6-8BED-218E2D4BB157}"/>
                  </a:ext>
                </a:extLst>
              </p:cNvPr>
              <p:cNvCxnSpPr>
                <a:endCxn id="38" idx="0"/>
              </p:cNvCxnSpPr>
              <p:nvPr/>
            </p:nvCxnSpPr>
            <p:spPr bwMode="auto">
              <a:xfrm flipH="1" flipV="1">
                <a:off x="3631265" y="4722089"/>
                <a:ext cx="4631" cy="6004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Freeform: Shape 37">
                <a:extLst>
                  <a:ext uri="{FF2B5EF4-FFF2-40B4-BE49-F238E27FC236}">
                    <a16:creationId xmlns:a16="http://schemas.microsoft.com/office/drawing/2014/main" id="{7A23B42F-084F-4897-83E1-9D57BF04FC92}"/>
                  </a:ext>
                </a:extLst>
              </p:cNvPr>
              <p:cNvSpPr/>
              <p:nvPr/>
            </p:nvSpPr>
            <p:spPr bwMode="auto">
              <a:xfrm>
                <a:off x="3630893" y="4722089"/>
                <a:ext cx="473054" cy="600477"/>
              </a:xfrm>
              <a:custGeom>
                <a:avLst/>
                <a:gdLst>
                  <a:gd name="connsiteX0" fmla="*/ 399 w 507393"/>
                  <a:gd name="connsiteY0" fmla="*/ 0 h 751437"/>
                  <a:gd name="connsiteX1" fmla="*/ 81880 w 507393"/>
                  <a:gd name="connsiteY1" fmla="*/ 461726 h 751437"/>
                  <a:gd name="connsiteX2" fmla="*/ 507393 w 507393"/>
                  <a:gd name="connsiteY2" fmla="*/ 751437 h 751437"/>
                  <a:gd name="connsiteX3" fmla="*/ 507393 w 507393"/>
                  <a:gd name="connsiteY3" fmla="*/ 751437 h 751437"/>
                </a:gdLst>
                <a:ahLst/>
                <a:cxnLst>
                  <a:cxn ang="0">
                    <a:pos x="connsiteX0" y="connsiteY0"/>
                  </a:cxn>
                  <a:cxn ang="0">
                    <a:pos x="connsiteX1" y="connsiteY1"/>
                  </a:cxn>
                  <a:cxn ang="0">
                    <a:pos x="connsiteX2" y="connsiteY2"/>
                  </a:cxn>
                  <a:cxn ang="0">
                    <a:pos x="connsiteX3" y="connsiteY3"/>
                  </a:cxn>
                </a:cxnLst>
                <a:rect l="l" t="t" r="r" b="b"/>
                <a:pathLst>
                  <a:path w="507393" h="751437">
                    <a:moveTo>
                      <a:pt x="399" y="0"/>
                    </a:moveTo>
                    <a:cubicBezTo>
                      <a:pt x="-1110" y="168243"/>
                      <a:pt x="-2619" y="336487"/>
                      <a:pt x="81880" y="461726"/>
                    </a:cubicBezTo>
                    <a:cubicBezTo>
                      <a:pt x="166379" y="586965"/>
                      <a:pt x="507393" y="751437"/>
                      <a:pt x="507393" y="751437"/>
                    </a:cubicBezTo>
                    <a:lnTo>
                      <a:pt x="507393" y="751437"/>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grpSp>
          <p:nvGrpSpPr>
            <p:cNvPr id="20" name="Group 19">
              <a:extLst>
                <a:ext uri="{FF2B5EF4-FFF2-40B4-BE49-F238E27FC236}">
                  <a16:creationId xmlns:a16="http://schemas.microsoft.com/office/drawing/2014/main" id="{4FD9E343-C5AE-429F-B4EE-C785AD11AE84}"/>
                </a:ext>
              </a:extLst>
            </p:cNvPr>
            <p:cNvGrpSpPr/>
            <p:nvPr/>
          </p:nvGrpSpPr>
          <p:grpSpPr>
            <a:xfrm>
              <a:off x="3668503" y="5138125"/>
              <a:ext cx="443282" cy="507056"/>
              <a:chOff x="3630893" y="4722089"/>
              <a:chExt cx="473054" cy="600478"/>
            </a:xfrm>
          </p:grpSpPr>
          <p:cxnSp>
            <p:nvCxnSpPr>
              <p:cNvPr id="35" name="Straight Arrow Connector 34">
                <a:extLst>
                  <a:ext uri="{FF2B5EF4-FFF2-40B4-BE49-F238E27FC236}">
                    <a16:creationId xmlns:a16="http://schemas.microsoft.com/office/drawing/2014/main" id="{2E5A6738-240D-4518-85E9-DAA76F430B4D}"/>
                  </a:ext>
                </a:extLst>
              </p:cNvPr>
              <p:cNvCxnSpPr>
                <a:endCxn id="36" idx="0"/>
              </p:cNvCxnSpPr>
              <p:nvPr/>
            </p:nvCxnSpPr>
            <p:spPr bwMode="auto">
              <a:xfrm flipH="1" flipV="1">
                <a:off x="3631265" y="4722089"/>
                <a:ext cx="4631" cy="6004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Freeform: Shape 35">
                <a:extLst>
                  <a:ext uri="{FF2B5EF4-FFF2-40B4-BE49-F238E27FC236}">
                    <a16:creationId xmlns:a16="http://schemas.microsoft.com/office/drawing/2014/main" id="{F2B3768E-F158-4D76-82CA-492D64F56603}"/>
                  </a:ext>
                </a:extLst>
              </p:cNvPr>
              <p:cNvSpPr/>
              <p:nvPr/>
            </p:nvSpPr>
            <p:spPr bwMode="auto">
              <a:xfrm>
                <a:off x="3630893" y="4722089"/>
                <a:ext cx="473054" cy="600477"/>
              </a:xfrm>
              <a:custGeom>
                <a:avLst/>
                <a:gdLst>
                  <a:gd name="connsiteX0" fmla="*/ 399 w 507393"/>
                  <a:gd name="connsiteY0" fmla="*/ 0 h 751437"/>
                  <a:gd name="connsiteX1" fmla="*/ 81880 w 507393"/>
                  <a:gd name="connsiteY1" fmla="*/ 461726 h 751437"/>
                  <a:gd name="connsiteX2" fmla="*/ 507393 w 507393"/>
                  <a:gd name="connsiteY2" fmla="*/ 751437 h 751437"/>
                  <a:gd name="connsiteX3" fmla="*/ 507393 w 507393"/>
                  <a:gd name="connsiteY3" fmla="*/ 751437 h 751437"/>
                </a:gdLst>
                <a:ahLst/>
                <a:cxnLst>
                  <a:cxn ang="0">
                    <a:pos x="connsiteX0" y="connsiteY0"/>
                  </a:cxn>
                  <a:cxn ang="0">
                    <a:pos x="connsiteX1" y="connsiteY1"/>
                  </a:cxn>
                  <a:cxn ang="0">
                    <a:pos x="connsiteX2" y="connsiteY2"/>
                  </a:cxn>
                  <a:cxn ang="0">
                    <a:pos x="connsiteX3" y="connsiteY3"/>
                  </a:cxn>
                </a:cxnLst>
                <a:rect l="l" t="t" r="r" b="b"/>
                <a:pathLst>
                  <a:path w="507393" h="751437">
                    <a:moveTo>
                      <a:pt x="399" y="0"/>
                    </a:moveTo>
                    <a:cubicBezTo>
                      <a:pt x="-1110" y="168243"/>
                      <a:pt x="-2619" y="336487"/>
                      <a:pt x="81880" y="461726"/>
                    </a:cubicBezTo>
                    <a:cubicBezTo>
                      <a:pt x="166379" y="586965"/>
                      <a:pt x="507393" y="751437"/>
                      <a:pt x="507393" y="751437"/>
                    </a:cubicBezTo>
                    <a:lnTo>
                      <a:pt x="507393" y="751437"/>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21" name="TextBox 20">
              <a:extLst>
                <a:ext uri="{FF2B5EF4-FFF2-40B4-BE49-F238E27FC236}">
                  <a16:creationId xmlns:a16="http://schemas.microsoft.com/office/drawing/2014/main" id="{12E52A1C-92EA-4E89-ADFD-EC555BC43B7B}"/>
                </a:ext>
              </a:extLst>
            </p:cNvPr>
            <p:cNvSpPr txBox="1"/>
            <p:nvPr/>
          </p:nvSpPr>
          <p:spPr>
            <a:xfrm>
              <a:off x="5313038" y="5602307"/>
              <a:ext cx="247184" cy="276999"/>
            </a:xfrm>
            <a:prstGeom prst="rect">
              <a:avLst/>
            </a:prstGeom>
            <a:noFill/>
          </p:spPr>
          <p:txBody>
            <a:bodyPr wrap="none" rtlCol="0">
              <a:spAutoFit/>
            </a:bodyPr>
            <a:lstStyle/>
            <a:p>
              <a:r>
                <a:rPr lang="el-GR" dirty="0">
                  <a:solidFill>
                    <a:schemeClr val="tx1"/>
                  </a:solidFill>
                </a:rPr>
                <a:t>τ</a:t>
              </a:r>
              <a:endParaRPr lang="en-US" dirty="0">
                <a:solidFill>
                  <a:schemeClr val="tx1"/>
                </a:solidFill>
              </a:endParaRPr>
            </a:p>
          </p:txBody>
        </p:sp>
        <p:sp>
          <p:nvSpPr>
            <p:cNvPr id="22" name="TextBox 21">
              <a:extLst>
                <a:ext uri="{FF2B5EF4-FFF2-40B4-BE49-F238E27FC236}">
                  <a16:creationId xmlns:a16="http://schemas.microsoft.com/office/drawing/2014/main" id="{DC1FFEB2-4B30-4CCC-A2D8-6AFBC05ED4F0}"/>
                </a:ext>
              </a:extLst>
            </p:cNvPr>
            <p:cNvSpPr txBox="1"/>
            <p:nvPr/>
          </p:nvSpPr>
          <p:spPr>
            <a:xfrm>
              <a:off x="2208131" y="4360101"/>
              <a:ext cx="691215" cy="276999"/>
            </a:xfrm>
            <a:prstGeom prst="rect">
              <a:avLst/>
            </a:prstGeom>
            <a:noFill/>
          </p:spPr>
          <p:txBody>
            <a:bodyPr wrap="none" rtlCol="0">
              <a:spAutoFit/>
            </a:bodyPr>
            <a:lstStyle/>
            <a:p>
              <a:r>
                <a:rPr lang="en-US" dirty="0">
                  <a:solidFill>
                    <a:schemeClr val="tx1"/>
                  </a:solidFill>
                </a:rPr>
                <a:t>PDP( )</a:t>
              </a:r>
              <a:r>
                <a:rPr lang="en-US" dirty="0"/>
                <a:t>P</a:t>
              </a:r>
            </a:p>
          </p:txBody>
        </p:sp>
        <p:sp>
          <p:nvSpPr>
            <p:cNvPr id="34" name="TextBox 33">
              <a:extLst>
                <a:ext uri="{FF2B5EF4-FFF2-40B4-BE49-F238E27FC236}">
                  <a16:creationId xmlns:a16="http://schemas.microsoft.com/office/drawing/2014/main" id="{109A8153-1901-4FBC-9AC2-4B6A5784BD1C}"/>
                </a:ext>
              </a:extLst>
            </p:cNvPr>
            <p:cNvSpPr txBox="1"/>
            <p:nvPr/>
          </p:nvSpPr>
          <p:spPr>
            <a:xfrm>
              <a:off x="2442449" y="4349421"/>
              <a:ext cx="324128" cy="276999"/>
            </a:xfrm>
            <a:prstGeom prst="rect">
              <a:avLst/>
            </a:prstGeom>
            <a:noFill/>
          </p:spPr>
          <p:txBody>
            <a:bodyPr wrap="none" rtlCol="0">
              <a:spAutoFit/>
            </a:bodyPr>
            <a:lstStyle/>
            <a:p>
              <a:r>
                <a:rPr lang="el-GR" dirty="0">
                  <a:solidFill>
                    <a:schemeClr val="tx1"/>
                  </a:solidFill>
                </a:rPr>
                <a:t>τ</a:t>
              </a:r>
              <a:r>
                <a:rPr lang="en-US" dirty="0">
                  <a:solidFill>
                    <a:schemeClr val="tx1"/>
                  </a:solidFill>
                </a:rPr>
                <a:t>  </a:t>
              </a:r>
            </a:p>
          </p:txBody>
        </p:sp>
        <p:grpSp>
          <p:nvGrpSpPr>
            <p:cNvPr id="39" name="Group 38">
              <a:extLst>
                <a:ext uri="{FF2B5EF4-FFF2-40B4-BE49-F238E27FC236}">
                  <a16:creationId xmlns:a16="http://schemas.microsoft.com/office/drawing/2014/main" id="{A33371F8-0A94-4D24-B8EC-6A326FC76EDB}"/>
                </a:ext>
              </a:extLst>
            </p:cNvPr>
            <p:cNvGrpSpPr/>
            <p:nvPr/>
          </p:nvGrpSpPr>
          <p:grpSpPr>
            <a:xfrm>
              <a:off x="4135918" y="5320756"/>
              <a:ext cx="508089" cy="314312"/>
              <a:chOff x="3630893" y="4722089"/>
              <a:chExt cx="473054" cy="600478"/>
            </a:xfrm>
          </p:grpSpPr>
          <p:cxnSp>
            <p:nvCxnSpPr>
              <p:cNvPr id="40" name="Straight Arrow Connector 39">
                <a:extLst>
                  <a:ext uri="{FF2B5EF4-FFF2-40B4-BE49-F238E27FC236}">
                    <a16:creationId xmlns:a16="http://schemas.microsoft.com/office/drawing/2014/main" id="{35A89952-DB1A-413B-A851-B2DDE5EA1008}"/>
                  </a:ext>
                </a:extLst>
              </p:cNvPr>
              <p:cNvCxnSpPr>
                <a:endCxn id="41" idx="0"/>
              </p:cNvCxnSpPr>
              <p:nvPr/>
            </p:nvCxnSpPr>
            <p:spPr bwMode="auto">
              <a:xfrm flipH="1" flipV="1">
                <a:off x="3631265" y="4722089"/>
                <a:ext cx="4631" cy="6004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Freeform: Shape 40">
                <a:extLst>
                  <a:ext uri="{FF2B5EF4-FFF2-40B4-BE49-F238E27FC236}">
                    <a16:creationId xmlns:a16="http://schemas.microsoft.com/office/drawing/2014/main" id="{2CF0C85B-D880-4642-A227-6B2DEEB799D5}"/>
                  </a:ext>
                </a:extLst>
              </p:cNvPr>
              <p:cNvSpPr/>
              <p:nvPr/>
            </p:nvSpPr>
            <p:spPr bwMode="auto">
              <a:xfrm>
                <a:off x="3630893" y="4722089"/>
                <a:ext cx="473054" cy="600477"/>
              </a:xfrm>
              <a:custGeom>
                <a:avLst/>
                <a:gdLst>
                  <a:gd name="connsiteX0" fmla="*/ 399 w 507393"/>
                  <a:gd name="connsiteY0" fmla="*/ 0 h 751437"/>
                  <a:gd name="connsiteX1" fmla="*/ 81880 w 507393"/>
                  <a:gd name="connsiteY1" fmla="*/ 461726 h 751437"/>
                  <a:gd name="connsiteX2" fmla="*/ 507393 w 507393"/>
                  <a:gd name="connsiteY2" fmla="*/ 751437 h 751437"/>
                  <a:gd name="connsiteX3" fmla="*/ 507393 w 507393"/>
                  <a:gd name="connsiteY3" fmla="*/ 751437 h 751437"/>
                </a:gdLst>
                <a:ahLst/>
                <a:cxnLst>
                  <a:cxn ang="0">
                    <a:pos x="connsiteX0" y="connsiteY0"/>
                  </a:cxn>
                  <a:cxn ang="0">
                    <a:pos x="connsiteX1" y="connsiteY1"/>
                  </a:cxn>
                  <a:cxn ang="0">
                    <a:pos x="connsiteX2" y="connsiteY2"/>
                  </a:cxn>
                  <a:cxn ang="0">
                    <a:pos x="connsiteX3" y="connsiteY3"/>
                  </a:cxn>
                </a:cxnLst>
                <a:rect l="l" t="t" r="r" b="b"/>
                <a:pathLst>
                  <a:path w="507393" h="751437">
                    <a:moveTo>
                      <a:pt x="399" y="0"/>
                    </a:moveTo>
                    <a:cubicBezTo>
                      <a:pt x="-1110" y="168243"/>
                      <a:pt x="-2619" y="336487"/>
                      <a:pt x="81880" y="461726"/>
                    </a:cubicBezTo>
                    <a:cubicBezTo>
                      <a:pt x="166379" y="586965"/>
                      <a:pt x="507393" y="751437"/>
                      <a:pt x="507393" y="751437"/>
                    </a:cubicBezTo>
                    <a:lnTo>
                      <a:pt x="507393" y="751437"/>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43" name="Freeform: Shape 42">
              <a:extLst>
                <a:ext uri="{FF2B5EF4-FFF2-40B4-BE49-F238E27FC236}">
                  <a16:creationId xmlns:a16="http://schemas.microsoft.com/office/drawing/2014/main" id="{5B6178E4-C5D5-43B7-8F56-4D71160F2678}"/>
                </a:ext>
              </a:extLst>
            </p:cNvPr>
            <p:cNvSpPr/>
            <p:nvPr/>
          </p:nvSpPr>
          <p:spPr bwMode="auto">
            <a:xfrm>
              <a:off x="2905125" y="4876800"/>
              <a:ext cx="2019300" cy="657225"/>
            </a:xfrm>
            <a:custGeom>
              <a:avLst/>
              <a:gdLst>
                <a:gd name="connsiteX0" fmla="*/ 0 w 2019300"/>
                <a:gd name="connsiteY0" fmla="*/ 0 h 657225"/>
                <a:gd name="connsiteX1" fmla="*/ 771525 w 2019300"/>
                <a:gd name="connsiteY1" fmla="*/ 333375 h 657225"/>
                <a:gd name="connsiteX2" fmla="*/ 1228725 w 2019300"/>
                <a:gd name="connsiteY2" fmla="*/ 514350 h 657225"/>
                <a:gd name="connsiteX3" fmla="*/ 2019300 w 2019300"/>
                <a:gd name="connsiteY3" fmla="*/ 657225 h 657225"/>
                <a:gd name="connsiteX4" fmla="*/ 2019300 w 2019300"/>
                <a:gd name="connsiteY4" fmla="*/ 657225 h 65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9300" h="657225">
                  <a:moveTo>
                    <a:pt x="0" y="0"/>
                  </a:moveTo>
                  <a:lnTo>
                    <a:pt x="771525" y="333375"/>
                  </a:lnTo>
                  <a:cubicBezTo>
                    <a:pt x="976313" y="419100"/>
                    <a:pt x="1020763" y="460375"/>
                    <a:pt x="1228725" y="514350"/>
                  </a:cubicBezTo>
                  <a:cubicBezTo>
                    <a:pt x="1436687" y="568325"/>
                    <a:pt x="2019300" y="657225"/>
                    <a:pt x="2019300" y="657225"/>
                  </a:cubicBezTo>
                  <a:lnTo>
                    <a:pt x="2019300" y="657225"/>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44" name="TextBox 43">
              <a:extLst>
                <a:ext uri="{FF2B5EF4-FFF2-40B4-BE49-F238E27FC236}">
                  <a16:creationId xmlns:a16="http://schemas.microsoft.com/office/drawing/2014/main" id="{C81A6CA5-25A2-4BFA-B211-553F2CEC5F45}"/>
                </a:ext>
              </a:extLst>
            </p:cNvPr>
            <p:cNvSpPr txBox="1"/>
            <p:nvPr/>
          </p:nvSpPr>
          <p:spPr>
            <a:xfrm>
              <a:off x="3906828" y="4784879"/>
              <a:ext cx="1216152" cy="461665"/>
            </a:xfrm>
            <a:prstGeom prst="rect">
              <a:avLst/>
            </a:prstGeom>
            <a:noFill/>
          </p:spPr>
          <p:txBody>
            <a:bodyPr wrap="square" rtlCol="0">
              <a:spAutoFit/>
            </a:bodyPr>
            <a:lstStyle/>
            <a:p>
              <a:r>
                <a:rPr lang="en-US" sz="2400" dirty="0">
                  <a:solidFill>
                    <a:schemeClr val="tx1"/>
                  </a:solidFill>
                </a:rPr>
                <a:t>e </a:t>
              </a:r>
              <a:r>
                <a:rPr lang="en-US" sz="2400" baseline="30000" dirty="0">
                  <a:solidFill>
                    <a:schemeClr val="tx1"/>
                  </a:solidFill>
                </a:rPr>
                <a:t>-</a:t>
              </a:r>
              <a:r>
                <a:rPr lang="el-GR" sz="2400" baseline="30000" dirty="0">
                  <a:solidFill>
                    <a:schemeClr val="tx1"/>
                  </a:solidFill>
                </a:rPr>
                <a:t>τ</a:t>
              </a:r>
              <a:r>
                <a:rPr lang="en-US" sz="2400" baseline="30000" dirty="0">
                  <a:solidFill>
                    <a:schemeClr val="tx1"/>
                  </a:solidFill>
                </a:rPr>
                <a:t>/ </a:t>
              </a:r>
              <a:r>
                <a:rPr lang="el-GR" sz="2400" baseline="30000" dirty="0">
                  <a:solidFill>
                    <a:schemeClr val="tx1"/>
                  </a:solidFill>
                </a:rPr>
                <a:t>γ</a:t>
              </a:r>
              <a:endParaRPr lang="en-US" sz="2400" baseline="30000" dirty="0">
                <a:solidFill>
                  <a:schemeClr val="tx1"/>
                </a:solidFill>
              </a:endParaRPr>
            </a:p>
          </p:txBody>
        </p:sp>
        <p:cxnSp>
          <p:nvCxnSpPr>
            <p:cNvPr id="46" name="Straight Arrow Connector 45">
              <a:extLst>
                <a:ext uri="{FF2B5EF4-FFF2-40B4-BE49-F238E27FC236}">
                  <a16:creationId xmlns:a16="http://schemas.microsoft.com/office/drawing/2014/main" id="{C659A359-ED5C-4A6B-99C6-9B5975B5DA68}"/>
                </a:ext>
              </a:extLst>
            </p:cNvPr>
            <p:cNvCxnSpPr>
              <a:endCxn id="38" idx="1"/>
            </p:cNvCxnSpPr>
            <p:nvPr/>
          </p:nvCxnSpPr>
          <p:spPr bwMode="auto">
            <a:xfrm flipH="1">
              <a:off x="3049399" y="5098926"/>
              <a:ext cx="939173" cy="22769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8" name="Straight Arrow Connector 47">
              <a:extLst>
                <a:ext uri="{FF2B5EF4-FFF2-40B4-BE49-F238E27FC236}">
                  <a16:creationId xmlns:a16="http://schemas.microsoft.com/office/drawing/2014/main" id="{19843DF9-016F-4E79-A13A-1DDAC8569CD9}"/>
                </a:ext>
              </a:extLst>
            </p:cNvPr>
            <p:cNvCxnSpPr/>
            <p:nvPr/>
          </p:nvCxnSpPr>
          <p:spPr bwMode="auto">
            <a:xfrm flipH="1">
              <a:off x="3754616" y="5091881"/>
              <a:ext cx="233956" cy="37881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0" name="Straight Arrow Connector 49">
              <a:extLst>
                <a:ext uri="{FF2B5EF4-FFF2-40B4-BE49-F238E27FC236}">
                  <a16:creationId xmlns:a16="http://schemas.microsoft.com/office/drawing/2014/main" id="{BB420722-537A-4818-BF31-1344954EDED7}"/>
                </a:ext>
              </a:extLst>
            </p:cNvPr>
            <p:cNvCxnSpPr/>
            <p:nvPr/>
          </p:nvCxnSpPr>
          <p:spPr bwMode="auto">
            <a:xfrm>
              <a:off x="3988572" y="5080881"/>
              <a:ext cx="361246" cy="49031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1" name="TextBox 50">
              <a:extLst>
                <a:ext uri="{FF2B5EF4-FFF2-40B4-BE49-F238E27FC236}">
                  <a16:creationId xmlns:a16="http://schemas.microsoft.com/office/drawing/2014/main" id="{F23915FD-5B56-4D97-9885-7E0C5B50685F}"/>
                </a:ext>
              </a:extLst>
            </p:cNvPr>
            <p:cNvSpPr txBox="1"/>
            <p:nvPr/>
          </p:nvSpPr>
          <p:spPr>
            <a:xfrm>
              <a:off x="3061991" y="4670961"/>
              <a:ext cx="1216152" cy="461665"/>
            </a:xfrm>
            <a:prstGeom prst="rect">
              <a:avLst/>
            </a:prstGeom>
            <a:noFill/>
          </p:spPr>
          <p:txBody>
            <a:bodyPr wrap="square" rtlCol="0">
              <a:spAutoFit/>
            </a:bodyPr>
            <a:lstStyle/>
            <a:p>
              <a:r>
                <a:rPr lang="en-US" sz="2400" dirty="0">
                  <a:solidFill>
                    <a:schemeClr val="tx1"/>
                  </a:solidFill>
                </a:rPr>
                <a:t>e </a:t>
              </a:r>
              <a:r>
                <a:rPr lang="en-US" sz="2400" baseline="30000" dirty="0">
                  <a:solidFill>
                    <a:schemeClr val="tx1"/>
                  </a:solidFill>
                </a:rPr>
                <a:t>-</a:t>
              </a:r>
              <a:r>
                <a:rPr lang="el-GR" sz="2400" baseline="30000" dirty="0">
                  <a:solidFill>
                    <a:schemeClr val="tx1"/>
                  </a:solidFill>
                </a:rPr>
                <a:t>τ</a:t>
              </a:r>
              <a:r>
                <a:rPr lang="en-US" sz="2400" baseline="30000" dirty="0">
                  <a:solidFill>
                    <a:schemeClr val="tx1"/>
                  </a:solidFill>
                </a:rPr>
                <a:t>/ </a:t>
              </a:r>
              <a:r>
                <a:rPr lang="el-GR" sz="2400" baseline="30000" dirty="0">
                  <a:solidFill>
                    <a:schemeClr val="tx1"/>
                  </a:solidFill>
                </a:rPr>
                <a:t>Γ</a:t>
              </a:r>
              <a:endParaRPr lang="en-US" sz="2400" baseline="30000" dirty="0">
                <a:solidFill>
                  <a:schemeClr val="tx1"/>
                </a:solidFill>
              </a:endParaRPr>
            </a:p>
          </p:txBody>
        </p:sp>
      </p:grpSp>
    </p:spTree>
    <p:extLst>
      <p:ext uri="{BB962C8B-B14F-4D97-AF65-F5344CB8AC3E}">
        <p14:creationId xmlns:p14="http://schemas.microsoft.com/office/powerpoint/2010/main" val="54694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52A61-C395-4B04-8D93-2A40D813A76C}"/>
              </a:ext>
            </a:extLst>
          </p:cNvPr>
          <p:cNvSpPr>
            <a:spLocks noGrp="1"/>
          </p:cNvSpPr>
          <p:nvPr>
            <p:ph type="title"/>
          </p:nvPr>
        </p:nvSpPr>
        <p:spPr/>
        <p:txBody>
          <a:bodyPr/>
          <a:lstStyle/>
          <a:p>
            <a:r>
              <a:rPr lang="en-US" sz="3600" dirty="0"/>
              <a:t>Background: Measurements in [3]</a:t>
            </a:r>
          </a:p>
        </p:txBody>
      </p:sp>
      <p:sp>
        <p:nvSpPr>
          <p:cNvPr id="3" name="Content Placeholder 2">
            <a:extLst>
              <a:ext uri="{FF2B5EF4-FFF2-40B4-BE49-F238E27FC236}">
                <a16:creationId xmlns:a16="http://schemas.microsoft.com/office/drawing/2014/main" id="{09C71AF3-124F-405F-846D-1D0E50E0BBDF}"/>
              </a:ext>
            </a:extLst>
          </p:cNvPr>
          <p:cNvSpPr>
            <a:spLocks noGrp="1"/>
          </p:cNvSpPr>
          <p:nvPr>
            <p:ph idx="1"/>
          </p:nvPr>
        </p:nvSpPr>
        <p:spPr/>
        <p:txBody>
          <a:bodyPr/>
          <a:lstStyle/>
          <a:p>
            <a:pPr>
              <a:buFont typeface="Arial" panose="020B0604020202020204" pitchFamily="34" charset="0"/>
              <a:buChar char="•"/>
            </a:pPr>
            <a:r>
              <a:rPr lang="en-US" sz="2000" dirty="0"/>
              <a:t>Medium size 2 story office building, fc = 1.5 GHz</a:t>
            </a:r>
          </a:p>
          <a:p>
            <a:pPr>
              <a:buFont typeface="Arial" panose="020B0604020202020204" pitchFamily="34" charset="0"/>
              <a:buChar char="•"/>
            </a:pPr>
            <a:r>
              <a:rPr lang="en-US" sz="2000" dirty="0"/>
              <a:t>8 rooms measured with 25 locations within each room</a:t>
            </a:r>
          </a:p>
          <a:p>
            <a:pPr>
              <a:buFont typeface="Arial" panose="020B0604020202020204" pitchFamily="34" charset="0"/>
              <a:buChar char="•"/>
            </a:pPr>
            <a:r>
              <a:rPr lang="en-US" sz="2000" dirty="0"/>
              <a:t>Found that 4 rooms only had 1 cluster and 4 other rooms had 2 clusters.</a:t>
            </a:r>
          </a:p>
        </p:txBody>
      </p:sp>
      <p:pic>
        <p:nvPicPr>
          <p:cNvPr id="5" name="Picture 4">
            <a:extLst>
              <a:ext uri="{FF2B5EF4-FFF2-40B4-BE49-F238E27FC236}">
                <a16:creationId xmlns:a16="http://schemas.microsoft.com/office/drawing/2014/main" id="{082CE588-F174-4CCE-A51B-009BA1937E56}"/>
              </a:ext>
            </a:extLst>
          </p:cNvPr>
          <p:cNvPicPr>
            <a:picLocks noChangeAspect="1"/>
          </p:cNvPicPr>
          <p:nvPr/>
        </p:nvPicPr>
        <p:blipFill>
          <a:blip r:embed="rId2"/>
          <a:stretch>
            <a:fillRect/>
          </a:stretch>
        </p:blipFill>
        <p:spPr>
          <a:xfrm>
            <a:off x="1043608" y="2882652"/>
            <a:ext cx="5080779" cy="3506936"/>
          </a:xfrm>
          <a:prstGeom prst="rect">
            <a:avLst/>
          </a:prstGeom>
        </p:spPr>
      </p:pic>
      <p:pic>
        <p:nvPicPr>
          <p:cNvPr id="7" name="Picture 6">
            <a:extLst>
              <a:ext uri="{FF2B5EF4-FFF2-40B4-BE49-F238E27FC236}">
                <a16:creationId xmlns:a16="http://schemas.microsoft.com/office/drawing/2014/main" id="{AB2616B0-1CB2-41A7-9AB9-E11468D2B1C1}"/>
              </a:ext>
            </a:extLst>
          </p:cNvPr>
          <p:cNvPicPr>
            <a:picLocks noChangeAspect="1"/>
          </p:cNvPicPr>
          <p:nvPr/>
        </p:nvPicPr>
        <p:blipFill>
          <a:blip r:embed="rId3"/>
          <a:stretch>
            <a:fillRect/>
          </a:stretch>
        </p:blipFill>
        <p:spPr>
          <a:xfrm>
            <a:off x="5474671" y="2852936"/>
            <a:ext cx="3669329" cy="1484492"/>
          </a:xfrm>
          <a:prstGeom prst="rect">
            <a:avLst/>
          </a:prstGeom>
        </p:spPr>
      </p:pic>
      <p:sp>
        <p:nvSpPr>
          <p:cNvPr id="4" name="TextBox 3">
            <a:extLst>
              <a:ext uri="{FF2B5EF4-FFF2-40B4-BE49-F238E27FC236}">
                <a16:creationId xmlns:a16="http://schemas.microsoft.com/office/drawing/2014/main" id="{61FB7777-78F0-44C2-835A-F24CAB09F7E8}"/>
              </a:ext>
            </a:extLst>
          </p:cNvPr>
          <p:cNvSpPr txBox="1"/>
          <p:nvPr/>
        </p:nvSpPr>
        <p:spPr>
          <a:xfrm>
            <a:off x="6012160" y="4636120"/>
            <a:ext cx="2939927" cy="954107"/>
          </a:xfrm>
          <a:prstGeom prst="rect">
            <a:avLst/>
          </a:prstGeom>
          <a:noFill/>
        </p:spPr>
        <p:txBody>
          <a:bodyPr wrap="square" rtlCol="0">
            <a:spAutoFit/>
          </a:bodyPr>
          <a:lstStyle/>
          <a:p>
            <a:r>
              <a:rPr lang="en-US" sz="1400" dirty="0">
                <a:solidFill>
                  <a:schemeClr val="tx1"/>
                </a:solidFill>
                <a:latin typeface="+mn-lt"/>
              </a:rPr>
              <a:t>Note that 3m x 4m office is similar to the office where the measurements were made with size of 3.9m x 3.45m </a:t>
            </a:r>
          </a:p>
        </p:txBody>
      </p:sp>
    </p:spTree>
    <p:extLst>
      <p:ext uri="{BB962C8B-B14F-4D97-AF65-F5344CB8AC3E}">
        <p14:creationId xmlns:p14="http://schemas.microsoft.com/office/powerpoint/2010/main" val="51199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E74F7-09C3-4CBB-BB92-39EB960C4291}"/>
              </a:ext>
            </a:extLst>
          </p:cNvPr>
          <p:cNvSpPr>
            <a:spLocks noGrp="1"/>
          </p:cNvSpPr>
          <p:nvPr>
            <p:ph type="title"/>
          </p:nvPr>
        </p:nvSpPr>
        <p:spPr/>
        <p:txBody>
          <a:bodyPr/>
          <a:lstStyle/>
          <a:p>
            <a:r>
              <a:rPr lang="en-US" dirty="0"/>
              <a:t>Measurements in office with desk</a:t>
            </a:r>
          </a:p>
        </p:txBody>
      </p:sp>
      <p:sp>
        <p:nvSpPr>
          <p:cNvPr id="4" name="Slide Number Placeholder 3">
            <a:extLst>
              <a:ext uri="{FF2B5EF4-FFF2-40B4-BE49-F238E27FC236}">
                <a16:creationId xmlns:a16="http://schemas.microsoft.com/office/drawing/2014/main" id="{D3E5DF7E-4EB1-4F47-BB6F-53133A97E90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pic>
        <p:nvPicPr>
          <p:cNvPr id="8" name="Picture 7">
            <a:extLst>
              <a:ext uri="{FF2B5EF4-FFF2-40B4-BE49-F238E27FC236}">
                <a16:creationId xmlns:a16="http://schemas.microsoft.com/office/drawing/2014/main" id="{B01BB12C-7740-425A-A9B0-FB7AB39FDCFF}"/>
              </a:ext>
            </a:extLst>
          </p:cNvPr>
          <p:cNvPicPr>
            <a:picLocks noChangeAspect="1"/>
          </p:cNvPicPr>
          <p:nvPr/>
        </p:nvPicPr>
        <p:blipFill>
          <a:blip r:embed="rId2"/>
          <a:stretch>
            <a:fillRect/>
          </a:stretch>
        </p:blipFill>
        <p:spPr>
          <a:xfrm>
            <a:off x="323528" y="1430365"/>
            <a:ext cx="4674543" cy="4040308"/>
          </a:xfrm>
          <a:prstGeom prst="rect">
            <a:avLst/>
          </a:prstGeom>
        </p:spPr>
      </p:pic>
      <p:sp>
        <p:nvSpPr>
          <p:cNvPr id="9" name="TextBox 8">
            <a:extLst>
              <a:ext uri="{FF2B5EF4-FFF2-40B4-BE49-F238E27FC236}">
                <a16:creationId xmlns:a16="http://schemas.microsoft.com/office/drawing/2014/main" id="{92764590-2F11-461A-901A-327A7A7CCF7B}"/>
              </a:ext>
            </a:extLst>
          </p:cNvPr>
          <p:cNvSpPr txBox="1"/>
          <p:nvPr/>
        </p:nvSpPr>
        <p:spPr>
          <a:xfrm>
            <a:off x="5112706" y="2276872"/>
            <a:ext cx="3635758" cy="3046988"/>
          </a:xfrm>
          <a:prstGeom prst="rect">
            <a:avLst/>
          </a:prstGeom>
          <a:noFill/>
        </p:spPr>
        <p:txBody>
          <a:bodyPr wrap="square" rtlCol="0">
            <a:spAutoFit/>
          </a:bodyPr>
          <a:lstStyle/>
          <a:p>
            <a:r>
              <a:rPr lang="en-US" dirty="0">
                <a:solidFill>
                  <a:schemeClr val="tx1"/>
                </a:solidFill>
                <a:latin typeface="+mn-lt"/>
              </a:rPr>
              <a:t>In top left, there is a strong peak at 2ns with a second peak at 6ns, corresponding to reflection from monitor</a:t>
            </a:r>
          </a:p>
          <a:p>
            <a:r>
              <a:rPr lang="en-US" dirty="0">
                <a:solidFill>
                  <a:schemeClr val="tx1"/>
                </a:solidFill>
                <a:latin typeface="+mn-lt"/>
              </a:rPr>
              <a:t>There is an exponentially decaying component starting at around 12ns, which is due to the environment</a:t>
            </a:r>
          </a:p>
          <a:p>
            <a:r>
              <a:rPr lang="en-US" dirty="0">
                <a:solidFill>
                  <a:schemeClr val="tx1"/>
                </a:solidFill>
                <a:latin typeface="+mn-lt"/>
              </a:rPr>
              <a:t>In the top right, the strong peak at 2ns has decreased by more than 10dB (due to shadowing from the chest) while the screen reflected component remains largely unchanged.</a:t>
            </a:r>
          </a:p>
          <a:p>
            <a:r>
              <a:rPr lang="en-US" dirty="0">
                <a:solidFill>
                  <a:schemeClr val="tx1"/>
                </a:solidFill>
                <a:latin typeface="+mn-lt"/>
              </a:rPr>
              <a:t>In the bottom left, the strong peak at 2ns has decreased even more due to the propagation across the body.</a:t>
            </a:r>
          </a:p>
          <a:p>
            <a:r>
              <a:rPr lang="en-US" dirty="0">
                <a:solidFill>
                  <a:schemeClr val="tx1"/>
                </a:solidFill>
                <a:latin typeface="+mn-lt"/>
              </a:rPr>
              <a:t>In the bottom right, the propagation is mostly due to environment and is happening via back and sidewall reflections.</a:t>
            </a:r>
          </a:p>
        </p:txBody>
      </p:sp>
      <p:sp>
        <p:nvSpPr>
          <p:cNvPr id="7" name="TextBox 6">
            <a:extLst>
              <a:ext uri="{FF2B5EF4-FFF2-40B4-BE49-F238E27FC236}">
                <a16:creationId xmlns:a16="http://schemas.microsoft.com/office/drawing/2014/main" id="{EDBFF2FC-931B-47D1-970C-E89A74A182E6}"/>
              </a:ext>
            </a:extLst>
          </p:cNvPr>
          <p:cNvSpPr txBox="1"/>
          <p:nvPr/>
        </p:nvSpPr>
        <p:spPr>
          <a:xfrm>
            <a:off x="5112706" y="1719868"/>
            <a:ext cx="3366627" cy="307777"/>
          </a:xfrm>
          <a:prstGeom prst="rect">
            <a:avLst/>
          </a:prstGeom>
          <a:noFill/>
        </p:spPr>
        <p:txBody>
          <a:bodyPr wrap="none" rtlCol="0">
            <a:spAutoFit/>
          </a:bodyPr>
          <a:lstStyle/>
          <a:p>
            <a:r>
              <a:rPr lang="en-US" sz="1400" dirty="0">
                <a:solidFill>
                  <a:schemeClr val="tx1"/>
                </a:solidFill>
                <a:latin typeface="+mn-lt"/>
              </a:rPr>
              <a:t>Monitor is 0.9 meters away from Popeye</a:t>
            </a:r>
          </a:p>
        </p:txBody>
      </p:sp>
    </p:spTree>
    <p:extLst>
      <p:ext uri="{BB962C8B-B14F-4D97-AF65-F5344CB8AC3E}">
        <p14:creationId xmlns:p14="http://schemas.microsoft.com/office/powerpoint/2010/main" val="30454693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1739</Words>
  <Application>Microsoft Office PowerPoint</Application>
  <PresentationFormat>On-screen Show (4:3)</PresentationFormat>
  <Paragraphs>250</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Cambria Math</vt:lpstr>
      <vt:lpstr>Times New Roman</vt:lpstr>
      <vt:lpstr>Office Theme</vt:lpstr>
      <vt:lpstr>PowerPoint Presentation</vt:lpstr>
      <vt:lpstr>Technical Guidance [1]</vt:lpstr>
      <vt:lpstr>PowerPoint Presentation</vt:lpstr>
      <vt:lpstr>Background : Link Gain Parameters [1]</vt:lpstr>
      <vt:lpstr>Background: A closer look at model in [1]</vt:lpstr>
      <vt:lpstr>Background: IEEE 802.15.4a Channel Model [2]</vt:lpstr>
      <vt:lpstr>Background: Review of SV model [3]</vt:lpstr>
      <vt:lpstr>Background: Measurements in [3]</vt:lpstr>
      <vt:lpstr>Measurements in office with desk</vt:lpstr>
      <vt:lpstr>Example PDPs with and without screen</vt:lpstr>
      <vt:lpstr>PDP Delay Model</vt:lpstr>
      <vt:lpstr>Additional details on parameters</vt:lpstr>
      <vt:lpstr>How does this PDP model compare with SV?</vt:lpstr>
      <vt:lpstr>Simulating the BAN channel</vt:lpstr>
      <vt:lpstr>Conclusions</vt:lpstr>
      <vt:lpstr>Strawpoll</vt:lpstr>
      <vt:lpstr>Appendix</vt:lpstr>
      <vt:lpstr>CM1 Channel Statistics</vt:lpstr>
      <vt:lpstr>CM1 Channel Statistics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2022-03-11T05:50:05Z</dcterms:modified>
  <cp:category/>
</cp:coreProperties>
</file>