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trictFirstAndLastChars="0" saveSubsetFonts="1" autoCompressPictures="0">
  <p:sldMasterIdLst>
    <p:sldMasterId id="2147483648" r:id="rId1"/>
  </p:sldMasterIdLst>
  <p:notesMasterIdLst>
    <p:notesMasterId r:id="rId21"/>
  </p:notesMasterIdLst>
  <p:handoutMasterIdLst>
    <p:handoutMasterId r:id="rId22"/>
  </p:handoutMasterIdLst>
  <p:sldIdLst>
    <p:sldId id="287" r:id="rId2"/>
    <p:sldId id="480" r:id="rId3"/>
    <p:sldId id="496" r:id="rId4"/>
    <p:sldId id="565" r:id="rId5"/>
    <p:sldId id="673" r:id="rId6"/>
    <p:sldId id="670" r:id="rId7"/>
    <p:sldId id="660" r:id="rId8"/>
    <p:sldId id="258" r:id="rId9"/>
    <p:sldId id="661" r:id="rId10"/>
    <p:sldId id="662" r:id="rId11"/>
    <p:sldId id="663" r:id="rId12"/>
    <p:sldId id="666" r:id="rId13"/>
    <p:sldId id="672" r:id="rId14"/>
    <p:sldId id="664" r:id="rId15"/>
    <p:sldId id="671" r:id="rId16"/>
    <p:sldId id="665" r:id="rId17"/>
    <p:sldId id="667" r:id="rId18"/>
    <p:sldId id="668" r:id="rId19"/>
    <p:sldId id="669" r:id="rId20"/>
  </p:sldIdLst>
  <p:sldSz cx="9144000" cy="6858000" type="screen4x3"/>
  <p:notesSz cx="6858000" cy="9237663"/>
  <p:defaultTextStyle>
    <a:defPPr>
      <a:defRPr lang="en-GB"/>
    </a:defPPr>
    <a:lvl1pPr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3" name="Author" initials="A" lastIdx="0"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CC9900"/>
    <a:srgbClr val="0000FF"/>
    <a:srgbClr val="EAEC38"/>
    <a:srgbClr val="C3EC8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95B6AFA-DAE7-482C-92FD-C26D50B7B7D2}" v="107" dt="2022-03-11T05:49:32.284"/>
    <p1510:client id="{518ADDF6-84D6-48F1-B0A0-3201A302701F}" v="22" dt="2022-03-10T16:58:52.33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270" autoAdjust="0"/>
    <p:restoredTop sz="94595" autoAdjust="0"/>
  </p:normalViewPr>
  <p:slideViewPr>
    <p:cSldViewPr>
      <p:cViewPr varScale="1">
        <p:scale>
          <a:sx n="104" d="100"/>
          <a:sy n="104" d="100"/>
        </p:scale>
        <p:origin x="2364" y="114"/>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varScale="1">
      <p:scale>
        <a:sx n="100" d="100"/>
        <a:sy n="100" d="100"/>
      </p:scale>
      <p:origin x="0" y="0"/>
    </p:cViewPr>
  </p:sorterViewPr>
  <p:notesViewPr>
    <p:cSldViewPr>
      <p:cViewPr varScale="1">
        <p:scale>
          <a:sx n="83" d="100"/>
          <a:sy n="83" d="100"/>
        </p:scale>
        <p:origin x="3852" y="9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28"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11D84B6F-8766-4667-BD8B-9099CBFD0161}"/>
              </a:ext>
            </a:extLst>
          </p:cNvPr>
          <p:cNvSpPr>
            <a:spLocks noGrp="1"/>
          </p:cNvSpPr>
          <p:nvPr>
            <p:ph type="hdr" sz="quarter"/>
          </p:nvPr>
        </p:nvSpPr>
        <p:spPr>
          <a:xfrm>
            <a:off x="0" y="0"/>
            <a:ext cx="2971800"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14BBB1D5-380E-4F92-8ACD-5DA4B8BA82F6}"/>
              </a:ext>
            </a:extLst>
          </p:cNvPr>
          <p:cNvSpPr>
            <a:spLocks noGrp="1"/>
          </p:cNvSpPr>
          <p:nvPr>
            <p:ph type="dt" sz="quarter" idx="1"/>
          </p:nvPr>
        </p:nvSpPr>
        <p:spPr>
          <a:xfrm>
            <a:off x="3884613" y="0"/>
            <a:ext cx="2971800" cy="463550"/>
          </a:xfrm>
          <a:prstGeom prst="rect">
            <a:avLst/>
          </a:prstGeom>
        </p:spPr>
        <p:txBody>
          <a:bodyPr vert="horz" lIns="91440" tIns="45720" rIns="91440" bIns="45720" rtlCol="0"/>
          <a:lstStyle>
            <a:lvl1pPr algn="r">
              <a:defRPr sz="1200"/>
            </a:lvl1pPr>
          </a:lstStyle>
          <a:p>
            <a:fld id="{B364C99F-B5D5-4C67-92DA-0957628DB9FF}" type="datetimeFigureOut">
              <a:rPr lang="en-US" smtClean="0"/>
              <a:t>3/10/2022</a:t>
            </a:fld>
            <a:endParaRPr lang="en-US" dirty="0"/>
          </a:p>
        </p:txBody>
      </p:sp>
      <p:sp>
        <p:nvSpPr>
          <p:cNvPr id="4" name="Footer Placeholder 3">
            <a:extLst>
              <a:ext uri="{FF2B5EF4-FFF2-40B4-BE49-F238E27FC236}">
                <a16:creationId xmlns:a16="http://schemas.microsoft.com/office/drawing/2014/main" id="{02D07724-8B67-4AAB-9F76-25B4D58049A5}"/>
              </a:ext>
            </a:extLst>
          </p:cNvPr>
          <p:cNvSpPr>
            <a:spLocks noGrp="1"/>
          </p:cNvSpPr>
          <p:nvPr>
            <p:ph type="ftr" sz="quarter" idx="2"/>
          </p:nvPr>
        </p:nvSpPr>
        <p:spPr>
          <a:xfrm>
            <a:off x="0" y="8774113"/>
            <a:ext cx="2971800"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4CB2FCF8-C17D-43CD-B51B-39A016952A88}"/>
              </a:ext>
            </a:extLst>
          </p:cNvPr>
          <p:cNvSpPr>
            <a:spLocks noGrp="1"/>
          </p:cNvSpPr>
          <p:nvPr>
            <p:ph type="sldNum" sz="quarter" idx="3"/>
          </p:nvPr>
        </p:nvSpPr>
        <p:spPr>
          <a:xfrm>
            <a:off x="3884613" y="8774113"/>
            <a:ext cx="2971800" cy="463550"/>
          </a:xfrm>
          <a:prstGeom prst="rect">
            <a:avLst/>
          </a:prstGeom>
        </p:spPr>
        <p:txBody>
          <a:bodyPr vert="horz" lIns="91440" tIns="45720" rIns="91440" bIns="45720" rtlCol="0" anchor="b"/>
          <a:lstStyle>
            <a:lvl1pPr algn="r">
              <a:defRPr sz="1200"/>
            </a:lvl1pPr>
          </a:lstStyle>
          <a:p>
            <a:fld id="{80A5B33A-9EB0-432D-9764-B8B306DAF2AA}" type="slidenum">
              <a:rPr lang="en-US" smtClean="0"/>
              <a:t>‹#›</a:t>
            </a:fld>
            <a:endParaRPr lang="en-US" dirty="0"/>
          </a:p>
        </p:txBody>
      </p:sp>
    </p:spTree>
    <p:extLst>
      <p:ext uri="{BB962C8B-B14F-4D97-AF65-F5344CB8AC3E}">
        <p14:creationId xmlns:p14="http://schemas.microsoft.com/office/powerpoint/2010/main" val="409067994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AutoShape 1">
            <a:extLst>
              <a:ext uri="{FF2B5EF4-FFF2-40B4-BE49-F238E27FC236}">
                <a16:creationId xmlns:a16="http://schemas.microsoft.com/office/drawing/2014/main" id="{1FAD8B0C-1BCA-4B4B-86AE-C637127452A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3075" name="AutoShape 2">
            <a:extLst>
              <a:ext uri="{FF2B5EF4-FFF2-40B4-BE49-F238E27FC236}">
                <a16:creationId xmlns:a16="http://schemas.microsoft.com/office/drawing/2014/main" id="{B58C36BB-FB5B-4752-861B-050CB2D2169D}"/>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3076" name="AutoShape 3">
            <a:extLst>
              <a:ext uri="{FF2B5EF4-FFF2-40B4-BE49-F238E27FC236}">
                <a16:creationId xmlns:a16="http://schemas.microsoft.com/office/drawing/2014/main" id="{849DF383-6460-403D-AF77-5FFF96D9EF8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3077" name="AutoShape 4">
            <a:extLst>
              <a:ext uri="{FF2B5EF4-FFF2-40B4-BE49-F238E27FC236}">
                <a16:creationId xmlns:a16="http://schemas.microsoft.com/office/drawing/2014/main" id="{9E279C52-D4F4-4280-B302-F741933E0195}"/>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3078" name="AutoShape 5">
            <a:extLst>
              <a:ext uri="{FF2B5EF4-FFF2-40B4-BE49-F238E27FC236}">
                <a16:creationId xmlns:a16="http://schemas.microsoft.com/office/drawing/2014/main" id="{798152AC-16A6-47DC-A055-B74C14C5EC2B}"/>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3079" name="Text Box 6">
            <a:extLst>
              <a:ext uri="{FF2B5EF4-FFF2-40B4-BE49-F238E27FC236}">
                <a16:creationId xmlns:a16="http://schemas.microsoft.com/office/drawing/2014/main" id="{7B12017D-B53A-4443-ACCE-293205F1A8AB}"/>
              </a:ext>
            </a:extLst>
          </p:cNvPr>
          <p:cNvSpPr txBox="1">
            <a:spLocks noChangeArrowheads="1"/>
          </p:cNvSpPr>
          <p:nvPr/>
        </p:nvSpPr>
        <p:spPr bwMode="auto">
          <a:xfrm>
            <a:off x="3429000" y="95250"/>
            <a:ext cx="27844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2" name="Rectangle 7">
            <a:extLst>
              <a:ext uri="{FF2B5EF4-FFF2-40B4-BE49-F238E27FC236}">
                <a16:creationId xmlns:a16="http://schemas.microsoft.com/office/drawing/2014/main" id="{7FBA8C1C-E32A-4F14-9D1F-D7601E734A75}"/>
              </a:ext>
            </a:extLst>
          </p:cNvPr>
          <p:cNvSpPr>
            <a:spLocks noGrp="1" noChangeArrowheads="1"/>
          </p:cNvSpPr>
          <p:nvPr>
            <p:ph type="dt"/>
          </p:nvPr>
        </p:nvSpPr>
        <p:spPr bwMode="auto">
          <a:xfrm>
            <a:off x="646113" y="85725"/>
            <a:ext cx="2700337" cy="211138"/>
          </a:xfrm>
          <a:prstGeom prst="rect">
            <a:avLst/>
          </a:prstGeom>
          <a:noFill/>
          <a:ln>
            <a:noFill/>
          </a:ln>
          <a:effectLst/>
        </p:spPr>
        <p:txBody>
          <a:bodyPr vert="horz" wrap="square" lIns="0" tIns="0" rIns="0" bIns="0" numCol="1" anchor="b" anchorCtr="0" compatLnSpc="1">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Times New Roman" charset="0"/>
                <a:ea typeface="ＭＳ Ｐゴシック" charset="0"/>
                <a:cs typeface="Arial Unicode MS" charset="0"/>
              </a:defRPr>
            </a:lvl1pPr>
          </a:lstStyle>
          <a:p>
            <a:pPr>
              <a:defRPr/>
            </a:pPr>
            <a:r>
              <a:rPr lang="en-US" dirty="0"/>
              <a:t>07/12/10</a:t>
            </a:r>
          </a:p>
        </p:txBody>
      </p:sp>
      <p:sp>
        <p:nvSpPr>
          <p:cNvPr id="3081" name="Rectangle 8">
            <a:extLst>
              <a:ext uri="{FF2B5EF4-FFF2-40B4-BE49-F238E27FC236}">
                <a16:creationId xmlns:a16="http://schemas.microsoft.com/office/drawing/2014/main" id="{E122C960-2A54-40F5-A908-87971E0C7034}"/>
              </a:ext>
            </a:extLst>
          </p:cNvPr>
          <p:cNvSpPr>
            <a:spLocks noGrp="1" noRot="1" noChangeAspect="1" noChangeArrowheads="1"/>
          </p:cNvSpPr>
          <p:nvPr>
            <p:ph type="sldImg"/>
          </p:nvPr>
        </p:nvSpPr>
        <p:spPr bwMode="auto">
          <a:xfrm>
            <a:off x="1130300" y="698500"/>
            <a:ext cx="4594225" cy="3443288"/>
          </a:xfrm>
          <a:prstGeom prst="rect">
            <a:avLst/>
          </a:prstGeom>
          <a:noFill/>
          <a:ln w="126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Rectangle 9">
            <a:extLst>
              <a:ext uri="{FF2B5EF4-FFF2-40B4-BE49-F238E27FC236}">
                <a16:creationId xmlns:a16="http://schemas.microsoft.com/office/drawing/2014/main" id="{1234A300-5485-429F-944B-554FF57137BD}"/>
              </a:ext>
            </a:extLst>
          </p:cNvPr>
          <p:cNvSpPr>
            <a:spLocks noGrp="1" noChangeArrowheads="1"/>
          </p:cNvSpPr>
          <p:nvPr>
            <p:ph type="body"/>
          </p:nvPr>
        </p:nvSpPr>
        <p:spPr bwMode="auto">
          <a:xfrm>
            <a:off x="914400" y="4387850"/>
            <a:ext cx="5021263" cy="4148138"/>
          </a:xfrm>
          <a:prstGeom prst="rect">
            <a:avLst/>
          </a:prstGeom>
          <a:noFill/>
          <a:ln>
            <a:noFill/>
          </a:ln>
          <a:effectLst/>
        </p:spPr>
        <p:txBody>
          <a:bodyPr vert="horz" wrap="square" lIns="92160" tIns="46080" rIns="92160" bIns="46080" numCol="1" anchor="t" anchorCtr="0" compatLnSpc="1">
            <a:prstTxWarp prst="textNoShape">
              <a:avLst/>
            </a:prstTxWarp>
          </a:bodyPr>
          <a:lstStyle/>
          <a:p>
            <a:pPr lvl="0"/>
            <a:endParaRPr lang="en-US" altLang="en-US" noProof="0"/>
          </a:p>
        </p:txBody>
      </p:sp>
      <p:sp>
        <p:nvSpPr>
          <p:cNvPr id="3083" name="Text Box 10">
            <a:extLst>
              <a:ext uri="{FF2B5EF4-FFF2-40B4-BE49-F238E27FC236}">
                <a16:creationId xmlns:a16="http://schemas.microsoft.com/office/drawing/2014/main" id="{1C68885A-041B-4C0A-8E83-F16A43DC578F}"/>
              </a:ext>
            </a:extLst>
          </p:cNvPr>
          <p:cNvSpPr txBox="1">
            <a:spLocks noChangeArrowheads="1"/>
          </p:cNvSpPr>
          <p:nvPr/>
        </p:nvSpPr>
        <p:spPr bwMode="auto">
          <a:xfrm>
            <a:off x="3730625" y="8942388"/>
            <a:ext cx="2482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4" name="Rectangle 11">
            <a:extLst>
              <a:ext uri="{FF2B5EF4-FFF2-40B4-BE49-F238E27FC236}">
                <a16:creationId xmlns:a16="http://schemas.microsoft.com/office/drawing/2014/main" id="{41E70119-92F6-4621-AC57-B463517937D2}"/>
              </a:ext>
            </a:extLst>
          </p:cNvPr>
          <p:cNvSpPr>
            <a:spLocks noGrp="1" noChangeArrowheads="1"/>
          </p:cNvSpPr>
          <p:nvPr>
            <p:ph type="sldNum"/>
          </p:nvPr>
        </p:nvSpPr>
        <p:spPr bwMode="auto">
          <a:xfrm>
            <a:off x="2901950" y="8942388"/>
            <a:ext cx="784225" cy="730250"/>
          </a:xfrm>
          <a:prstGeom prst="rect">
            <a:avLst/>
          </a:prstGeom>
          <a:noFill/>
          <a:ln>
            <a:noFill/>
          </a:ln>
          <a:effectLst/>
        </p:spPr>
        <p:txBody>
          <a:bodyPr vert="horz" wrap="square" lIns="0" tIns="0" rIns="0" bIns="0" numCol="1" anchor="t" anchorCtr="0" compatLnSpc="1">
            <a:prstTxWarp prst="textNoShape">
              <a:avLst/>
            </a:prstTxWarp>
          </a:bodyPr>
          <a:lstStyle>
            <a:lvl1pPr algn="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defRPr>
            </a:lvl1pPr>
          </a:lstStyle>
          <a:p>
            <a:pPr>
              <a:defRPr/>
            </a:pPr>
            <a:r>
              <a:rPr lang="en-US" altLang="en-US" dirty="0"/>
              <a:t>Page </a:t>
            </a:r>
            <a:fld id="{AF55197A-4911-4ED0-BBAA-82A1653DF638}" type="slidenum">
              <a:rPr lang="en-US" altLang="en-US" smtClean="0"/>
              <a:pPr>
                <a:defRPr/>
              </a:pPr>
              <a:t>‹#›</a:t>
            </a:fld>
            <a:endParaRPr lang="en-US" altLang="en-US" dirty="0"/>
          </a:p>
        </p:txBody>
      </p:sp>
      <p:sp>
        <p:nvSpPr>
          <p:cNvPr id="25613" name="Rectangle 12">
            <a:extLst>
              <a:ext uri="{FF2B5EF4-FFF2-40B4-BE49-F238E27FC236}">
                <a16:creationId xmlns:a16="http://schemas.microsoft.com/office/drawing/2014/main" id="{A90C13E1-E327-4B98-B22B-780D71105C8B}"/>
              </a:ext>
            </a:extLst>
          </p:cNvPr>
          <p:cNvSpPr>
            <a:spLocks noChangeArrowheads="1"/>
          </p:cNvSpPr>
          <p:nvPr/>
        </p:nvSpPr>
        <p:spPr bwMode="auto">
          <a:xfrm>
            <a:off x="715963" y="8942388"/>
            <a:ext cx="2255837" cy="182562"/>
          </a:xfrm>
          <a:prstGeom prst="rect">
            <a:avLst/>
          </a:prstGeom>
          <a:noFill/>
          <a:ln>
            <a:noFill/>
          </a:ln>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US" altLang="en-US" dirty="0">
                <a:solidFill>
                  <a:srgbClr val="000000"/>
                </a:solidFill>
              </a:rPr>
              <a:t>Tentative agenda Full WG</a:t>
            </a:r>
          </a:p>
        </p:txBody>
      </p:sp>
      <p:sp>
        <p:nvSpPr>
          <p:cNvPr id="3086" name="Line 13">
            <a:extLst>
              <a:ext uri="{FF2B5EF4-FFF2-40B4-BE49-F238E27FC236}">
                <a16:creationId xmlns:a16="http://schemas.microsoft.com/office/drawing/2014/main" id="{4458E013-756C-4026-9A0C-ED693EE20CB3}"/>
              </a:ext>
            </a:extLst>
          </p:cNvPr>
          <p:cNvSpPr>
            <a:spLocks noChangeShapeType="1"/>
          </p:cNvSpPr>
          <p:nvPr/>
        </p:nvSpPr>
        <p:spPr bwMode="auto">
          <a:xfrm>
            <a:off x="736600" y="8940800"/>
            <a:ext cx="5405438"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dirty="0"/>
          </a:p>
        </p:txBody>
      </p:sp>
      <p:sp>
        <p:nvSpPr>
          <p:cNvPr id="3087" name="Line 14">
            <a:extLst>
              <a:ext uri="{FF2B5EF4-FFF2-40B4-BE49-F238E27FC236}">
                <a16:creationId xmlns:a16="http://schemas.microsoft.com/office/drawing/2014/main" id="{A892DDF2-531F-4C1A-BB8E-FDD3F71D9892}"/>
              </a:ext>
            </a:extLst>
          </p:cNvPr>
          <p:cNvSpPr>
            <a:spLocks noChangeShapeType="1"/>
          </p:cNvSpPr>
          <p:nvPr/>
        </p:nvSpPr>
        <p:spPr bwMode="auto">
          <a:xfrm>
            <a:off x="661988" y="295275"/>
            <a:ext cx="55546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dirty="0"/>
          </a:p>
        </p:txBody>
      </p:sp>
    </p:spTree>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4FDF47AF-7F27-47A2-AC95-1B734D852285}"/>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dirty="0">
                <a:ea typeface="Arial Unicode MS" pitchFamily="34" charset="-128"/>
              </a:rPr>
              <a:t>07/12/10</a:t>
            </a:r>
          </a:p>
        </p:txBody>
      </p:sp>
      <p:sp>
        <p:nvSpPr>
          <p:cNvPr id="5123" name="Rectangle 11">
            <a:extLst>
              <a:ext uri="{FF2B5EF4-FFF2-40B4-BE49-F238E27FC236}">
                <a16:creationId xmlns:a16="http://schemas.microsoft.com/office/drawing/2014/main" id="{E7A312FD-48BA-4567-B1F3-7520CA98CA17}"/>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dirty="0"/>
              <a:t>Page </a:t>
            </a:r>
            <a:fld id="{2A02BA22-F607-40B6-B650-89B025089CA0}" type="slidenum">
              <a:rPr lang="en-US" altLang="en-US" sz="2400" smtClean="0"/>
              <a:pPr>
                <a:spcBef>
                  <a:spcPct val="0"/>
                </a:spcBef>
                <a:buClrTx/>
                <a:buFontTx/>
                <a:buNone/>
              </a:pPr>
              <a:t>1</a:t>
            </a:fld>
            <a:endParaRPr lang="en-US" altLang="en-US" sz="2400" dirty="0"/>
          </a:p>
        </p:txBody>
      </p:sp>
      <p:sp>
        <p:nvSpPr>
          <p:cNvPr id="5124" name="Text Box 1">
            <a:extLst>
              <a:ext uri="{FF2B5EF4-FFF2-40B4-BE49-F238E27FC236}">
                <a16:creationId xmlns:a16="http://schemas.microsoft.com/office/drawing/2014/main" id="{C0042731-F3F6-4A64-81A0-A6EDF2F792BF}"/>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dirty="0"/>
              <a:t>Jul 12, 2010</a:t>
            </a:r>
          </a:p>
        </p:txBody>
      </p:sp>
      <p:sp>
        <p:nvSpPr>
          <p:cNvPr id="5125" name="Text Box 2">
            <a:extLst>
              <a:ext uri="{FF2B5EF4-FFF2-40B4-BE49-F238E27FC236}">
                <a16:creationId xmlns:a16="http://schemas.microsoft.com/office/drawing/2014/main" id="{15A48728-99FA-4FFC-99DB-2BCCC7484781}"/>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dirty="0"/>
              <a:t>Page </a:t>
            </a:r>
            <a:fld id="{B08E7645-705B-4ADD-B5B6-F7EFEFDE2AD9}" type="slidenum">
              <a:rPr lang="en-US" altLang="en-US"/>
              <a:pPr algn="r" eaLnBrk="1" hangingPunct="1">
                <a:spcBef>
                  <a:spcPct val="0"/>
                </a:spcBef>
                <a:buClrTx/>
                <a:buFontTx/>
                <a:buNone/>
              </a:pPr>
              <a:t>1</a:t>
            </a:fld>
            <a:endParaRPr lang="en-US" altLang="en-US" dirty="0"/>
          </a:p>
        </p:txBody>
      </p:sp>
      <p:sp>
        <p:nvSpPr>
          <p:cNvPr id="5126" name="Text Box 3">
            <a:extLst>
              <a:ext uri="{FF2B5EF4-FFF2-40B4-BE49-F238E27FC236}">
                <a16:creationId xmlns:a16="http://schemas.microsoft.com/office/drawing/2014/main" id="{40B3C9E2-901C-4E2D-9196-A5D26B960683}"/>
              </a:ext>
            </a:extLst>
          </p:cNvPr>
          <p:cNvSpPr>
            <a:spLocks noGrp="1" noRot="1" noChangeAspect="1" noChangeArrowheads="1" noTextEdit="1"/>
          </p:cNvSpPr>
          <p:nvPr>
            <p:ph type="sldImg"/>
          </p:nvPr>
        </p:nvSpPr>
        <p:spPr>
          <a:xfrm>
            <a:off x="1130300" y="698500"/>
            <a:ext cx="4602163" cy="3451225"/>
          </a:xfrm>
          <a:solidFill>
            <a:srgbClr val="FFFFFF"/>
          </a:solidFill>
          <a:ln/>
        </p:spPr>
      </p:sp>
      <p:sp>
        <p:nvSpPr>
          <p:cNvPr id="5127" name="Text Box 4">
            <a:extLst>
              <a:ext uri="{FF2B5EF4-FFF2-40B4-BE49-F238E27FC236}">
                <a16:creationId xmlns:a16="http://schemas.microsoft.com/office/drawing/2014/main" id="{9444E41B-0F32-4A16-9E20-D6DFD1D90FA5}"/>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dirty="0">
              <a:latin typeface="Times New Roman" panose="02020603050405020304"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p:nvPr>
        </p:nvSpPr>
        <p:spPr/>
        <p:txBody>
          <a:bodyPr/>
          <a:lstStyle/>
          <a:p>
            <a:pPr>
              <a:defRPr/>
            </a:pPr>
            <a:r>
              <a:rPr lang="en-US" dirty="0"/>
              <a:t>07/12/10</a:t>
            </a:r>
          </a:p>
        </p:txBody>
      </p:sp>
      <p:sp>
        <p:nvSpPr>
          <p:cNvPr id="5" name="Slide Number Placeholder 4"/>
          <p:cNvSpPr>
            <a:spLocks noGrp="1"/>
          </p:cNvSpPr>
          <p:nvPr>
            <p:ph type="sldNum"/>
          </p:nvPr>
        </p:nvSpPr>
        <p:spPr/>
        <p:txBody>
          <a:bodyPr/>
          <a:lstStyle/>
          <a:p>
            <a:pPr>
              <a:defRPr/>
            </a:pPr>
            <a:r>
              <a:rPr lang="en-US" altLang="en-US" dirty="0"/>
              <a:t>Page </a:t>
            </a:r>
            <a:fld id="{AF55197A-4911-4ED0-BBAA-82A1653DF638}" type="slidenum">
              <a:rPr lang="en-US" altLang="en-US" smtClean="0"/>
              <a:pPr>
                <a:defRPr/>
              </a:pPr>
              <a:t>7</a:t>
            </a:fld>
            <a:endParaRPr lang="en-US" altLang="en-US" dirty="0"/>
          </a:p>
        </p:txBody>
      </p:sp>
    </p:spTree>
    <p:extLst>
      <p:ext uri="{BB962C8B-B14F-4D97-AF65-F5344CB8AC3E}">
        <p14:creationId xmlns:p14="http://schemas.microsoft.com/office/powerpoint/2010/main" val="4430125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9">
            <a:extLst>
              <a:ext uri="{FF2B5EF4-FFF2-40B4-BE49-F238E27FC236}">
                <a16:creationId xmlns:a16="http://schemas.microsoft.com/office/drawing/2014/main" id="{CDECFD97-FF53-4387-BAF0-F12D463EB1E9}"/>
              </a:ext>
            </a:extLst>
          </p:cNvPr>
          <p:cNvSpPr>
            <a:spLocks noGrp="1" noChangeArrowheads="1"/>
          </p:cNvSpPr>
          <p:nvPr>
            <p:ph type="sldNum" idx="10"/>
          </p:nvPr>
        </p:nvSpPr>
        <p:spPr>
          <a:ln/>
        </p:spPr>
        <p:txBody>
          <a:bodyPr/>
          <a:lstStyle>
            <a:lvl1pPr>
              <a:defRPr/>
            </a:lvl1pPr>
          </a:lstStyle>
          <a:p>
            <a:pPr>
              <a:defRPr/>
            </a:pPr>
            <a:r>
              <a:rPr lang="en-US" altLang="en-US" dirty="0"/>
              <a:t>Slide </a:t>
            </a:r>
            <a:fld id="{CAA2C270-03FA-43C7-AEFB-067184F3C062}" type="slidenum">
              <a:rPr lang="en-US" altLang="en-US" smtClean="0"/>
              <a:pPr>
                <a:defRPr/>
              </a:pPr>
              <a:t>‹#›</a:t>
            </a:fld>
            <a:endParaRPr lang="en-US" altLang="en-US" dirty="0"/>
          </a:p>
        </p:txBody>
      </p:sp>
    </p:spTree>
    <p:extLst>
      <p:ext uri="{BB962C8B-B14F-4D97-AF65-F5344CB8AC3E}">
        <p14:creationId xmlns:p14="http://schemas.microsoft.com/office/powerpoint/2010/main" val="1087355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920AD8A7-AF3A-45B5-A4AF-214DE59C8098}"/>
              </a:ext>
            </a:extLst>
          </p:cNvPr>
          <p:cNvSpPr>
            <a:spLocks noGrp="1" noChangeArrowheads="1"/>
          </p:cNvSpPr>
          <p:nvPr>
            <p:ph type="sldNum" idx="10"/>
          </p:nvPr>
        </p:nvSpPr>
        <p:spPr>
          <a:ln/>
        </p:spPr>
        <p:txBody>
          <a:bodyPr/>
          <a:lstStyle>
            <a:lvl1pPr>
              <a:defRPr/>
            </a:lvl1pPr>
          </a:lstStyle>
          <a:p>
            <a:pPr>
              <a:defRPr/>
            </a:pPr>
            <a:r>
              <a:rPr lang="en-US" altLang="en-US" dirty="0"/>
              <a:t>Slide </a:t>
            </a:r>
            <a:fld id="{6A68D7BD-EE7B-43EB-BA6B-D7A780E6E7A2}" type="slidenum">
              <a:rPr lang="en-US" altLang="en-US" smtClean="0"/>
              <a:pPr>
                <a:defRPr/>
              </a:pPr>
              <a:t>‹#›</a:t>
            </a:fld>
            <a:endParaRPr lang="en-US" altLang="en-US" dirty="0"/>
          </a:p>
        </p:txBody>
      </p:sp>
    </p:spTree>
    <p:extLst>
      <p:ext uri="{BB962C8B-B14F-4D97-AF65-F5344CB8AC3E}">
        <p14:creationId xmlns:p14="http://schemas.microsoft.com/office/powerpoint/2010/main" val="33025762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8438" y="685800"/>
            <a:ext cx="1978025" cy="5554663"/>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609600" y="685800"/>
            <a:ext cx="5786438" cy="5554663"/>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67540C22-21B0-475E-96ED-8FBF9E25E7D2}"/>
              </a:ext>
            </a:extLst>
          </p:cNvPr>
          <p:cNvSpPr>
            <a:spLocks noGrp="1" noChangeArrowheads="1"/>
          </p:cNvSpPr>
          <p:nvPr>
            <p:ph type="sldNum" idx="10"/>
          </p:nvPr>
        </p:nvSpPr>
        <p:spPr>
          <a:ln/>
        </p:spPr>
        <p:txBody>
          <a:bodyPr/>
          <a:lstStyle>
            <a:lvl1pPr>
              <a:defRPr/>
            </a:lvl1pPr>
          </a:lstStyle>
          <a:p>
            <a:pPr>
              <a:defRPr/>
            </a:pPr>
            <a:r>
              <a:rPr lang="en-US" altLang="en-US" dirty="0"/>
              <a:t>Slide </a:t>
            </a:r>
            <a:fld id="{D4FA0C20-D616-47F3-A135-1674C8921168}" type="slidenum">
              <a:rPr lang="en-US" altLang="en-US" smtClean="0"/>
              <a:pPr>
                <a:defRPr/>
              </a:pPr>
              <a:t>‹#›</a:t>
            </a:fld>
            <a:endParaRPr lang="en-US" altLang="en-US" dirty="0"/>
          </a:p>
        </p:txBody>
      </p:sp>
    </p:spTree>
    <p:extLst>
      <p:ext uri="{BB962C8B-B14F-4D97-AF65-F5344CB8AC3E}">
        <p14:creationId xmlns:p14="http://schemas.microsoft.com/office/powerpoint/2010/main" val="2536889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3865CD11-6439-4324-AFE9-E89B987C693E}"/>
              </a:ext>
            </a:extLst>
          </p:cNvPr>
          <p:cNvSpPr>
            <a:spLocks noGrp="1" noChangeArrowheads="1"/>
          </p:cNvSpPr>
          <p:nvPr>
            <p:ph type="sldNum" idx="10"/>
          </p:nvPr>
        </p:nvSpPr>
        <p:spPr>
          <a:ln/>
        </p:spPr>
        <p:txBody>
          <a:bodyPr/>
          <a:lstStyle>
            <a:lvl1pPr>
              <a:defRPr/>
            </a:lvl1pPr>
          </a:lstStyle>
          <a:p>
            <a:pPr>
              <a:defRPr/>
            </a:pPr>
            <a:r>
              <a:rPr lang="en-US" altLang="en-US" dirty="0"/>
              <a:t>Slide </a:t>
            </a:r>
            <a:fld id="{5DD27314-9434-4B6F-80C2-AAC402118CDA}" type="slidenum">
              <a:rPr lang="en-US" altLang="en-US" smtClean="0"/>
              <a:pPr>
                <a:defRPr/>
              </a:pPr>
              <a:t>‹#›</a:t>
            </a:fld>
            <a:endParaRPr lang="en-US" altLang="en-US" dirty="0"/>
          </a:p>
        </p:txBody>
      </p:sp>
    </p:spTree>
    <p:extLst>
      <p:ext uri="{BB962C8B-B14F-4D97-AF65-F5344CB8AC3E}">
        <p14:creationId xmlns:p14="http://schemas.microsoft.com/office/powerpoint/2010/main" val="8982834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9">
            <a:extLst>
              <a:ext uri="{FF2B5EF4-FFF2-40B4-BE49-F238E27FC236}">
                <a16:creationId xmlns:a16="http://schemas.microsoft.com/office/drawing/2014/main" id="{BF17094D-F91B-41DB-9A16-A7218645C9FA}"/>
              </a:ext>
            </a:extLst>
          </p:cNvPr>
          <p:cNvSpPr>
            <a:spLocks noGrp="1" noChangeArrowheads="1"/>
          </p:cNvSpPr>
          <p:nvPr>
            <p:ph type="sldNum" idx="10"/>
          </p:nvPr>
        </p:nvSpPr>
        <p:spPr>
          <a:ln/>
        </p:spPr>
        <p:txBody>
          <a:bodyPr/>
          <a:lstStyle>
            <a:lvl1pPr>
              <a:defRPr/>
            </a:lvl1pPr>
          </a:lstStyle>
          <a:p>
            <a:pPr>
              <a:defRPr/>
            </a:pPr>
            <a:r>
              <a:rPr lang="en-US" altLang="en-US" dirty="0"/>
              <a:t>Slide </a:t>
            </a:r>
            <a:fld id="{3D266AC6-DD33-448D-B445-2628016ADA7D}" type="slidenum">
              <a:rPr lang="en-US" altLang="en-US" smtClean="0"/>
              <a:pPr>
                <a:defRPr/>
              </a:pPr>
              <a:t>‹#›</a:t>
            </a:fld>
            <a:endParaRPr lang="en-US" altLang="en-US" dirty="0"/>
          </a:p>
        </p:txBody>
      </p:sp>
    </p:spTree>
    <p:extLst>
      <p:ext uri="{BB962C8B-B14F-4D97-AF65-F5344CB8AC3E}">
        <p14:creationId xmlns:p14="http://schemas.microsoft.com/office/powerpoint/2010/main" val="3747991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Click to edit Master title style</a:t>
            </a:r>
            <a:endParaRPr lang="en-US" dirty="0"/>
          </a:p>
        </p:txBody>
      </p:sp>
      <p:sp>
        <p:nvSpPr>
          <p:cNvPr id="3" name="Content Placeholder 2"/>
          <p:cNvSpPr>
            <a:spLocks noGrp="1"/>
          </p:cNvSpPr>
          <p:nvPr>
            <p:ph sz="half" idx="1"/>
          </p:nvPr>
        </p:nvSpPr>
        <p:spPr>
          <a:xfrm>
            <a:off x="609600" y="1371600"/>
            <a:ext cx="3805238"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567238" y="1371600"/>
            <a:ext cx="3806825"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9">
            <a:extLst>
              <a:ext uri="{FF2B5EF4-FFF2-40B4-BE49-F238E27FC236}">
                <a16:creationId xmlns:a16="http://schemas.microsoft.com/office/drawing/2014/main" id="{F60F77CD-DD4D-4F42-85AE-C07B6997D237}"/>
              </a:ext>
            </a:extLst>
          </p:cNvPr>
          <p:cNvSpPr>
            <a:spLocks noGrp="1" noChangeArrowheads="1"/>
          </p:cNvSpPr>
          <p:nvPr>
            <p:ph type="sldNum" idx="10"/>
          </p:nvPr>
        </p:nvSpPr>
        <p:spPr>
          <a:ln/>
        </p:spPr>
        <p:txBody>
          <a:bodyPr/>
          <a:lstStyle>
            <a:lvl1pPr>
              <a:defRPr/>
            </a:lvl1pPr>
          </a:lstStyle>
          <a:p>
            <a:pPr>
              <a:defRPr/>
            </a:pPr>
            <a:r>
              <a:rPr lang="en-US" altLang="en-US" dirty="0"/>
              <a:t>Slide </a:t>
            </a:r>
            <a:fld id="{1F551F72-38F2-479C-990C-DF0D2C0B1F2C}" type="slidenum">
              <a:rPr lang="en-US" altLang="en-US" smtClean="0"/>
              <a:pPr>
                <a:defRPr/>
              </a:pPr>
              <a:t>‹#›</a:t>
            </a:fld>
            <a:endParaRPr lang="en-US" altLang="en-US" dirty="0"/>
          </a:p>
        </p:txBody>
      </p:sp>
    </p:spTree>
    <p:extLst>
      <p:ext uri="{BB962C8B-B14F-4D97-AF65-F5344CB8AC3E}">
        <p14:creationId xmlns:p14="http://schemas.microsoft.com/office/powerpoint/2010/main" val="3901467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9">
            <a:extLst>
              <a:ext uri="{FF2B5EF4-FFF2-40B4-BE49-F238E27FC236}">
                <a16:creationId xmlns:a16="http://schemas.microsoft.com/office/drawing/2014/main" id="{4906BD87-6C63-4BAE-BB78-2E037CDA80CF}"/>
              </a:ext>
            </a:extLst>
          </p:cNvPr>
          <p:cNvSpPr>
            <a:spLocks noGrp="1" noChangeArrowheads="1"/>
          </p:cNvSpPr>
          <p:nvPr>
            <p:ph type="sldNum" idx="10"/>
          </p:nvPr>
        </p:nvSpPr>
        <p:spPr>
          <a:ln/>
        </p:spPr>
        <p:txBody>
          <a:bodyPr/>
          <a:lstStyle>
            <a:lvl1pPr>
              <a:defRPr/>
            </a:lvl1pPr>
          </a:lstStyle>
          <a:p>
            <a:pPr>
              <a:defRPr/>
            </a:pPr>
            <a:r>
              <a:rPr lang="en-US" altLang="en-US" dirty="0"/>
              <a:t>Slide </a:t>
            </a:r>
            <a:fld id="{07143AE2-8961-49C4-80E3-5346A3EB4C4A}" type="slidenum">
              <a:rPr lang="en-US" altLang="en-US" smtClean="0"/>
              <a:pPr>
                <a:defRPr/>
              </a:pPr>
              <a:t>‹#›</a:t>
            </a:fld>
            <a:endParaRPr lang="en-US" altLang="en-US" dirty="0"/>
          </a:p>
        </p:txBody>
      </p:sp>
    </p:spTree>
    <p:extLst>
      <p:ext uri="{BB962C8B-B14F-4D97-AF65-F5344CB8AC3E}">
        <p14:creationId xmlns:p14="http://schemas.microsoft.com/office/powerpoint/2010/main" val="1138997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9">
            <a:extLst>
              <a:ext uri="{FF2B5EF4-FFF2-40B4-BE49-F238E27FC236}">
                <a16:creationId xmlns:a16="http://schemas.microsoft.com/office/drawing/2014/main" id="{77CDBA8A-BE42-43E1-A3A6-A4B661E728FA}"/>
              </a:ext>
            </a:extLst>
          </p:cNvPr>
          <p:cNvSpPr>
            <a:spLocks noGrp="1" noChangeArrowheads="1"/>
          </p:cNvSpPr>
          <p:nvPr>
            <p:ph type="sldNum" idx="10"/>
          </p:nvPr>
        </p:nvSpPr>
        <p:spPr>
          <a:ln/>
        </p:spPr>
        <p:txBody>
          <a:bodyPr/>
          <a:lstStyle>
            <a:lvl1pPr>
              <a:defRPr/>
            </a:lvl1pPr>
          </a:lstStyle>
          <a:p>
            <a:pPr>
              <a:defRPr/>
            </a:pPr>
            <a:r>
              <a:rPr lang="en-US" altLang="en-US" dirty="0"/>
              <a:t>Slide </a:t>
            </a:r>
            <a:fld id="{49DFBF5E-CB2C-45B5-BBB9-429FD974229E}" type="slidenum">
              <a:rPr lang="en-US" altLang="en-US" smtClean="0"/>
              <a:pPr>
                <a:defRPr/>
              </a:pPr>
              <a:t>‹#›</a:t>
            </a:fld>
            <a:endParaRPr lang="en-US" altLang="en-US" dirty="0"/>
          </a:p>
        </p:txBody>
      </p:sp>
    </p:spTree>
    <p:extLst>
      <p:ext uri="{BB962C8B-B14F-4D97-AF65-F5344CB8AC3E}">
        <p14:creationId xmlns:p14="http://schemas.microsoft.com/office/powerpoint/2010/main" val="14132547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DDB69A1-11BC-41B0-8884-BE90EB602636}"/>
              </a:ext>
            </a:extLst>
          </p:cNvPr>
          <p:cNvSpPr>
            <a:spLocks noGrp="1" noChangeArrowheads="1"/>
          </p:cNvSpPr>
          <p:nvPr>
            <p:ph type="sldNum" idx="10"/>
          </p:nvPr>
        </p:nvSpPr>
        <p:spPr>
          <a:xfrm>
            <a:off x="4244975" y="6538913"/>
            <a:ext cx="654050" cy="382587"/>
          </a:xfrm>
        </p:spPr>
        <p:txBody>
          <a:bodyPr/>
          <a:lstStyle>
            <a:lvl1pPr>
              <a:defRPr/>
            </a:lvl1pPr>
          </a:lstStyle>
          <a:p>
            <a:pPr>
              <a:defRPr/>
            </a:pPr>
            <a:r>
              <a:rPr lang="en-US" altLang="en-US" dirty="0"/>
              <a:t>Slid</a:t>
            </a:r>
            <a:fld id="{0F04E8E9-279B-42CA-B6E8-61A287E0027B}" type="slidenum">
              <a:rPr lang="en-US" altLang="en-US" smtClean="0"/>
              <a:pPr>
                <a:defRPr/>
              </a:pPr>
              <a:t>‹#›</a:t>
            </a:fld>
            <a:endParaRPr lang="en-US" altLang="en-US" dirty="0"/>
          </a:p>
        </p:txBody>
      </p:sp>
    </p:spTree>
    <p:extLst>
      <p:ext uri="{BB962C8B-B14F-4D97-AF65-F5344CB8AC3E}">
        <p14:creationId xmlns:p14="http://schemas.microsoft.com/office/powerpoint/2010/main" val="38143437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hasCustomPrompt="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dirty="0"/>
              <a:t>Click to edit Master </a:t>
            </a:r>
            <a:r>
              <a:rPr lang="en-GB" dirty="0" err="1"/>
              <a:t>te</a:t>
            </a:r>
            <a:r>
              <a:rPr lang="en-GB" dirty="0"/>
              <a: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CC365BC2-592E-47FF-BFDD-D1B2E6BD5920}"/>
              </a:ext>
            </a:extLst>
          </p:cNvPr>
          <p:cNvSpPr>
            <a:spLocks noGrp="1" noChangeArrowheads="1"/>
          </p:cNvSpPr>
          <p:nvPr>
            <p:ph type="sldNum" idx="10"/>
          </p:nvPr>
        </p:nvSpPr>
        <p:spPr>
          <a:ln/>
        </p:spPr>
        <p:txBody>
          <a:bodyPr/>
          <a:lstStyle>
            <a:lvl1pPr>
              <a:defRPr/>
            </a:lvl1pPr>
          </a:lstStyle>
          <a:p>
            <a:pPr>
              <a:defRPr/>
            </a:pPr>
            <a:r>
              <a:rPr lang="en-US" altLang="en-US" dirty="0"/>
              <a:t>Slide </a:t>
            </a:r>
            <a:fld id="{48BD2DDC-C4F9-4DA1-A63E-D3965D205843}" type="slidenum">
              <a:rPr lang="en-US" altLang="en-US" smtClean="0"/>
              <a:pPr>
                <a:defRPr/>
              </a:pPr>
              <a:t>‹#›</a:t>
            </a:fld>
            <a:endParaRPr lang="en-US" altLang="en-US" dirty="0"/>
          </a:p>
        </p:txBody>
      </p:sp>
    </p:spTree>
    <p:extLst>
      <p:ext uri="{BB962C8B-B14F-4D97-AF65-F5344CB8AC3E}">
        <p14:creationId xmlns:p14="http://schemas.microsoft.com/office/powerpoint/2010/main" val="20010253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1E37D6BB-C57E-46F3-9463-6F29DC2C04C7}"/>
              </a:ext>
            </a:extLst>
          </p:cNvPr>
          <p:cNvSpPr>
            <a:spLocks noGrp="1" noChangeArrowheads="1"/>
          </p:cNvSpPr>
          <p:nvPr>
            <p:ph type="sldNum" idx="10"/>
          </p:nvPr>
        </p:nvSpPr>
        <p:spPr>
          <a:ln/>
        </p:spPr>
        <p:txBody>
          <a:bodyPr/>
          <a:lstStyle>
            <a:lvl1pPr>
              <a:defRPr/>
            </a:lvl1pPr>
          </a:lstStyle>
          <a:p>
            <a:pPr>
              <a:defRPr/>
            </a:pPr>
            <a:r>
              <a:rPr lang="en-US" altLang="en-US" dirty="0"/>
              <a:t>Slide </a:t>
            </a:r>
            <a:fld id="{2771F862-3EEA-4803-88C2-BE8D6DB460BF}" type="slidenum">
              <a:rPr lang="en-US" altLang="en-US" smtClean="0"/>
              <a:pPr>
                <a:defRPr/>
              </a:pPr>
              <a:t>‹#›</a:t>
            </a:fld>
            <a:endParaRPr lang="en-US" altLang="en-US" dirty="0"/>
          </a:p>
        </p:txBody>
      </p:sp>
    </p:spTree>
    <p:extLst>
      <p:ext uri="{BB962C8B-B14F-4D97-AF65-F5344CB8AC3E}">
        <p14:creationId xmlns:p14="http://schemas.microsoft.com/office/powerpoint/2010/main" val="123044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8AF5D4AB-E353-4EAB-9E5C-B82B00CB74A2}"/>
              </a:ext>
            </a:extLst>
          </p:cNvPr>
          <p:cNvSpPr>
            <a:spLocks noChangeArrowheads="1"/>
          </p:cNvSpPr>
          <p:nvPr/>
        </p:nvSpPr>
        <p:spPr bwMode="auto">
          <a:xfrm>
            <a:off x="4572000" y="412234"/>
            <a:ext cx="3962400" cy="184666"/>
          </a:xfrm>
          <a:prstGeom prst="rect">
            <a:avLst/>
          </a:prstGeom>
          <a:noFill/>
          <a:ln>
            <a:noFill/>
          </a:ln>
        </p:spPr>
        <p:txBody>
          <a:bodyPr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b="1" dirty="0">
                <a:solidFill>
                  <a:schemeClr val="tx1"/>
                </a:solidFill>
              </a:rPr>
              <a:t>doc.: IEEE 15-22-0169-00-04ab</a:t>
            </a:r>
          </a:p>
        </p:txBody>
      </p:sp>
      <p:sp>
        <p:nvSpPr>
          <p:cNvPr id="1027" name="Line 2">
            <a:extLst>
              <a:ext uri="{FF2B5EF4-FFF2-40B4-BE49-F238E27FC236}">
                <a16:creationId xmlns:a16="http://schemas.microsoft.com/office/drawing/2014/main" id="{132CA22D-276C-45C8-B677-E5BCA761A59E}"/>
              </a:ext>
            </a:extLst>
          </p:cNvPr>
          <p:cNvSpPr>
            <a:spLocks noChangeShapeType="1"/>
          </p:cNvSpPr>
          <p:nvPr/>
        </p:nvSpPr>
        <p:spPr bwMode="auto">
          <a:xfrm>
            <a:off x="685800" y="609600"/>
            <a:ext cx="784860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dirty="0"/>
          </a:p>
        </p:txBody>
      </p:sp>
      <p:sp>
        <p:nvSpPr>
          <p:cNvPr id="1028" name="Line 4">
            <a:extLst>
              <a:ext uri="{FF2B5EF4-FFF2-40B4-BE49-F238E27FC236}">
                <a16:creationId xmlns:a16="http://schemas.microsoft.com/office/drawing/2014/main" id="{831B6CFB-2FA6-4CFA-9B69-4004A92F5FEE}"/>
              </a:ext>
            </a:extLst>
          </p:cNvPr>
          <p:cNvSpPr>
            <a:spLocks noChangeShapeType="1"/>
          </p:cNvSpPr>
          <p:nvPr/>
        </p:nvSpPr>
        <p:spPr bwMode="auto">
          <a:xfrm>
            <a:off x="706438" y="6477000"/>
            <a:ext cx="78279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dirty="0"/>
          </a:p>
        </p:txBody>
      </p:sp>
      <p:sp>
        <p:nvSpPr>
          <p:cNvPr id="2" name="Text Box 5">
            <a:extLst>
              <a:ext uri="{FF2B5EF4-FFF2-40B4-BE49-F238E27FC236}">
                <a16:creationId xmlns:a16="http://schemas.microsoft.com/office/drawing/2014/main" id="{7274DC08-9B8C-464E-97F8-9AF419E7B8D9}"/>
              </a:ext>
            </a:extLst>
          </p:cNvPr>
          <p:cNvSpPr txBox="1">
            <a:spLocks noChangeArrowheads="1"/>
          </p:cNvSpPr>
          <p:nvPr/>
        </p:nvSpPr>
        <p:spPr bwMode="auto">
          <a:xfrm>
            <a:off x="685800" y="304800"/>
            <a:ext cx="17526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eaLnBrk="1" hangingPunct="1">
              <a:buSzPct val="100000"/>
              <a:defRPr/>
            </a:pPr>
            <a:r>
              <a:rPr lang="en-GB" dirty="0"/>
              <a:t>March 2022</a:t>
            </a:r>
          </a:p>
        </p:txBody>
      </p:sp>
      <p:sp>
        <p:nvSpPr>
          <p:cNvPr id="1031" name="Rectangle 7">
            <a:extLst>
              <a:ext uri="{FF2B5EF4-FFF2-40B4-BE49-F238E27FC236}">
                <a16:creationId xmlns:a16="http://schemas.microsoft.com/office/drawing/2014/main" id="{5D51B55C-069B-4D75-9B4D-246CDA06270D}"/>
              </a:ext>
            </a:extLst>
          </p:cNvPr>
          <p:cNvSpPr>
            <a:spLocks noGrp="1" noChangeArrowheads="1"/>
          </p:cNvSpPr>
          <p:nvPr>
            <p:ph type="title"/>
          </p:nvPr>
        </p:nvSpPr>
        <p:spPr bwMode="auto">
          <a:xfrm>
            <a:off x="762000" y="685800"/>
            <a:ext cx="7764463"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p>
            <a:pPr lvl="0"/>
            <a:r>
              <a:rPr lang="en-GB" altLang="en-US" dirty="0"/>
              <a:t>Click to edit the title text format</a:t>
            </a:r>
          </a:p>
        </p:txBody>
      </p:sp>
      <p:sp>
        <p:nvSpPr>
          <p:cNvPr id="1032" name="Rectangle 8">
            <a:extLst>
              <a:ext uri="{FF2B5EF4-FFF2-40B4-BE49-F238E27FC236}">
                <a16:creationId xmlns:a16="http://schemas.microsoft.com/office/drawing/2014/main" id="{5CF464D6-905A-4259-BFB1-449C29AED4FE}"/>
              </a:ext>
            </a:extLst>
          </p:cNvPr>
          <p:cNvSpPr>
            <a:spLocks noGrp="1" noChangeArrowheads="1"/>
          </p:cNvSpPr>
          <p:nvPr>
            <p:ph type="body" idx="1"/>
          </p:nvPr>
        </p:nvSpPr>
        <p:spPr bwMode="auto">
          <a:xfrm>
            <a:off x="609600" y="1371600"/>
            <a:ext cx="7764463"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dirty="0"/>
              <a:t>Click to edit the outline text format</a:t>
            </a:r>
          </a:p>
          <a:p>
            <a:pPr lvl="1"/>
            <a:r>
              <a:rPr lang="en-GB" altLang="en-US" dirty="0"/>
              <a:t>Second Outline Level</a:t>
            </a:r>
          </a:p>
          <a:p>
            <a:pPr lvl="2"/>
            <a:r>
              <a:rPr lang="en-GB" altLang="en-US" dirty="0"/>
              <a:t>Third Outline Level</a:t>
            </a:r>
          </a:p>
          <a:p>
            <a:pPr lvl="3"/>
            <a:r>
              <a:rPr lang="en-GB" altLang="en-US" dirty="0"/>
              <a:t>Fourth Outline Level</a:t>
            </a:r>
          </a:p>
          <a:p>
            <a:pPr lvl="4"/>
            <a:r>
              <a:rPr lang="en-GB" altLang="en-US" dirty="0"/>
              <a:t>Fifth Outline Level</a:t>
            </a:r>
          </a:p>
          <a:p>
            <a:pPr lvl="4"/>
            <a:r>
              <a:rPr lang="en-GB" altLang="en-US" dirty="0"/>
              <a:t>Sixth Outline Level</a:t>
            </a:r>
          </a:p>
          <a:p>
            <a:pPr lvl="4"/>
            <a:r>
              <a:rPr lang="en-GB" altLang="en-US" dirty="0"/>
              <a:t>Seventh Outline Level</a:t>
            </a:r>
          </a:p>
          <a:p>
            <a:pPr lvl="4"/>
            <a:r>
              <a:rPr lang="en-GB" altLang="en-US" dirty="0"/>
              <a:t>Eighth Outline Level</a:t>
            </a:r>
          </a:p>
          <a:p>
            <a:pPr lvl="4"/>
            <a:r>
              <a:rPr lang="en-GB" altLang="en-US" dirty="0"/>
              <a:t>Ninth Outline Level</a:t>
            </a:r>
          </a:p>
        </p:txBody>
      </p:sp>
      <p:sp>
        <p:nvSpPr>
          <p:cNvPr id="3" name="Rectangle 9">
            <a:extLst>
              <a:ext uri="{FF2B5EF4-FFF2-40B4-BE49-F238E27FC236}">
                <a16:creationId xmlns:a16="http://schemas.microsoft.com/office/drawing/2014/main" id="{0B2EF45E-69B5-4D61-ACC6-817BA12ACDB0}"/>
              </a:ext>
            </a:extLst>
          </p:cNvPr>
          <p:cNvSpPr>
            <a:spLocks noGrp="1" noChangeArrowheads="1"/>
          </p:cNvSpPr>
          <p:nvPr>
            <p:ph type="sldNum"/>
          </p:nvPr>
        </p:nvSpPr>
        <p:spPr bwMode="auto">
          <a:xfrm>
            <a:off x="4211638" y="6554788"/>
            <a:ext cx="655637" cy="239712"/>
          </a:xfrm>
          <a:prstGeom prst="rect">
            <a:avLst/>
          </a:prstGeom>
          <a:noFill/>
          <a:ln>
            <a:noFill/>
          </a:ln>
          <a:effectLst/>
        </p:spPr>
        <p:txBody>
          <a:bodyPr vert="horz" wrap="square" lIns="0" tIns="0" rIns="0" bIns="0" numCol="1" anchor="ctr" anchorCtr="0" compatLnSpc="1">
            <a:prstTxWarp prst="textNoShape">
              <a:avLst/>
            </a:prstTxWarp>
          </a:bodyPr>
          <a:lstStyle>
            <a:lvl1pPr algn="ct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defRPr>
            </a:lvl1pPr>
          </a:lstStyle>
          <a:p>
            <a:pPr>
              <a:defRPr/>
            </a:pPr>
            <a:r>
              <a:rPr lang="en-US" altLang="en-US" dirty="0"/>
              <a:t>Slide </a:t>
            </a:r>
            <a:fld id="{C945B3CD-E11D-4C08-80C1-5F9C37B0203A}" type="slidenum">
              <a:rPr lang="en-US" altLang="en-US" smtClean="0"/>
              <a:pPr>
                <a:defRPr/>
              </a:pPr>
              <a:t>‹#›</a:t>
            </a:fld>
            <a:endParaRPr lang="en-US" altLang="en-US" dirty="0"/>
          </a:p>
        </p:txBody>
      </p:sp>
      <p:sp>
        <p:nvSpPr>
          <p:cNvPr id="4" name="TextBox 3">
            <a:extLst>
              <a:ext uri="{FF2B5EF4-FFF2-40B4-BE49-F238E27FC236}">
                <a16:creationId xmlns:a16="http://schemas.microsoft.com/office/drawing/2014/main" id="{CF9A1B2C-4192-481E-A881-0EFC31D99970}"/>
              </a:ext>
            </a:extLst>
          </p:cNvPr>
          <p:cNvSpPr txBox="1"/>
          <p:nvPr userDrawn="1"/>
        </p:nvSpPr>
        <p:spPr>
          <a:xfrm>
            <a:off x="7092280" y="6517501"/>
            <a:ext cx="1062663" cy="276999"/>
          </a:xfrm>
          <a:prstGeom prst="rect">
            <a:avLst/>
          </a:prstGeom>
          <a:noFill/>
        </p:spPr>
        <p:txBody>
          <a:bodyPr wrap="none" rtlCol="0">
            <a:spAutoFit/>
          </a:bodyPr>
          <a:lstStyle/>
          <a:p>
            <a:r>
              <a:rPr lang="en-US" dirty="0">
                <a:solidFill>
                  <a:schemeClr val="tx1"/>
                </a:solidFill>
              </a:rPr>
              <a:t>Carlos Aldana</a:t>
            </a:r>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7" r:id="rId7"/>
    <p:sldLayoutId id="2147483823" r:id="rId8"/>
    <p:sldLayoutId id="2147483824" r:id="rId9"/>
    <p:sldLayoutId id="2147483825" r:id="rId10"/>
    <p:sldLayoutId id="2147483826" r:id="rId11"/>
  </p:sldLayoutIdLst>
  <p:hf hdr="0" dt="0"/>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13.png"/><Relationship Id="rId7" Type="http://schemas.openxmlformats.org/officeDocument/2006/relationships/image" Target="../media/image17.png"/><Relationship Id="rId2" Type="http://schemas.openxmlformats.org/officeDocument/2006/relationships/image" Target="../media/image12.png"/><Relationship Id="rId1" Type="http://schemas.openxmlformats.org/officeDocument/2006/relationships/slideLayout" Target="../slideLayouts/slideLayout2.xml"/><Relationship Id="rId6" Type="http://schemas.openxmlformats.org/officeDocument/2006/relationships/image" Target="../media/image16.png"/><Relationship Id="rId5" Type="http://schemas.openxmlformats.org/officeDocument/2006/relationships/image" Target="../media/image15.png"/><Relationship Id="rId4" Type="http://schemas.openxmlformats.org/officeDocument/2006/relationships/image" Target="../media/image14.png"/></Relationships>
</file>

<file path=ppt/slides/_rels/slide11.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21.emf"/><Relationship Id="rId2" Type="http://schemas.openxmlformats.org/officeDocument/2006/relationships/image" Target="../media/image20.e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3.emf"/><Relationship Id="rId2" Type="http://schemas.openxmlformats.org/officeDocument/2006/relationships/image" Target="../media/image22.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41.png"/><Relationship Id="rId7" Type="http://schemas.openxmlformats.org/officeDocument/2006/relationships/image" Target="../media/image6.png"/><Relationship Id="rId2" Type="http://schemas.openxmlformats.org/officeDocument/2006/relationships/image" Target="../media/image30.png"/><Relationship Id="rId1" Type="http://schemas.openxmlformats.org/officeDocument/2006/relationships/slideLayout" Target="../slideLayouts/slideLayout2.xml"/><Relationship Id="rId6" Type="http://schemas.openxmlformats.org/officeDocument/2006/relationships/image" Target="../media/image50.png"/><Relationship Id="rId5" Type="http://schemas.openxmlformats.org/officeDocument/2006/relationships/image" Target="../media/image40.png"/><Relationship Id="rId4" Type="http://schemas.openxmlformats.org/officeDocument/2006/relationships/image" Target="../media/image51.png"/><Relationship Id="rId9" Type="http://schemas.openxmlformats.org/officeDocument/2006/relationships/image" Target="../media/image8.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11B74706-8CE8-446F-ADD5-944A55CFBC25}"/>
              </a:ext>
            </a:extLst>
          </p:cNvPr>
          <p:cNvSpPr>
            <a:spLocks noChangeArrowheads="1"/>
          </p:cNvSpPr>
          <p:nvPr/>
        </p:nvSpPr>
        <p:spPr bwMode="auto">
          <a:xfrm>
            <a:off x="533400" y="762000"/>
            <a:ext cx="8001000" cy="4711163"/>
          </a:xfrm>
          <a:prstGeom prst="rect">
            <a:avLst/>
          </a:prstGeom>
          <a:noFill/>
          <a:ln>
            <a:noFill/>
          </a:ln>
          <a:effectLst/>
        </p:spPr>
        <p:txBody>
          <a:bodyPr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eaLnBrk="1" hangingPunct="1">
              <a:spcBef>
                <a:spcPct val="0"/>
              </a:spcBef>
              <a:buClrTx/>
              <a:buFontTx/>
              <a:buNone/>
              <a:defRPr/>
            </a:pPr>
            <a:r>
              <a:rPr lang="en-US" altLang="en-US" sz="2000" b="1" u="sng" dirty="0">
                <a:effectLst>
                  <a:outerShdw blurRad="38100" dist="38100" dir="2700000" algn="tl">
                    <a:srgbClr val="C0C0C0"/>
                  </a:outerShdw>
                </a:effectLst>
                <a:latin typeface="Times New Roman" panose="02020603050405020304" pitchFamily="18" charset="0"/>
              </a:rPr>
              <a:t>Project: IEEE P802.15 Working Group for Wireless Personal Area Networks (WPANs)</a:t>
            </a:r>
          </a:p>
          <a:p>
            <a:pPr eaLnBrk="1" hangingPunct="1">
              <a:spcBef>
                <a:spcPct val="0"/>
              </a:spcBef>
              <a:buClrTx/>
              <a:buFontTx/>
              <a:buNone/>
              <a:defRPr/>
            </a:pPr>
            <a:endParaRPr lang="en-US" altLang="en-US" sz="20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Submission Title:  Measurement based BAN channel model for XR applications: Part II</a:t>
            </a:r>
          </a:p>
          <a:p>
            <a:pPr eaLnBrk="1" hangingPunct="1">
              <a:spcBef>
                <a:spcPct val="0"/>
              </a:spcBef>
              <a:buClrTx/>
              <a:buFontTx/>
              <a:buNone/>
              <a:defRPr/>
            </a:pPr>
            <a:r>
              <a:rPr lang="en-US" altLang="en-US" sz="1600" b="1" dirty="0">
                <a:latin typeface="Times New Roman" panose="02020603050405020304" pitchFamily="18" charset="0"/>
              </a:rPr>
              <a:t>Source:</a:t>
            </a:r>
            <a:r>
              <a:rPr lang="en-US" altLang="en-US" sz="1600" dirty="0">
                <a:latin typeface="Times New Roman" panose="02020603050405020304" pitchFamily="18" charset="0"/>
              </a:rPr>
              <a:t> 	 Carlos Aldana (Meta), Andreas Molisch (USC), Morteza Mehrnoush (Meta), Chunyu Hu (Meta), Qiyue Zou (Meta)</a:t>
            </a:r>
          </a:p>
          <a:p>
            <a:pPr eaLnBrk="1" hangingPunct="1">
              <a:spcBef>
                <a:spcPct val="0"/>
              </a:spcBef>
              <a:buClrTx/>
              <a:buFontTx/>
              <a:buNone/>
              <a:defRPr/>
            </a:pPr>
            <a:r>
              <a:rPr lang="en-US" altLang="en-US" sz="1600" b="1" dirty="0">
                <a:latin typeface="Times New Roman" panose="02020603050405020304" pitchFamily="18" charset="0"/>
              </a:rPr>
              <a:t>Address : </a:t>
            </a:r>
            <a:r>
              <a:rPr lang="en-US" altLang="en-US" sz="1600" dirty="0">
                <a:latin typeface="Times New Roman" panose="02020603050405020304" pitchFamily="18" charset="0"/>
                <a:cs typeface="Times New Roman" panose="02020603050405020304" pitchFamily="18" charset="0"/>
              </a:rPr>
              <a:t>[</a:t>
            </a:r>
            <a:r>
              <a:rPr lang="en-US" altLang="en-US" sz="1600" dirty="0">
                <a:solidFill>
                  <a:schemeClr val="tx1"/>
                </a:solidFill>
                <a:latin typeface="Times New Roman" panose="02020603050405020304" pitchFamily="18" charset="0"/>
                <a:cs typeface="Times New Roman" panose="02020603050405020304" pitchFamily="18" charset="0"/>
              </a:rPr>
              <a:t>1 Hacker Way, Menlo Park, CA 94025]</a:t>
            </a:r>
          </a:p>
          <a:p>
            <a:pPr eaLnBrk="1" hangingPunct="1">
              <a:spcBef>
                <a:spcPct val="0"/>
              </a:spcBef>
              <a:buClrTx/>
              <a:buFontTx/>
              <a:buNone/>
              <a:defRPr/>
            </a:pPr>
            <a:r>
              <a:rPr lang="en-US" altLang="en-US" sz="1600" b="1" dirty="0">
                <a:latin typeface="Times New Roman" panose="02020603050405020304" pitchFamily="18" charset="0"/>
              </a:rPr>
              <a:t>E-Mail</a:t>
            </a:r>
            <a:r>
              <a:rPr lang="en-US" altLang="en-US" sz="1600" dirty="0">
                <a:latin typeface="Times New Roman" panose="02020603050405020304" pitchFamily="18" charset="0"/>
              </a:rPr>
              <a:t>:    [caldana (at) fb.com]	</a:t>
            </a:r>
          </a:p>
          <a:p>
            <a:pPr eaLnBrk="1" hangingPunct="1">
              <a:spcBef>
                <a:spcPct val="0"/>
              </a:spcBef>
              <a:buClrTx/>
              <a:buFontTx/>
              <a:buNone/>
              <a:defRPr/>
            </a:pPr>
            <a:r>
              <a:rPr lang="en-US" altLang="en-US" sz="1600" b="1" dirty="0">
                <a:latin typeface="Times New Roman" panose="02020603050405020304" pitchFamily="18" charset="0"/>
              </a:rPr>
              <a:t>Re:</a:t>
            </a:r>
            <a:r>
              <a:rPr lang="en-US" altLang="en-US" sz="1600" dirty="0">
                <a:latin typeface="Times New Roman" panose="02020603050405020304" pitchFamily="18" charset="0"/>
              </a:rPr>
              <a:t> 	</a:t>
            </a:r>
            <a:r>
              <a:rPr lang="en-US" altLang="en-US" sz="1600" b="1" dirty="0">
                <a:latin typeface="Times New Roman" panose="02020603050405020304" pitchFamily="18" charset="0"/>
              </a:rPr>
              <a:t>Task Group 4ab: UWB Next Generation</a:t>
            </a:r>
          </a:p>
          <a:p>
            <a:pPr eaLnBrk="1" hangingPunct="1">
              <a:spcBef>
                <a:spcPct val="0"/>
              </a:spcBef>
              <a:buClrTx/>
              <a:defRPr/>
            </a:pPr>
            <a:r>
              <a:rPr lang="en-US" altLang="en-US" sz="1600" b="1" dirty="0">
                <a:latin typeface="Times New Roman" panose="02020603050405020304" pitchFamily="18" charset="0"/>
              </a:rPr>
              <a:t>Abstract: </a:t>
            </a:r>
            <a:r>
              <a:rPr lang="en-US" altLang="en-US" sz="1600" dirty="0">
                <a:solidFill>
                  <a:srgbClr val="FF0000"/>
                </a:solidFill>
              </a:rPr>
              <a:t> </a:t>
            </a:r>
            <a:r>
              <a:rPr lang="en-US" altLang="en-US" sz="1600" dirty="0">
                <a:solidFill>
                  <a:srgbClr val="FF0000"/>
                </a:solidFill>
                <a:latin typeface="Times New Roman" panose="02020603050405020304" pitchFamily="18" charset="0"/>
                <a:cs typeface="Times New Roman" panose="02020603050405020304" pitchFamily="18" charset="0"/>
              </a:rPr>
              <a:t>[Measurement based channel model for body area networks: Part II</a:t>
            </a:r>
            <a:r>
              <a:rPr lang="en-US" altLang="en-US" sz="1600" dirty="0">
                <a:solidFill>
                  <a:schemeClr val="tx2"/>
                </a:solidFill>
                <a:latin typeface="Times New Roman" panose="02020603050405020304" pitchFamily="18" charset="0"/>
                <a:cs typeface="Times New Roman" panose="02020603050405020304" pitchFamily="18" charset="0"/>
              </a:rPr>
              <a:t>]</a:t>
            </a:r>
          </a:p>
          <a:p>
            <a:pPr eaLnBrk="1" hangingPunct="1">
              <a:spcBef>
                <a:spcPct val="0"/>
              </a:spcBef>
              <a:buClrTx/>
              <a:buFontTx/>
              <a:buNone/>
              <a:defRPr/>
            </a:pPr>
            <a:r>
              <a:rPr lang="en-US" altLang="en-US" sz="1600" b="1" dirty="0">
                <a:latin typeface="Times New Roman" panose="02020603050405020304" pitchFamily="18" charset="0"/>
              </a:rPr>
              <a:t>Purpose: </a:t>
            </a:r>
            <a:r>
              <a:rPr lang="en-US" altLang="en-US" sz="1600" dirty="0">
                <a:latin typeface="Times New Roman" panose="02020603050405020304" pitchFamily="18" charset="0"/>
              </a:rPr>
              <a:t> </a:t>
            </a:r>
          </a:p>
          <a:p>
            <a:pPr eaLnBrk="1" hangingPunct="1">
              <a:spcBef>
                <a:spcPct val="0"/>
              </a:spcBef>
              <a:buClrTx/>
              <a:buFontTx/>
              <a:buNone/>
              <a:defRPr/>
            </a:pPr>
            <a:r>
              <a:rPr lang="en-US" altLang="en-US" sz="1600" b="1" dirty="0">
                <a:latin typeface="Times New Roman" panose="02020603050405020304" pitchFamily="18" charset="0"/>
              </a:rPr>
              <a:t>Notice:</a:t>
            </a:r>
            <a:r>
              <a:rPr lang="en-US" altLang="en-US" sz="1600" dirty="0">
                <a:latin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1" hangingPunct="1">
              <a:spcBef>
                <a:spcPct val="0"/>
              </a:spcBef>
              <a:buClrTx/>
              <a:buFontTx/>
              <a:buNone/>
              <a:defRPr/>
            </a:pPr>
            <a:r>
              <a:rPr lang="en-US" altLang="en-US" sz="1600" b="1" dirty="0">
                <a:latin typeface="Times New Roman" panose="02020603050405020304" pitchFamily="18" charset="0"/>
              </a:rPr>
              <a:t>Release:</a:t>
            </a:r>
            <a:r>
              <a:rPr lang="en-US" altLang="en-US" sz="1600" dirty="0">
                <a:latin typeface="Times New Roman" panose="02020603050405020304" pitchFamily="18" charset="0"/>
              </a:rPr>
              <a:t>	The contributor acknowledges and accepts that this contribution becomes the property of IEEE and may be made publicly available by P802.15.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566662-954B-4FB1-B902-F924CD3D0FE2}"/>
              </a:ext>
            </a:extLst>
          </p:cNvPr>
          <p:cNvSpPr>
            <a:spLocks noGrp="1"/>
          </p:cNvSpPr>
          <p:nvPr>
            <p:ph type="title"/>
          </p:nvPr>
        </p:nvSpPr>
        <p:spPr/>
        <p:txBody>
          <a:bodyPr/>
          <a:lstStyle/>
          <a:p>
            <a:r>
              <a:rPr lang="en-US" sz="3200" dirty="0"/>
              <a:t>Example PDPs with and without screen</a:t>
            </a:r>
          </a:p>
        </p:txBody>
      </p:sp>
      <p:sp>
        <p:nvSpPr>
          <p:cNvPr id="3" name="Content Placeholder 2">
            <a:extLst>
              <a:ext uri="{FF2B5EF4-FFF2-40B4-BE49-F238E27FC236}">
                <a16:creationId xmlns:a16="http://schemas.microsoft.com/office/drawing/2014/main" id="{339571C0-DED3-433D-B060-75450FB2DACA}"/>
              </a:ext>
            </a:extLst>
          </p:cNvPr>
          <p:cNvSpPr>
            <a:spLocks noGrp="1"/>
          </p:cNvSpPr>
          <p:nvPr>
            <p:ph idx="1"/>
          </p:nvPr>
        </p:nvSpPr>
        <p:spPr>
          <a:xfrm>
            <a:off x="609600" y="1371600"/>
            <a:ext cx="7764463" cy="5183188"/>
          </a:xfrm>
        </p:spPr>
        <p:txBody>
          <a:bodyPr/>
          <a:lstStyle/>
          <a:p>
            <a:endParaRPr lang="en-US" sz="2400" dirty="0"/>
          </a:p>
          <a:p>
            <a:endParaRPr lang="en-US" sz="2400" dirty="0"/>
          </a:p>
          <a:p>
            <a:endParaRPr lang="en-US" sz="2400" dirty="0"/>
          </a:p>
          <a:p>
            <a:endParaRPr lang="en-US" sz="2400" dirty="0"/>
          </a:p>
          <a:p>
            <a:endParaRPr lang="en-US" sz="2400" dirty="0"/>
          </a:p>
          <a:p>
            <a:endParaRPr lang="en-US" sz="2400" dirty="0"/>
          </a:p>
          <a:p>
            <a:endParaRPr lang="en-US" sz="2400" dirty="0"/>
          </a:p>
          <a:p>
            <a:endParaRPr lang="en-US" sz="2400" dirty="0"/>
          </a:p>
          <a:p>
            <a:endParaRPr lang="en-US" sz="2400" dirty="0"/>
          </a:p>
          <a:p>
            <a:endParaRPr lang="en-US" sz="2400" dirty="0"/>
          </a:p>
          <a:p>
            <a:endParaRPr lang="en-US" sz="2400" dirty="0"/>
          </a:p>
          <a:p>
            <a:endParaRPr lang="en-US" sz="2400" dirty="0"/>
          </a:p>
          <a:p>
            <a:endParaRPr lang="en-US" sz="2400" dirty="0"/>
          </a:p>
          <a:p>
            <a:endParaRPr lang="en-US" sz="2400" dirty="0"/>
          </a:p>
          <a:p>
            <a:endParaRPr lang="en-US" sz="2400" dirty="0"/>
          </a:p>
          <a:p>
            <a:endParaRPr lang="en-US" sz="2400" dirty="0"/>
          </a:p>
          <a:p>
            <a:endParaRPr lang="en-US" sz="2400" dirty="0"/>
          </a:p>
          <a:p>
            <a:endParaRPr lang="en-US" sz="2400" dirty="0"/>
          </a:p>
          <a:p>
            <a:endParaRPr lang="en-US" sz="2400" dirty="0"/>
          </a:p>
          <a:p>
            <a:endParaRPr lang="en-US" sz="2400" dirty="0"/>
          </a:p>
          <a:p>
            <a:r>
              <a:rPr lang="en-US" sz="2400" dirty="0"/>
              <a:t> </a:t>
            </a:r>
          </a:p>
        </p:txBody>
      </p:sp>
      <p:sp>
        <p:nvSpPr>
          <p:cNvPr id="4" name="Slide Number Placeholder 3">
            <a:extLst>
              <a:ext uri="{FF2B5EF4-FFF2-40B4-BE49-F238E27FC236}">
                <a16:creationId xmlns:a16="http://schemas.microsoft.com/office/drawing/2014/main" id="{ED247B3C-12C9-4CE2-AD9C-7C57B48328BF}"/>
              </a:ext>
            </a:extLst>
          </p:cNvPr>
          <p:cNvSpPr>
            <a:spLocks noGrp="1"/>
          </p:cNvSpPr>
          <p:nvPr>
            <p:ph type="sldNum" idx="10"/>
          </p:nvPr>
        </p:nvSpPr>
        <p:spPr/>
        <p:txBody>
          <a:bodyPr/>
          <a:lstStyle/>
          <a:p>
            <a:pPr>
              <a:defRPr/>
            </a:pPr>
            <a:r>
              <a:rPr lang="en-US" altLang="en-US" dirty="0"/>
              <a:t>Slide </a:t>
            </a:r>
            <a:fld id="{5DD27314-9434-4B6F-80C2-AAC402118CDA}" type="slidenum">
              <a:rPr lang="en-US" altLang="en-US" smtClean="0"/>
              <a:pPr>
                <a:defRPr/>
              </a:pPr>
              <a:t>10</a:t>
            </a:fld>
            <a:endParaRPr lang="en-US" altLang="en-US" dirty="0"/>
          </a:p>
        </p:txBody>
      </p:sp>
      <p:sp>
        <p:nvSpPr>
          <p:cNvPr id="7" name="TextBox 6">
            <a:extLst>
              <a:ext uri="{FF2B5EF4-FFF2-40B4-BE49-F238E27FC236}">
                <a16:creationId xmlns:a16="http://schemas.microsoft.com/office/drawing/2014/main" id="{1CB60285-9CA2-464E-9C66-8EBF0198088C}"/>
              </a:ext>
            </a:extLst>
          </p:cNvPr>
          <p:cNvSpPr txBox="1"/>
          <p:nvPr/>
        </p:nvSpPr>
        <p:spPr>
          <a:xfrm>
            <a:off x="1208052" y="6080456"/>
            <a:ext cx="6727895" cy="400110"/>
          </a:xfrm>
          <a:prstGeom prst="rect">
            <a:avLst/>
          </a:prstGeom>
          <a:noFill/>
        </p:spPr>
        <p:txBody>
          <a:bodyPr wrap="square" rtlCol="0">
            <a:spAutoFit/>
          </a:bodyPr>
          <a:lstStyle/>
          <a:p>
            <a:r>
              <a:rPr lang="en-US" sz="2000" dirty="0">
                <a:solidFill>
                  <a:schemeClr val="tx1"/>
                </a:solidFill>
                <a:latin typeface="+mn-lt"/>
              </a:rPr>
              <a:t>In all measurements so far, 2 clusters provided a good fit.</a:t>
            </a:r>
          </a:p>
        </p:txBody>
      </p:sp>
      <p:sp>
        <p:nvSpPr>
          <p:cNvPr id="5" name="TextBox 4">
            <a:extLst>
              <a:ext uri="{FF2B5EF4-FFF2-40B4-BE49-F238E27FC236}">
                <a16:creationId xmlns:a16="http://schemas.microsoft.com/office/drawing/2014/main" id="{974CD0CA-594D-46AC-B1EC-1C6140AB7CBB}"/>
              </a:ext>
            </a:extLst>
          </p:cNvPr>
          <p:cNvSpPr txBox="1"/>
          <p:nvPr/>
        </p:nvSpPr>
        <p:spPr>
          <a:xfrm>
            <a:off x="1259632" y="5810524"/>
            <a:ext cx="7383003" cy="461665"/>
          </a:xfrm>
          <a:prstGeom prst="rect">
            <a:avLst/>
          </a:prstGeom>
          <a:noFill/>
        </p:spPr>
        <p:txBody>
          <a:bodyPr wrap="square" rtlCol="0">
            <a:spAutoFit/>
          </a:bodyPr>
          <a:lstStyle/>
          <a:p>
            <a:r>
              <a:rPr lang="en-US" sz="1200" dirty="0">
                <a:solidFill>
                  <a:schemeClr val="tx1"/>
                </a:solidFill>
                <a:latin typeface="+mn-lt"/>
              </a:rPr>
              <a:t>Red line is the first cluster. Yellow line is the second cluster. Purple line is the sum of both clusters</a:t>
            </a:r>
          </a:p>
          <a:p>
            <a:endParaRPr lang="en-US" dirty="0"/>
          </a:p>
        </p:txBody>
      </p:sp>
      <p:pic>
        <p:nvPicPr>
          <p:cNvPr id="19" name="Picture 18">
            <a:extLst>
              <a:ext uri="{FF2B5EF4-FFF2-40B4-BE49-F238E27FC236}">
                <a16:creationId xmlns:a16="http://schemas.microsoft.com/office/drawing/2014/main" id="{820D222A-05DD-4A4F-8D67-A131D8FF431A}"/>
              </a:ext>
            </a:extLst>
          </p:cNvPr>
          <p:cNvPicPr>
            <a:picLocks noChangeAspect="1"/>
          </p:cNvPicPr>
          <p:nvPr/>
        </p:nvPicPr>
        <p:blipFill>
          <a:blip r:embed="rId2"/>
          <a:stretch>
            <a:fillRect/>
          </a:stretch>
        </p:blipFill>
        <p:spPr>
          <a:xfrm>
            <a:off x="389102" y="3865881"/>
            <a:ext cx="2456388" cy="1977560"/>
          </a:xfrm>
          <a:prstGeom prst="rect">
            <a:avLst/>
          </a:prstGeom>
        </p:spPr>
      </p:pic>
      <p:pic>
        <p:nvPicPr>
          <p:cNvPr id="21" name="Picture 20">
            <a:extLst>
              <a:ext uri="{FF2B5EF4-FFF2-40B4-BE49-F238E27FC236}">
                <a16:creationId xmlns:a16="http://schemas.microsoft.com/office/drawing/2014/main" id="{B53CA2DF-1835-4347-8B03-A2AED3DFE17C}"/>
              </a:ext>
            </a:extLst>
          </p:cNvPr>
          <p:cNvPicPr>
            <a:picLocks noChangeAspect="1"/>
          </p:cNvPicPr>
          <p:nvPr/>
        </p:nvPicPr>
        <p:blipFill>
          <a:blip r:embed="rId3"/>
          <a:stretch>
            <a:fillRect/>
          </a:stretch>
        </p:blipFill>
        <p:spPr>
          <a:xfrm>
            <a:off x="378511" y="1655535"/>
            <a:ext cx="2455952" cy="1976163"/>
          </a:xfrm>
          <a:prstGeom prst="rect">
            <a:avLst/>
          </a:prstGeom>
        </p:spPr>
      </p:pic>
      <p:sp>
        <p:nvSpPr>
          <p:cNvPr id="28" name="TextBox 27">
            <a:extLst>
              <a:ext uri="{FF2B5EF4-FFF2-40B4-BE49-F238E27FC236}">
                <a16:creationId xmlns:a16="http://schemas.microsoft.com/office/drawing/2014/main" id="{BD9C3A85-F401-43EA-9595-45C2E7A2FD5C}"/>
              </a:ext>
            </a:extLst>
          </p:cNvPr>
          <p:cNvSpPr txBox="1"/>
          <p:nvPr/>
        </p:nvSpPr>
        <p:spPr>
          <a:xfrm>
            <a:off x="769937" y="1387070"/>
            <a:ext cx="1840568" cy="276999"/>
          </a:xfrm>
          <a:prstGeom prst="rect">
            <a:avLst/>
          </a:prstGeom>
          <a:noFill/>
        </p:spPr>
        <p:txBody>
          <a:bodyPr wrap="none" rtlCol="0">
            <a:spAutoFit/>
          </a:bodyPr>
          <a:lstStyle/>
          <a:p>
            <a:r>
              <a:rPr lang="en-US" dirty="0">
                <a:solidFill>
                  <a:schemeClr val="tx1"/>
                </a:solidFill>
              </a:rPr>
              <a:t>no screen, 0 degrees,  LOS</a:t>
            </a:r>
          </a:p>
        </p:txBody>
      </p:sp>
      <p:sp>
        <p:nvSpPr>
          <p:cNvPr id="29" name="TextBox 28">
            <a:extLst>
              <a:ext uri="{FF2B5EF4-FFF2-40B4-BE49-F238E27FC236}">
                <a16:creationId xmlns:a16="http://schemas.microsoft.com/office/drawing/2014/main" id="{7E60E1B7-B8E0-490A-9503-17B135983C89}"/>
              </a:ext>
            </a:extLst>
          </p:cNvPr>
          <p:cNvSpPr txBox="1"/>
          <p:nvPr/>
        </p:nvSpPr>
        <p:spPr>
          <a:xfrm>
            <a:off x="3412933" y="1399879"/>
            <a:ext cx="1839414" cy="276999"/>
          </a:xfrm>
          <a:prstGeom prst="rect">
            <a:avLst/>
          </a:prstGeom>
          <a:noFill/>
        </p:spPr>
        <p:txBody>
          <a:bodyPr wrap="none" rtlCol="0">
            <a:spAutoFit/>
          </a:bodyPr>
          <a:lstStyle/>
          <a:p>
            <a:r>
              <a:rPr lang="en-US" dirty="0">
                <a:solidFill>
                  <a:schemeClr val="tx1"/>
                </a:solidFill>
              </a:rPr>
              <a:t>no screen, 30 degree offset</a:t>
            </a:r>
          </a:p>
        </p:txBody>
      </p:sp>
      <p:sp>
        <p:nvSpPr>
          <p:cNvPr id="30" name="TextBox 29">
            <a:extLst>
              <a:ext uri="{FF2B5EF4-FFF2-40B4-BE49-F238E27FC236}">
                <a16:creationId xmlns:a16="http://schemas.microsoft.com/office/drawing/2014/main" id="{A9812A90-C71E-422B-80CB-E6AD3393F154}"/>
              </a:ext>
            </a:extLst>
          </p:cNvPr>
          <p:cNvSpPr txBox="1"/>
          <p:nvPr/>
        </p:nvSpPr>
        <p:spPr>
          <a:xfrm>
            <a:off x="745451" y="3653159"/>
            <a:ext cx="1960793" cy="276999"/>
          </a:xfrm>
          <a:prstGeom prst="rect">
            <a:avLst/>
          </a:prstGeom>
          <a:noFill/>
        </p:spPr>
        <p:txBody>
          <a:bodyPr wrap="none" rtlCol="0">
            <a:spAutoFit/>
          </a:bodyPr>
          <a:lstStyle/>
          <a:p>
            <a:r>
              <a:rPr lang="en-US" dirty="0">
                <a:solidFill>
                  <a:schemeClr val="tx1"/>
                </a:solidFill>
              </a:rPr>
              <a:t>with screen, 0 degrees,  LOS</a:t>
            </a:r>
          </a:p>
        </p:txBody>
      </p:sp>
      <p:sp>
        <p:nvSpPr>
          <p:cNvPr id="31" name="TextBox 30">
            <a:extLst>
              <a:ext uri="{FF2B5EF4-FFF2-40B4-BE49-F238E27FC236}">
                <a16:creationId xmlns:a16="http://schemas.microsoft.com/office/drawing/2014/main" id="{E4EC9275-13CE-4897-845A-6789C3F9B301}"/>
              </a:ext>
            </a:extLst>
          </p:cNvPr>
          <p:cNvSpPr txBox="1"/>
          <p:nvPr/>
        </p:nvSpPr>
        <p:spPr>
          <a:xfrm>
            <a:off x="3760629" y="3643791"/>
            <a:ext cx="1959639" cy="276999"/>
          </a:xfrm>
          <a:prstGeom prst="rect">
            <a:avLst/>
          </a:prstGeom>
          <a:noFill/>
        </p:spPr>
        <p:txBody>
          <a:bodyPr wrap="none" rtlCol="0">
            <a:spAutoFit/>
          </a:bodyPr>
          <a:lstStyle/>
          <a:p>
            <a:r>
              <a:rPr lang="en-US" dirty="0">
                <a:solidFill>
                  <a:schemeClr val="tx1"/>
                </a:solidFill>
              </a:rPr>
              <a:t>with screen, 30 degree offset</a:t>
            </a:r>
          </a:p>
        </p:txBody>
      </p:sp>
      <p:pic>
        <p:nvPicPr>
          <p:cNvPr id="33" name="Picture 32">
            <a:extLst>
              <a:ext uri="{FF2B5EF4-FFF2-40B4-BE49-F238E27FC236}">
                <a16:creationId xmlns:a16="http://schemas.microsoft.com/office/drawing/2014/main" id="{ABFEC816-5D9F-4777-A285-835991B0EF72}"/>
              </a:ext>
            </a:extLst>
          </p:cNvPr>
          <p:cNvPicPr>
            <a:picLocks noChangeAspect="1"/>
          </p:cNvPicPr>
          <p:nvPr/>
        </p:nvPicPr>
        <p:blipFill>
          <a:blip r:embed="rId4"/>
          <a:stretch>
            <a:fillRect/>
          </a:stretch>
        </p:blipFill>
        <p:spPr>
          <a:xfrm>
            <a:off x="3390737" y="1667517"/>
            <a:ext cx="2506987" cy="1947808"/>
          </a:xfrm>
          <a:prstGeom prst="rect">
            <a:avLst/>
          </a:prstGeom>
        </p:spPr>
      </p:pic>
      <p:pic>
        <p:nvPicPr>
          <p:cNvPr id="37" name="Picture 36">
            <a:extLst>
              <a:ext uri="{FF2B5EF4-FFF2-40B4-BE49-F238E27FC236}">
                <a16:creationId xmlns:a16="http://schemas.microsoft.com/office/drawing/2014/main" id="{4049CFF9-4A2B-4064-B3F6-04EC41621C78}"/>
              </a:ext>
            </a:extLst>
          </p:cNvPr>
          <p:cNvPicPr>
            <a:picLocks noChangeAspect="1"/>
          </p:cNvPicPr>
          <p:nvPr/>
        </p:nvPicPr>
        <p:blipFill>
          <a:blip r:embed="rId5"/>
          <a:stretch>
            <a:fillRect/>
          </a:stretch>
        </p:blipFill>
        <p:spPr>
          <a:xfrm>
            <a:off x="6368134" y="3859170"/>
            <a:ext cx="2382212" cy="1843431"/>
          </a:xfrm>
          <a:prstGeom prst="rect">
            <a:avLst/>
          </a:prstGeom>
        </p:spPr>
      </p:pic>
      <p:pic>
        <p:nvPicPr>
          <p:cNvPr id="41" name="Picture 40">
            <a:extLst>
              <a:ext uri="{FF2B5EF4-FFF2-40B4-BE49-F238E27FC236}">
                <a16:creationId xmlns:a16="http://schemas.microsoft.com/office/drawing/2014/main" id="{98BD0377-7463-4985-9E3F-608553799F44}"/>
              </a:ext>
            </a:extLst>
          </p:cNvPr>
          <p:cNvPicPr>
            <a:picLocks noChangeAspect="1"/>
          </p:cNvPicPr>
          <p:nvPr/>
        </p:nvPicPr>
        <p:blipFill>
          <a:blip r:embed="rId6"/>
          <a:stretch>
            <a:fillRect/>
          </a:stretch>
        </p:blipFill>
        <p:spPr>
          <a:xfrm>
            <a:off x="6251941" y="1676879"/>
            <a:ext cx="2522596" cy="1920876"/>
          </a:xfrm>
          <a:prstGeom prst="rect">
            <a:avLst/>
          </a:prstGeom>
        </p:spPr>
      </p:pic>
      <p:sp>
        <p:nvSpPr>
          <p:cNvPr id="42" name="TextBox 41">
            <a:extLst>
              <a:ext uri="{FF2B5EF4-FFF2-40B4-BE49-F238E27FC236}">
                <a16:creationId xmlns:a16="http://schemas.microsoft.com/office/drawing/2014/main" id="{EC60F6FC-8117-4973-8327-5257F144343B}"/>
              </a:ext>
            </a:extLst>
          </p:cNvPr>
          <p:cNvSpPr txBox="1"/>
          <p:nvPr/>
        </p:nvSpPr>
        <p:spPr>
          <a:xfrm>
            <a:off x="6542746" y="1437167"/>
            <a:ext cx="1614545" cy="276999"/>
          </a:xfrm>
          <a:prstGeom prst="rect">
            <a:avLst/>
          </a:prstGeom>
          <a:noFill/>
        </p:spPr>
        <p:txBody>
          <a:bodyPr wrap="none" rtlCol="0">
            <a:spAutoFit/>
          </a:bodyPr>
          <a:lstStyle/>
          <a:p>
            <a:r>
              <a:rPr lang="en-US" dirty="0">
                <a:solidFill>
                  <a:schemeClr val="tx1"/>
                </a:solidFill>
              </a:rPr>
              <a:t>no screen, behind body</a:t>
            </a:r>
          </a:p>
        </p:txBody>
      </p:sp>
      <p:sp>
        <p:nvSpPr>
          <p:cNvPr id="43" name="TextBox 42">
            <a:extLst>
              <a:ext uri="{FF2B5EF4-FFF2-40B4-BE49-F238E27FC236}">
                <a16:creationId xmlns:a16="http://schemas.microsoft.com/office/drawing/2014/main" id="{8EBEF4E5-E545-49C0-8970-0C8CAA1953DE}"/>
              </a:ext>
            </a:extLst>
          </p:cNvPr>
          <p:cNvSpPr txBox="1"/>
          <p:nvPr/>
        </p:nvSpPr>
        <p:spPr>
          <a:xfrm>
            <a:off x="6605170" y="3616317"/>
            <a:ext cx="1734770" cy="276999"/>
          </a:xfrm>
          <a:prstGeom prst="rect">
            <a:avLst/>
          </a:prstGeom>
          <a:noFill/>
        </p:spPr>
        <p:txBody>
          <a:bodyPr wrap="none" rtlCol="0">
            <a:spAutoFit/>
          </a:bodyPr>
          <a:lstStyle/>
          <a:p>
            <a:r>
              <a:rPr lang="en-US" dirty="0">
                <a:solidFill>
                  <a:schemeClr val="tx1"/>
                </a:solidFill>
              </a:rPr>
              <a:t>with screen, behind body</a:t>
            </a:r>
          </a:p>
        </p:txBody>
      </p:sp>
      <p:pic>
        <p:nvPicPr>
          <p:cNvPr id="47" name="Picture 46">
            <a:extLst>
              <a:ext uri="{FF2B5EF4-FFF2-40B4-BE49-F238E27FC236}">
                <a16:creationId xmlns:a16="http://schemas.microsoft.com/office/drawing/2014/main" id="{75D85381-EE19-4FB3-AB23-8E08E25554B8}"/>
              </a:ext>
            </a:extLst>
          </p:cNvPr>
          <p:cNvPicPr>
            <a:picLocks noChangeAspect="1"/>
          </p:cNvPicPr>
          <p:nvPr/>
        </p:nvPicPr>
        <p:blipFill>
          <a:blip r:embed="rId7"/>
          <a:stretch>
            <a:fillRect/>
          </a:stretch>
        </p:blipFill>
        <p:spPr>
          <a:xfrm>
            <a:off x="3458809" y="3852340"/>
            <a:ext cx="2533042" cy="1968051"/>
          </a:xfrm>
          <a:prstGeom prst="rect">
            <a:avLst/>
          </a:prstGeom>
        </p:spPr>
      </p:pic>
      <p:sp>
        <p:nvSpPr>
          <p:cNvPr id="48" name="TextBox 47">
            <a:extLst>
              <a:ext uri="{FF2B5EF4-FFF2-40B4-BE49-F238E27FC236}">
                <a16:creationId xmlns:a16="http://schemas.microsoft.com/office/drawing/2014/main" id="{F4B18834-8F8F-4006-A981-868B94AE695E}"/>
              </a:ext>
            </a:extLst>
          </p:cNvPr>
          <p:cNvSpPr txBox="1"/>
          <p:nvPr/>
        </p:nvSpPr>
        <p:spPr>
          <a:xfrm>
            <a:off x="555678" y="1748719"/>
            <a:ext cx="774571" cy="276999"/>
          </a:xfrm>
          <a:prstGeom prst="rect">
            <a:avLst/>
          </a:prstGeom>
          <a:noFill/>
        </p:spPr>
        <p:txBody>
          <a:bodyPr wrap="none" rtlCol="0">
            <a:spAutoFit/>
          </a:bodyPr>
          <a:lstStyle/>
          <a:p>
            <a:r>
              <a:rPr lang="en-US" dirty="0">
                <a:solidFill>
                  <a:schemeClr val="tx1"/>
                </a:solidFill>
              </a:rPr>
              <a:t>on-body</a:t>
            </a:r>
            <a:r>
              <a:rPr lang="en-US" dirty="0"/>
              <a:t>y</a:t>
            </a:r>
          </a:p>
        </p:txBody>
      </p:sp>
      <p:sp>
        <p:nvSpPr>
          <p:cNvPr id="49" name="TextBox 48">
            <a:extLst>
              <a:ext uri="{FF2B5EF4-FFF2-40B4-BE49-F238E27FC236}">
                <a16:creationId xmlns:a16="http://schemas.microsoft.com/office/drawing/2014/main" id="{E8C89FFB-4FFD-4CE5-BB2C-A235C3FE46B7}"/>
              </a:ext>
            </a:extLst>
          </p:cNvPr>
          <p:cNvSpPr txBox="1"/>
          <p:nvPr/>
        </p:nvSpPr>
        <p:spPr>
          <a:xfrm>
            <a:off x="935058" y="4101532"/>
            <a:ext cx="655949" cy="276999"/>
          </a:xfrm>
          <a:prstGeom prst="rect">
            <a:avLst/>
          </a:prstGeom>
          <a:noFill/>
        </p:spPr>
        <p:txBody>
          <a:bodyPr wrap="none" rtlCol="0">
            <a:spAutoFit/>
          </a:bodyPr>
          <a:lstStyle/>
          <a:p>
            <a:r>
              <a:rPr lang="en-US" dirty="0">
                <a:solidFill>
                  <a:schemeClr val="tx1"/>
                </a:solidFill>
              </a:rPr>
              <a:t>screen</a:t>
            </a:r>
            <a:r>
              <a:rPr lang="en-US" dirty="0"/>
              <a:t>y</a:t>
            </a:r>
          </a:p>
        </p:txBody>
      </p:sp>
      <p:sp>
        <p:nvSpPr>
          <p:cNvPr id="50" name="TextBox 49">
            <a:extLst>
              <a:ext uri="{FF2B5EF4-FFF2-40B4-BE49-F238E27FC236}">
                <a16:creationId xmlns:a16="http://schemas.microsoft.com/office/drawing/2014/main" id="{F7689D85-1767-4A41-95C9-F67ADEE2CFDC}"/>
              </a:ext>
            </a:extLst>
          </p:cNvPr>
          <p:cNvSpPr txBox="1"/>
          <p:nvPr/>
        </p:nvSpPr>
        <p:spPr>
          <a:xfrm>
            <a:off x="1416367" y="4011545"/>
            <a:ext cx="965329" cy="276999"/>
          </a:xfrm>
          <a:prstGeom prst="rect">
            <a:avLst/>
          </a:prstGeom>
          <a:noFill/>
        </p:spPr>
        <p:txBody>
          <a:bodyPr wrap="none" rtlCol="0">
            <a:spAutoFit/>
          </a:bodyPr>
          <a:lstStyle/>
          <a:p>
            <a:r>
              <a:rPr lang="en-US" dirty="0">
                <a:solidFill>
                  <a:schemeClr val="tx1"/>
                </a:solidFill>
              </a:rPr>
              <a:t>environment</a:t>
            </a:r>
            <a:endParaRPr lang="en-US" dirty="0"/>
          </a:p>
        </p:txBody>
      </p:sp>
      <p:sp>
        <p:nvSpPr>
          <p:cNvPr id="51" name="Right Brace 50">
            <a:extLst>
              <a:ext uri="{FF2B5EF4-FFF2-40B4-BE49-F238E27FC236}">
                <a16:creationId xmlns:a16="http://schemas.microsoft.com/office/drawing/2014/main" id="{D06EC3D4-49C0-40C7-B149-B952C979BA7A}"/>
              </a:ext>
            </a:extLst>
          </p:cNvPr>
          <p:cNvSpPr/>
          <p:nvPr/>
        </p:nvSpPr>
        <p:spPr bwMode="auto">
          <a:xfrm rot="16200000">
            <a:off x="1623025" y="3522954"/>
            <a:ext cx="425342" cy="1872208"/>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endParaRPr kumimoji="0" lang="en-US" sz="1200" b="0" i="0" u="none" strike="noStrike" cap="none" normalizeH="0" baseline="0" dirty="0">
              <a:ln>
                <a:noFill/>
              </a:ln>
              <a:solidFill>
                <a:schemeClr val="bg1"/>
              </a:solidFill>
              <a:effectLst/>
              <a:latin typeface="Times New Roman" charset="0"/>
              <a:ea typeface="ＭＳ Ｐゴシック" charset="0"/>
              <a:cs typeface="ＭＳ Ｐゴシック" charset="0"/>
            </a:endParaRPr>
          </a:p>
        </p:txBody>
      </p:sp>
      <p:cxnSp>
        <p:nvCxnSpPr>
          <p:cNvPr id="53" name="Straight Arrow Connector 52">
            <a:extLst>
              <a:ext uri="{FF2B5EF4-FFF2-40B4-BE49-F238E27FC236}">
                <a16:creationId xmlns:a16="http://schemas.microsoft.com/office/drawing/2014/main" id="{61C80AE7-22ED-4318-824C-15AD06A07199}"/>
              </a:ext>
            </a:extLst>
          </p:cNvPr>
          <p:cNvCxnSpPr>
            <a:stCxn id="49" idx="1"/>
          </p:cNvCxnSpPr>
          <p:nvPr/>
        </p:nvCxnSpPr>
        <p:spPr bwMode="auto">
          <a:xfrm flipH="1">
            <a:off x="782658" y="4240032"/>
            <a:ext cx="152400" cy="47500"/>
          </a:xfrm>
          <a:prstGeom prst="straightConnector1">
            <a:avLst/>
          </a:prstGeom>
          <a:solidFill>
            <a:srgbClr val="00B8FF"/>
          </a:solidFill>
          <a:ln w="95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56" name="TextBox 55">
            <a:extLst>
              <a:ext uri="{FF2B5EF4-FFF2-40B4-BE49-F238E27FC236}">
                <a16:creationId xmlns:a16="http://schemas.microsoft.com/office/drawing/2014/main" id="{B661813C-7759-48C9-915F-FAF12BB0D55C}"/>
              </a:ext>
            </a:extLst>
          </p:cNvPr>
          <p:cNvSpPr txBox="1"/>
          <p:nvPr/>
        </p:nvSpPr>
        <p:spPr>
          <a:xfrm>
            <a:off x="604572" y="3930158"/>
            <a:ext cx="774571" cy="276999"/>
          </a:xfrm>
          <a:prstGeom prst="rect">
            <a:avLst/>
          </a:prstGeom>
          <a:noFill/>
        </p:spPr>
        <p:txBody>
          <a:bodyPr wrap="none" rtlCol="0">
            <a:spAutoFit/>
          </a:bodyPr>
          <a:lstStyle/>
          <a:p>
            <a:r>
              <a:rPr lang="en-US" dirty="0">
                <a:solidFill>
                  <a:schemeClr val="tx1"/>
                </a:solidFill>
              </a:rPr>
              <a:t>on-body</a:t>
            </a:r>
            <a:r>
              <a:rPr lang="en-US" dirty="0"/>
              <a:t>y</a:t>
            </a:r>
          </a:p>
        </p:txBody>
      </p:sp>
      <p:sp>
        <p:nvSpPr>
          <p:cNvPr id="57" name="Right Brace 56">
            <a:extLst>
              <a:ext uri="{FF2B5EF4-FFF2-40B4-BE49-F238E27FC236}">
                <a16:creationId xmlns:a16="http://schemas.microsoft.com/office/drawing/2014/main" id="{F3C0EA06-8316-482D-9908-A9712FD1668E}"/>
              </a:ext>
            </a:extLst>
          </p:cNvPr>
          <p:cNvSpPr/>
          <p:nvPr/>
        </p:nvSpPr>
        <p:spPr bwMode="auto">
          <a:xfrm rot="16200000">
            <a:off x="1582291" y="1351981"/>
            <a:ext cx="425342" cy="1872208"/>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endParaRPr kumimoji="0" lang="en-US" sz="1200" b="0" i="0" u="none" strike="noStrike" cap="none" normalizeH="0" baseline="0" dirty="0">
              <a:ln>
                <a:noFill/>
              </a:ln>
              <a:solidFill>
                <a:schemeClr val="bg1"/>
              </a:solidFill>
              <a:effectLst/>
              <a:latin typeface="Times New Roman" charset="0"/>
              <a:ea typeface="ＭＳ Ｐゴシック" charset="0"/>
              <a:cs typeface="ＭＳ Ｐゴシック" charset="0"/>
            </a:endParaRPr>
          </a:p>
        </p:txBody>
      </p:sp>
      <p:sp>
        <p:nvSpPr>
          <p:cNvPr id="58" name="TextBox 57">
            <a:extLst>
              <a:ext uri="{FF2B5EF4-FFF2-40B4-BE49-F238E27FC236}">
                <a16:creationId xmlns:a16="http://schemas.microsoft.com/office/drawing/2014/main" id="{EA76FC8E-3E54-4001-8E05-725044181597}"/>
              </a:ext>
            </a:extLst>
          </p:cNvPr>
          <p:cNvSpPr txBox="1"/>
          <p:nvPr/>
        </p:nvSpPr>
        <p:spPr>
          <a:xfrm>
            <a:off x="1445794" y="1810840"/>
            <a:ext cx="965329" cy="276999"/>
          </a:xfrm>
          <a:prstGeom prst="rect">
            <a:avLst/>
          </a:prstGeom>
          <a:noFill/>
        </p:spPr>
        <p:txBody>
          <a:bodyPr wrap="none" rtlCol="0">
            <a:spAutoFit/>
          </a:bodyPr>
          <a:lstStyle/>
          <a:p>
            <a:r>
              <a:rPr lang="en-US" dirty="0">
                <a:solidFill>
                  <a:schemeClr val="tx1"/>
                </a:solidFill>
              </a:rPr>
              <a:t>environment</a:t>
            </a:r>
            <a:endParaRPr lang="en-US" dirty="0"/>
          </a:p>
        </p:txBody>
      </p:sp>
    </p:spTree>
    <p:extLst>
      <p:ext uri="{BB962C8B-B14F-4D97-AF65-F5344CB8AC3E}">
        <p14:creationId xmlns:p14="http://schemas.microsoft.com/office/powerpoint/2010/main" val="8717786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326838-C04D-4F1C-9070-8E51C993CFAC}"/>
              </a:ext>
            </a:extLst>
          </p:cNvPr>
          <p:cNvSpPr>
            <a:spLocks noGrp="1"/>
          </p:cNvSpPr>
          <p:nvPr>
            <p:ph type="title"/>
          </p:nvPr>
        </p:nvSpPr>
        <p:spPr/>
        <p:txBody>
          <a:bodyPr/>
          <a:lstStyle/>
          <a:p>
            <a:r>
              <a:rPr lang="en-US" dirty="0"/>
              <a:t>PDP Delay Model</a:t>
            </a:r>
          </a:p>
        </p:txBody>
      </p:sp>
      <p:sp>
        <p:nvSpPr>
          <p:cNvPr id="3" name="Content Placeholder 2">
            <a:extLst>
              <a:ext uri="{FF2B5EF4-FFF2-40B4-BE49-F238E27FC236}">
                <a16:creationId xmlns:a16="http://schemas.microsoft.com/office/drawing/2014/main" id="{15BB071A-5DC8-4F75-A7F1-AB45B82F98D0}"/>
              </a:ext>
            </a:extLst>
          </p:cNvPr>
          <p:cNvSpPr>
            <a:spLocks noGrp="1"/>
          </p:cNvSpPr>
          <p:nvPr>
            <p:ph idx="1"/>
          </p:nvPr>
        </p:nvSpPr>
        <p:spPr/>
        <p:txBody>
          <a:bodyPr/>
          <a:lstStyle/>
          <a:p>
            <a:r>
              <a:rPr lang="en-US" sz="1800" dirty="0"/>
              <a:t>Power delay profile can be modeled as:</a:t>
            </a:r>
          </a:p>
          <a:p>
            <a:endParaRPr lang="en-US" sz="1800" dirty="0"/>
          </a:p>
          <a:p>
            <a:endParaRPr lang="en-US" sz="1800" dirty="0"/>
          </a:p>
          <a:p>
            <a:endParaRPr lang="en-US" sz="1800" dirty="0"/>
          </a:p>
          <a:p>
            <a:endParaRPr lang="en-US" sz="1800" dirty="0"/>
          </a:p>
          <a:p>
            <a:r>
              <a:rPr lang="en-US" sz="1800" dirty="0"/>
              <a:t>where I(x) is the indicator function, which is 1 if the argument is true, and 0 otherwise.  In addition, N</a:t>
            </a:r>
            <a:r>
              <a:rPr lang="en-US" sz="1800" baseline="-25000" dirty="0"/>
              <a:t>cluster</a:t>
            </a:r>
            <a:r>
              <a:rPr lang="en-US" sz="1800" dirty="0"/>
              <a:t> = 2.</a:t>
            </a:r>
          </a:p>
        </p:txBody>
      </p:sp>
      <p:sp>
        <p:nvSpPr>
          <p:cNvPr id="4" name="Slide Number Placeholder 3">
            <a:extLst>
              <a:ext uri="{FF2B5EF4-FFF2-40B4-BE49-F238E27FC236}">
                <a16:creationId xmlns:a16="http://schemas.microsoft.com/office/drawing/2014/main" id="{D2F6B189-58BD-46F2-8718-36D6AB605064}"/>
              </a:ext>
            </a:extLst>
          </p:cNvPr>
          <p:cNvSpPr>
            <a:spLocks noGrp="1"/>
          </p:cNvSpPr>
          <p:nvPr>
            <p:ph type="sldNum" idx="10"/>
          </p:nvPr>
        </p:nvSpPr>
        <p:spPr/>
        <p:txBody>
          <a:bodyPr/>
          <a:lstStyle/>
          <a:p>
            <a:pPr>
              <a:defRPr/>
            </a:pPr>
            <a:r>
              <a:rPr lang="en-US" altLang="en-US" dirty="0"/>
              <a:t>Slide </a:t>
            </a:r>
            <a:fld id="{5DD27314-9434-4B6F-80C2-AAC402118CDA}" type="slidenum">
              <a:rPr lang="en-US" altLang="en-US" smtClean="0"/>
              <a:pPr>
                <a:defRPr/>
              </a:pPr>
              <a:t>11</a:t>
            </a:fld>
            <a:endParaRPr lang="en-US" altLang="en-US" dirty="0"/>
          </a:p>
        </p:txBody>
      </p:sp>
      <p:pic>
        <p:nvPicPr>
          <p:cNvPr id="6" name="Picture 5">
            <a:extLst>
              <a:ext uri="{FF2B5EF4-FFF2-40B4-BE49-F238E27FC236}">
                <a16:creationId xmlns:a16="http://schemas.microsoft.com/office/drawing/2014/main" id="{986A12FB-B1D6-4C2C-810B-19B2565E99B8}"/>
              </a:ext>
            </a:extLst>
          </p:cNvPr>
          <p:cNvPicPr>
            <a:picLocks noChangeAspect="1"/>
          </p:cNvPicPr>
          <p:nvPr/>
        </p:nvPicPr>
        <p:blipFill>
          <a:blip r:embed="rId2"/>
          <a:stretch>
            <a:fillRect/>
          </a:stretch>
        </p:blipFill>
        <p:spPr>
          <a:xfrm>
            <a:off x="600422" y="1962755"/>
            <a:ext cx="6862491" cy="972492"/>
          </a:xfrm>
          <a:prstGeom prst="rect">
            <a:avLst/>
          </a:prstGeom>
        </p:spPr>
      </p:pic>
      <p:pic>
        <p:nvPicPr>
          <p:cNvPr id="8" name="Picture 7">
            <a:extLst>
              <a:ext uri="{FF2B5EF4-FFF2-40B4-BE49-F238E27FC236}">
                <a16:creationId xmlns:a16="http://schemas.microsoft.com/office/drawing/2014/main" id="{7C8562D6-B3EA-44B0-8C96-0C7ADCFE3096}"/>
              </a:ext>
            </a:extLst>
          </p:cNvPr>
          <p:cNvPicPr>
            <a:picLocks noChangeAspect="1"/>
          </p:cNvPicPr>
          <p:nvPr/>
        </p:nvPicPr>
        <p:blipFill>
          <a:blip r:embed="rId3"/>
          <a:stretch>
            <a:fillRect/>
          </a:stretch>
        </p:blipFill>
        <p:spPr>
          <a:xfrm>
            <a:off x="5580112" y="3689759"/>
            <a:ext cx="3050320" cy="2467766"/>
          </a:xfrm>
          <a:prstGeom prst="rect">
            <a:avLst/>
          </a:prstGeom>
        </p:spPr>
      </p:pic>
      <p:grpSp>
        <p:nvGrpSpPr>
          <p:cNvPr id="5" name="Group 4">
            <a:extLst>
              <a:ext uri="{FF2B5EF4-FFF2-40B4-BE49-F238E27FC236}">
                <a16:creationId xmlns:a16="http://schemas.microsoft.com/office/drawing/2014/main" id="{0464BE80-9FF3-4DD2-8DDF-E5A121F6E50E}"/>
              </a:ext>
            </a:extLst>
          </p:cNvPr>
          <p:cNvGrpSpPr/>
          <p:nvPr/>
        </p:nvGrpSpPr>
        <p:grpSpPr>
          <a:xfrm>
            <a:off x="2051720" y="3836579"/>
            <a:ext cx="3508502" cy="1823919"/>
            <a:chOff x="2051720" y="3836579"/>
            <a:chExt cx="3508502" cy="1823919"/>
          </a:xfrm>
        </p:grpSpPr>
        <p:cxnSp>
          <p:nvCxnSpPr>
            <p:cNvPr id="10" name="Straight Connector 9">
              <a:extLst>
                <a:ext uri="{FF2B5EF4-FFF2-40B4-BE49-F238E27FC236}">
                  <a16:creationId xmlns:a16="http://schemas.microsoft.com/office/drawing/2014/main" id="{BECC9307-6167-4D9C-93C9-85B7839EC4FF}"/>
                </a:ext>
              </a:extLst>
            </p:cNvPr>
            <p:cNvCxnSpPr/>
            <p:nvPr/>
          </p:nvCxnSpPr>
          <p:spPr bwMode="auto">
            <a:xfrm>
              <a:off x="2699792" y="3861048"/>
              <a:ext cx="0" cy="1440160"/>
            </a:xfrm>
            <a:prstGeom prst="line">
              <a:avLst/>
            </a:pr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12" name="Straight Connector 11">
              <a:extLst>
                <a:ext uri="{FF2B5EF4-FFF2-40B4-BE49-F238E27FC236}">
                  <a16:creationId xmlns:a16="http://schemas.microsoft.com/office/drawing/2014/main" id="{77DF0F9D-F971-4B46-A9D7-2775375C933C}"/>
                </a:ext>
              </a:extLst>
            </p:cNvPr>
            <p:cNvCxnSpPr/>
            <p:nvPr/>
          </p:nvCxnSpPr>
          <p:spPr bwMode="auto">
            <a:xfrm>
              <a:off x="2699792" y="5322567"/>
              <a:ext cx="2808312" cy="0"/>
            </a:xfrm>
            <a:prstGeom prst="line">
              <a:avLst/>
            </a:pr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14" name="Straight Arrow Connector 13">
              <a:extLst>
                <a:ext uri="{FF2B5EF4-FFF2-40B4-BE49-F238E27FC236}">
                  <a16:creationId xmlns:a16="http://schemas.microsoft.com/office/drawing/2014/main" id="{C2C8AF36-6B29-49A9-B110-D1D131861D23}"/>
                </a:ext>
              </a:extLst>
            </p:cNvPr>
            <p:cNvCxnSpPr/>
            <p:nvPr/>
          </p:nvCxnSpPr>
          <p:spPr bwMode="auto">
            <a:xfrm flipV="1">
              <a:off x="2771800" y="4606845"/>
              <a:ext cx="0" cy="720080"/>
            </a:xfrm>
            <a:prstGeom prst="straightConnector1">
              <a:avLst/>
            </a:prstGeom>
            <a:solidFill>
              <a:srgbClr val="00B8FF"/>
            </a:solidFill>
            <a:ln w="95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16" name="Straight Arrow Connector 15">
              <a:extLst>
                <a:ext uri="{FF2B5EF4-FFF2-40B4-BE49-F238E27FC236}">
                  <a16:creationId xmlns:a16="http://schemas.microsoft.com/office/drawing/2014/main" id="{E73AB225-CA9A-4027-B457-1692B77EC615}"/>
                </a:ext>
              </a:extLst>
            </p:cNvPr>
            <p:cNvCxnSpPr/>
            <p:nvPr/>
          </p:nvCxnSpPr>
          <p:spPr bwMode="auto">
            <a:xfrm flipV="1">
              <a:off x="3635896" y="4868908"/>
              <a:ext cx="0" cy="453407"/>
            </a:xfrm>
            <a:prstGeom prst="straightConnector1">
              <a:avLst/>
            </a:prstGeom>
            <a:solidFill>
              <a:srgbClr val="00B8FF"/>
            </a:solidFill>
            <a:ln w="95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grpSp>
          <p:nvGrpSpPr>
            <p:cNvPr id="25" name="Group 24">
              <a:extLst>
                <a:ext uri="{FF2B5EF4-FFF2-40B4-BE49-F238E27FC236}">
                  <a16:creationId xmlns:a16="http://schemas.microsoft.com/office/drawing/2014/main" id="{8D3936D5-DA8F-41C8-92D8-186A289325EE}"/>
                </a:ext>
              </a:extLst>
            </p:cNvPr>
            <p:cNvGrpSpPr/>
            <p:nvPr/>
          </p:nvGrpSpPr>
          <p:grpSpPr>
            <a:xfrm>
              <a:off x="4562907" y="4509120"/>
              <a:ext cx="760831" cy="818315"/>
              <a:chOff x="3630893" y="4722089"/>
              <a:chExt cx="473054" cy="600478"/>
            </a:xfrm>
          </p:grpSpPr>
          <p:cxnSp>
            <p:nvCxnSpPr>
              <p:cNvPr id="15" name="Straight Arrow Connector 14">
                <a:extLst>
                  <a:ext uri="{FF2B5EF4-FFF2-40B4-BE49-F238E27FC236}">
                    <a16:creationId xmlns:a16="http://schemas.microsoft.com/office/drawing/2014/main" id="{04719E0A-BB74-4422-8A0F-25D35BD1A41C}"/>
                  </a:ext>
                </a:extLst>
              </p:cNvPr>
              <p:cNvCxnSpPr>
                <a:endCxn id="22" idx="0"/>
              </p:cNvCxnSpPr>
              <p:nvPr/>
            </p:nvCxnSpPr>
            <p:spPr bwMode="auto">
              <a:xfrm flipH="1" flipV="1">
                <a:off x="3631265" y="4722089"/>
                <a:ext cx="4631" cy="600478"/>
              </a:xfrm>
              <a:prstGeom prst="straightConnector1">
                <a:avLst/>
              </a:prstGeom>
              <a:solidFill>
                <a:srgbClr val="00B8FF"/>
              </a:solidFill>
              <a:ln w="95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22" name="Freeform: Shape 21">
                <a:extLst>
                  <a:ext uri="{FF2B5EF4-FFF2-40B4-BE49-F238E27FC236}">
                    <a16:creationId xmlns:a16="http://schemas.microsoft.com/office/drawing/2014/main" id="{D09DD193-C636-436D-8E7F-8FDF47350636}"/>
                  </a:ext>
                </a:extLst>
              </p:cNvPr>
              <p:cNvSpPr/>
              <p:nvPr/>
            </p:nvSpPr>
            <p:spPr bwMode="auto">
              <a:xfrm>
                <a:off x="3630893" y="4722089"/>
                <a:ext cx="473054" cy="600477"/>
              </a:xfrm>
              <a:custGeom>
                <a:avLst/>
                <a:gdLst>
                  <a:gd name="connsiteX0" fmla="*/ 399 w 507393"/>
                  <a:gd name="connsiteY0" fmla="*/ 0 h 751437"/>
                  <a:gd name="connsiteX1" fmla="*/ 81880 w 507393"/>
                  <a:gd name="connsiteY1" fmla="*/ 461726 h 751437"/>
                  <a:gd name="connsiteX2" fmla="*/ 507393 w 507393"/>
                  <a:gd name="connsiteY2" fmla="*/ 751437 h 751437"/>
                  <a:gd name="connsiteX3" fmla="*/ 507393 w 507393"/>
                  <a:gd name="connsiteY3" fmla="*/ 751437 h 751437"/>
                </a:gdLst>
                <a:ahLst/>
                <a:cxnLst>
                  <a:cxn ang="0">
                    <a:pos x="connsiteX0" y="connsiteY0"/>
                  </a:cxn>
                  <a:cxn ang="0">
                    <a:pos x="connsiteX1" y="connsiteY1"/>
                  </a:cxn>
                  <a:cxn ang="0">
                    <a:pos x="connsiteX2" y="connsiteY2"/>
                  </a:cxn>
                  <a:cxn ang="0">
                    <a:pos x="connsiteX3" y="connsiteY3"/>
                  </a:cxn>
                </a:cxnLst>
                <a:rect l="l" t="t" r="r" b="b"/>
                <a:pathLst>
                  <a:path w="507393" h="751437">
                    <a:moveTo>
                      <a:pt x="399" y="0"/>
                    </a:moveTo>
                    <a:cubicBezTo>
                      <a:pt x="-1110" y="168243"/>
                      <a:pt x="-2619" y="336487"/>
                      <a:pt x="81880" y="461726"/>
                    </a:cubicBezTo>
                    <a:cubicBezTo>
                      <a:pt x="166379" y="586965"/>
                      <a:pt x="507393" y="751437"/>
                      <a:pt x="507393" y="751437"/>
                    </a:cubicBezTo>
                    <a:lnTo>
                      <a:pt x="507393" y="751437"/>
                    </a:lnTo>
                  </a:path>
                </a:pathLst>
              </a:custGeom>
              <a:no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endParaRPr kumimoji="0" lang="en-US" sz="1200" b="0" i="0" u="none" strike="noStrike" cap="none" normalizeH="0" baseline="0" dirty="0">
                  <a:ln>
                    <a:noFill/>
                  </a:ln>
                  <a:solidFill>
                    <a:schemeClr val="bg1"/>
                  </a:solidFill>
                  <a:effectLst/>
                  <a:latin typeface="Times New Roman" charset="0"/>
                  <a:ea typeface="ＭＳ Ｐゴシック" charset="0"/>
                  <a:cs typeface="ＭＳ Ｐゴシック" charset="0"/>
                </a:endParaRPr>
              </a:p>
            </p:txBody>
          </p:sp>
        </p:grpSp>
        <p:grpSp>
          <p:nvGrpSpPr>
            <p:cNvPr id="26" name="Group 25">
              <a:extLst>
                <a:ext uri="{FF2B5EF4-FFF2-40B4-BE49-F238E27FC236}">
                  <a16:creationId xmlns:a16="http://schemas.microsoft.com/office/drawing/2014/main" id="{3B1F4969-684F-4634-A984-1515DB52A656}"/>
                </a:ext>
              </a:extLst>
            </p:cNvPr>
            <p:cNvGrpSpPr/>
            <p:nvPr/>
          </p:nvGrpSpPr>
          <p:grpSpPr>
            <a:xfrm>
              <a:off x="5011004" y="4868907"/>
              <a:ext cx="357790" cy="453533"/>
              <a:chOff x="3630893" y="4722089"/>
              <a:chExt cx="473054" cy="600478"/>
            </a:xfrm>
          </p:grpSpPr>
          <p:cxnSp>
            <p:nvCxnSpPr>
              <p:cNvPr id="27" name="Straight Arrow Connector 26">
                <a:extLst>
                  <a:ext uri="{FF2B5EF4-FFF2-40B4-BE49-F238E27FC236}">
                    <a16:creationId xmlns:a16="http://schemas.microsoft.com/office/drawing/2014/main" id="{4A745E48-E4D9-47D8-AF87-64D9DC2AA95B}"/>
                  </a:ext>
                </a:extLst>
              </p:cNvPr>
              <p:cNvCxnSpPr>
                <a:endCxn id="28" idx="0"/>
              </p:cNvCxnSpPr>
              <p:nvPr/>
            </p:nvCxnSpPr>
            <p:spPr bwMode="auto">
              <a:xfrm flipH="1" flipV="1">
                <a:off x="3631265" y="4722089"/>
                <a:ext cx="4631" cy="600478"/>
              </a:xfrm>
              <a:prstGeom prst="straightConnector1">
                <a:avLst/>
              </a:prstGeom>
              <a:solidFill>
                <a:srgbClr val="00B8FF"/>
              </a:solidFill>
              <a:ln w="95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28" name="Freeform: Shape 27">
                <a:extLst>
                  <a:ext uri="{FF2B5EF4-FFF2-40B4-BE49-F238E27FC236}">
                    <a16:creationId xmlns:a16="http://schemas.microsoft.com/office/drawing/2014/main" id="{9F60D02A-3082-4FAD-9AE3-E08EBDBE16F2}"/>
                  </a:ext>
                </a:extLst>
              </p:cNvPr>
              <p:cNvSpPr/>
              <p:nvPr/>
            </p:nvSpPr>
            <p:spPr bwMode="auto">
              <a:xfrm>
                <a:off x="3630893" y="4722089"/>
                <a:ext cx="473054" cy="600477"/>
              </a:xfrm>
              <a:custGeom>
                <a:avLst/>
                <a:gdLst>
                  <a:gd name="connsiteX0" fmla="*/ 399 w 507393"/>
                  <a:gd name="connsiteY0" fmla="*/ 0 h 751437"/>
                  <a:gd name="connsiteX1" fmla="*/ 81880 w 507393"/>
                  <a:gd name="connsiteY1" fmla="*/ 461726 h 751437"/>
                  <a:gd name="connsiteX2" fmla="*/ 507393 w 507393"/>
                  <a:gd name="connsiteY2" fmla="*/ 751437 h 751437"/>
                  <a:gd name="connsiteX3" fmla="*/ 507393 w 507393"/>
                  <a:gd name="connsiteY3" fmla="*/ 751437 h 751437"/>
                </a:gdLst>
                <a:ahLst/>
                <a:cxnLst>
                  <a:cxn ang="0">
                    <a:pos x="connsiteX0" y="connsiteY0"/>
                  </a:cxn>
                  <a:cxn ang="0">
                    <a:pos x="connsiteX1" y="connsiteY1"/>
                  </a:cxn>
                  <a:cxn ang="0">
                    <a:pos x="connsiteX2" y="connsiteY2"/>
                  </a:cxn>
                  <a:cxn ang="0">
                    <a:pos x="connsiteX3" y="connsiteY3"/>
                  </a:cxn>
                </a:cxnLst>
                <a:rect l="l" t="t" r="r" b="b"/>
                <a:pathLst>
                  <a:path w="507393" h="751437">
                    <a:moveTo>
                      <a:pt x="399" y="0"/>
                    </a:moveTo>
                    <a:cubicBezTo>
                      <a:pt x="-1110" y="168243"/>
                      <a:pt x="-2619" y="336487"/>
                      <a:pt x="81880" y="461726"/>
                    </a:cubicBezTo>
                    <a:cubicBezTo>
                      <a:pt x="166379" y="586965"/>
                      <a:pt x="507393" y="751437"/>
                      <a:pt x="507393" y="751437"/>
                    </a:cubicBezTo>
                    <a:lnTo>
                      <a:pt x="507393" y="751437"/>
                    </a:lnTo>
                  </a:path>
                </a:pathLst>
              </a:custGeom>
              <a:no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endParaRPr kumimoji="0" lang="en-US" sz="1200" b="0" i="0" u="none" strike="noStrike" cap="none" normalizeH="0" baseline="0" dirty="0">
                  <a:ln>
                    <a:noFill/>
                  </a:ln>
                  <a:solidFill>
                    <a:schemeClr val="bg1"/>
                  </a:solidFill>
                  <a:effectLst/>
                  <a:latin typeface="Times New Roman" charset="0"/>
                  <a:ea typeface="ＭＳ Ｐゴシック" charset="0"/>
                  <a:cs typeface="ＭＳ Ｐゴシック" charset="0"/>
                </a:endParaRPr>
              </a:p>
            </p:txBody>
          </p:sp>
        </p:grpSp>
        <p:sp>
          <p:nvSpPr>
            <p:cNvPr id="29" name="TextBox 28">
              <a:extLst>
                <a:ext uri="{FF2B5EF4-FFF2-40B4-BE49-F238E27FC236}">
                  <a16:creationId xmlns:a16="http://schemas.microsoft.com/office/drawing/2014/main" id="{C72C42D6-E06C-4C04-9F0C-A1F556778107}"/>
                </a:ext>
              </a:extLst>
            </p:cNvPr>
            <p:cNvSpPr txBox="1"/>
            <p:nvPr/>
          </p:nvSpPr>
          <p:spPr>
            <a:xfrm>
              <a:off x="5313038" y="5289806"/>
              <a:ext cx="247184" cy="276999"/>
            </a:xfrm>
            <a:prstGeom prst="rect">
              <a:avLst/>
            </a:prstGeom>
            <a:noFill/>
          </p:spPr>
          <p:txBody>
            <a:bodyPr wrap="none" rtlCol="0">
              <a:spAutoFit/>
            </a:bodyPr>
            <a:lstStyle/>
            <a:p>
              <a:r>
                <a:rPr lang="el-GR" dirty="0">
                  <a:solidFill>
                    <a:schemeClr val="tx1"/>
                  </a:solidFill>
                </a:rPr>
                <a:t>τ</a:t>
              </a:r>
              <a:endParaRPr lang="en-US" dirty="0">
                <a:solidFill>
                  <a:schemeClr val="tx1"/>
                </a:solidFill>
              </a:endParaRPr>
            </a:p>
          </p:txBody>
        </p:sp>
        <p:sp>
          <p:nvSpPr>
            <p:cNvPr id="30" name="TextBox 29">
              <a:extLst>
                <a:ext uri="{FF2B5EF4-FFF2-40B4-BE49-F238E27FC236}">
                  <a16:creationId xmlns:a16="http://schemas.microsoft.com/office/drawing/2014/main" id="{499FF419-C34D-4EB8-B2B7-0D732ED9A599}"/>
                </a:ext>
              </a:extLst>
            </p:cNvPr>
            <p:cNvSpPr txBox="1"/>
            <p:nvPr/>
          </p:nvSpPr>
          <p:spPr>
            <a:xfrm>
              <a:off x="2051720" y="3836580"/>
              <a:ext cx="691215" cy="276999"/>
            </a:xfrm>
            <a:prstGeom prst="rect">
              <a:avLst/>
            </a:prstGeom>
            <a:noFill/>
          </p:spPr>
          <p:txBody>
            <a:bodyPr wrap="none" rtlCol="0">
              <a:spAutoFit/>
            </a:bodyPr>
            <a:lstStyle/>
            <a:p>
              <a:r>
                <a:rPr lang="en-US" dirty="0">
                  <a:solidFill>
                    <a:schemeClr val="tx1"/>
                  </a:solidFill>
                </a:rPr>
                <a:t>PDP( )</a:t>
              </a:r>
              <a:r>
                <a:rPr lang="en-US" dirty="0"/>
                <a:t>P</a:t>
              </a:r>
            </a:p>
          </p:txBody>
        </p:sp>
        <p:sp>
          <p:nvSpPr>
            <p:cNvPr id="31" name="TextBox 30">
              <a:extLst>
                <a:ext uri="{FF2B5EF4-FFF2-40B4-BE49-F238E27FC236}">
                  <a16:creationId xmlns:a16="http://schemas.microsoft.com/office/drawing/2014/main" id="{9DE40F22-0351-482F-ABA6-C55D17F5D45F}"/>
                </a:ext>
              </a:extLst>
            </p:cNvPr>
            <p:cNvSpPr txBox="1"/>
            <p:nvPr/>
          </p:nvSpPr>
          <p:spPr>
            <a:xfrm>
              <a:off x="3668503" y="5381178"/>
              <a:ext cx="457176" cy="276999"/>
            </a:xfrm>
            <a:prstGeom prst="rect">
              <a:avLst/>
            </a:prstGeom>
            <a:noFill/>
          </p:spPr>
          <p:txBody>
            <a:bodyPr wrap="none" rtlCol="0">
              <a:spAutoFit/>
            </a:bodyPr>
            <a:lstStyle/>
            <a:p>
              <a:r>
                <a:rPr lang="en-US" dirty="0">
                  <a:solidFill>
                    <a:schemeClr val="tx1"/>
                  </a:solidFill>
                </a:rPr>
                <a:t>6ns</a:t>
              </a:r>
              <a:r>
                <a:rPr lang="en-US" dirty="0"/>
                <a:t>s</a:t>
              </a:r>
            </a:p>
          </p:txBody>
        </p:sp>
        <p:sp>
          <p:nvSpPr>
            <p:cNvPr id="32" name="TextBox 31">
              <a:extLst>
                <a:ext uri="{FF2B5EF4-FFF2-40B4-BE49-F238E27FC236}">
                  <a16:creationId xmlns:a16="http://schemas.microsoft.com/office/drawing/2014/main" id="{D1F315E6-638B-47DC-8904-2CA4003CCE3F}"/>
                </a:ext>
              </a:extLst>
            </p:cNvPr>
            <p:cNvSpPr txBox="1"/>
            <p:nvPr/>
          </p:nvSpPr>
          <p:spPr>
            <a:xfrm>
              <a:off x="4901698" y="5242532"/>
              <a:ext cx="357790" cy="276999"/>
            </a:xfrm>
            <a:prstGeom prst="rect">
              <a:avLst/>
            </a:prstGeom>
            <a:noFill/>
          </p:spPr>
          <p:txBody>
            <a:bodyPr wrap="none" rtlCol="0">
              <a:spAutoFit/>
            </a:bodyPr>
            <a:lstStyle/>
            <a:p>
              <a:r>
                <a:rPr lang="en-US" dirty="0">
                  <a:solidFill>
                    <a:schemeClr val="tx1"/>
                  </a:solidFill>
                </a:rPr>
                <a:t>τ</a:t>
              </a:r>
              <a:r>
                <a:rPr lang="en-US" baseline="-25000" dirty="0">
                  <a:solidFill>
                    <a:schemeClr val="tx1"/>
                  </a:solidFill>
                </a:rPr>
                <a:t>2</a:t>
              </a:r>
              <a:r>
                <a:rPr lang="en-US" dirty="0"/>
                <a:t>s</a:t>
              </a:r>
            </a:p>
          </p:txBody>
        </p:sp>
        <p:sp>
          <p:nvSpPr>
            <p:cNvPr id="33" name="TextBox 32">
              <a:extLst>
                <a:ext uri="{FF2B5EF4-FFF2-40B4-BE49-F238E27FC236}">
                  <a16:creationId xmlns:a16="http://schemas.microsoft.com/office/drawing/2014/main" id="{23325D6B-B134-485E-AEA5-0B64C152E92C}"/>
                </a:ext>
              </a:extLst>
            </p:cNvPr>
            <p:cNvSpPr txBox="1"/>
            <p:nvPr/>
          </p:nvSpPr>
          <p:spPr>
            <a:xfrm>
              <a:off x="4415705" y="5361801"/>
              <a:ext cx="534121" cy="276999"/>
            </a:xfrm>
            <a:prstGeom prst="rect">
              <a:avLst/>
            </a:prstGeom>
            <a:noFill/>
          </p:spPr>
          <p:txBody>
            <a:bodyPr wrap="none" rtlCol="0">
              <a:spAutoFit/>
            </a:bodyPr>
            <a:lstStyle/>
            <a:p>
              <a:r>
                <a:rPr lang="en-US" dirty="0">
                  <a:solidFill>
                    <a:schemeClr val="tx1"/>
                  </a:solidFill>
                </a:rPr>
                <a:t>12ns</a:t>
              </a:r>
              <a:r>
                <a:rPr lang="en-US" dirty="0"/>
                <a:t>s</a:t>
              </a:r>
            </a:p>
          </p:txBody>
        </p:sp>
        <p:sp>
          <p:nvSpPr>
            <p:cNvPr id="34" name="TextBox 33">
              <a:extLst>
                <a:ext uri="{FF2B5EF4-FFF2-40B4-BE49-F238E27FC236}">
                  <a16:creationId xmlns:a16="http://schemas.microsoft.com/office/drawing/2014/main" id="{E00E7443-4ABE-40D8-992B-7663C2C5FCA4}"/>
                </a:ext>
              </a:extLst>
            </p:cNvPr>
            <p:cNvSpPr txBox="1"/>
            <p:nvPr/>
          </p:nvSpPr>
          <p:spPr>
            <a:xfrm>
              <a:off x="2795098" y="5377407"/>
              <a:ext cx="457176" cy="276999"/>
            </a:xfrm>
            <a:prstGeom prst="rect">
              <a:avLst/>
            </a:prstGeom>
            <a:noFill/>
          </p:spPr>
          <p:txBody>
            <a:bodyPr wrap="none" rtlCol="0">
              <a:spAutoFit/>
            </a:bodyPr>
            <a:lstStyle/>
            <a:p>
              <a:r>
                <a:rPr lang="en-US" dirty="0">
                  <a:solidFill>
                    <a:schemeClr val="tx1"/>
                  </a:solidFill>
                </a:rPr>
                <a:t>2ns</a:t>
              </a:r>
              <a:r>
                <a:rPr lang="en-US" dirty="0"/>
                <a:t>s</a:t>
              </a:r>
            </a:p>
          </p:txBody>
        </p:sp>
        <p:sp>
          <p:nvSpPr>
            <p:cNvPr id="35" name="TextBox 34">
              <a:extLst>
                <a:ext uri="{FF2B5EF4-FFF2-40B4-BE49-F238E27FC236}">
                  <a16:creationId xmlns:a16="http://schemas.microsoft.com/office/drawing/2014/main" id="{3B5D1C87-D135-49C1-B831-AB5A03FC4C2B}"/>
                </a:ext>
              </a:extLst>
            </p:cNvPr>
            <p:cNvSpPr txBox="1"/>
            <p:nvPr/>
          </p:nvSpPr>
          <p:spPr>
            <a:xfrm>
              <a:off x="2611368" y="4339553"/>
              <a:ext cx="595035" cy="276999"/>
            </a:xfrm>
            <a:prstGeom prst="rect">
              <a:avLst/>
            </a:prstGeom>
            <a:noFill/>
          </p:spPr>
          <p:txBody>
            <a:bodyPr wrap="none" rtlCol="0">
              <a:spAutoFit/>
            </a:bodyPr>
            <a:lstStyle/>
            <a:p>
              <a:r>
                <a:rPr lang="en-US" dirty="0">
                  <a:solidFill>
                    <a:schemeClr val="tx1"/>
                  </a:solidFill>
                </a:rPr>
                <a:t>a</a:t>
              </a:r>
              <a:r>
                <a:rPr lang="en-US" baseline="-25000" dirty="0">
                  <a:solidFill>
                    <a:schemeClr val="tx1"/>
                  </a:solidFill>
                </a:rPr>
                <a:t>on-body</a:t>
              </a:r>
            </a:p>
          </p:txBody>
        </p:sp>
        <p:sp>
          <p:nvSpPr>
            <p:cNvPr id="36" name="TextBox 35">
              <a:extLst>
                <a:ext uri="{FF2B5EF4-FFF2-40B4-BE49-F238E27FC236}">
                  <a16:creationId xmlns:a16="http://schemas.microsoft.com/office/drawing/2014/main" id="{37B222FD-CE2D-4839-B6FD-CCE77F257475}"/>
                </a:ext>
              </a:extLst>
            </p:cNvPr>
            <p:cNvSpPr txBox="1"/>
            <p:nvPr/>
          </p:nvSpPr>
          <p:spPr>
            <a:xfrm>
              <a:off x="3319119" y="4550315"/>
              <a:ext cx="513282" cy="276999"/>
            </a:xfrm>
            <a:prstGeom prst="rect">
              <a:avLst/>
            </a:prstGeom>
            <a:noFill/>
          </p:spPr>
          <p:txBody>
            <a:bodyPr wrap="none" rtlCol="0">
              <a:spAutoFit/>
            </a:bodyPr>
            <a:lstStyle/>
            <a:p>
              <a:r>
                <a:rPr lang="en-US" dirty="0">
                  <a:solidFill>
                    <a:schemeClr val="tx1"/>
                  </a:solidFill>
                </a:rPr>
                <a:t>a</a:t>
              </a:r>
              <a:r>
                <a:rPr lang="en-US" baseline="-25000" dirty="0">
                  <a:solidFill>
                    <a:schemeClr val="tx1"/>
                  </a:solidFill>
                </a:rPr>
                <a:t>screen</a:t>
              </a:r>
            </a:p>
          </p:txBody>
        </p:sp>
        <p:sp>
          <p:nvSpPr>
            <p:cNvPr id="37" name="TextBox 36">
              <a:extLst>
                <a:ext uri="{FF2B5EF4-FFF2-40B4-BE49-F238E27FC236}">
                  <a16:creationId xmlns:a16="http://schemas.microsoft.com/office/drawing/2014/main" id="{FFDBD482-70FC-494C-8C28-ED270CE1BA49}"/>
                </a:ext>
              </a:extLst>
            </p:cNvPr>
            <p:cNvSpPr txBox="1"/>
            <p:nvPr/>
          </p:nvSpPr>
          <p:spPr>
            <a:xfrm>
              <a:off x="4442017" y="4271355"/>
              <a:ext cx="304892" cy="276999"/>
            </a:xfrm>
            <a:prstGeom prst="rect">
              <a:avLst/>
            </a:prstGeom>
            <a:noFill/>
          </p:spPr>
          <p:txBody>
            <a:bodyPr wrap="none" rtlCol="0">
              <a:spAutoFit/>
            </a:bodyPr>
            <a:lstStyle/>
            <a:p>
              <a:r>
                <a:rPr lang="en-US" dirty="0">
                  <a:solidFill>
                    <a:schemeClr val="tx1"/>
                  </a:solidFill>
                </a:rPr>
                <a:t>a</a:t>
              </a:r>
              <a:r>
                <a:rPr lang="en-US" baseline="-25000" dirty="0">
                  <a:solidFill>
                    <a:schemeClr val="tx1"/>
                  </a:solidFill>
                </a:rPr>
                <a:t>1</a:t>
              </a:r>
            </a:p>
          </p:txBody>
        </p:sp>
        <p:sp>
          <p:nvSpPr>
            <p:cNvPr id="38" name="TextBox 37">
              <a:extLst>
                <a:ext uri="{FF2B5EF4-FFF2-40B4-BE49-F238E27FC236}">
                  <a16:creationId xmlns:a16="http://schemas.microsoft.com/office/drawing/2014/main" id="{56DAE7AE-35AE-4BA3-ABDD-9983862717D6}"/>
                </a:ext>
              </a:extLst>
            </p:cNvPr>
            <p:cNvSpPr txBox="1"/>
            <p:nvPr/>
          </p:nvSpPr>
          <p:spPr>
            <a:xfrm>
              <a:off x="4903278" y="4548624"/>
              <a:ext cx="304892" cy="276999"/>
            </a:xfrm>
            <a:prstGeom prst="rect">
              <a:avLst/>
            </a:prstGeom>
            <a:noFill/>
          </p:spPr>
          <p:txBody>
            <a:bodyPr wrap="none" rtlCol="0">
              <a:spAutoFit/>
            </a:bodyPr>
            <a:lstStyle/>
            <a:p>
              <a:r>
                <a:rPr lang="en-US" dirty="0">
                  <a:solidFill>
                    <a:schemeClr val="tx1"/>
                  </a:solidFill>
                </a:rPr>
                <a:t>a</a:t>
              </a:r>
              <a:r>
                <a:rPr lang="en-US" baseline="-25000" dirty="0">
                  <a:solidFill>
                    <a:schemeClr val="tx1"/>
                  </a:solidFill>
                </a:rPr>
                <a:t>2</a:t>
              </a:r>
            </a:p>
          </p:txBody>
        </p:sp>
        <p:sp>
          <p:nvSpPr>
            <p:cNvPr id="39" name="TextBox 38">
              <a:extLst>
                <a:ext uri="{FF2B5EF4-FFF2-40B4-BE49-F238E27FC236}">
                  <a16:creationId xmlns:a16="http://schemas.microsoft.com/office/drawing/2014/main" id="{B25E0AF9-F62D-49DF-9215-27058DB34D0A}"/>
                </a:ext>
              </a:extLst>
            </p:cNvPr>
            <p:cNvSpPr txBox="1"/>
            <p:nvPr/>
          </p:nvSpPr>
          <p:spPr>
            <a:xfrm>
              <a:off x="2405886" y="5370374"/>
              <a:ext cx="587020" cy="276999"/>
            </a:xfrm>
            <a:prstGeom prst="rect">
              <a:avLst/>
            </a:prstGeom>
            <a:noFill/>
          </p:spPr>
          <p:txBody>
            <a:bodyPr wrap="none" rtlCol="0">
              <a:spAutoFit/>
            </a:bodyPr>
            <a:lstStyle/>
            <a:p>
              <a:r>
                <a:rPr lang="en-US" dirty="0">
                  <a:solidFill>
                    <a:schemeClr val="tx1"/>
                  </a:solidFill>
                </a:rPr>
                <a:t>τ</a:t>
              </a:r>
              <a:r>
                <a:rPr lang="en-US" baseline="-25000" dirty="0">
                  <a:solidFill>
                    <a:schemeClr val="tx1"/>
                  </a:solidFill>
                </a:rPr>
                <a:t>LOS</a:t>
              </a:r>
              <a:r>
                <a:rPr lang="en-US" dirty="0">
                  <a:solidFill>
                    <a:schemeClr val="tx1"/>
                  </a:solidFill>
                </a:rPr>
                <a:t>=</a:t>
              </a:r>
              <a:r>
                <a:rPr lang="en-US" dirty="0"/>
                <a:t>s</a:t>
              </a:r>
            </a:p>
          </p:txBody>
        </p:sp>
        <p:sp>
          <p:nvSpPr>
            <p:cNvPr id="40" name="TextBox 39">
              <a:extLst>
                <a:ext uri="{FF2B5EF4-FFF2-40B4-BE49-F238E27FC236}">
                  <a16:creationId xmlns:a16="http://schemas.microsoft.com/office/drawing/2014/main" id="{352F6818-CA84-4D61-BEF8-27F155B81895}"/>
                </a:ext>
              </a:extLst>
            </p:cNvPr>
            <p:cNvSpPr txBox="1"/>
            <p:nvPr/>
          </p:nvSpPr>
          <p:spPr>
            <a:xfrm>
              <a:off x="4193529" y="5355329"/>
              <a:ext cx="444352" cy="276999"/>
            </a:xfrm>
            <a:prstGeom prst="rect">
              <a:avLst/>
            </a:prstGeom>
            <a:noFill/>
          </p:spPr>
          <p:txBody>
            <a:bodyPr wrap="none" rtlCol="0">
              <a:spAutoFit/>
            </a:bodyPr>
            <a:lstStyle/>
            <a:p>
              <a:r>
                <a:rPr lang="en-US" dirty="0">
                  <a:solidFill>
                    <a:schemeClr val="tx1"/>
                  </a:solidFill>
                </a:rPr>
                <a:t>τ</a:t>
              </a:r>
              <a:r>
                <a:rPr lang="en-US" baseline="-25000" dirty="0">
                  <a:solidFill>
                    <a:schemeClr val="tx1"/>
                  </a:solidFill>
                </a:rPr>
                <a:t>1</a:t>
              </a:r>
              <a:r>
                <a:rPr lang="en-US" dirty="0">
                  <a:solidFill>
                    <a:schemeClr val="tx1"/>
                  </a:solidFill>
                </a:rPr>
                <a:t>=</a:t>
              </a:r>
              <a:r>
                <a:rPr lang="en-US" dirty="0"/>
                <a:t>s</a:t>
              </a:r>
            </a:p>
          </p:txBody>
        </p:sp>
        <p:sp>
          <p:nvSpPr>
            <p:cNvPr id="41" name="TextBox 40">
              <a:extLst>
                <a:ext uri="{FF2B5EF4-FFF2-40B4-BE49-F238E27FC236}">
                  <a16:creationId xmlns:a16="http://schemas.microsoft.com/office/drawing/2014/main" id="{07B612B0-FE1A-493F-A0F7-B7CD40EC8799}"/>
                </a:ext>
              </a:extLst>
            </p:cNvPr>
            <p:cNvSpPr txBox="1"/>
            <p:nvPr/>
          </p:nvSpPr>
          <p:spPr>
            <a:xfrm>
              <a:off x="3216248" y="5383499"/>
              <a:ext cx="652743" cy="276999"/>
            </a:xfrm>
            <a:prstGeom prst="rect">
              <a:avLst/>
            </a:prstGeom>
            <a:noFill/>
          </p:spPr>
          <p:txBody>
            <a:bodyPr wrap="none" rtlCol="0">
              <a:spAutoFit/>
            </a:bodyPr>
            <a:lstStyle/>
            <a:p>
              <a:r>
                <a:rPr lang="en-US" dirty="0">
                  <a:solidFill>
                    <a:schemeClr val="tx1"/>
                  </a:solidFill>
                </a:rPr>
                <a:t>τ</a:t>
              </a:r>
              <a:r>
                <a:rPr lang="en-US" baseline="-25000" dirty="0">
                  <a:solidFill>
                    <a:schemeClr val="tx1"/>
                  </a:solidFill>
                </a:rPr>
                <a:t>screen</a:t>
              </a:r>
              <a:r>
                <a:rPr lang="en-US" dirty="0">
                  <a:solidFill>
                    <a:schemeClr val="tx1"/>
                  </a:solidFill>
                </a:rPr>
                <a:t>=</a:t>
              </a:r>
              <a:r>
                <a:rPr lang="en-US" dirty="0"/>
                <a:t>s</a:t>
              </a:r>
            </a:p>
          </p:txBody>
        </p:sp>
        <p:sp>
          <p:nvSpPr>
            <p:cNvPr id="43" name="TextBox 42">
              <a:extLst>
                <a:ext uri="{FF2B5EF4-FFF2-40B4-BE49-F238E27FC236}">
                  <a16:creationId xmlns:a16="http://schemas.microsoft.com/office/drawing/2014/main" id="{18DC9185-2671-4C90-BC1F-C9D48A802FE0}"/>
                </a:ext>
              </a:extLst>
            </p:cNvPr>
            <p:cNvSpPr txBox="1"/>
            <p:nvPr/>
          </p:nvSpPr>
          <p:spPr>
            <a:xfrm>
              <a:off x="2365719" y="3836579"/>
              <a:ext cx="324128" cy="276999"/>
            </a:xfrm>
            <a:prstGeom prst="rect">
              <a:avLst/>
            </a:prstGeom>
            <a:noFill/>
          </p:spPr>
          <p:txBody>
            <a:bodyPr wrap="none" rtlCol="0">
              <a:spAutoFit/>
            </a:bodyPr>
            <a:lstStyle/>
            <a:p>
              <a:r>
                <a:rPr lang="el-GR" dirty="0">
                  <a:solidFill>
                    <a:schemeClr val="tx1"/>
                  </a:solidFill>
                </a:rPr>
                <a:t>τ</a:t>
              </a:r>
              <a:r>
                <a:rPr lang="en-US" dirty="0">
                  <a:solidFill>
                    <a:schemeClr val="tx1"/>
                  </a:solidFill>
                </a:rPr>
                <a:t>  </a:t>
              </a:r>
            </a:p>
          </p:txBody>
        </p:sp>
      </p:grpSp>
      <p:sp>
        <p:nvSpPr>
          <p:cNvPr id="42" name="TextBox 41">
            <a:extLst>
              <a:ext uri="{FF2B5EF4-FFF2-40B4-BE49-F238E27FC236}">
                <a16:creationId xmlns:a16="http://schemas.microsoft.com/office/drawing/2014/main" id="{C766CAFD-00AB-49AD-AC66-B9904EA8A4F9}"/>
              </a:ext>
            </a:extLst>
          </p:cNvPr>
          <p:cNvSpPr txBox="1"/>
          <p:nvPr/>
        </p:nvSpPr>
        <p:spPr>
          <a:xfrm>
            <a:off x="7585707" y="2287811"/>
            <a:ext cx="1021433" cy="276999"/>
          </a:xfrm>
          <a:prstGeom prst="rect">
            <a:avLst/>
          </a:prstGeom>
          <a:noFill/>
        </p:spPr>
        <p:txBody>
          <a:bodyPr wrap="none" rtlCol="0">
            <a:spAutoFit/>
          </a:bodyPr>
          <a:lstStyle/>
          <a:p>
            <a:r>
              <a:rPr lang="en-US" b="1" dirty="0">
                <a:solidFill>
                  <a:schemeClr val="tx1"/>
                </a:solidFill>
              </a:rPr>
              <a:t>Equation 2 </a:t>
            </a:r>
            <a:r>
              <a:rPr lang="en-US" dirty="0"/>
              <a:t>1</a:t>
            </a:r>
          </a:p>
        </p:txBody>
      </p:sp>
    </p:spTree>
    <p:extLst>
      <p:ext uri="{BB962C8B-B14F-4D97-AF65-F5344CB8AC3E}">
        <p14:creationId xmlns:p14="http://schemas.microsoft.com/office/powerpoint/2010/main" val="31571767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D9A000-AF53-446E-AFF5-481FBC306A36}"/>
              </a:ext>
            </a:extLst>
          </p:cNvPr>
          <p:cNvSpPr>
            <a:spLocks noGrp="1"/>
          </p:cNvSpPr>
          <p:nvPr>
            <p:ph type="title"/>
          </p:nvPr>
        </p:nvSpPr>
        <p:spPr/>
        <p:txBody>
          <a:bodyPr/>
          <a:lstStyle/>
          <a:p>
            <a:r>
              <a:rPr lang="en-US" dirty="0"/>
              <a:t>Additional details on parameters</a:t>
            </a:r>
          </a:p>
        </p:txBody>
      </p:sp>
      <p:graphicFrame>
        <p:nvGraphicFramePr>
          <p:cNvPr id="5" name="Table 8">
            <a:extLst>
              <a:ext uri="{FF2B5EF4-FFF2-40B4-BE49-F238E27FC236}">
                <a16:creationId xmlns:a16="http://schemas.microsoft.com/office/drawing/2014/main" id="{93E5708D-2235-4AB6-BAE2-66F71545DC91}"/>
              </a:ext>
            </a:extLst>
          </p:cNvPr>
          <p:cNvGraphicFramePr>
            <a:graphicFrameLocks noGrp="1"/>
          </p:cNvGraphicFramePr>
          <p:nvPr>
            <p:ph idx="1"/>
            <p:extLst>
              <p:ext uri="{D42A27DB-BD31-4B8C-83A1-F6EECF244321}">
                <p14:modId xmlns:p14="http://schemas.microsoft.com/office/powerpoint/2010/main" val="4219921180"/>
              </p:ext>
            </p:extLst>
          </p:nvPr>
        </p:nvGraphicFramePr>
        <p:xfrm>
          <a:off x="562384" y="1789931"/>
          <a:ext cx="8019232" cy="3749040"/>
        </p:xfrm>
        <a:graphic>
          <a:graphicData uri="http://schemas.openxmlformats.org/drawingml/2006/table">
            <a:tbl>
              <a:tblPr firstRow="1" bandRow="1">
                <a:tableStyleId>{5C22544A-7EE6-4342-B048-85BDC9FD1C3A}</a:tableStyleId>
              </a:tblPr>
              <a:tblGrid>
                <a:gridCol w="1466502">
                  <a:extLst>
                    <a:ext uri="{9D8B030D-6E8A-4147-A177-3AD203B41FA5}">
                      <a16:colId xmlns:a16="http://schemas.microsoft.com/office/drawing/2014/main" val="4282185287"/>
                    </a:ext>
                  </a:extLst>
                </a:gridCol>
                <a:gridCol w="2543114">
                  <a:extLst>
                    <a:ext uri="{9D8B030D-6E8A-4147-A177-3AD203B41FA5}">
                      <a16:colId xmlns:a16="http://schemas.microsoft.com/office/drawing/2014/main" val="3070388557"/>
                    </a:ext>
                  </a:extLst>
                </a:gridCol>
                <a:gridCol w="2004808">
                  <a:extLst>
                    <a:ext uri="{9D8B030D-6E8A-4147-A177-3AD203B41FA5}">
                      <a16:colId xmlns:a16="http://schemas.microsoft.com/office/drawing/2014/main" val="3426448286"/>
                    </a:ext>
                  </a:extLst>
                </a:gridCol>
                <a:gridCol w="2004808">
                  <a:extLst>
                    <a:ext uri="{9D8B030D-6E8A-4147-A177-3AD203B41FA5}">
                      <a16:colId xmlns:a16="http://schemas.microsoft.com/office/drawing/2014/main" val="282446626"/>
                    </a:ext>
                  </a:extLst>
                </a:gridCol>
              </a:tblGrid>
              <a:tr h="1112900">
                <a:tc>
                  <a:txBody>
                    <a:bodyPr/>
                    <a:lstStyle/>
                    <a:p>
                      <a:r>
                        <a:rPr lang="en-US" dirty="0"/>
                        <a:t>Parameter</a:t>
                      </a:r>
                    </a:p>
                  </a:txBody>
                  <a:tcPr/>
                </a:tc>
                <a:tc>
                  <a:txBody>
                    <a:bodyPr/>
                    <a:lstStyle/>
                    <a:p>
                      <a:r>
                        <a:rPr lang="en-US" dirty="0"/>
                        <a:t>      ,</a:t>
                      </a:r>
                      <a:r>
                        <a:rPr lang="el-GR" i="1" dirty="0"/>
                        <a:t>γ</a:t>
                      </a:r>
                      <a:r>
                        <a:rPr lang="en-US" i="1" baseline="-25000" dirty="0"/>
                        <a:t>1</a:t>
                      </a:r>
                      <a:r>
                        <a:rPr lang="en-US" baseline="-25000" dirty="0"/>
                        <a:t>, </a:t>
                      </a:r>
                      <a:r>
                        <a:rPr lang="el-GR" i="1" dirty="0"/>
                        <a:t>γ</a:t>
                      </a:r>
                      <a:r>
                        <a:rPr lang="en-US" i="1" baseline="-25000" dirty="0"/>
                        <a:t>2</a:t>
                      </a:r>
                      <a:r>
                        <a:rPr lang="en-US" baseline="-25000" dirty="0"/>
                        <a:t> </a:t>
                      </a:r>
                      <a:endParaRPr lang="en-US" dirty="0"/>
                    </a:p>
                  </a:txBody>
                  <a:tcPr/>
                </a:tc>
                <a:tc>
                  <a:txBody>
                    <a:bodyPr/>
                    <a:lstStyle/>
                    <a:p>
                      <a:r>
                        <a:rPr lang="en-US" dirty="0"/>
                        <a:t>Ratio of a</a:t>
                      </a:r>
                      <a:r>
                        <a:rPr lang="en-US" baseline="-25000" dirty="0"/>
                        <a:t>1</a:t>
                      </a:r>
                      <a:r>
                        <a:rPr lang="en-US" dirty="0"/>
                        <a:t>/a</a:t>
                      </a:r>
                      <a:r>
                        <a:rPr lang="en-US" baseline="-25000" dirty="0"/>
                        <a:t>2</a:t>
                      </a:r>
                      <a:r>
                        <a:rPr lang="en-US" dirty="0"/>
                        <a:t> (dB)</a:t>
                      </a:r>
                    </a:p>
                  </a:txBody>
                  <a:tcPr/>
                </a:tc>
                <a:tc>
                  <a:txBody>
                    <a:bodyPr/>
                    <a:lstStyle/>
                    <a:p>
                      <a:r>
                        <a:rPr lang="en-US" dirty="0"/>
                        <a:t>Deviation of PDP in each tap from exponential</a:t>
                      </a:r>
                    </a:p>
                  </a:txBody>
                  <a:tcPr/>
                </a:tc>
                <a:extLst>
                  <a:ext uri="{0D108BD9-81ED-4DB2-BD59-A6C34878D82A}">
                    <a16:rowId xmlns:a16="http://schemas.microsoft.com/office/drawing/2014/main" val="3189545924"/>
                  </a:ext>
                </a:extLst>
              </a:tr>
              <a:tr h="2106495">
                <a:tc>
                  <a:txBody>
                    <a:bodyPr/>
                    <a:lstStyle/>
                    <a:p>
                      <a:endParaRPr lang="en-US" dirty="0"/>
                    </a:p>
                  </a:txBody>
                  <a:tcPr/>
                </a:tc>
                <a:tc>
                  <a:txBody>
                    <a:bodyPr/>
                    <a:lstStyle/>
                    <a:p>
                      <a:r>
                        <a:rPr lang="en-US" dirty="0"/>
                        <a:t>Distance-independent </a:t>
                      </a:r>
                      <a:r>
                        <a:rPr lang="el-GR" dirty="0"/>
                        <a:t>α</a:t>
                      </a:r>
                      <a:r>
                        <a:rPr lang="en-US" baseline="-25000" dirty="0"/>
                        <a:t>v</a:t>
                      </a:r>
                      <a:r>
                        <a:rPr lang="en-US" dirty="0"/>
                        <a:t> + S</a:t>
                      </a:r>
                      <a:r>
                        <a:rPr lang="en-US" baseline="-25000" dirty="0"/>
                        <a:t>v</a:t>
                      </a:r>
                      <a:r>
                        <a:rPr lang="en-US" dirty="0"/>
                        <a:t> along vertical and  </a:t>
                      </a:r>
                      <a:r>
                        <a:rPr lang="el-GR" dirty="0"/>
                        <a:t>α</a:t>
                      </a:r>
                      <a:r>
                        <a:rPr lang="en-US" baseline="-25000" dirty="0"/>
                        <a:t>v</a:t>
                      </a:r>
                      <a:r>
                        <a:rPr lang="en-US" dirty="0"/>
                        <a:t> + </a:t>
                      </a:r>
                      <a:r>
                        <a:rPr lang="el-GR" dirty="0"/>
                        <a:t>β</a:t>
                      </a:r>
                      <a:r>
                        <a:rPr lang="en-US" baseline="-25000" dirty="0"/>
                        <a:t>c</a:t>
                      </a:r>
                      <a:r>
                        <a:rPr lang="en-US" dirty="0"/>
                        <a:t> sin(</a:t>
                      </a:r>
                      <a:r>
                        <a:rPr lang="el-GR" dirty="0"/>
                        <a:t>φ</a:t>
                      </a:r>
                      <a:r>
                        <a:rPr lang="en-US" dirty="0"/>
                        <a:t>/2) +S</a:t>
                      </a:r>
                      <a:r>
                        <a:rPr lang="en-US" baseline="-25000" dirty="0"/>
                        <a:t>c </a:t>
                      </a:r>
                      <a:r>
                        <a:rPr lang="en-US" dirty="0"/>
                        <a:t>along circumference.</a:t>
                      </a:r>
                    </a:p>
                    <a:p>
                      <a:endParaRPr lang="en-US" dirty="0"/>
                    </a:p>
                    <a:p>
                      <a:r>
                        <a:rPr lang="en-US" dirty="0"/>
                        <a:t>Deviations from mean are uniformly distributed</a:t>
                      </a:r>
                    </a:p>
                  </a:txBody>
                  <a:tcPr/>
                </a:tc>
                <a:tc>
                  <a:txBody>
                    <a:bodyPr/>
                    <a:lstStyle/>
                    <a:p>
                      <a:r>
                        <a:rPr lang="en-US" dirty="0"/>
                        <a:t>Follows </a:t>
                      </a:r>
                      <a:r>
                        <a:rPr lang="el-GR" dirty="0"/>
                        <a:t>α</a:t>
                      </a:r>
                      <a:r>
                        <a:rPr lang="en-US" baseline="-25000" dirty="0"/>
                        <a:t>v</a:t>
                      </a:r>
                      <a:r>
                        <a:rPr lang="en-US" dirty="0"/>
                        <a:t> + </a:t>
                      </a:r>
                      <a:r>
                        <a:rPr lang="el-GR" dirty="0"/>
                        <a:t>β</a:t>
                      </a:r>
                      <a:r>
                        <a:rPr lang="en-US" baseline="-25000" dirty="0"/>
                        <a:t>c</a:t>
                      </a:r>
                      <a:r>
                        <a:rPr lang="en-US" dirty="0"/>
                        <a:t> sin(</a:t>
                      </a:r>
                      <a:r>
                        <a:rPr lang="el-GR" dirty="0"/>
                        <a:t>φ</a:t>
                      </a:r>
                      <a:r>
                        <a:rPr lang="en-US" dirty="0"/>
                        <a:t>/2) +10</a:t>
                      </a:r>
                      <a:r>
                        <a:rPr lang="el-GR" dirty="0"/>
                        <a:t>β</a:t>
                      </a:r>
                      <a:r>
                        <a:rPr lang="en-US" baseline="-25000" dirty="0"/>
                        <a:t>v</a:t>
                      </a:r>
                      <a:r>
                        <a:rPr lang="en-US" dirty="0"/>
                        <a:t>log(d/d</a:t>
                      </a:r>
                      <a:r>
                        <a:rPr lang="en-US" baseline="-25000" dirty="0"/>
                        <a:t>0</a:t>
                      </a:r>
                      <a:r>
                        <a:rPr lang="en-US" dirty="0"/>
                        <a:t>)+S</a:t>
                      </a:r>
                      <a:r>
                        <a:rPr lang="en-US" baseline="-25000" dirty="0"/>
                        <a:t>c </a:t>
                      </a:r>
                      <a:r>
                        <a:rPr lang="en-US" dirty="0"/>
                        <a:t>+S</a:t>
                      </a:r>
                      <a:r>
                        <a:rPr lang="en-US" baseline="-25000" dirty="0"/>
                        <a:t>v</a:t>
                      </a:r>
                      <a:endParaRPr lang="en-US" dirty="0"/>
                    </a:p>
                    <a:p>
                      <a:endParaRPr lang="en-US" dirty="0"/>
                    </a:p>
                    <a:p>
                      <a:r>
                        <a:rPr lang="en-US" dirty="0"/>
                        <a:t>Deviations from mean are</a:t>
                      </a:r>
                    </a:p>
                    <a:p>
                      <a:r>
                        <a:rPr lang="en-US" dirty="0"/>
                        <a:t>uniformly distributed </a:t>
                      </a:r>
                    </a:p>
                  </a:txBody>
                  <a:tcPr/>
                </a:tc>
                <a:tc>
                  <a:txBody>
                    <a:bodyPr/>
                    <a:lstStyle/>
                    <a:p>
                      <a:r>
                        <a:rPr lang="en-US" dirty="0"/>
                        <a:t>Follows Equation 2. </a:t>
                      </a:r>
                    </a:p>
                    <a:p>
                      <a:endParaRPr lang="en-US" dirty="0"/>
                    </a:p>
                    <a:p>
                      <a:r>
                        <a:rPr lang="en-US" dirty="0"/>
                        <a:t>Deviations are log normal (like SV model)</a:t>
                      </a:r>
                    </a:p>
                  </a:txBody>
                  <a:tcPr/>
                </a:tc>
                <a:extLst>
                  <a:ext uri="{0D108BD9-81ED-4DB2-BD59-A6C34878D82A}">
                    <a16:rowId xmlns:a16="http://schemas.microsoft.com/office/drawing/2014/main" val="546357714"/>
                  </a:ext>
                </a:extLst>
              </a:tr>
            </a:tbl>
          </a:graphicData>
        </a:graphic>
      </p:graphicFrame>
      <p:sp>
        <p:nvSpPr>
          <p:cNvPr id="4" name="Slide Number Placeholder 3">
            <a:extLst>
              <a:ext uri="{FF2B5EF4-FFF2-40B4-BE49-F238E27FC236}">
                <a16:creationId xmlns:a16="http://schemas.microsoft.com/office/drawing/2014/main" id="{E27BA5B5-AF6A-4CCF-B772-4D9F20EF98F8}"/>
              </a:ext>
            </a:extLst>
          </p:cNvPr>
          <p:cNvSpPr>
            <a:spLocks noGrp="1"/>
          </p:cNvSpPr>
          <p:nvPr>
            <p:ph type="sldNum" idx="10"/>
          </p:nvPr>
        </p:nvSpPr>
        <p:spPr/>
        <p:txBody>
          <a:bodyPr/>
          <a:lstStyle/>
          <a:p>
            <a:pPr>
              <a:defRPr/>
            </a:pPr>
            <a:r>
              <a:rPr lang="en-US" altLang="en-US" dirty="0"/>
              <a:t>Slide </a:t>
            </a:r>
            <a:fld id="{5DD27314-9434-4B6F-80C2-AAC402118CDA}" type="slidenum">
              <a:rPr lang="en-US" altLang="en-US" smtClean="0"/>
              <a:pPr>
                <a:defRPr/>
              </a:pPr>
              <a:t>12</a:t>
            </a:fld>
            <a:endParaRPr lang="en-US" altLang="en-US" dirty="0"/>
          </a:p>
        </p:txBody>
      </p:sp>
      <p:sp>
        <p:nvSpPr>
          <p:cNvPr id="9" name="TextBox 8">
            <a:extLst>
              <a:ext uri="{FF2B5EF4-FFF2-40B4-BE49-F238E27FC236}">
                <a16:creationId xmlns:a16="http://schemas.microsoft.com/office/drawing/2014/main" id="{5893D40D-FC7C-4174-AACC-E38C39062949}"/>
              </a:ext>
            </a:extLst>
          </p:cNvPr>
          <p:cNvSpPr txBox="1"/>
          <p:nvPr/>
        </p:nvSpPr>
        <p:spPr>
          <a:xfrm>
            <a:off x="2123728" y="1713018"/>
            <a:ext cx="410690" cy="461665"/>
          </a:xfrm>
          <a:prstGeom prst="rect">
            <a:avLst/>
          </a:prstGeom>
          <a:noFill/>
        </p:spPr>
        <p:txBody>
          <a:bodyPr wrap="none" rtlCol="0">
            <a:spAutoFit/>
          </a:bodyPr>
          <a:lstStyle/>
          <a:p>
            <a:r>
              <a:rPr lang="en-US" sz="2400" dirty="0"/>
              <a:t>τ</a:t>
            </a:r>
            <a:r>
              <a:rPr lang="en-US" sz="2400" baseline="-25000" dirty="0"/>
              <a:t>2</a:t>
            </a:r>
            <a:endParaRPr lang="en-US" sz="2400" dirty="0"/>
          </a:p>
        </p:txBody>
      </p:sp>
      <p:sp>
        <p:nvSpPr>
          <p:cNvPr id="7" name="TextBox 6">
            <a:extLst>
              <a:ext uri="{FF2B5EF4-FFF2-40B4-BE49-F238E27FC236}">
                <a16:creationId xmlns:a16="http://schemas.microsoft.com/office/drawing/2014/main" id="{655B16A3-8639-4B28-80CF-F8EEF51095C7}"/>
              </a:ext>
            </a:extLst>
          </p:cNvPr>
          <p:cNvSpPr txBox="1"/>
          <p:nvPr/>
        </p:nvSpPr>
        <p:spPr>
          <a:xfrm>
            <a:off x="762000" y="5851616"/>
            <a:ext cx="7704856" cy="338554"/>
          </a:xfrm>
          <a:prstGeom prst="rect">
            <a:avLst/>
          </a:prstGeom>
          <a:noFill/>
        </p:spPr>
        <p:txBody>
          <a:bodyPr wrap="square">
            <a:spAutoFit/>
          </a:bodyPr>
          <a:lstStyle/>
          <a:p>
            <a:r>
              <a:rPr lang="en-US" sz="1600" dirty="0">
                <a:solidFill>
                  <a:schemeClr val="tx1"/>
                </a:solidFill>
                <a:latin typeface="+mn-lt"/>
              </a:rPr>
              <a:t>S</a:t>
            </a:r>
            <a:r>
              <a:rPr lang="en-US" sz="1600" baseline="-25000" dirty="0">
                <a:solidFill>
                  <a:schemeClr val="tx1"/>
                </a:solidFill>
                <a:latin typeface="+mn-lt"/>
              </a:rPr>
              <a:t>v</a:t>
            </a:r>
            <a:r>
              <a:rPr lang="en-US" sz="1600" dirty="0">
                <a:solidFill>
                  <a:schemeClr val="tx1"/>
                </a:solidFill>
                <a:latin typeface="+mn-lt"/>
              </a:rPr>
              <a:t> is a zero-mean uniform RV with std </a:t>
            </a:r>
            <a:r>
              <a:rPr lang="el-GR" sz="1600" dirty="0">
                <a:solidFill>
                  <a:schemeClr val="tx1"/>
                </a:solidFill>
                <a:latin typeface="+mn-lt"/>
              </a:rPr>
              <a:t>σ</a:t>
            </a:r>
            <a:r>
              <a:rPr lang="en-US" sz="1600" baseline="-25000" dirty="0">
                <a:solidFill>
                  <a:schemeClr val="tx1"/>
                </a:solidFill>
                <a:latin typeface="+mn-lt"/>
              </a:rPr>
              <a:t>v</a:t>
            </a:r>
            <a:r>
              <a:rPr lang="en-US" sz="1600" dirty="0">
                <a:solidFill>
                  <a:schemeClr val="tx1"/>
                </a:solidFill>
                <a:latin typeface="+mn-lt"/>
              </a:rPr>
              <a:t>. S</a:t>
            </a:r>
            <a:r>
              <a:rPr lang="en-US" sz="1600" baseline="-25000" dirty="0">
                <a:solidFill>
                  <a:schemeClr val="tx1"/>
                </a:solidFill>
                <a:latin typeface="+mn-lt"/>
              </a:rPr>
              <a:t>c</a:t>
            </a:r>
            <a:r>
              <a:rPr lang="en-US" sz="1600" dirty="0">
                <a:solidFill>
                  <a:schemeClr val="tx1"/>
                </a:solidFill>
                <a:latin typeface="+mn-lt"/>
              </a:rPr>
              <a:t> is a zero-mean uniform RV with std </a:t>
            </a:r>
            <a:r>
              <a:rPr lang="el-GR" sz="1600" dirty="0">
                <a:solidFill>
                  <a:schemeClr val="tx1"/>
                </a:solidFill>
                <a:latin typeface="+mn-lt"/>
              </a:rPr>
              <a:t>σ</a:t>
            </a:r>
            <a:r>
              <a:rPr lang="en-US" sz="1600" baseline="-25000" dirty="0">
                <a:solidFill>
                  <a:schemeClr val="tx1"/>
                </a:solidFill>
                <a:latin typeface="+mn-lt"/>
              </a:rPr>
              <a:t>c</a:t>
            </a:r>
            <a:r>
              <a:rPr lang="en-US" dirty="0">
                <a:solidFill>
                  <a:schemeClr val="tx1"/>
                </a:solidFill>
                <a:latin typeface="+mn-lt"/>
              </a:rPr>
              <a:t>. </a:t>
            </a:r>
          </a:p>
        </p:txBody>
      </p:sp>
    </p:spTree>
    <p:extLst>
      <p:ext uri="{BB962C8B-B14F-4D97-AF65-F5344CB8AC3E}">
        <p14:creationId xmlns:p14="http://schemas.microsoft.com/office/powerpoint/2010/main" val="6920672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6AF7FE-E1D5-40AD-B35C-0F53E57EC6BA}"/>
              </a:ext>
            </a:extLst>
          </p:cNvPr>
          <p:cNvSpPr>
            <a:spLocks noGrp="1"/>
          </p:cNvSpPr>
          <p:nvPr>
            <p:ph type="title"/>
          </p:nvPr>
        </p:nvSpPr>
        <p:spPr/>
        <p:txBody>
          <a:bodyPr/>
          <a:lstStyle/>
          <a:p>
            <a:r>
              <a:rPr lang="en-US" sz="2800" dirty="0"/>
              <a:t>How does this PDP model compare with SV?</a:t>
            </a:r>
          </a:p>
        </p:txBody>
      </p:sp>
      <p:graphicFrame>
        <p:nvGraphicFramePr>
          <p:cNvPr id="5" name="Table 5">
            <a:extLst>
              <a:ext uri="{FF2B5EF4-FFF2-40B4-BE49-F238E27FC236}">
                <a16:creationId xmlns:a16="http://schemas.microsoft.com/office/drawing/2014/main" id="{AA20D5D5-F34A-4BB7-993F-8C841E4B2A4C}"/>
              </a:ext>
            </a:extLst>
          </p:cNvPr>
          <p:cNvGraphicFramePr>
            <a:graphicFrameLocks noGrp="1"/>
          </p:cNvGraphicFramePr>
          <p:nvPr>
            <p:ph idx="1"/>
            <p:extLst>
              <p:ext uri="{D42A27DB-BD31-4B8C-83A1-F6EECF244321}">
                <p14:modId xmlns:p14="http://schemas.microsoft.com/office/powerpoint/2010/main" val="1847936486"/>
              </p:ext>
            </p:extLst>
          </p:nvPr>
        </p:nvGraphicFramePr>
        <p:xfrm>
          <a:off x="689769" y="2492896"/>
          <a:ext cx="7764462" cy="2123440"/>
        </p:xfrm>
        <a:graphic>
          <a:graphicData uri="http://schemas.openxmlformats.org/drawingml/2006/table">
            <a:tbl>
              <a:tblPr firstRow="1" bandRow="1">
                <a:tableStyleId>{5C22544A-7EE6-4342-B048-85BDC9FD1C3A}</a:tableStyleId>
              </a:tblPr>
              <a:tblGrid>
                <a:gridCol w="2588154">
                  <a:extLst>
                    <a:ext uri="{9D8B030D-6E8A-4147-A177-3AD203B41FA5}">
                      <a16:colId xmlns:a16="http://schemas.microsoft.com/office/drawing/2014/main" val="670587901"/>
                    </a:ext>
                  </a:extLst>
                </a:gridCol>
                <a:gridCol w="2588154">
                  <a:extLst>
                    <a:ext uri="{9D8B030D-6E8A-4147-A177-3AD203B41FA5}">
                      <a16:colId xmlns:a16="http://schemas.microsoft.com/office/drawing/2014/main" val="926527806"/>
                    </a:ext>
                  </a:extLst>
                </a:gridCol>
                <a:gridCol w="2588154">
                  <a:extLst>
                    <a:ext uri="{9D8B030D-6E8A-4147-A177-3AD203B41FA5}">
                      <a16:colId xmlns:a16="http://schemas.microsoft.com/office/drawing/2014/main" val="2936850049"/>
                    </a:ext>
                  </a:extLst>
                </a:gridCol>
              </a:tblGrid>
              <a:tr h="370840">
                <a:tc>
                  <a:txBody>
                    <a:bodyPr/>
                    <a:lstStyle/>
                    <a:p>
                      <a:endParaRPr lang="en-US" dirty="0"/>
                    </a:p>
                  </a:txBody>
                  <a:tcPr/>
                </a:tc>
                <a:tc>
                  <a:txBody>
                    <a:bodyPr/>
                    <a:lstStyle/>
                    <a:p>
                      <a:r>
                        <a:rPr lang="en-US" dirty="0"/>
                        <a:t>This work</a:t>
                      </a:r>
                    </a:p>
                  </a:txBody>
                  <a:tcPr/>
                </a:tc>
                <a:tc>
                  <a:txBody>
                    <a:bodyPr/>
                    <a:lstStyle/>
                    <a:p>
                      <a:r>
                        <a:rPr lang="en-US" dirty="0"/>
                        <a:t>SV</a:t>
                      </a:r>
                    </a:p>
                  </a:txBody>
                  <a:tcPr/>
                </a:tc>
                <a:extLst>
                  <a:ext uri="{0D108BD9-81ED-4DB2-BD59-A6C34878D82A}">
                    <a16:rowId xmlns:a16="http://schemas.microsoft.com/office/drawing/2014/main" val="797574882"/>
                  </a:ext>
                </a:extLst>
              </a:tr>
              <a:tr h="370840">
                <a:tc>
                  <a:txBody>
                    <a:bodyPr/>
                    <a:lstStyle/>
                    <a:p>
                      <a:r>
                        <a:rPr lang="el-GR" dirty="0"/>
                        <a:t>γ</a:t>
                      </a:r>
                      <a:r>
                        <a:rPr lang="en-US" baseline="-25000" dirty="0"/>
                        <a:t>1, </a:t>
                      </a:r>
                      <a:r>
                        <a:rPr lang="el-GR" dirty="0"/>
                        <a:t>γ</a:t>
                      </a:r>
                      <a:r>
                        <a:rPr lang="en-US" baseline="-25000" dirty="0"/>
                        <a:t>2</a:t>
                      </a:r>
                      <a:endParaRPr lang="en-US" dirty="0"/>
                    </a:p>
                  </a:txBody>
                  <a:tcPr/>
                </a:tc>
                <a:tc>
                  <a:txBody>
                    <a:bodyPr/>
                    <a:lstStyle/>
                    <a:p>
                      <a:r>
                        <a:rPr lang="en-US" dirty="0"/>
                        <a:t>Allowed to be different</a:t>
                      </a:r>
                    </a:p>
                  </a:txBody>
                  <a:tcPr/>
                </a:tc>
                <a:tc>
                  <a:txBody>
                    <a:bodyPr/>
                    <a:lstStyle/>
                    <a:p>
                      <a:r>
                        <a:rPr lang="en-US" dirty="0"/>
                        <a:t>same</a:t>
                      </a:r>
                    </a:p>
                  </a:txBody>
                  <a:tcPr/>
                </a:tc>
                <a:extLst>
                  <a:ext uri="{0D108BD9-81ED-4DB2-BD59-A6C34878D82A}">
                    <a16:rowId xmlns:a16="http://schemas.microsoft.com/office/drawing/2014/main" val="3600101961"/>
                  </a:ext>
                </a:extLst>
              </a:tr>
              <a:tr h="370840">
                <a:tc>
                  <a:txBody>
                    <a:bodyPr/>
                    <a:lstStyle/>
                    <a:p>
                      <a:r>
                        <a:rPr lang="en-US" dirty="0"/>
                        <a:t>Arrival time of cluster</a:t>
                      </a:r>
                    </a:p>
                  </a:txBody>
                  <a:tcPr/>
                </a:tc>
                <a:tc>
                  <a:txBody>
                    <a:bodyPr/>
                    <a:lstStyle/>
                    <a:p>
                      <a:r>
                        <a:rPr lang="en-US" dirty="0"/>
                        <a:t>uniform</a:t>
                      </a:r>
                    </a:p>
                  </a:txBody>
                  <a:tcPr/>
                </a:tc>
                <a:tc>
                  <a:txBody>
                    <a:bodyPr/>
                    <a:lstStyle/>
                    <a:p>
                      <a:r>
                        <a:rPr lang="en-US" dirty="0"/>
                        <a:t>Poisson</a:t>
                      </a:r>
                    </a:p>
                  </a:txBody>
                  <a:tcPr/>
                </a:tc>
                <a:extLst>
                  <a:ext uri="{0D108BD9-81ED-4DB2-BD59-A6C34878D82A}">
                    <a16:rowId xmlns:a16="http://schemas.microsoft.com/office/drawing/2014/main" val="3724058088"/>
                  </a:ext>
                </a:extLst>
              </a:tr>
              <a:tr h="370840">
                <a:tc>
                  <a:txBody>
                    <a:bodyPr/>
                    <a:lstStyle/>
                    <a:p>
                      <a:r>
                        <a:rPr lang="en-US" dirty="0"/>
                        <a:t>Envelope of clusters</a:t>
                      </a:r>
                    </a:p>
                  </a:txBody>
                  <a:tcPr/>
                </a:tc>
                <a:tc>
                  <a:txBody>
                    <a:bodyPr/>
                    <a:lstStyle/>
                    <a:p>
                      <a:r>
                        <a:rPr lang="en-US" dirty="0"/>
                        <a:t>Depends on a1/a2 ratio</a:t>
                      </a:r>
                    </a:p>
                  </a:txBody>
                  <a:tcPr/>
                </a:tc>
                <a:tc>
                  <a:txBody>
                    <a:bodyPr/>
                    <a:lstStyle/>
                    <a:p>
                      <a:r>
                        <a:rPr lang="en-US" dirty="0"/>
                        <a:t>Follows exponential distribution</a:t>
                      </a:r>
                    </a:p>
                  </a:txBody>
                  <a:tcPr/>
                </a:tc>
                <a:extLst>
                  <a:ext uri="{0D108BD9-81ED-4DB2-BD59-A6C34878D82A}">
                    <a16:rowId xmlns:a16="http://schemas.microsoft.com/office/drawing/2014/main" val="2328527019"/>
                  </a:ext>
                </a:extLst>
              </a:tr>
              <a:tr h="370840">
                <a:tc>
                  <a:txBody>
                    <a:bodyPr/>
                    <a:lstStyle/>
                    <a:p>
                      <a:r>
                        <a:rPr lang="en-US" dirty="0"/>
                        <a:t>Deviation of PDP</a:t>
                      </a:r>
                    </a:p>
                  </a:txBody>
                  <a:tcPr/>
                </a:tc>
                <a:tc>
                  <a:txBody>
                    <a:bodyPr/>
                    <a:lstStyle/>
                    <a:p>
                      <a:r>
                        <a:rPr lang="en-US" dirty="0"/>
                        <a:t>Log normal</a:t>
                      </a:r>
                    </a:p>
                  </a:txBody>
                  <a:tcPr/>
                </a:tc>
                <a:tc>
                  <a:txBody>
                    <a:bodyPr/>
                    <a:lstStyle/>
                    <a:p>
                      <a:r>
                        <a:rPr lang="en-US" dirty="0"/>
                        <a:t>Log normal</a:t>
                      </a:r>
                    </a:p>
                  </a:txBody>
                  <a:tcPr/>
                </a:tc>
                <a:extLst>
                  <a:ext uri="{0D108BD9-81ED-4DB2-BD59-A6C34878D82A}">
                    <a16:rowId xmlns:a16="http://schemas.microsoft.com/office/drawing/2014/main" val="3480596317"/>
                  </a:ext>
                </a:extLst>
              </a:tr>
            </a:tbl>
          </a:graphicData>
        </a:graphic>
      </p:graphicFrame>
      <p:sp>
        <p:nvSpPr>
          <p:cNvPr id="4" name="Slide Number Placeholder 3">
            <a:extLst>
              <a:ext uri="{FF2B5EF4-FFF2-40B4-BE49-F238E27FC236}">
                <a16:creationId xmlns:a16="http://schemas.microsoft.com/office/drawing/2014/main" id="{8DA4D0FD-3DCB-4A76-A367-95F20211AD50}"/>
              </a:ext>
            </a:extLst>
          </p:cNvPr>
          <p:cNvSpPr>
            <a:spLocks noGrp="1"/>
          </p:cNvSpPr>
          <p:nvPr>
            <p:ph type="sldNum" idx="10"/>
          </p:nvPr>
        </p:nvSpPr>
        <p:spPr/>
        <p:txBody>
          <a:bodyPr/>
          <a:lstStyle/>
          <a:p>
            <a:pPr>
              <a:defRPr/>
            </a:pPr>
            <a:r>
              <a:rPr lang="en-US" altLang="en-US" dirty="0"/>
              <a:t>Slide </a:t>
            </a:r>
            <a:fld id="{5DD27314-9434-4B6F-80C2-AAC402118CDA}" type="slidenum">
              <a:rPr lang="en-US" altLang="en-US" smtClean="0"/>
              <a:pPr>
                <a:defRPr/>
              </a:pPr>
              <a:t>13</a:t>
            </a:fld>
            <a:endParaRPr lang="en-US" altLang="en-US" dirty="0"/>
          </a:p>
        </p:txBody>
      </p:sp>
    </p:spTree>
    <p:extLst>
      <p:ext uri="{BB962C8B-B14F-4D97-AF65-F5344CB8AC3E}">
        <p14:creationId xmlns:p14="http://schemas.microsoft.com/office/powerpoint/2010/main" val="29383899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A3A105-C880-4D9E-8890-C25E3817BB10}"/>
              </a:ext>
            </a:extLst>
          </p:cNvPr>
          <p:cNvSpPr>
            <a:spLocks noGrp="1"/>
          </p:cNvSpPr>
          <p:nvPr>
            <p:ph type="title"/>
          </p:nvPr>
        </p:nvSpPr>
        <p:spPr/>
        <p:txBody>
          <a:bodyPr/>
          <a:lstStyle/>
          <a:p>
            <a:r>
              <a:rPr lang="en-US" dirty="0"/>
              <a:t>Simulating the BAN channel</a:t>
            </a:r>
          </a:p>
        </p:txBody>
      </p:sp>
      <p:sp>
        <p:nvSpPr>
          <p:cNvPr id="3" name="Content Placeholder 2">
            <a:extLst>
              <a:ext uri="{FF2B5EF4-FFF2-40B4-BE49-F238E27FC236}">
                <a16:creationId xmlns:a16="http://schemas.microsoft.com/office/drawing/2014/main" id="{C025488C-5A83-4BE7-8EDA-2BD4FA86BB96}"/>
              </a:ext>
            </a:extLst>
          </p:cNvPr>
          <p:cNvSpPr>
            <a:spLocks noGrp="1"/>
          </p:cNvSpPr>
          <p:nvPr>
            <p:ph idx="1"/>
          </p:nvPr>
        </p:nvSpPr>
        <p:spPr/>
        <p:txBody>
          <a:bodyPr/>
          <a:lstStyle/>
          <a:p>
            <a:pPr marL="457200" indent="-457200">
              <a:buFont typeface="Arial" panose="020B0604020202020204" pitchFamily="34" charset="0"/>
              <a:buChar char="•"/>
            </a:pPr>
            <a:r>
              <a:rPr lang="en-US" sz="1600" dirty="0"/>
              <a:t>Determine path gain of on-body (a</a:t>
            </a:r>
            <a:r>
              <a:rPr lang="en-US" sz="1600" baseline="-25000" dirty="0"/>
              <a:t>on-body</a:t>
            </a:r>
            <a:r>
              <a:rPr lang="en-US" sz="1600" dirty="0"/>
              <a:t>), screen (a</a:t>
            </a:r>
            <a:r>
              <a:rPr lang="en-US" sz="1600" baseline="-25000" dirty="0"/>
              <a:t>screen</a:t>
            </a:r>
            <a:r>
              <a:rPr lang="en-US" sz="1600" dirty="0"/>
              <a:t>), per Eq.1  in Slide 4. </a:t>
            </a:r>
          </a:p>
          <a:p>
            <a:pPr marL="457200" indent="-457200">
              <a:buFont typeface="Arial" panose="020B0604020202020204" pitchFamily="34" charset="0"/>
              <a:buChar char="•"/>
            </a:pPr>
            <a:r>
              <a:rPr lang="en-US" sz="1600" dirty="0"/>
              <a:t>For PDP, the on-body contribution is a delta pulse at 2ns and the screen contribution is a delta pulse at 6ns.</a:t>
            </a:r>
          </a:p>
          <a:p>
            <a:pPr marL="457200" indent="-457200">
              <a:buFont typeface="Arial" panose="020B0604020202020204" pitchFamily="34" charset="0"/>
              <a:buChar char="•"/>
            </a:pPr>
            <a:r>
              <a:rPr lang="en-US" sz="1600" dirty="0"/>
              <a:t>The starting point of cluster 1 is 12ns; starting point of second cluster is chosen using a uniform distribution according to Tables II and III in Slide 11.</a:t>
            </a:r>
          </a:p>
          <a:p>
            <a:pPr marL="457200" indent="-457200">
              <a:buFont typeface="Arial" panose="020B0604020202020204" pitchFamily="34" charset="0"/>
              <a:buChar char="•"/>
            </a:pPr>
            <a:r>
              <a:rPr lang="en-US" sz="1600" dirty="0"/>
              <a:t>The decay time constant for first and second cluster as well as the ratio of first to second peak is chosen using a uniform distribution according to Tables II and III in Slide 11.</a:t>
            </a:r>
          </a:p>
          <a:p>
            <a:pPr marL="457200" indent="-457200">
              <a:buFont typeface="Arial" panose="020B0604020202020204" pitchFamily="34" charset="0"/>
              <a:buChar char="•"/>
            </a:pPr>
            <a:r>
              <a:rPr lang="en-US" sz="1600" dirty="0"/>
              <a:t>Compute the power sum of the first and second cluster in the interval [12,…120ns] and normalize so that the total power is same as the environment path gain in Equation 1 in Slide 4.</a:t>
            </a:r>
          </a:p>
          <a:p>
            <a:pPr marL="457200" indent="-457200">
              <a:buFont typeface="Arial" panose="020B0604020202020204" pitchFamily="34" charset="0"/>
              <a:buChar char="•"/>
            </a:pPr>
            <a:r>
              <a:rPr lang="en-US" sz="1600" dirty="0"/>
              <a:t>The PDP at each delay is computed by adding a normally distributed (on a dB) scale statistical variation according to parameters in Table II and III in slide 11.</a:t>
            </a:r>
          </a:p>
          <a:p>
            <a:pPr marL="457200" indent="-457200">
              <a:buFont typeface="Arial" panose="020B0604020202020204" pitchFamily="34" charset="0"/>
              <a:buChar char="•"/>
            </a:pPr>
            <a:r>
              <a:rPr lang="en-US" sz="1600" dirty="0"/>
              <a:t>Finally, add uniform RV with [0,2 </a:t>
            </a:r>
            <a:r>
              <a:rPr lang="el-GR" sz="1600" dirty="0"/>
              <a:t>π</a:t>
            </a:r>
            <a:r>
              <a:rPr lang="en-US" sz="1600" dirty="0"/>
              <a:t>] to the phase of each tap</a:t>
            </a:r>
            <a:r>
              <a:rPr lang="en-US" sz="1800" dirty="0"/>
              <a:t>.</a:t>
            </a:r>
          </a:p>
          <a:p>
            <a:pPr marL="457200" indent="-457200">
              <a:buFont typeface="Arial" panose="020B0604020202020204" pitchFamily="34" charset="0"/>
              <a:buChar char="•"/>
            </a:pPr>
            <a:endParaRPr lang="en-US" sz="1800" dirty="0"/>
          </a:p>
          <a:p>
            <a:pPr marL="457200" indent="-4572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D038AAA6-5405-4646-9E66-4F0BF7CC4884}"/>
              </a:ext>
            </a:extLst>
          </p:cNvPr>
          <p:cNvSpPr>
            <a:spLocks noGrp="1"/>
          </p:cNvSpPr>
          <p:nvPr>
            <p:ph type="sldNum" idx="10"/>
          </p:nvPr>
        </p:nvSpPr>
        <p:spPr/>
        <p:txBody>
          <a:bodyPr/>
          <a:lstStyle/>
          <a:p>
            <a:pPr>
              <a:defRPr/>
            </a:pPr>
            <a:r>
              <a:rPr lang="en-US" altLang="en-US" dirty="0"/>
              <a:t>Slide </a:t>
            </a:r>
            <a:fld id="{5DD27314-9434-4B6F-80C2-AAC402118CDA}" type="slidenum">
              <a:rPr lang="en-US" altLang="en-US" smtClean="0"/>
              <a:pPr>
                <a:defRPr/>
              </a:pPr>
              <a:t>14</a:t>
            </a:fld>
            <a:endParaRPr lang="en-US" altLang="en-US" dirty="0"/>
          </a:p>
        </p:txBody>
      </p:sp>
    </p:spTree>
    <p:extLst>
      <p:ext uri="{BB962C8B-B14F-4D97-AF65-F5344CB8AC3E}">
        <p14:creationId xmlns:p14="http://schemas.microsoft.com/office/powerpoint/2010/main" val="20350565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8538E7-DB23-41B7-8FD3-C200E595E32F}"/>
              </a:ext>
            </a:extLst>
          </p:cNvPr>
          <p:cNvSpPr>
            <a:spLocks noGrp="1"/>
          </p:cNvSpPr>
          <p:nvPr>
            <p:ph type="title"/>
          </p:nvPr>
        </p:nvSpPr>
        <p:spPr/>
        <p:txBody>
          <a:bodyPr/>
          <a:lstStyle/>
          <a:p>
            <a:r>
              <a:rPr lang="en-US" dirty="0"/>
              <a:t>Conclusions</a:t>
            </a:r>
          </a:p>
        </p:txBody>
      </p:sp>
      <p:sp>
        <p:nvSpPr>
          <p:cNvPr id="3" name="Content Placeholder 2">
            <a:extLst>
              <a:ext uri="{FF2B5EF4-FFF2-40B4-BE49-F238E27FC236}">
                <a16:creationId xmlns:a16="http://schemas.microsoft.com/office/drawing/2014/main" id="{1AE2833A-5AC0-4CDF-8032-813E636A0003}"/>
              </a:ext>
            </a:extLst>
          </p:cNvPr>
          <p:cNvSpPr>
            <a:spLocks noGrp="1"/>
          </p:cNvSpPr>
          <p:nvPr>
            <p:ph idx="1"/>
          </p:nvPr>
        </p:nvSpPr>
        <p:spPr/>
        <p:txBody>
          <a:bodyPr/>
          <a:lstStyle/>
          <a:p>
            <a:pPr marL="457200" indent="-457200">
              <a:buFont typeface="Arial" panose="020B0604020202020204" pitchFamily="34" charset="0"/>
              <a:buChar char="•"/>
            </a:pPr>
            <a:r>
              <a:rPr lang="en-US" sz="2400" dirty="0"/>
              <a:t>Part I presented a measurement-based link gain model as a function of the mounting position of the antennas on head and torso.</a:t>
            </a:r>
          </a:p>
          <a:p>
            <a:pPr marL="457200" indent="-457200">
              <a:buFont typeface="Arial" panose="020B0604020202020204" pitchFamily="34" charset="0"/>
              <a:buChar char="•"/>
            </a:pPr>
            <a:r>
              <a:rPr lang="en-US" sz="2400" dirty="0"/>
              <a:t>Part II presented a measurement-based PDP model as well as channel generation procedure as a function of the mounting position of the antennas on head and torso.</a:t>
            </a:r>
          </a:p>
          <a:p>
            <a:pPr marL="457200" indent="-457200">
              <a:buFont typeface="Arial" panose="020B0604020202020204" pitchFamily="34" charset="0"/>
              <a:buChar char="•"/>
            </a:pPr>
            <a:r>
              <a:rPr lang="en-US" sz="2400" dirty="0"/>
              <a:t>The channel model splits the contributions from the body, the screen (if present), and the environment for XR applications.</a:t>
            </a:r>
          </a:p>
        </p:txBody>
      </p:sp>
      <p:sp>
        <p:nvSpPr>
          <p:cNvPr id="4" name="Slide Number Placeholder 3">
            <a:extLst>
              <a:ext uri="{FF2B5EF4-FFF2-40B4-BE49-F238E27FC236}">
                <a16:creationId xmlns:a16="http://schemas.microsoft.com/office/drawing/2014/main" id="{1DA85B3A-2048-4453-ABB5-96CEF67D2D20}"/>
              </a:ext>
            </a:extLst>
          </p:cNvPr>
          <p:cNvSpPr>
            <a:spLocks noGrp="1"/>
          </p:cNvSpPr>
          <p:nvPr>
            <p:ph type="sldNum" idx="10"/>
          </p:nvPr>
        </p:nvSpPr>
        <p:spPr/>
        <p:txBody>
          <a:bodyPr/>
          <a:lstStyle/>
          <a:p>
            <a:pPr>
              <a:defRPr/>
            </a:pPr>
            <a:r>
              <a:rPr lang="en-US" altLang="en-US" dirty="0"/>
              <a:t>Slide </a:t>
            </a:r>
            <a:fld id="{5DD27314-9434-4B6F-80C2-AAC402118CDA}" type="slidenum">
              <a:rPr lang="en-US" altLang="en-US" smtClean="0"/>
              <a:pPr>
                <a:defRPr/>
              </a:pPr>
              <a:t>15</a:t>
            </a:fld>
            <a:endParaRPr lang="en-US" altLang="en-US" dirty="0"/>
          </a:p>
        </p:txBody>
      </p:sp>
    </p:spTree>
    <p:extLst>
      <p:ext uri="{BB962C8B-B14F-4D97-AF65-F5344CB8AC3E}">
        <p14:creationId xmlns:p14="http://schemas.microsoft.com/office/powerpoint/2010/main" val="15001630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AE9233-A7AF-4E46-A6E2-224486FE0F39}"/>
              </a:ext>
            </a:extLst>
          </p:cNvPr>
          <p:cNvSpPr>
            <a:spLocks noGrp="1"/>
          </p:cNvSpPr>
          <p:nvPr>
            <p:ph type="title"/>
          </p:nvPr>
        </p:nvSpPr>
        <p:spPr/>
        <p:txBody>
          <a:bodyPr/>
          <a:lstStyle/>
          <a:p>
            <a:r>
              <a:rPr lang="en-US" dirty="0"/>
              <a:t>Strawpoll</a:t>
            </a:r>
          </a:p>
        </p:txBody>
      </p:sp>
      <p:sp>
        <p:nvSpPr>
          <p:cNvPr id="3" name="Content Placeholder 2">
            <a:extLst>
              <a:ext uri="{FF2B5EF4-FFF2-40B4-BE49-F238E27FC236}">
                <a16:creationId xmlns:a16="http://schemas.microsoft.com/office/drawing/2014/main" id="{85AE4AB7-C0C3-4238-B4BF-C10B42AE6A56}"/>
              </a:ext>
            </a:extLst>
          </p:cNvPr>
          <p:cNvSpPr>
            <a:spLocks noGrp="1"/>
          </p:cNvSpPr>
          <p:nvPr>
            <p:ph idx="1"/>
          </p:nvPr>
        </p:nvSpPr>
        <p:spPr/>
        <p:txBody>
          <a:bodyPr/>
          <a:lstStyle/>
          <a:p>
            <a:r>
              <a:rPr lang="en-US" dirty="0"/>
              <a:t>The task group agrees to add the BAN channel model for evaluation of different PHY proposals addressing data communications.</a:t>
            </a:r>
          </a:p>
          <a:p>
            <a:endParaRPr lang="en-US" dirty="0"/>
          </a:p>
          <a:p>
            <a:r>
              <a:rPr lang="en-US" dirty="0"/>
              <a:t>Vote: Y/N/A</a:t>
            </a:r>
          </a:p>
        </p:txBody>
      </p:sp>
      <p:sp>
        <p:nvSpPr>
          <p:cNvPr id="4" name="Slide Number Placeholder 3">
            <a:extLst>
              <a:ext uri="{FF2B5EF4-FFF2-40B4-BE49-F238E27FC236}">
                <a16:creationId xmlns:a16="http://schemas.microsoft.com/office/drawing/2014/main" id="{D4340243-CC76-4ED8-884A-D0C13B860053}"/>
              </a:ext>
            </a:extLst>
          </p:cNvPr>
          <p:cNvSpPr>
            <a:spLocks noGrp="1"/>
          </p:cNvSpPr>
          <p:nvPr>
            <p:ph type="sldNum" idx="10"/>
          </p:nvPr>
        </p:nvSpPr>
        <p:spPr/>
        <p:txBody>
          <a:bodyPr/>
          <a:lstStyle/>
          <a:p>
            <a:pPr>
              <a:defRPr/>
            </a:pPr>
            <a:r>
              <a:rPr lang="en-US" altLang="en-US" dirty="0"/>
              <a:t>Slide </a:t>
            </a:r>
            <a:fld id="{5DD27314-9434-4B6F-80C2-AAC402118CDA}" type="slidenum">
              <a:rPr lang="en-US" altLang="en-US" smtClean="0"/>
              <a:pPr>
                <a:defRPr/>
              </a:pPr>
              <a:t>16</a:t>
            </a:fld>
            <a:endParaRPr lang="en-US" altLang="en-US" dirty="0"/>
          </a:p>
        </p:txBody>
      </p:sp>
    </p:spTree>
    <p:extLst>
      <p:ext uri="{BB962C8B-B14F-4D97-AF65-F5344CB8AC3E}">
        <p14:creationId xmlns:p14="http://schemas.microsoft.com/office/powerpoint/2010/main" val="9043408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472FF6-7A29-4596-B4AF-F34523B85821}"/>
              </a:ext>
            </a:extLst>
          </p:cNvPr>
          <p:cNvSpPr>
            <a:spLocks noGrp="1"/>
          </p:cNvSpPr>
          <p:nvPr>
            <p:ph type="ctrTitle"/>
          </p:nvPr>
        </p:nvSpPr>
        <p:spPr/>
        <p:txBody>
          <a:bodyPr/>
          <a:lstStyle/>
          <a:p>
            <a:r>
              <a:rPr lang="en-US" dirty="0"/>
              <a:t>Appendix</a:t>
            </a:r>
          </a:p>
        </p:txBody>
      </p:sp>
      <p:sp>
        <p:nvSpPr>
          <p:cNvPr id="3" name="Subtitle 2">
            <a:extLst>
              <a:ext uri="{FF2B5EF4-FFF2-40B4-BE49-F238E27FC236}">
                <a16:creationId xmlns:a16="http://schemas.microsoft.com/office/drawing/2014/main" id="{39C85957-FD94-4582-B76E-3E1CCE7D133E}"/>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11602372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A2217B-5471-4F64-AABF-AC34614E52FA}"/>
              </a:ext>
            </a:extLst>
          </p:cNvPr>
          <p:cNvSpPr>
            <a:spLocks noGrp="1"/>
          </p:cNvSpPr>
          <p:nvPr>
            <p:ph type="title"/>
          </p:nvPr>
        </p:nvSpPr>
        <p:spPr/>
        <p:txBody>
          <a:bodyPr/>
          <a:lstStyle/>
          <a:p>
            <a:r>
              <a:rPr lang="en-US" dirty="0"/>
              <a:t>CM1 Channel Statistics</a:t>
            </a:r>
          </a:p>
        </p:txBody>
      </p:sp>
      <p:sp>
        <p:nvSpPr>
          <p:cNvPr id="4" name="Slide Number Placeholder 3">
            <a:extLst>
              <a:ext uri="{FF2B5EF4-FFF2-40B4-BE49-F238E27FC236}">
                <a16:creationId xmlns:a16="http://schemas.microsoft.com/office/drawing/2014/main" id="{A2A81673-7ED9-4337-A2C1-35D18D848470}"/>
              </a:ext>
            </a:extLst>
          </p:cNvPr>
          <p:cNvSpPr>
            <a:spLocks noGrp="1"/>
          </p:cNvSpPr>
          <p:nvPr>
            <p:ph type="sldNum" idx="10"/>
          </p:nvPr>
        </p:nvSpPr>
        <p:spPr/>
        <p:txBody>
          <a:bodyPr/>
          <a:lstStyle/>
          <a:p>
            <a:pPr>
              <a:defRPr/>
            </a:pPr>
            <a:r>
              <a:rPr lang="en-US" altLang="en-US" dirty="0"/>
              <a:t>Slide </a:t>
            </a:r>
            <a:fld id="{5DD27314-9434-4B6F-80C2-AAC402118CDA}" type="slidenum">
              <a:rPr lang="en-US" altLang="en-US" smtClean="0"/>
              <a:pPr>
                <a:defRPr/>
              </a:pPr>
              <a:t>18</a:t>
            </a:fld>
            <a:endParaRPr lang="en-US" altLang="en-US" dirty="0"/>
          </a:p>
        </p:txBody>
      </p:sp>
      <p:pic>
        <p:nvPicPr>
          <p:cNvPr id="12" name="Picture 11">
            <a:extLst>
              <a:ext uri="{FF2B5EF4-FFF2-40B4-BE49-F238E27FC236}">
                <a16:creationId xmlns:a16="http://schemas.microsoft.com/office/drawing/2014/main" id="{70D891FD-5B89-4E51-A0DD-6CF4270DE50E}"/>
              </a:ext>
            </a:extLst>
          </p:cNvPr>
          <p:cNvPicPr>
            <a:picLocks noChangeAspect="1"/>
          </p:cNvPicPr>
          <p:nvPr/>
        </p:nvPicPr>
        <p:blipFill>
          <a:blip r:embed="rId2"/>
          <a:stretch>
            <a:fillRect/>
          </a:stretch>
        </p:blipFill>
        <p:spPr>
          <a:xfrm>
            <a:off x="304800" y="1916832"/>
            <a:ext cx="4267200" cy="3200400"/>
          </a:xfrm>
          <a:prstGeom prst="rect">
            <a:avLst/>
          </a:prstGeom>
        </p:spPr>
      </p:pic>
      <p:pic>
        <p:nvPicPr>
          <p:cNvPr id="14" name="Picture 13">
            <a:extLst>
              <a:ext uri="{FF2B5EF4-FFF2-40B4-BE49-F238E27FC236}">
                <a16:creationId xmlns:a16="http://schemas.microsoft.com/office/drawing/2014/main" id="{F9B79320-FEDB-4344-9BD7-09BB432083A3}"/>
              </a:ext>
            </a:extLst>
          </p:cNvPr>
          <p:cNvPicPr>
            <a:picLocks noChangeAspect="1"/>
          </p:cNvPicPr>
          <p:nvPr/>
        </p:nvPicPr>
        <p:blipFill>
          <a:blip r:embed="rId3"/>
          <a:stretch>
            <a:fillRect/>
          </a:stretch>
        </p:blipFill>
        <p:spPr>
          <a:xfrm>
            <a:off x="4644231" y="1916832"/>
            <a:ext cx="4267200" cy="3200400"/>
          </a:xfrm>
          <a:prstGeom prst="rect">
            <a:avLst/>
          </a:prstGeom>
        </p:spPr>
      </p:pic>
    </p:spTree>
    <p:extLst>
      <p:ext uri="{BB962C8B-B14F-4D97-AF65-F5344CB8AC3E}">
        <p14:creationId xmlns:p14="http://schemas.microsoft.com/office/powerpoint/2010/main" val="325485192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A2217B-5471-4F64-AABF-AC34614E52FA}"/>
              </a:ext>
            </a:extLst>
          </p:cNvPr>
          <p:cNvSpPr>
            <a:spLocks noGrp="1"/>
          </p:cNvSpPr>
          <p:nvPr>
            <p:ph type="title"/>
          </p:nvPr>
        </p:nvSpPr>
        <p:spPr/>
        <p:txBody>
          <a:bodyPr/>
          <a:lstStyle/>
          <a:p>
            <a:r>
              <a:rPr lang="en-US" dirty="0"/>
              <a:t>CM1 Channel Statistics</a:t>
            </a:r>
          </a:p>
        </p:txBody>
      </p:sp>
      <p:sp>
        <p:nvSpPr>
          <p:cNvPr id="4" name="Slide Number Placeholder 3">
            <a:extLst>
              <a:ext uri="{FF2B5EF4-FFF2-40B4-BE49-F238E27FC236}">
                <a16:creationId xmlns:a16="http://schemas.microsoft.com/office/drawing/2014/main" id="{A2A81673-7ED9-4337-A2C1-35D18D848470}"/>
              </a:ext>
            </a:extLst>
          </p:cNvPr>
          <p:cNvSpPr>
            <a:spLocks noGrp="1"/>
          </p:cNvSpPr>
          <p:nvPr>
            <p:ph type="sldNum" idx="10"/>
          </p:nvPr>
        </p:nvSpPr>
        <p:spPr/>
        <p:txBody>
          <a:bodyPr/>
          <a:lstStyle/>
          <a:p>
            <a:pPr>
              <a:defRPr/>
            </a:pPr>
            <a:r>
              <a:rPr lang="en-US" altLang="en-US" dirty="0"/>
              <a:t>Slide </a:t>
            </a:r>
            <a:fld id="{5DD27314-9434-4B6F-80C2-AAC402118CDA}" type="slidenum">
              <a:rPr lang="en-US" altLang="en-US" smtClean="0"/>
              <a:pPr>
                <a:defRPr/>
              </a:pPr>
              <a:t>19</a:t>
            </a:fld>
            <a:endParaRPr lang="en-US" altLang="en-US" dirty="0"/>
          </a:p>
        </p:txBody>
      </p:sp>
      <p:pic>
        <p:nvPicPr>
          <p:cNvPr id="7" name="Picture 6">
            <a:extLst>
              <a:ext uri="{FF2B5EF4-FFF2-40B4-BE49-F238E27FC236}">
                <a16:creationId xmlns:a16="http://schemas.microsoft.com/office/drawing/2014/main" id="{0429488E-3CAD-45BB-A8A9-748934DC18C8}"/>
              </a:ext>
            </a:extLst>
          </p:cNvPr>
          <p:cNvPicPr>
            <a:picLocks noChangeAspect="1"/>
          </p:cNvPicPr>
          <p:nvPr/>
        </p:nvPicPr>
        <p:blipFill>
          <a:blip r:embed="rId2"/>
          <a:stretch>
            <a:fillRect/>
          </a:stretch>
        </p:blipFill>
        <p:spPr>
          <a:xfrm>
            <a:off x="160784" y="1988840"/>
            <a:ext cx="4267200" cy="3200400"/>
          </a:xfrm>
          <a:prstGeom prst="rect">
            <a:avLst/>
          </a:prstGeom>
        </p:spPr>
      </p:pic>
      <p:pic>
        <p:nvPicPr>
          <p:cNvPr id="10" name="Picture 9">
            <a:extLst>
              <a:ext uri="{FF2B5EF4-FFF2-40B4-BE49-F238E27FC236}">
                <a16:creationId xmlns:a16="http://schemas.microsoft.com/office/drawing/2014/main" id="{ED22B6FD-68FD-477D-9F97-0092691126CC}"/>
              </a:ext>
            </a:extLst>
          </p:cNvPr>
          <p:cNvPicPr>
            <a:picLocks noChangeAspect="1"/>
          </p:cNvPicPr>
          <p:nvPr/>
        </p:nvPicPr>
        <p:blipFill>
          <a:blip r:embed="rId3"/>
          <a:stretch>
            <a:fillRect/>
          </a:stretch>
        </p:blipFill>
        <p:spPr>
          <a:xfrm>
            <a:off x="4716016" y="1988840"/>
            <a:ext cx="4267200" cy="3200400"/>
          </a:xfrm>
          <a:prstGeom prst="rect">
            <a:avLst/>
          </a:prstGeom>
        </p:spPr>
      </p:pic>
    </p:spTree>
    <p:extLst>
      <p:ext uri="{BB962C8B-B14F-4D97-AF65-F5344CB8AC3E}">
        <p14:creationId xmlns:p14="http://schemas.microsoft.com/office/powerpoint/2010/main" val="18502329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a:extLst>
              <a:ext uri="{FF2B5EF4-FFF2-40B4-BE49-F238E27FC236}">
                <a16:creationId xmlns:a16="http://schemas.microsoft.com/office/drawing/2014/main" id="{89077ED8-A5EB-4226-82A2-B634F48CEBD4}"/>
              </a:ext>
            </a:extLst>
          </p:cNvPr>
          <p:cNvGraphicFramePr>
            <a:graphicFrameLocks noGrp="1"/>
          </p:cNvGraphicFramePr>
          <p:nvPr>
            <p:ph idx="1"/>
            <p:extLst>
              <p:ext uri="{D42A27DB-BD31-4B8C-83A1-F6EECF244321}">
                <p14:modId xmlns:p14="http://schemas.microsoft.com/office/powerpoint/2010/main" val="2298803734"/>
              </p:ext>
            </p:extLst>
          </p:nvPr>
        </p:nvGraphicFramePr>
        <p:xfrm>
          <a:off x="1577665" y="1439863"/>
          <a:ext cx="5988670" cy="5015711"/>
        </p:xfrm>
        <a:graphic>
          <a:graphicData uri="http://schemas.openxmlformats.org/drawingml/2006/table">
            <a:tbl>
              <a:tblPr firstRow="1" firstCol="1" bandRow="1">
                <a:tableStyleId>{5C22544A-7EE6-4342-B048-85BDC9FD1C3A}</a:tableStyleId>
              </a:tblPr>
              <a:tblGrid>
                <a:gridCol w="2994335">
                  <a:extLst>
                    <a:ext uri="{9D8B030D-6E8A-4147-A177-3AD203B41FA5}">
                      <a16:colId xmlns:a16="http://schemas.microsoft.com/office/drawing/2014/main" val="113863163"/>
                    </a:ext>
                  </a:extLst>
                </a:gridCol>
                <a:gridCol w="2994335">
                  <a:extLst>
                    <a:ext uri="{9D8B030D-6E8A-4147-A177-3AD203B41FA5}">
                      <a16:colId xmlns:a16="http://schemas.microsoft.com/office/drawing/2014/main" val="479806086"/>
                    </a:ext>
                  </a:extLst>
                </a:gridCol>
              </a:tblGrid>
              <a:tr h="168133">
                <a:tc>
                  <a:txBody>
                    <a:bodyPr/>
                    <a:lstStyle/>
                    <a:p>
                      <a:pPr marL="0" marR="0">
                        <a:lnSpc>
                          <a:spcPct val="107000"/>
                        </a:lnSpc>
                        <a:spcBef>
                          <a:spcPts val="0"/>
                        </a:spcBef>
                        <a:spcAft>
                          <a:spcPts val="0"/>
                        </a:spcAft>
                      </a:pPr>
                      <a:r>
                        <a:rPr lang="en-US" sz="1100" dirty="0">
                          <a:effectLst/>
                        </a:rPr>
                        <a:t>PAR Objective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100" dirty="0">
                          <a:effectLst/>
                        </a:rPr>
                        <a:t>Proposed Solution (how addressed)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930986531"/>
                  </a:ext>
                </a:extLst>
              </a:tr>
              <a:tr h="593493">
                <a:tc>
                  <a:txBody>
                    <a:bodyPr/>
                    <a:lstStyle/>
                    <a:p>
                      <a:pPr marL="0" marR="0">
                        <a:lnSpc>
                          <a:spcPct val="107000"/>
                        </a:lnSpc>
                        <a:spcBef>
                          <a:spcPts val="0"/>
                        </a:spcBef>
                        <a:spcAft>
                          <a:spcPts val="0"/>
                        </a:spcAft>
                      </a:pPr>
                      <a:r>
                        <a:rPr lang="en-US" sz="900" b="0" dirty="0">
                          <a:effectLst/>
                        </a:rPr>
                        <a:t>Safeguards so that the high throughput data use cases will not cause significant disruption to low duty-cycle ranging use cases.</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900" b="0" dirty="0">
                          <a:effectLst/>
                        </a:rPr>
                        <a:t> </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681567932"/>
                  </a:ext>
                </a:extLst>
              </a:tr>
              <a:tr h="443233">
                <a:tc>
                  <a:txBody>
                    <a:bodyPr/>
                    <a:lstStyle/>
                    <a:p>
                      <a:pPr marL="0" marR="0">
                        <a:lnSpc>
                          <a:spcPct val="107000"/>
                        </a:lnSpc>
                        <a:spcBef>
                          <a:spcPts val="0"/>
                        </a:spcBef>
                        <a:spcAft>
                          <a:spcPts val="0"/>
                        </a:spcAft>
                      </a:pPr>
                      <a:r>
                        <a:rPr lang="en-US" sz="900" b="0" dirty="0">
                          <a:effectLst/>
                        </a:rPr>
                        <a:t>Interference mitigation techniques to support higher density and higher traffic use cases</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900" b="0" dirty="0">
                          <a:effectLst/>
                        </a:rPr>
                        <a:t> </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820307483"/>
                  </a:ext>
                </a:extLst>
              </a:tr>
              <a:tr h="142709">
                <a:tc>
                  <a:txBody>
                    <a:bodyPr/>
                    <a:lstStyle/>
                    <a:p>
                      <a:pPr marL="0" marR="0">
                        <a:lnSpc>
                          <a:spcPct val="107000"/>
                        </a:lnSpc>
                        <a:spcBef>
                          <a:spcPts val="0"/>
                        </a:spcBef>
                        <a:spcAft>
                          <a:spcPts val="0"/>
                        </a:spcAft>
                      </a:pPr>
                      <a:r>
                        <a:rPr lang="en-US" sz="900" b="0" dirty="0">
                          <a:effectLst/>
                        </a:rPr>
                        <a:t>Other coexistence improvement</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900" b="0" dirty="0">
                          <a:effectLst/>
                        </a:rPr>
                        <a:t> </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476602030"/>
                  </a:ext>
                </a:extLst>
              </a:tr>
              <a:tr h="292970">
                <a:tc>
                  <a:txBody>
                    <a:bodyPr/>
                    <a:lstStyle/>
                    <a:p>
                      <a:pPr marL="0" marR="0">
                        <a:lnSpc>
                          <a:spcPct val="107000"/>
                        </a:lnSpc>
                        <a:spcBef>
                          <a:spcPts val="0"/>
                        </a:spcBef>
                        <a:spcAft>
                          <a:spcPts val="0"/>
                        </a:spcAft>
                      </a:pPr>
                      <a:r>
                        <a:rPr lang="en-US" sz="900" b="0" dirty="0">
                          <a:effectLst/>
                        </a:rPr>
                        <a:t>Backward compatibility with enhanced ranging capable devices (ERDEVs).</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900" b="0" dirty="0">
                          <a:effectLst/>
                        </a:rPr>
                        <a:t> </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238494273"/>
                  </a:ext>
                </a:extLst>
              </a:tr>
              <a:tr h="292970">
                <a:tc>
                  <a:txBody>
                    <a:bodyPr/>
                    <a:lstStyle/>
                    <a:p>
                      <a:pPr marL="0" marR="0">
                        <a:lnSpc>
                          <a:spcPct val="107000"/>
                        </a:lnSpc>
                        <a:spcBef>
                          <a:spcPts val="0"/>
                        </a:spcBef>
                        <a:spcAft>
                          <a:spcPts val="0"/>
                        </a:spcAft>
                      </a:pPr>
                      <a:r>
                        <a:rPr lang="en-US" sz="900" b="0" dirty="0">
                          <a:effectLst/>
                        </a:rPr>
                        <a:t>Improved link budget and/or reduced air-time</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900" b="0" dirty="0">
                          <a:effectLst/>
                        </a:rPr>
                        <a:t> Channel model for body area networks applies here</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298167276"/>
                  </a:ext>
                </a:extLst>
              </a:tr>
              <a:tr h="292970">
                <a:tc>
                  <a:txBody>
                    <a:bodyPr/>
                    <a:lstStyle/>
                    <a:p>
                      <a:pPr marL="0" marR="0">
                        <a:lnSpc>
                          <a:spcPct val="107000"/>
                        </a:lnSpc>
                        <a:spcBef>
                          <a:spcPts val="0"/>
                        </a:spcBef>
                        <a:spcAft>
                          <a:spcPts val="0"/>
                        </a:spcAft>
                      </a:pPr>
                      <a:r>
                        <a:rPr lang="en-US" sz="900" b="0" dirty="0">
                          <a:effectLst/>
                        </a:rPr>
                        <a:t>Additional channels and operating frequencies</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900" b="0" dirty="0">
                          <a:effectLst/>
                        </a:rPr>
                        <a:t> </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07470706"/>
                  </a:ext>
                </a:extLst>
              </a:tr>
              <a:tr h="443233">
                <a:tc>
                  <a:txBody>
                    <a:bodyPr/>
                    <a:lstStyle/>
                    <a:p>
                      <a:pPr marL="0" marR="0">
                        <a:lnSpc>
                          <a:spcPct val="107000"/>
                        </a:lnSpc>
                        <a:spcBef>
                          <a:spcPts val="0"/>
                        </a:spcBef>
                        <a:spcAft>
                          <a:spcPts val="0"/>
                        </a:spcAft>
                      </a:pPr>
                      <a:r>
                        <a:rPr lang="en-US" sz="900" b="0" dirty="0">
                          <a:effectLst/>
                        </a:rPr>
                        <a:t>Improvements to accuracy / precision / reliability and interoperability for high-integrity ranging; </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lvl="0" indent="0" algn="l" defTabSz="457200" rtl="0" eaLnBrk="1" fontAlgn="auto" latinLnBrk="0" hangingPunct="1">
                        <a:lnSpc>
                          <a:spcPct val="107000"/>
                        </a:lnSpc>
                        <a:spcBef>
                          <a:spcPts val="0"/>
                        </a:spcBef>
                        <a:spcAft>
                          <a:spcPts val="0"/>
                        </a:spcAft>
                        <a:buClrTx/>
                        <a:buSzTx/>
                        <a:buFontTx/>
                        <a:buNone/>
                        <a:tabLst/>
                        <a:defRPr/>
                      </a:pPr>
                      <a:r>
                        <a:rPr lang="en-US" sz="900" b="0" dirty="0">
                          <a:effectLst/>
                        </a:rPr>
                        <a:t> Channel model for body area networks applies here</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870662618"/>
                  </a:ext>
                </a:extLst>
              </a:tr>
              <a:tr h="292970">
                <a:tc>
                  <a:txBody>
                    <a:bodyPr/>
                    <a:lstStyle/>
                    <a:p>
                      <a:pPr marL="0" marR="0">
                        <a:lnSpc>
                          <a:spcPct val="107000"/>
                        </a:lnSpc>
                        <a:spcBef>
                          <a:spcPts val="0"/>
                        </a:spcBef>
                        <a:spcAft>
                          <a:spcPts val="0"/>
                        </a:spcAft>
                      </a:pPr>
                      <a:r>
                        <a:rPr lang="en-US" sz="900" b="0" dirty="0">
                          <a:effectLst/>
                        </a:rPr>
                        <a:t>Reduce complexity and power consumption; </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900" b="0" dirty="0">
                          <a:effectLst/>
                        </a:rPr>
                        <a:t> </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983036709"/>
                  </a:ext>
                </a:extLst>
              </a:tr>
              <a:tr h="292970">
                <a:tc>
                  <a:txBody>
                    <a:bodyPr/>
                    <a:lstStyle/>
                    <a:p>
                      <a:pPr marL="0" marR="0">
                        <a:lnSpc>
                          <a:spcPct val="107000"/>
                        </a:lnSpc>
                        <a:spcBef>
                          <a:spcPts val="0"/>
                        </a:spcBef>
                        <a:spcAft>
                          <a:spcPts val="0"/>
                        </a:spcAft>
                      </a:pPr>
                      <a:r>
                        <a:rPr lang="en-US" sz="900" b="0" dirty="0">
                          <a:effectLst/>
                        </a:rPr>
                        <a:t>Hybrid operation with narrowband signaling to assist UWB; </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900" b="0" dirty="0">
                          <a:effectLst/>
                        </a:rPr>
                        <a:t> </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661296273"/>
                  </a:ext>
                </a:extLst>
              </a:tr>
              <a:tr h="292970">
                <a:tc>
                  <a:txBody>
                    <a:bodyPr/>
                    <a:lstStyle/>
                    <a:p>
                      <a:pPr marL="0" marR="0">
                        <a:lnSpc>
                          <a:spcPct val="107000"/>
                        </a:lnSpc>
                        <a:spcBef>
                          <a:spcPts val="0"/>
                        </a:spcBef>
                        <a:spcAft>
                          <a:spcPts val="0"/>
                        </a:spcAft>
                      </a:pPr>
                      <a:r>
                        <a:rPr lang="en-US" sz="900" b="0" dirty="0">
                          <a:effectLst/>
                        </a:rPr>
                        <a:t>Enhanced native discovery and connection setup mechanisms;</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900" b="0" dirty="0">
                          <a:effectLst/>
                        </a:rPr>
                        <a:t> </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987268290"/>
                  </a:ext>
                </a:extLst>
              </a:tr>
              <a:tr h="292970">
                <a:tc>
                  <a:txBody>
                    <a:bodyPr/>
                    <a:lstStyle/>
                    <a:p>
                      <a:pPr marL="0" marR="0">
                        <a:lnSpc>
                          <a:spcPct val="107000"/>
                        </a:lnSpc>
                        <a:spcBef>
                          <a:spcPts val="0"/>
                        </a:spcBef>
                        <a:spcAft>
                          <a:spcPts val="0"/>
                        </a:spcAft>
                      </a:pPr>
                      <a:r>
                        <a:rPr lang="en-US" sz="900" b="0" dirty="0">
                          <a:effectLst/>
                        </a:rPr>
                        <a:t>Sensing capabilities to support presence detection and environment mapping;</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900" b="0" dirty="0">
                          <a:effectLst/>
                        </a:rPr>
                        <a:t> </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111501901"/>
                  </a:ext>
                </a:extLst>
              </a:tr>
              <a:tr h="142709">
                <a:tc>
                  <a:txBody>
                    <a:bodyPr/>
                    <a:lstStyle/>
                    <a:p>
                      <a:pPr marL="0" marR="0">
                        <a:lnSpc>
                          <a:spcPct val="107000"/>
                        </a:lnSpc>
                        <a:spcBef>
                          <a:spcPts val="0"/>
                        </a:spcBef>
                        <a:spcAft>
                          <a:spcPts val="0"/>
                        </a:spcAft>
                      </a:pPr>
                      <a:r>
                        <a:rPr lang="en-US" sz="900" b="0" dirty="0">
                          <a:effectLst/>
                        </a:rPr>
                        <a:t>Low-power low-latency streaming </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900" b="0" dirty="0">
                          <a:effectLst/>
                        </a:rPr>
                        <a:t> Channel model for body area networks applies here</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213390514"/>
                  </a:ext>
                </a:extLst>
              </a:tr>
              <a:tr h="292970">
                <a:tc>
                  <a:txBody>
                    <a:bodyPr/>
                    <a:lstStyle/>
                    <a:p>
                      <a:pPr marL="0" marR="0">
                        <a:lnSpc>
                          <a:spcPct val="107000"/>
                        </a:lnSpc>
                        <a:spcBef>
                          <a:spcPts val="0"/>
                        </a:spcBef>
                        <a:spcAft>
                          <a:spcPts val="0"/>
                        </a:spcAft>
                      </a:pPr>
                      <a:r>
                        <a:rPr lang="en-US" sz="900" b="0" dirty="0">
                          <a:effectLst/>
                        </a:rPr>
                        <a:t>higher data-rate streaming allowing at least 50 Mbit/s of throughput. </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900" b="0" dirty="0">
                          <a:effectLst/>
                        </a:rPr>
                        <a:t> Chanel model for body area networks applies here</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573551774"/>
                  </a:ext>
                </a:extLst>
              </a:tr>
              <a:tr h="443233">
                <a:tc>
                  <a:txBody>
                    <a:bodyPr/>
                    <a:lstStyle/>
                    <a:p>
                      <a:pPr marL="0" marR="0">
                        <a:lnSpc>
                          <a:spcPct val="107000"/>
                        </a:lnSpc>
                        <a:spcBef>
                          <a:spcPts val="0"/>
                        </a:spcBef>
                        <a:spcAft>
                          <a:spcPts val="0"/>
                        </a:spcAft>
                      </a:pPr>
                      <a:r>
                        <a:rPr lang="en-US" sz="900" b="0" dirty="0">
                          <a:effectLst/>
                        </a:rPr>
                        <a:t>Support for peer-to-peer, peer-to-multi-peer, and station-to-infrastructure protocols;</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900" b="0" dirty="0">
                          <a:effectLst/>
                        </a:rPr>
                        <a:t> </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534020965"/>
                  </a:ext>
                </a:extLst>
              </a:tr>
              <a:tr h="292970">
                <a:tc>
                  <a:txBody>
                    <a:bodyPr/>
                    <a:lstStyle/>
                    <a:p>
                      <a:pPr marL="0" marR="0">
                        <a:lnSpc>
                          <a:spcPct val="107000"/>
                        </a:lnSpc>
                        <a:spcBef>
                          <a:spcPts val="0"/>
                        </a:spcBef>
                        <a:spcAft>
                          <a:spcPts val="0"/>
                        </a:spcAft>
                      </a:pPr>
                      <a:r>
                        <a:rPr lang="en-US" sz="900" b="0" dirty="0">
                          <a:effectLst/>
                        </a:rPr>
                        <a:t>Infrastructure synchronization mechanisms. </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900" b="0" dirty="0">
                          <a:effectLst/>
                        </a:rPr>
                        <a:t> </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251965075"/>
                  </a:ext>
                </a:extLst>
              </a:tr>
            </a:tbl>
          </a:graphicData>
        </a:graphic>
      </p:graphicFrame>
      <p:sp>
        <p:nvSpPr>
          <p:cNvPr id="4" name="Slide Number Placeholder 3">
            <a:extLst>
              <a:ext uri="{FF2B5EF4-FFF2-40B4-BE49-F238E27FC236}">
                <a16:creationId xmlns:a16="http://schemas.microsoft.com/office/drawing/2014/main" id="{88C1BCC9-89BA-47A0-A79D-AA3DA825104D}"/>
              </a:ext>
            </a:extLst>
          </p:cNvPr>
          <p:cNvSpPr>
            <a:spLocks noGrp="1"/>
          </p:cNvSpPr>
          <p:nvPr>
            <p:ph type="sldNum" idx="10"/>
          </p:nvPr>
        </p:nvSpPr>
        <p:spPr/>
        <p:txBody>
          <a:bodyPr/>
          <a:lstStyle/>
          <a:p>
            <a:pPr>
              <a:defRPr/>
            </a:pPr>
            <a:r>
              <a:rPr lang="en-US" altLang="en-US" dirty="0"/>
              <a:t>Slide </a:t>
            </a:r>
            <a:fld id="{5DD27314-9434-4B6F-80C2-AAC402118CDA}" type="slidenum">
              <a:rPr lang="en-US" altLang="en-US" smtClean="0"/>
              <a:pPr>
                <a:defRPr/>
              </a:pPr>
              <a:t>2</a:t>
            </a:fld>
            <a:endParaRPr lang="en-US" altLang="en-US" dirty="0"/>
          </a:p>
        </p:txBody>
      </p:sp>
      <p:sp>
        <p:nvSpPr>
          <p:cNvPr id="6" name="Title 5">
            <a:extLst>
              <a:ext uri="{FF2B5EF4-FFF2-40B4-BE49-F238E27FC236}">
                <a16:creationId xmlns:a16="http://schemas.microsoft.com/office/drawing/2014/main" id="{0F701439-06F4-4CF3-B54D-0A93D70A277F}"/>
              </a:ext>
            </a:extLst>
          </p:cNvPr>
          <p:cNvSpPr>
            <a:spLocks noGrp="1"/>
          </p:cNvSpPr>
          <p:nvPr>
            <p:ph type="title"/>
          </p:nvPr>
        </p:nvSpPr>
        <p:spPr/>
        <p:txBody>
          <a:bodyPr/>
          <a:lstStyle/>
          <a:p>
            <a:r>
              <a:rPr lang="en-US" dirty="0"/>
              <a:t>Technical Guidance [1]</a:t>
            </a:r>
          </a:p>
        </p:txBody>
      </p:sp>
    </p:spTree>
    <p:extLst>
      <p:ext uri="{BB962C8B-B14F-4D97-AF65-F5344CB8AC3E}">
        <p14:creationId xmlns:p14="http://schemas.microsoft.com/office/powerpoint/2010/main" val="27090528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6EE2CDC-448B-4B40-B72D-E01BC7786714}"/>
              </a:ext>
            </a:extLst>
          </p:cNvPr>
          <p:cNvSpPr>
            <a:spLocks noGrp="1"/>
          </p:cNvSpPr>
          <p:nvPr>
            <p:ph idx="1"/>
          </p:nvPr>
        </p:nvSpPr>
        <p:spPr>
          <a:xfrm>
            <a:off x="611560" y="1484784"/>
            <a:ext cx="8352928" cy="4868863"/>
          </a:xfrm>
        </p:spPr>
        <p:txBody>
          <a:bodyPr/>
          <a:lstStyle/>
          <a:p>
            <a:pPr marL="571500" indent="-571500">
              <a:buFont typeface="Arial" panose="020B0604020202020204" pitchFamily="34" charset="0"/>
              <a:buChar char="•"/>
            </a:pPr>
            <a:r>
              <a:rPr lang="en-US" sz="2800" dirty="0"/>
              <a:t>BAN channel model Part I (15-22-62-01) [1]</a:t>
            </a:r>
          </a:p>
          <a:p>
            <a:pPr marL="971550" lvl="1" indent="-571500">
              <a:buFont typeface="Arial" panose="020B0604020202020204" pitchFamily="34" charset="0"/>
              <a:buChar char="•"/>
            </a:pPr>
            <a:r>
              <a:rPr lang="en-US" sz="2400" dirty="0"/>
              <a:t>Link Gain based on measurements taken in 4.5-8.5 GHz from antennas on HMD (head-mounted display) to antennas on body.</a:t>
            </a:r>
          </a:p>
          <a:p>
            <a:pPr marL="571500" indent="-571500">
              <a:buFont typeface="Arial" panose="020B0604020202020204" pitchFamily="34" charset="0"/>
              <a:buChar char="•"/>
            </a:pPr>
            <a:r>
              <a:rPr lang="en-US" sz="2800" dirty="0"/>
              <a:t>IEEE 802.15.4a Channel Models</a:t>
            </a:r>
          </a:p>
          <a:p>
            <a:pPr marL="971550" lvl="1" indent="-571500">
              <a:buFont typeface="Arial" panose="020B0604020202020204" pitchFamily="34" charset="0"/>
              <a:buChar char="•"/>
            </a:pPr>
            <a:r>
              <a:rPr lang="en-US" sz="2400" dirty="0"/>
              <a:t>[2] 15-04-0662 “IEEE 802.15.4a channel model – final report”</a:t>
            </a:r>
          </a:p>
          <a:p>
            <a:pPr marL="571500" indent="-571500">
              <a:buFont typeface="Arial" panose="020B0604020202020204" pitchFamily="34" charset="0"/>
              <a:buChar char="•"/>
            </a:pPr>
            <a:r>
              <a:rPr lang="en-US" sz="2800" dirty="0"/>
              <a:t>Saleh-Valenzuela</a:t>
            </a:r>
          </a:p>
          <a:p>
            <a:pPr marL="971550" lvl="1" indent="-571500">
              <a:buFont typeface="Arial" panose="020B0604020202020204" pitchFamily="34" charset="0"/>
              <a:buChar char="•"/>
            </a:pPr>
            <a:r>
              <a:rPr lang="en-US" sz="2400" dirty="0"/>
              <a:t>[3] Saleh, Valenzuela, “A statistical model for indoor multipath propagation”, IEEE J. Sel. Areas in Comm., vol.5, pp.128-137, Feb. 1987.</a:t>
            </a:r>
          </a:p>
        </p:txBody>
      </p:sp>
      <p:sp>
        <p:nvSpPr>
          <p:cNvPr id="4" name="Slide Number Placeholder 3">
            <a:extLst>
              <a:ext uri="{FF2B5EF4-FFF2-40B4-BE49-F238E27FC236}">
                <a16:creationId xmlns:a16="http://schemas.microsoft.com/office/drawing/2014/main" id="{85AD492E-6FBC-44F4-8A2A-ADD7643E71AB}"/>
              </a:ext>
            </a:extLst>
          </p:cNvPr>
          <p:cNvSpPr>
            <a:spLocks noGrp="1"/>
          </p:cNvSpPr>
          <p:nvPr>
            <p:ph type="sldNum" idx="10"/>
          </p:nvPr>
        </p:nvSpPr>
        <p:spPr/>
        <p:txBody>
          <a:bodyPr/>
          <a:lstStyle/>
          <a:p>
            <a:pPr>
              <a:defRPr/>
            </a:pPr>
            <a:r>
              <a:rPr lang="en-US" altLang="en-US" dirty="0"/>
              <a:t>Slide </a:t>
            </a:r>
            <a:fld id="{5DD27314-9434-4B6F-80C2-AAC402118CDA}" type="slidenum">
              <a:rPr lang="en-US" altLang="en-US" smtClean="0"/>
              <a:pPr>
                <a:defRPr/>
              </a:pPr>
              <a:t>3</a:t>
            </a:fld>
            <a:endParaRPr lang="en-US" altLang="en-US" dirty="0"/>
          </a:p>
        </p:txBody>
      </p:sp>
      <p:sp>
        <p:nvSpPr>
          <p:cNvPr id="6" name="Title 1">
            <a:extLst>
              <a:ext uri="{FF2B5EF4-FFF2-40B4-BE49-F238E27FC236}">
                <a16:creationId xmlns:a16="http://schemas.microsoft.com/office/drawing/2014/main" id="{A8D80A8F-4F39-4F82-990C-5142B0CA29EF}"/>
              </a:ext>
            </a:extLst>
          </p:cNvPr>
          <p:cNvSpPr txBox="1">
            <a:spLocks/>
          </p:cNvSpPr>
          <p:nvPr/>
        </p:nvSpPr>
        <p:spPr bwMode="auto">
          <a:xfrm>
            <a:off x="914400" y="838200"/>
            <a:ext cx="7764463"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a:lstStyle>
          <a:p>
            <a:r>
              <a:rPr lang="en-US" kern="0" dirty="0"/>
              <a:t>Background</a:t>
            </a:r>
          </a:p>
        </p:txBody>
      </p:sp>
    </p:spTree>
    <p:extLst>
      <p:ext uri="{BB962C8B-B14F-4D97-AF65-F5344CB8AC3E}">
        <p14:creationId xmlns:p14="http://schemas.microsoft.com/office/powerpoint/2010/main" val="23756337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766C76-1154-4141-AEB3-BDFF7FB1EF6F}"/>
              </a:ext>
            </a:extLst>
          </p:cNvPr>
          <p:cNvSpPr>
            <a:spLocks noGrp="1"/>
          </p:cNvSpPr>
          <p:nvPr>
            <p:ph type="title"/>
          </p:nvPr>
        </p:nvSpPr>
        <p:spPr/>
        <p:txBody>
          <a:bodyPr/>
          <a:lstStyle/>
          <a:p>
            <a:r>
              <a:rPr lang="en-US" sz="3200" dirty="0"/>
              <a:t>Background : Link Gain Parameters [1]</a:t>
            </a:r>
          </a:p>
        </p:txBody>
      </p:sp>
      <p:sp>
        <p:nvSpPr>
          <p:cNvPr id="3" name="Content Placeholder 2">
            <a:extLst>
              <a:ext uri="{FF2B5EF4-FFF2-40B4-BE49-F238E27FC236}">
                <a16:creationId xmlns:a16="http://schemas.microsoft.com/office/drawing/2014/main" id="{FA4EF5D1-3C44-427D-BFFE-215D8698D255}"/>
              </a:ext>
            </a:extLst>
          </p:cNvPr>
          <p:cNvSpPr>
            <a:spLocks noGrp="1"/>
          </p:cNvSpPr>
          <p:nvPr>
            <p:ph idx="1"/>
          </p:nvPr>
        </p:nvSpPr>
        <p:spPr/>
        <p:txBody>
          <a:bodyPr/>
          <a:lstStyle/>
          <a:p>
            <a:r>
              <a:rPr lang="en-US" sz="2000" dirty="0"/>
              <a:t>Link gain formula that takes both vertical distance and angle into account</a:t>
            </a:r>
          </a:p>
        </p:txBody>
      </p:sp>
      <p:sp>
        <p:nvSpPr>
          <p:cNvPr id="4" name="Slide Number Placeholder 3">
            <a:extLst>
              <a:ext uri="{FF2B5EF4-FFF2-40B4-BE49-F238E27FC236}">
                <a16:creationId xmlns:a16="http://schemas.microsoft.com/office/drawing/2014/main" id="{3BE4B94F-76D7-4833-9882-12706819D117}"/>
              </a:ext>
            </a:extLst>
          </p:cNvPr>
          <p:cNvSpPr>
            <a:spLocks noGrp="1"/>
          </p:cNvSpPr>
          <p:nvPr>
            <p:ph type="sldNum" idx="10"/>
          </p:nvPr>
        </p:nvSpPr>
        <p:spPr/>
        <p:txBody>
          <a:bodyPr/>
          <a:lstStyle/>
          <a:p>
            <a:pPr>
              <a:defRPr/>
            </a:pPr>
            <a:r>
              <a:rPr lang="en-US" altLang="en-US" dirty="0"/>
              <a:t>Slide </a:t>
            </a:r>
            <a:fld id="{5DD27314-9434-4B6F-80C2-AAC402118CDA}" type="slidenum">
              <a:rPr lang="en-US" altLang="en-US" smtClean="0"/>
              <a:pPr>
                <a:defRPr/>
              </a:pPr>
              <a:t>4</a:t>
            </a:fld>
            <a:endParaRPr lang="en-US" altLang="en-US" dirty="0"/>
          </a:p>
        </p:txBody>
      </p:sp>
      <p:sp>
        <p:nvSpPr>
          <p:cNvPr id="5" name="TextBox 4">
            <a:extLst>
              <a:ext uri="{FF2B5EF4-FFF2-40B4-BE49-F238E27FC236}">
                <a16:creationId xmlns:a16="http://schemas.microsoft.com/office/drawing/2014/main" id="{6F78AAD4-BB38-465C-BD9E-52840EA8FF77}"/>
              </a:ext>
            </a:extLst>
          </p:cNvPr>
          <p:cNvSpPr txBox="1"/>
          <p:nvPr/>
        </p:nvSpPr>
        <p:spPr>
          <a:xfrm>
            <a:off x="251029" y="3993354"/>
            <a:ext cx="8641938" cy="307777"/>
          </a:xfrm>
          <a:prstGeom prst="rect">
            <a:avLst/>
          </a:prstGeom>
          <a:noFill/>
        </p:spPr>
        <p:txBody>
          <a:bodyPr wrap="square" rtlCol="0">
            <a:spAutoFit/>
          </a:bodyPr>
          <a:lstStyle/>
          <a:p>
            <a:r>
              <a:rPr lang="en-US" sz="1400" dirty="0">
                <a:solidFill>
                  <a:schemeClr val="tx1"/>
                </a:solidFill>
              </a:rPr>
              <a:t>d</a:t>
            </a:r>
            <a:r>
              <a:rPr lang="en-US" sz="1400" baseline="-25000" dirty="0">
                <a:solidFill>
                  <a:schemeClr val="tx1"/>
                </a:solidFill>
              </a:rPr>
              <a:t>0</a:t>
            </a:r>
            <a:r>
              <a:rPr lang="en-US" sz="1400" dirty="0">
                <a:solidFill>
                  <a:schemeClr val="tx1"/>
                </a:solidFill>
              </a:rPr>
              <a:t> = 1m;  S, for shadowing, is zero-mean Gaussian distributed random variable with standard deviation sigma (dB) </a:t>
            </a:r>
          </a:p>
        </p:txBody>
      </p:sp>
      <p:pic>
        <p:nvPicPr>
          <p:cNvPr id="9" name="Picture 8">
            <a:extLst>
              <a:ext uri="{FF2B5EF4-FFF2-40B4-BE49-F238E27FC236}">
                <a16:creationId xmlns:a16="http://schemas.microsoft.com/office/drawing/2014/main" id="{430D7408-1EDF-40DB-8AAF-368FF890A6FC}"/>
              </a:ext>
            </a:extLst>
          </p:cNvPr>
          <p:cNvPicPr>
            <a:picLocks noChangeAspect="1"/>
          </p:cNvPicPr>
          <p:nvPr/>
        </p:nvPicPr>
        <p:blipFill>
          <a:blip r:embed="rId2"/>
          <a:stretch>
            <a:fillRect/>
          </a:stretch>
        </p:blipFill>
        <p:spPr>
          <a:xfrm>
            <a:off x="1729581" y="2008668"/>
            <a:ext cx="5619750" cy="523875"/>
          </a:xfrm>
          <a:prstGeom prst="rect">
            <a:avLst/>
          </a:prstGeom>
        </p:spPr>
      </p:pic>
      <p:graphicFrame>
        <p:nvGraphicFramePr>
          <p:cNvPr id="10" name="Table 10">
            <a:extLst>
              <a:ext uri="{FF2B5EF4-FFF2-40B4-BE49-F238E27FC236}">
                <a16:creationId xmlns:a16="http://schemas.microsoft.com/office/drawing/2014/main" id="{AAEBEA4F-7D19-450C-92F0-5390BCB9503A}"/>
              </a:ext>
            </a:extLst>
          </p:cNvPr>
          <p:cNvGraphicFramePr>
            <a:graphicFrameLocks noGrp="1"/>
          </p:cNvGraphicFramePr>
          <p:nvPr>
            <p:extLst>
              <p:ext uri="{D42A27DB-BD31-4B8C-83A1-F6EECF244321}">
                <p14:modId xmlns:p14="http://schemas.microsoft.com/office/powerpoint/2010/main" val="2360463122"/>
              </p:ext>
            </p:extLst>
          </p:nvPr>
        </p:nvGraphicFramePr>
        <p:xfrm>
          <a:off x="1424520" y="4401721"/>
          <a:ext cx="6459848" cy="643545"/>
        </p:xfrm>
        <a:graphic>
          <a:graphicData uri="http://schemas.openxmlformats.org/drawingml/2006/table">
            <a:tbl>
              <a:tblPr firstRow="1" bandRow="1">
                <a:tableStyleId>{5C22544A-7EE6-4342-B048-85BDC9FD1C3A}</a:tableStyleId>
              </a:tblPr>
              <a:tblGrid>
                <a:gridCol w="1614962">
                  <a:extLst>
                    <a:ext uri="{9D8B030D-6E8A-4147-A177-3AD203B41FA5}">
                      <a16:colId xmlns:a16="http://schemas.microsoft.com/office/drawing/2014/main" val="1121971058"/>
                    </a:ext>
                  </a:extLst>
                </a:gridCol>
                <a:gridCol w="1614962">
                  <a:extLst>
                    <a:ext uri="{9D8B030D-6E8A-4147-A177-3AD203B41FA5}">
                      <a16:colId xmlns:a16="http://schemas.microsoft.com/office/drawing/2014/main" val="418823057"/>
                    </a:ext>
                  </a:extLst>
                </a:gridCol>
                <a:gridCol w="1614962">
                  <a:extLst>
                    <a:ext uri="{9D8B030D-6E8A-4147-A177-3AD203B41FA5}">
                      <a16:colId xmlns:a16="http://schemas.microsoft.com/office/drawing/2014/main" val="3825464861"/>
                    </a:ext>
                  </a:extLst>
                </a:gridCol>
                <a:gridCol w="1614962">
                  <a:extLst>
                    <a:ext uri="{9D8B030D-6E8A-4147-A177-3AD203B41FA5}">
                      <a16:colId xmlns:a16="http://schemas.microsoft.com/office/drawing/2014/main" val="1685529353"/>
                    </a:ext>
                  </a:extLst>
                </a:gridCol>
              </a:tblGrid>
              <a:tr h="369225">
                <a:tc>
                  <a:txBody>
                    <a:bodyPr/>
                    <a:lstStyle/>
                    <a:p>
                      <a:endParaRPr lang="en-US" sz="1200" dirty="0"/>
                    </a:p>
                  </a:txBody>
                  <a:tcPr/>
                </a:tc>
                <a:tc>
                  <a:txBody>
                    <a:bodyPr/>
                    <a:lstStyle/>
                    <a:p>
                      <a:r>
                        <a:rPr lang="en-US" sz="1200" dirty="0"/>
                        <a:t>on_body</a:t>
                      </a:r>
                    </a:p>
                  </a:txBody>
                  <a:tcPr/>
                </a:tc>
                <a:tc>
                  <a:txBody>
                    <a:bodyPr/>
                    <a:lstStyle/>
                    <a:p>
                      <a:r>
                        <a:rPr lang="en-US" sz="1200" dirty="0"/>
                        <a:t>screen</a:t>
                      </a:r>
                    </a:p>
                  </a:txBody>
                  <a:tcPr/>
                </a:tc>
                <a:tc>
                  <a:txBody>
                    <a:bodyPr/>
                    <a:lstStyle/>
                    <a:p>
                      <a:r>
                        <a:rPr lang="en-US" sz="1200" dirty="0"/>
                        <a:t>environment (env)</a:t>
                      </a:r>
                    </a:p>
                  </a:txBody>
                  <a:tcPr/>
                </a:tc>
                <a:extLst>
                  <a:ext uri="{0D108BD9-81ED-4DB2-BD59-A6C34878D82A}">
                    <a16:rowId xmlns:a16="http://schemas.microsoft.com/office/drawing/2014/main" val="791575383"/>
                  </a:ext>
                </a:extLst>
              </a:tr>
              <a:tr h="210986">
                <a:tc>
                  <a:txBody>
                    <a:bodyPr/>
                    <a:lstStyle/>
                    <a:p>
                      <a:r>
                        <a:rPr lang="en-US" sz="1200" dirty="0"/>
                        <a:t>sigma (dB)</a:t>
                      </a:r>
                    </a:p>
                  </a:txBody>
                  <a:tcPr/>
                </a:tc>
                <a:tc>
                  <a:txBody>
                    <a:bodyPr/>
                    <a:lstStyle/>
                    <a:p>
                      <a:r>
                        <a:rPr lang="en-US" sz="1200" dirty="0"/>
                        <a:t>8.1</a:t>
                      </a:r>
                    </a:p>
                  </a:txBody>
                  <a:tcPr/>
                </a:tc>
                <a:tc>
                  <a:txBody>
                    <a:bodyPr/>
                    <a:lstStyle/>
                    <a:p>
                      <a:r>
                        <a:rPr lang="en-US" sz="1200" dirty="0"/>
                        <a:t>9.4 </a:t>
                      </a:r>
                    </a:p>
                  </a:txBody>
                  <a:tcPr/>
                </a:tc>
                <a:tc>
                  <a:txBody>
                    <a:bodyPr/>
                    <a:lstStyle/>
                    <a:p>
                      <a:r>
                        <a:rPr lang="en-US" sz="1200" dirty="0"/>
                        <a:t>1.85</a:t>
                      </a:r>
                    </a:p>
                  </a:txBody>
                  <a:tcPr/>
                </a:tc>
                <a:extLst>
                  <a:ext uri="{0D108BD9-81ED-4DB2-BD59-A6C34878D82A}">
                    <a16:rowId xmlns:a16="http://schemas.microsoft.com/office/drawing/2014/main" val="2337774400"/>
                  </a:ext>
                </a:extLst>
              </a:tr>
            </a:tbl>
          </a:graphicData>
        </a:graphic>
      </p:graphicFrame>
      <p:pic>
        <p:nvPicPr>
          <p:cNvPr id="12" name="Picture 11">
            <a:extLst>
              <a:ext uri="{FF2B5EF4-FFF2-40B4-BE49-F238E27FC236}">
                <a16:creationId xmlns:a16="http://schemas.microsoft.com/office/drawing/2014/main" id="{3EDD2833-4F1C-487C-BE20-A36945264A9B}"/>
              </a:ext>
            </a:extLst>
          </p:cNvPr>
          <p:cNvPicPr>
            <a:picLocks noChangeAspect="1"/>
          </p:cNvPicPr>
          <p:nvPr/>
        </p:nvPicPr>
        <p:blipFill>
          <a:blip r:embed="rId3"/>
          <a:stretch>
            <a:fillRect/>
          </a:stretch>
        </p:blipFill>
        <p:spPr>
          <a:xfrm>
            <a:off x="2428873" y="2811054"/>
            <a:ext cx="4286250" cy="1066800"/>
          </a:xfrm>
          <a:prstGeom prst="rect">
            <a:avLst/>
          </a:prstGeom>
        </p:spPr>
      </p:pic>
      <p:sp>
        <p:nvSpPr>
          <p:cNvPr id="14" name="TextBox 13">
            <a:extLst>
              <a:ext uri="{FF2B5EF4-FFF2-40B4-BE49-F238E27FC236}">
                <a16:creationId xmlns:a16="http://schemas.microsoft.com/office/drawing/2014/main" id="{99D655FC-8A2B-4917-AA4B-EE9C3A6B8AAF}"/>
              </a:ext>
            </a:extLst>
          </p:cNvPr>
          <p:cNvSpPr txBox="1"/>
          <p:nvPr/>
        </p:nvSpPr>
        <p:spPr>
          <a:xfrm>
            <a:off x="107505" y="5392512"/>
            <a:ext cx="9036495" cy="338554"/>
          </a:xfrm>
          <a:prstGeom prst="rect">
            <a:avLst/>
          </a:prstGeom>
          <a:noFill/>
        </p:spPr>
        <p:txBody>
          <a:bodyPr wrap="square" rtlCol="0">
            <a:spAutoFit/>
          </a:bodyPr>
          <a:lstStyle/>
          <a:p>
            <a:r>
              <a:rPr lang="en-US" sz="1600" dirty="0">
                <a:solidFill>
                  <a:schemeClr val="tx1"/>
                </a:solidFill>
              </a:rPr>
              <a:t>When combining effect of all 3, Path loss = 10log</a:t>
            </a:r>
            <a:r>
              <a:rPr lang="en-US" sz="1600" baseline="-25000" dirty="0">
                <a:solidFill>
                  <a:schemeClr val="tx1"/>
                </a:solidFill>
              </a:rPr>
              <a:t>10</a:t>
            </a:r>
            <a:r>
              <a:rPr lang="en-US" sz="1600" dirty="0">
                <a:solidFill>
                  <a:schemeClr val="tx1"/>
                </a:solidFill>
              </a:rPr>
              <a:t>(10^(on_body/10) + 10 ^(screen/10) + 10 ^ (env/10)) </a:t>
            </a:r>
          </a:p>
        </p:txBody>
      </p:sp>
      <p:sp>
        <p:nvSpPr>
          <p:cNvPr id="6" name="TextBox 5">
            <a:extLst>
              <a:ext uri="{FF2B5EF4-FFF2-40B4-BE49-F238E27FC236}">
                <a16:creationId xmlns:a16="http://schemas.microsoft.com/office/drawing/2014/main" id="{301295DE-1FF2-4622-B44A-1274C43948EE}"/>
              </a:ext>
            </a:extLst>
          </p:cNvPr>
          <p:cNvSpPr txBox="1"/>
          <p:nvPr/>
        </p:nvSpPr>
        <p:spPr>
          <a:xfrm>
            <a:off x="7447879" y="2161068"/>
            <a:ext cx="1021433" cy="276999"/>
          </a:xfrm>
          <a:prstGeom prst="rect">
            <a:avLst/>
          </a:prstGeom>
          <a:noFill/>
        </p:spPr>
        <p:txBody>
          <a:bodyPr wrap="none" rtlCol="0">
            <a:spAutoFit/>
          </a:bodyPr>
          <a:lstStyle/>
          <a:p>
            <a:r>
              <a:rPr lang="en-US" b="1" dirty="0">
                <a:solidFill>
                  <a:schemeClr val="tx1"/>
                </a:solidFill>
              </a:rPr>
              <a:t>Equation 1 </a:t>
            </a:r>
            <a:r>
              <a:rPr lang="en-US" dirty="0"/>
              <a:t>1</a:t>
            </a:r>
          </a:p>
        </p:txBody>
      </p:sp>
      <p:pic>
        <p:nvPicPr>
          <p:cNvPr id="8" name="Picture 7">
            <a:extLst>
              <a:ext uri="{FF2B5EF4-FFF2-40B4-BE49-F238E27FC236}">
                <a16:creationId xmlns:a16="http://schemas.microsoft.com/office/drawing/2014/main" id="{F63CC353-134D-4FAE-982F-C25AED1A980D}"/>
              </a:ext>
            </a:extLst>
          </p:cNvPr>
          <p:cNvPicPr>
            <a:picLocks noChangeAspect="1"/>
          </p:cNvPicPr>
          <p:nvPr/>
        </p:nvPicPr>
        <p:blipFill>
          <a:blip r:embed="rId4"/>
          <a:stretch>
            <a:fillRect/>
          </a:stretch>
        </p:blipFill>
        <p:spPr>
          <a:xfrm>
            <a:off x="90696" y="2568092"/>
            <a:ext cx="1949646" cy="1466449"/>
          </a:xfrm>
          <a:prstGeom prst="rect">
            <a:avLst/>
          </a:prstGeom>
        </p:spPr>
      </p:pic>
    </p:spTree>
    <p:extLst>
      <p:ext uri="{BB962C8B-B14F-4D97-AF65-F5344CB8AC3E}">
        <p14:creationId xmlns:p14="http://schemas.microsoft.com/office/powerpoint/2010/main" val="24751496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953D95-1CFD-4E07-9F62-266E76D84443}"/>
              </a:ext>
            </a:extLst>
          </p:cNvPr>
          <p:cNvSpPr>
            <a:spLocks noGrp="1"/>
          </p:cNvSpPr>
          <p:nvPr>
            <p:ph type="title"/>
          </p:nvPr>
        </p:nvSpPr>
        <p:spPr/>
        <p:txBody>
          <a:bodyPr/>
          <a:lstStyle/>
          <a:p>
            <a:r>
              <a:rPr lang="en-US" sz="3200" dirty="0"/>
              <a:t>Background: A closer look at model in [1]</a:t>
            </a:r>
          </a:p>
        </p:txBody>
      </p:sp>
      <p:sp>
        <p:nvSpPr>
          <p:cNvPr id="3" name="Content Placeholder 2">
            <a:extLst>
              <a:ext uri="{FF2B5EF4-FFF2-40B4-BE49-F238E27FC236}">
                <a16:creationId xmlns:a16="http://schemas.microsoft.com/office/drawing/2014/main" id="{1AA7F26C-A24F-4438-831E-6C568381C854}"/>
              </a:ext>
            </a:extLst>
          </p:cNvPr>
          <p:cNvSpPr>
            <a:spLocks noGrp="1"/>
          </p:cNvSpPr>
          <p:nvPr>
            <p:ph idx="1"/>
          </p:nvPr>
        </p:nvSpPr>
        <p:spPr>
          <a:xfrm>
            <a:off x="619944" y="1805781"/>
            <a:ext cx="7906519" cy="4868863"/>
          </a:xfrm>
        </p:spPr>
        <p:txBody>
          <a:bodyPr/>
          <a:lstStyle/>
          <a:p>
            <a:r>
              <a:rPr lang="en-US" dirty="0"/>
              <a:t>         </a:t>
            </a:r>
            <a:r>
              <a:rPr lang="en-US" sz="2400" dirty="0"/>
              <a:t>Vertical Gain                                 Around Body</a:t>
            </a:r>
          </a:p>
        </p:txBody>
      </p:sp>
      <p:sp>
        <p:nvSpPr>
          <p:cNvPr id="4" name="Slide Number Placeholder 3">
            <a:extLst>
              <a:ext uri="{FF2B5EF4-FFF2-40B4-BE49-F238E27FC236}">
                <a16:creationId xmlns:a16="http://schemas.microsoft.com/office/drawing/2014/main" id="{0EB0B1AC-4858-4E1E-B68E-148696E8AE4B}"/>
              </a:ext>
            </a:extLst>
          </p:cNvPr>
          <p:cNvSpPr>
            <a:spLocks noGrp="1"/>
          </p:cNvSpPr>
          <p:nvPr>
            <p:ph type="sldNum" idx="10"/>
          </p:nvPr>
        </p:nvSpPr>
        <p:spPr/>
        <p:txBody>
          <a:bodyPr/>
          <a:lstStyle/>
          <a:p>
            <a:pPr>
              <a:defRPr/>
            </a:pPr>
            <a:r>
              <a:rPr lang="en-US" altLang="en-US" dirty="0"/>
              <a:t>Slide </a:t>
            </a:r>
            <a:fld id="{5DD27314-9434-4B6F-80C2-AAC402118CDA}" type="slidenum">
              <a:rPr lang="en-US" altLang="en-US" smtClean="0"/>
              <a:pPr>
                <a:defRPr/>
              </a:pPr>
              <a:t>5</a:t>
            </a:fld>
            <a:endParaRPr lang="en-US" altLang="en-US" dirty="0"/>
          </a:p>
        </p:txBody>
      </p:sp>
      <p:sp>
        <p:nvSpPr>
          <p:cNvPr id="9" name="TextBox 8">
            <a:extLst>
              <a:ext uri="{FF2B5EF4-FFF2-40B4-BE49-F238E27FC236}">
                <a16:creationId xmlns:a16="http://schemas.microsoft.com/office/drawing/2014/main" id="{E7A09A42-2AAE-4FDA-88DD-1BF0A81C7B2D}"/>
              </a:ext>
            </a:extLst>
          </p:cNvPr>
          <p:cNvSpPr txBox="1"/>
          <p:nvPr/>
        </p:nvSpPr>
        <p:spPr>
          <a:xfrm>
            <a:off x="1556665" y="6172200"/>
            <a:ext cx="6030670" cy="276999"/>
          </a:xfrm>
          <a:prstGeom prst="rect">
            <a:avLst/>
          </a:prstGeom>
          <a:noFill/>
        </p:spPr>
        <p:txBody>
          <a:bodyPr wrap="square" rtlCol="0">
            <a:spAutoFit/>
          </a:bodyPr>
          <a:lstStyle/>
          <a:p>
            <a:r>
              <a:rPr lang="en-US" dirty="0">
                <a:solidFill>
                  <a:schemeClr val="tx1"/>
                </a:solidFill>
                <a:latin typeface="+mn-lt"/>
              </a:rPr>
              <a:t>For comparison, FSPL (free space path loss) at 0.3/0.5m at 6.5GHz is 38.2/42.7 dB </a:t>
            </a:r>
          </a:p>
        </p:txBody>
      </p:sp>
      <p:pic>
        <p:nvPicPr>
          <p:cNvPr id="11" name="Picture 10">
            <a:extLst>
              <a:ext uri="{FF2B5EF4-FFF2-40B4-BE49-F238E27FC236}">
                <a16:creationId xmlns:a16="http://schemas.microsoft.com/office/drawing/2014/main" id="{C195BB4B-DDDB-4A69-BA08-1C82F36DAAD3}"/>
              </a:ext>
            </a:extLst>
          </p:cNvPr>
          <p:cNvPicPr>
            <a:picLocks noChangeAspect="1"/>
          </p:cNvPicPr>
          <p:nvPr/>
        </p:nvPicPr>
        <p:blipFill>
          <a:blip r:embed="rId2"/>
          <a:stretch>
            <a:fillRect/>
          </a:stretch>
        </p:blipFill>
        <p:spPr>
          <a:xfrm>
            <a:off x="-12576" y="2492896"/>
            <a:ext cx="4581413" cy="3677418"/>
          </a:xfrm>
          <a:prstGeom prst="rect">
            <a:avLst/>
          </a:prstGeom>
        </p:spPr>
      </p:pic>
      <p:pic>
        <p:nvPicPr>
          <p:cNvPr id="13" name="Picture 12">
            <a:extLst>
              <a:ext uri="{FF2B5EF4-FFF2-40B4-BE49-F238E27FC236}">
                <a16:creationId xmlns:a16="http://schemas.microsoft.com/office/drawing/2014/main" id="{912C79FA-3D4B-48CA-9066-07E7A4E7ACC4}"/>
              </a:ext>
            </a:extLst>
          </p:cNvPr>
          <p:cNvPicPr>
            <a:picLocks noChangeAspect="1"/>
          </p:cNvPicPr>
          <p:nvPr/>
        </p:nvPicPr>
        <p:blipFill>
          <a:blip r:embed="rId3"/>
          <a:stretch>
            <a:fillRect/>
          </a:stretch>
        </p:blipFill>
        <p:spPr>
          <a:xfrm>
            <a:off x="4568836" y="2489888"/>
            <a:ext cx="4575163" cy="3681369"/>
          </a:xfrm>
          <a:prstGeom prst="rect">
            <a:avLst/>
          </a:prstGeom>
        </p:spPr>
      </p:pic>
    </p:spTree>
    <p:extLst>
      <p:ext uri="{BB962C8B-B14F-4D97-AF65-F5344CB8AC3E}">
        <p14:creationId xmlns:p14="http://schemas.microsoft.com/office/powerpoint/2010/main" val="40536709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9F65AF16-5D0F-46C6-B855-2DBB709F26C9}"/>
                  </a:ext>
                </a:extLst>
              </p:cNvPr>
              <p:cNvSpPr>
                <a:spLocks noGrp="1"/>
              </p:cNvSpPr>
              <p:nvPr>
                <p:ph idx="1"/>
              </p:nvPr>
            </p:nvSpPr>
            <p:spPr>
              <a:xfrm>
                <a:off x="609600" y="1371600"/>
                <a:ext cx="8282880" cy="4868863"/>
              </a:xfrm>
            </p:spPr>
            <p:txBody>
              <a:bodyPr/>
              <a:lstStyle/>
              <a:p>
                <a:pPr>
                  <a:buFont typeface="Arial" panose="020B0604020202020204" pitchFamily="34" charset="0"/>
                  <a:buChar char="•"/>
                </a:pPr>
                <a:r>
                  <a:rPr lang="en-US" sz="1400" dirty="0"/>
                  <a:t>Accepted by the IEEE 802.15.4a Task Group as standard model for evaluation of UWB proposals </a:t>
                </a:r>
              </a:p>
              <a:p>
                <a:pPr algn="l">
                  <a:buFont typeface="Arial" panose="020B0604020202020204" pitchFamily="34" charset="0"/>
                  <a:buChar char="•"/>
                </a:pPr>
                <a:r>
                  <a:rPr lang="en-US" sz="1400" dirty="0"/>
                  <a:t>A s</a:t>
                </a:r>
                <a:r>
                  <a:rPr lang="en-US" sz="1400" dirty="0">
                    <a:solidFill>
                      <a:srgbClr val="000000"/>
                    </a:solidFill>
                    <a:effectLst/>
                  </a:rPr>
                  <a:t>tatistical model for frequency range 2–10 GHz and multiple environments (i</a:t>
                </a:r>
                <a:r>
                  <a:rPr lang="en-US" sz="1400" b="0" u="none" strike="noStrike" baseline="0" dirty="0"/>
                  <a:t>ndoor residential, office, outdoor, industrial, etc.) </a:t>
                </a:r>
                <a:endParaRPr lang="en-US" sz="1400" dirty="0">
                  <a:solidFill>
                    <a:srgbClr val="000000"/>
                  </a:solidFill>
                  <a:effectLst/>
                </a:endParaRPr>
              </a:p>
              <a:p>
                <a:pPr algn="l">
                  <a:buFont typeface="Arial" panose="020B0604020202020204" pitchFamily="34" charset="0"/>
                  <a:buChar char="•"/>
                </a:pPr>
                <a:r>
                  <a:rPr lang="en-US" sz="1400" dirty="0">
                    <a:solidFill>
                      <a:srgbClr val="000000"/>
                    </a:solidFill>
                    <a:effectLst/>
                  </a:rPr>
                  <a:t>It includes a frequency-dependent path gain and a Saleh–Valenzuela (SV) multipath model</a:t>
                </a:r>
                <a:endParaRPr lang="en-US" sz="1400" dirty="0"/>
              </a:p>
              <a:p>
                <a:pPr marL="0" indent="0"/>
                <a:r>
                  <a:rPr lang="en-US" sz="1400" dirty="0">
                    <a:solidFill>
                      <a:srgbClr val="000000"/>
                    </a:solidFill>
                    <a:effectLst/>
                  </a:rPr>
                  <a:t>                      </a:t>
                </a:r>
              </a:p>
              <a:p>
                <a:pPr>
                  <a:buFont typeface="Arial" panose="020B0604020202020204" pitchFamily="34" charset="0"/>
                  <a:buChar char="•"/>
                </a:pPr>
                <a:endParaRPr lang="en-US" sz="1400" dirty="0"/>
              </a:p>
              <a:p>
                <a:pPr>
                  <a:buFont typeface="Arial" panose="020B0604020202020204" pitchFamily="34" charset="0"/>
                  <a:buChar char="•"/>
                </a:pPr>
                <a:endParaRPr lang="en-US" sz="1400" dirty="0">
                  <a:solidFill>
                    <a:srgbClr val="000000"/>
                  </a:solidFill>
                  <a:effectLst/>
                </a:endParaRPr>
              </a:p>
              <a:p>
                <a:pPr>
                  <a:buFont typeface="Arial" panose="020B0604020202020204" pitchFamily="34" charset="0"/>
                  <a:buChar char="•"/>
                </a:pPr>
                <a:r>
                  <a:rPr lang="en-US" sz="1400" b="0" dirty="0"/>
                  <a:t>Path gain is frequency-dependent: </a:t>
                </a:r>
              </a:p>
              <a:p>
                <a:pPr marL="0" indent="0" algn="ctr"/>
                <a:endParaRPr lang="en-US" sz="1400" b="0" dirty="0"/>
              </a:p>
              <a:p>
                <a:pPr marL="0" indent="0" algn="ctr"/>
                <a:r>
                  <a:rPr lang="en-US" sz="1400" b="0" dirty="0"/>
                  <a:t> </a:t>
                </a:r>
                <a14:m>
                  <m:oMath xmlns:m="http://schemas.openxmlformats.org/officeDocument/2006/math">
                    <m:r>
                      <a:rPr lang="en-US" sz="1400" b="0" i="1" smtClean="0">
                        <a:latin typeface="Cambria Math" panose="02040503050406030204" pitchFamily="18" charset="0"/>
                      </a:rPr>
                      <m:t>𝐺</m:t>
                    </m:r>
                    <m:d>
                      <m:dPr>
                        <m:ctrlPr>
                          <a:rPr lang="en-US" sz="1400" b="0" i="1" smtClean="0">
                            <a:latin typeface="Cambria Math" panose="02040503050406030204" pitchFamily="18" charset="0"/>
                          </a:rPr>
                        </m:ctrlPr>
                      </m:dPr>
                      <m:e>
                        <m:r>
                          <a:rPr lang="en-US" sz="1400" b="0" i="1" smtClean="0">
                            <a:latin typeface="Cambria Math" panose="02040503050406030204" pitchFamily="18" charset="0"/>
                          </a:rPr>
                          <m:t>𝑑</m:t>
                        </m:r>
                        <m:r>
                          <a:rPr lang="en-US" sz="1400" b="0" i="1" smtClean="0">
                            <a:latin typeface="Cambria Math" panose="02040503050406030204" pitchFamily="18" charset="0"/>
                          </a:rPr>
                          <m:t>,</m:t>
                        </m:r>
                        <m:r>
                          <a:rPr lang="en-US" sz="1400" b="0" i="1" smtClean="0">
                            <a:latin typeface="Cambria Math" panose="02040503050406030204" pitchFamily="18" charset="0"/>
                          </a:rPr>
                          <m:t>𝑓</m:t>
                        </m:r>
                      </m:e>
                    </m:d>
                    <m:r>
                      <a:rPr lang="en-US" sz="1400" b="0" i="1" smtClean="0">
                        <a:latin typeface="Cambria Math" panose="02040503050406030204" pitchFamily="18" charset="0"/>
                      </a:rPr>
                      <m:t>=</m:t>
                    </m:r>
                    <m:f>
                      <m:fPr>
                        <m:ctrlPr>
                          <a:rPr lang="en-US" sz="1400" b="0" i="1" smtClean="0">
                            <a:latin typeface="Cambria Math" panose="02040503050406030204" pitchFamily="18" charset="0"/>
                          </a:rPr>
                        </m:ctrlPr>
                      </m:fPr>
                      <m:num>
                        <m:r>
                          <a:rPr lang="en-US" sz="1400" b="0" i="1" smtClean="0">
                            <a:latin typeface="Cambria Math" panose="02040503050406030204" pitchFamily="18" charset="0"/>
                          </a:rPr>
                          <m:t>1</m:t>
                        </m:r>
                      </m:num>
                      <m:den>
                        <m:r>
                          <a:rPr lang="en-US" sz="1400" b="0" i="1" smtClean="0">
                            <a:latin typeface="Cambria Math" panose="02040503050406030204" pitchFamily="18" charset="0"/>
                          </a:rPr>
                          <m:t>2</m:t>
                        </m:r>
                      </m:den>
                    </m:f>
                    <m:sSub>
                      <m:sSubPr>
                        <m:ctrlPr>
                          <a:rPr lang="en-US" sz="1400" b="0" i="1" smtClean="0">
                            <a:latin typeface="Cambria Math" panose="02040503050406030204" pitchFamily="18" charset="0"/>
                          </a:rPr>
                        </m:ctrlPr>
                      </m:sSubPr>
                      <m:e>
                        <m:r>
                          <a:rPr lang="en-US" sz="1400" b="0" i="1" smtClean="0">
                            <a:latin typeface="Cambria Math" panose="02040503050406030204" pitchFamily="18" charset="0"/>
                          </a:rPr>
                          <m:t>𝐺</m:t>
                        </m:r>
                      </m:e>
                      <m:sub>
                        <m:r>
                          <a:rPr lang="en-US" sz="1400" b="0" i="1" smtClean="0">
                            <a:latin typeface="Cambria Math" panose="02040503050406030204" pitchFamily="18" charset="0"/>
                          </a:rPr>
                          <m:t>0</m:t>
                        </m:r>
                      </m:sub>
                    </m:sSub>
                    <m:sSub>
                      <m:sSubPr>
                        <m:ctrlPr>
                          <a:rPr lang="en-US" sz="1400" b="0" i="1" smtClean="0">
                            <a:latin typeface="Cambria Math" panose="02040503050406030204" pitchFamily="18" charset="0"/>
                          </a:rPr>
                        </m:ctrlPr>
                      </m:sSubPr>
                      <m:e>
                        <m:r>
                          <a:rPr lang="en-US" sz="1400" b="0" i="1" smtClean="0">
                            <a:latin typeface="Cambria Math" panose="02040503050406030204" pitchFamily="18" charset="0"/>
                            <a:ea typeface="Cambria Math" panose="02040503050406030204" pitchFamily="18" charset="0"/>
                          </a:rPr>
                          <m:t>𝜂</m:t>
                        </m:r>
                      </m:e>
                      <m:sub>
                        <m:r>
                          <m:rPr>
                            <m:sty m:val="p"/>
                          </m:rPr>
                          <a:rPr lang="en-US" sz="1400" b="0" i="0" smtClean="0">
                            <a:latin typeface="Cambria Math" panose="02040503050406030204" pitchFamily="18" charset="0"/>
                          </a:rPr>
                          <m:t>TX</m:t>
                        </m:r>
                        <m:r>
                          <a:rPr lang="en-US" sz="1400" b="0" i="0" smtClean="0">
                            <a:latin typeface="Cambria Math" panose="02040503050406030204" pitchFamily="18" charset="0"/>
                          </a:rPr>
                          <m:t>−</m:t>
                        </m:r>
                        <m:r>
                          <m:rPr>
                            <m:sty m:val="p"/>
                          </m:rPr>
                          <a:rPr lang="en-US" sz="1400" b="0" i="0" smtClean="0">
                            <a:latin typeface="Cambria Math" panose="02040503050406030204" pitchFamily="18" charset="0"/>
                          </a:rPr>
                          <m:t>ant</m:t>
                        </m:r>
                      </m:sub>
                    </m:sSub>
                    <m:d>
                      <m:dPr>
                        <m:ctrlPr>
                          <a:rPr lang="en-US" sz="1400" b="0" i="1" smtClean="0">
                            <a:latin typeface="Cambria Math" panose="02040503050406030204" pitchFamily="18" charset="0"/>
                          </a:rPr>
                        </m:ctrlPr>
                      </m:dPr>
                      <m:e>
                        <m:r>
                          <a:rPr lang="en-US" sz="1400" b="0" i="1" smtClean="0">
                            <a:latin typeface="Cambria Math" panose="02040503050406030204" pitchFamily="18" charset="0"/>
                          </a:rPr>
                          <m:t>𝑓</m:t>
                        </m:r>
                      </m:e>
                    </m:d>
                    <m:sSub>
                      <m:sSubPr>
                        <m:ctrlPr>
                          <a:rPr lang="en-US" sz="1400" b="0" i="1" smtClean="0">
                            <a:latin typeface="Cambria Math" panose="02040503050406030204" pitchFamily="18" charset="0"/>
                          </a:rPr>
                        </m:ctrlPr>
                      </m:sSubPr>
                      <m:e>
                        <m:r>
                          <a:rPr lang="en-US" sz="1400" b="0" i="1" smtClean="0">
                            <a:latin typeface="Cambria Math" panose="02040503050406030204" pitchFamily="18" charset="0"/>
                            <a:ea typeface="Cambria Math" panose="02040503050406030204" pitchFamily="18" charset="0"/>
                          </a:rPr>
                          <m:t>𝜂</m:t>
                        </m:r>
                      </m:e>
                      <m:sub>
                        <m:r>
                          <m:rPr>
                            <m:sty m:val="p"/>
                          </m:rPr>
                          <a:rPr lang="en-US" sz="1400" b="0" i="0" smtClean="0">
                            <a:latin typeface="Cambria Math" panose="02040503050406030204" pitchFamily="18" charset="0"/>
                          </a:rPr>
                          <m:t>RX</m:t>
                        </m:r>
                        <m:r>
                          <a:rPr lang="en-US" sz="1400" b="0" i="0" smtClean="0">
                            <a:latin typeface="Cambria Math" panose="02040503050406030204" pitchFamily="18" charset="0"/>
                          </a:rPr>
                          <m:t>−</m:t>
                        </m:r>
                        <m:r>
                          <m:rPr>
                            <m:sty m:val="p"/>
                          </m:rPr>
                          <a:rPr lang="en-US" sz="1400" b="0" i="0" smtClean="0">
                            <a:latin typeface="Cambria Math" panose="02040503050406030204" pitchFamily="18" charset="0"/>
                          </a:rPr>
                          <m:t>ant</m:t>
                        </m:r>
                      </m:sub>
                    </m:sSub>
                    <m:r>
                      <a:rPr lang="en-US" sz="1400" b="0" i="1" smtClean="0">
                        <a:latin typeface="Cambria Math" panose="02040503050406030204" pitchFamily="18" charset="0"/>
                      </a:rPr>
                      <m:t>(</m:t>
                    </m:r>
                    <m:r>
                      <a:rPr lang="en-US" sz="1400" b="0" i="1" smtClean="0">
                        <a:latin typeface="Cambria Math" panose="02040503050406030204" pitchFamily="18" charset="0"/>
                      </a:rPr>
                      <m:t>𝑓</m:t>
                    </m:r>
                    <m:r>
                      <a:rPr lang="en-US" sz="1400" b="0" i="1" smtClean="0">
                        <a:latin typeface="Cambria Math" panose="02040503050406030204" pitchFamily="18" charset="0"/>
                      </a:rPr>
                      <m:t>)</m:t>
                    </m:r>
                    <m:f>
                      <m:fPr>
                        <m:ctrlPr>
                          <a:rPr lang="en-US" sz="1400" b="0" i="1" smtClean="0">
                            <a:latin typeface="Cambria Math" panose="02040503050406030204" pitchFamily="18" charset="0"/>
                          </a:rPr>
                        </m:ctrlPr>
                      </m:fPr>
                      <m:num>
                        <m:sSup>
                          <m:sSupPr>
                            <m:ctrlPr>
                              <a:rPr lang="en-US" sz="1400" b="0" i="1" smtClean="0">
                                <a:latin typeface="Cambria Math" panose="02040503050406030204" pitchFamily="18" charset="0"/>
                              </a:rPr>
                            </m:ctrlPr>
                          </m:sSupPr>
                          <m:e>
                            <m:d>
                              <m:dPr>
                                <m:ctrlPr>
                                  <a:rPr lang="en-US" sz="1400" b="0" i="1" smtClean="0">
                                    <a:latin typeface="Cambria Math" panose="02040503050406030204" pitchFamily="18" charset="0"/>
                                  </a:rPr>
                                </m:ctrlPr>
                              </m:dPr>
                              <m:e>
                                <m:f>
                                  <m:fPr>
                                    <m:type m:val="lin"/>
                                    <m:ctrlPr>
                                      <a:rPr lang="en-US" sz="1400" b="0" i="1" smtClean="0">
                                        <a:latin typeface="Cambria Math" panose="02040503050406030204" pitchFamily="18" charset="0"/>
                                      </a:rPr>
                                    </m:ctrlPr>
                                  </m:fPr>
                                  <m:num>
                                    <m:r>
                                      <a:rPr lang="en-US" sz="1400" b="0" i="1" smtClean="0">
                                        <a:latin typeface="Cambria Math" panose="02040503050406030204" pitchFamily="18" charset="0"/>
                                      </a:rPr>
                                      <m:t>𝑓</m:t>
                                    </m:r>
                                  </m:num>
                                  <m:den>
                                    <m:sSub>
                                      <m:sSubPr>
                                        <m:ctrlPr>
                                          <a:rPr lang="en-US" sz="1400" b="0" i="1" smtClean="0">
                                            <a:latin typeface="Cambria Math" panose="02040503050406030204" pitchFamily="18" charset="0"/>
                                          </a:rPr>
                                        </m:ctrlPr>
                                      </m:sSubPr>
                                      <m:e>
                                        <m:r>
                                          <a:rPr lang="en-US" sz="1400" b="0" i="1" smtClean="0">
                                            <a:latin typeface="Cambria Math" panose="02040503050406030204" pitchFamily="18" charset="0"/>
                                          </a:rPr>
                                          <m:t>𝑓</m:t>
                                        </m:r>
                                      </m:e>
                                      <m:sub>
                                        <m:r>
                                          <a:rPr lang="en-US" sz="1400" b="0" i="1" smtClean="0">
                                            <a:latin typeface="Cambria Math" panose="02040503050406030204" pitchFamily="18" charset="0"/>
                                          </a:rPr>
                                          <m:t>𝑐</m:t>
                                        </m:r>
                                      </m:sub>
                                    </m:sSub>
                                  </m:den>
                                </m:f>
                              </m:e>
                            </m:d>
                          </m:e>
                          <m:sup>
                            <m:r>
                              <a:rPr lang="en-US" sz="1400" b="0" i="1" smtClean="0">
                                <a:latin typeface="Cambria Math" panose="02040503050406030204" pitchFamily="18" charset="0"/>
                              </a:rPr>
                              <m:t>−2(</m:t>
                            </m:r>
                            <m:r>
                              <a:rPr lang="en-US" sz="1400" b="0" i="1" smtClean="0">
                                <a:latin typeface="Cambria Math" panose="02040503050406030204" pitchFamily="18" charset="0"/>
                                <a:ea typeface="Cambria Math" panose="02040503050406030204" pitchFamily="18" charset="0"/>
                              </a:rPr>
                              <m:t>𝜅</m:t>
                            </m:r>
                            <m:r>
                              <a:rPr lang="en-US" sz="1400" b="0" i="1" smtClean="0">
                                <a:latin typeface="Cambria Math" panose="02040503050406030204" pitchFamily="18" charset="0"/>
                                <a:ea typeface="Cambria Math" panose="02040503050406030204" pitchFamily="18" charset="0"/>
                              </a:rPr>
                              <m:t>+1)</m:t>
                            </m:r>
                          </m:sup>
                        </m:sSup>
                      </m:num>
                      <m:den>
                        <m:sSup>
                          <m:sSupPr>
                            <m:ctrlPr>
                              <a:rPr lang="en-US" sz="1400" b="0" i="1" smtClean="0">
                                <a:latin typeface="Cambria Math" panose="02040503050406030204" pitchFamily="18" charset="0"/>
                              </a:rPr>
                            </m:ctrlPr>
                          </m:sSupPr>
                          <m:e>
                            <m:d>
                              <m:dPr>
                                <m:ctrlPr>
                                  <a:rPr lang="en-US" sz="1400" b="0" i="1" smtClean="0">
                                    <a:latin typeface="Cambria Math" panose="02040503050406030204" pitchFamily="18" charset="0"/>
                                  </a:rPr>
                                </m:ctrlPr>
                              </m:dPr>
                              <m:e>
                                <m:f>
                                  <m:fPr>
                                    <m:type m:val="lin"/>
                                    <m:ctrlPr>
                                      <a:rPr lang="en-US" sz="1400" b="0" i="1" smtClean="0">
                                        <a:latin typeface="Cambria Math" panose="02040503050406030204" pitchFamily="18" charset="0"/>
                                      </a:rPr>
                                    </m:ctrlPr>
                                  </m:fPr>
                                  <m:num>
                                    <m:r>
                                      <a:rPr lang="en-US" sz="1400" b="0" i="1" smtClean="0">
                                        <a:latin typeface="Cambria Math" panose="02040503050406030204" pitchFamily="18" charset="0"/>
                                      </a:rPr>
                                      <m:t>𝑑</m:t>
                                    </m:r>
                                  </m:num>
                                  <m:den>
                                    <m:sSub>
                                      <m:sSubPr>
                                        <m:ctrlPr>
                                          <a:rPr lang="en-US" sz="1400" b="0" i="1" smtClean="0">
                                            <a:latin typeface="Cambria Math" panose="02040503050406030204" pitchFamily="18" charset="0"/>
                                          </a:rPr>
                                        </m:ctrlPr>
                                      </m:sSubPr>
                                      <m:e>
                                        <m:r>
                                          <a:rPr lang="en-US" sz="1400" b="0" i="1" smtClean="0">
                                            <a:latin typeface="Cambria Math" panose="02040503050406030204" pitchFamily="18" charset="0"/>
                                          </a:rPr>
                                          <m:t>𝑑</m:t>
                                        </m:r>
                                      </m:e>
                                      <m:sub>
                                        <m:r>
                                          <a:rPr lang="en-US" sz="1400" b="0" i="1" smtClean="0">
                                            <a:latin typeface="Cambria Math" panose="02040503050406030204" pitchFamily="18" charset="0"/>
                                          </a:rPr>
                                          <m:t>0</m:t>
                                        </m:r>
                                      </m:sub>
                                    </m:sSub>
                                  </m:den>
                                </m:f>
                              </m:e>
                            </m:d>
                          </m:e>
                          <m:sup>
                            <m:r>
                              <a:rPr lang="en-US" sz="1400" b="0" i="1" smtClean="0">
                                <a:latin typeface="Cambria Math" panose="02040503050406030204" pitchFamily="18" charset="0"/>
                              </a:rPr>
                              <m:t>𝑛</m:t>
                            </m:r>
                          </m:sup>
                        </m:sSup>
                      </m:den>
                    </m:f>
                  </m:oMath>
                </a14:m>
                <a:endParaRPr lang="en-US" sz="1400" dirty="0"/>
              </a:p>
              <a:p>
                <a:pPr>
                  <a:buFont typeface="Arial" panose="020B0604020202020204" pitchFamily="34" charset="0"/>
                  <a:buChar char="•"/>
                </a:pPr>
                <a:endParaRPr lang="en-US" sz="1400" dirty="0"/>
              </a:p>
              <a:p>
                <a:pPr>
                  <a:buFont typeface="Arial" panose="020B0604020202020204" pitchFamily="34" charset="0"/>
                  <a:buChar char="•"/>
                </a:pPr>
                <a:r>
                  <a:rPr lang="en-US" sz="1400" dirty="0"/>
                  <a:t>Baseband impulse response </a:t>
                </a:r>
                <a:r>
                  <a:rPr lang="en-US" sz="1400" dirty="0">
                    <a:solidFill>
                      <a:srgbClr val="000000"/>
                    </a:solidFill>
                    <a:effectLst/>
                  </a:rPr>
                  <a:t>SV model: </a:t>
                </a:r>
              </a:p>
              <a:p>
                <a:pPr marL="0" indent="0"/>
                <a:endParaRPr lang="en-US" sz="1400" b="0" i="1" dirty="0">
                  <a:solidFill>
                    <a:srgbClr val="000000"/>
                  </a:solidFill>
                  <a:effectLst/>
                  <a:latin typeface="Cambria Math" panose="02040503050406030204" pitchFamily="18" charset="0"/>
                </a:endParaRPr>
              </a:p>
              <a:p>
                <a:pPr marL="0" indent="0"/>
                <a14:m>
                  <m:oMathPara xmlns:m="http://schemas.openxmlformats.org/officeDocument/2006/math">
                    <m:oMathParaPr>
                      <m:jc m:val="centerGroup"/>
                    </m:oMathParaPr>
                    <m:oMath xmlns:m="http://schemas.openxmlformats.org/officeDocument/2006/math">
                      <m:r>
                        <a:rPr lang="en-US" sz="1400" b="0" i="1" smtClean="0">
                          <a:solidFill>
                            <a:srgbClr val="000000"/>
                          </a:solidFill>
                          <a:effectLst/>
                          <a:latin typeface="Cambria Math" panose="02040503050406030204" pitchFamily="18" charset="0"/>
                        </a:rPr>
                        <m:t>h</m:t>
                      </m:r>
                      <m:d>
                        <m:dPr>
                          <m:ctrlPr>
                            <a:rPr lang="en-US" sz="1400" b="0" i="1" smtClean="0">
                              <a:solidFill>
                                <a:srgbClr val="000000"/>
                              </a:solidFill>
                              <a:effectLst/>
                              <a:latin typeface="Cambria Math" panose="02040503050406030204" pitchFamily="18" charset="0"/>
                            </a:rPr>
                          </m:ctrlPr>
                        </m:dPr>
                        <m:e>
                          <m:r>
                            <a:rPr lang="en-US" sz="1400" b="0" i="1" smtClean="0">
                              <a:solidFill>
                                <a:srgbClr val="000000"/>
                              </a:solidFill>
                              <a:effectLst/>
                              <a:latin typeface="Cambria Math" panose="02040503050406030204" pitchFamily="18" charset="0"/>
                            </a:rPr>
                            <m:t>𝑡</m:t>
                          </m:r>
                        </m:e>
                      </m:d>
                      <m:r>
                        <a:rPr lang="en-US" sz="1400" b="0" i="1" smtClean="0">
                          <a:solidFill>
                            <a:srgbClr val="000000"/>
                          </a:solidFill>
                          <a:effectLst/>
                          <a:latin typeface="Cambria Math" panose="02040503050406030204" pitchFamily="18" charset="0"/>
                        </a:rPr>
                        <m:t>=</m:t>
                      </m:r>
                      <m:nary>
                        <m:naryPr>
                          <m:chr m:val="∑"/>
                          <m:ctrlPr>
                            <a:rPr lang="en-US" sz="1400" b="0" i="1" smtClean="0">
                              <a:solidFill>
                                <a:srgbClr val="000000"/>
                              </a:solidFill>
                              <a:effectLst/>
                              <a:latin typeface="Cambria Math" panose="02040503050406030204" pitchFamily="18" charset="0"/>
                            </a:rPr>
                          </m:ctrlPr>
                        </m:naryPr>
                        <m:sub>
                          <m:r>
                            <m:rPr>
                              <m:brk m:alnAt="23"/>
                            </m:rPr>
                            <a:rPr lang="en-US" sz="1400" b="0" i="1" smtClean="0">
                              <a:solidFill>
                                <a:srgbClr val="000000"/>
                              </a:solidFill>
                              <a:effectLst/>
                              <a:latin typeface="Cambria Math" panose="02040503050406030204" pitchFamily="18" charset="0"/>
                            </a:rPr>
                            <m:t>𝑙</m:t>
                          </m:r>
                          <m:r>
                            <a:rPr lang="en-US" sz="1400" b="0" i="1" smtClean="0">
                              <a:solidFill>
                                <a:srgbClr val="000000"/>
                              </a:solidFill>
                              <a:effectLst/>
                              <a:latin typeface="Cambria Math" panose="02040503050406030204" pitchFamily="18" charset="0"/>
                            </a:rPr>
                            <m:t>=0</m:t>
                          </m:r>
                        </m:sub>
                        <m:sup>
                          <m:r>
                            <a:rPr lang="en-US" sz="1400" b="0" i="1" smtClean="0">
                              <a:solidFill>
                                <a:srgbClr val="000000"/>
                              </a:solidFill>
                              <a:effectLst/>
                              <a:latin typeface="Cambria Math" panose="02040503050406030204" pitchFamily="18" charset="0"/>
                            </a:rPr>
                            <m:t>𝑁</m:t>
                          </m:r>
                          <m:r>
                            <a:rPr lang="en-US" sz="1400" b="0" i="1" smtClean="0">
                              <a:solidFill>
                                <a:srgbClr val="000000"/>
                              </a:solidFill>
                              <a:effectLst/>
                              <a:latin typeface="Cambria Math" panose="02040503050406030204" pitchFamily="18" charset="0"/>
                            </a:rPr>
                            <m:t>−1</m:t>
                          </m:r>
                        </m:sup>
                        <m:e>
                          <m:nary>
                            <m:naryPr>
                              <m:chr m:val="∑"/>
                              <m:ctrlPr>
                                <a:rPr lang="en-US" sz="1400" b="0" i="1" smtClean="0">
                                  <a:solidFill>
                                    <a:srgbClr val="000000"/>
                                  </a:solidFill>
                                  <a:effectLst/>
                                  <a:latin typeface="Cambria Math" panose="02040503050406030204" pitchFamily="18" charset="0"/>
                                </a:rPr>
                              </m:ctrlPr>
                            </m:naryPr>
                            <m:sub>
                              <m:r>
                                <m:rPr>
                                  <m:brk m:alnAt="23"/>
                                </m:rPr>
                                <a:rPr lang="en-US" sz="1400" b="0" i="1" smtClean="0">
                                  <a:solidFill>
                                    <a:srgbClr val="000000"/>
                                  </a:solidFill>
                                  <a:effectLst/>
                                  <a:latin typeface="Cambria Math" panose="02040503050406030204" pitchFamily="18" charset="0"/>
                                </a:rPr>
                                <m:t>𝑘</m:t>
                              </m:r>
                              <m:r>
                                <a:rPr lang="en-US" sz="1400" b="0" i="1" smtClean="0">
                                  <a:solidFill>
                                    <a:srgbClr val="000000"/>
                                  </a:solidFill>
                                  <a:effectLst/>
                                  <a:latin typeface="Cambria Math" panose="02040503050406030204" pitchFamily="18" charset="0"/>
                                </a:rPr>
                                <m:t>=0</m:t>
                              </m:r>
                            </m:sub>
                            <m:sup>
                              <m:r>
                                <a:rPr lang="en-US" sz="1400" b="0" i="1" smtClean="0">
                                  <a:solidFill>
                                    <a:srgbClr val="000000"/>
                                  </a:solidFill>
                                  <a:effectLst/>
                                  <a:latin typeface="Cambria Math" panose="02040503050406030204" pitchFamily="18" charset="0"/>
                                </a:rPr>
                                <m:t>𝐾</m:t>
                              </m:r>
                              <m:r>
                                <a:rPr lang="en-US" sz="1400" b="0" i="1" smtClean="0">
                                  <a:solidFill>
                                    <a:srgbClr val="000000"/>
                                  </a:solidFill>
                                  <a:effectLst/>
                                  <a:latin typeface="Cambria Math" panose="02040503050406030204" pitchFamily="18" charset="0"/>
                                </a:rPr>
                                <m:t>−1</m:t>
                              </m:r>
                            </m:sup>
                            <m:e>
                              <m:limLow>
                                <m:limLowPr>
                                  <m:ctrlPr>
                                    <a:rPr lang="en-US" sz="1400" b="0" i="1" smtClean="0">
                                      <a:solidFill>
                                        <a:srgbClr val="000000"/>
                                      </a:solidFill>
                                      <a:effectLst/>
                                      <a:latin typeface="Cambria Math" panose="02040503050406030204" pitchFamily="18" charset="0"/>
                                    </a:rPr>
                                  </m:ctrlPr>
                                </m:limLowPr>
                                <m:e>
                                  <m:groupChr>
                                    <m:groupChrPr>
                                      <m:chr m:val="⏟"/>
                                      <m:ctrlPr>
                                        <a:rPr lang="en-US" sz="1400" b="0" i="1" smtClean="0">
                                          <a:solidFill>
                                            <a:srgbClr val="000000"/>
                                          </a:solidFill>
                                          <a:effectLst/>
                                          <a:latin typeface="Cambria Math" panose="02040503050406030204" pitchFamily="18" charset="0"/>
                                        </a:rPr>
                                      </m:ctrlPr>
                                    </m:groupChrPr>
                                    <m:e>
                                      <m:sSub>
                                        <m:sSubPr>
                                          <m:ctrlPr>
                                            <a:rPr lang="en-US" sz="1400" b="0" i="1" smtClean="0">
                                              <a:solidFill>
                                                <a:srgbClr val="000000"/>
                                              </a:solidFill>
                                              <a:effectLst/>
                                              <a:latin typeface="Cambria Math" panose="02040503050406030204" pitchFamily="18" charset="0"/>
                                            </a:rPr>
                                          </m:ctrlPr>
                                        </m:sSubPr>
                                        <m:e>
                                          <m:r>
                                            <a:rPr lang="en-US" sz="1400" b="0" i="1" smtClean="0">
                                              <a:solidFill>
                                                <a:srgbClr val="000000"/>
                                              </a:solidFill>
                                              <a:effectLst/>
                                              <a:latin typeface="Cambria Math" panose="02040503050406030204" pitchFamily="18" charset="0"/>
                                            </a:rPr>
                                            <m:t>𝑎</m:t>
                                          </m:r>
                                        </m:e>
                                        <m:sub>
                                          <m:r>
                                            <a:rPr lang="en-US" sz="1400" b="0" i="1" smtClean="0">
                                              <a:solidFill>
                                                <a:srgbClr val="000000"/>
                                              </a:solidFill>
                                              <a:effectLst/>
                                              <a:latin typeface="Cambria Math" panose="02040503050406030204" pitchFamily="18" charset="0"/>
                                            </a:rPr>
                                            <m:t>𝑘</m:t>
                                          </m:r>
                                          <m:r>
                                            <a:rPr lang="en-US" sz="1400" b="0" i="1" smtClean="0">
                                              <a:solidFill>
                                                <a:srgbClr val="000000"/>
                                              </a:solidFill>
                                              <a:effectLst/>
                                              <a:latin typeface="Cambria Math" panose="02040503050406030204" pitchFamily="18" charset="0"/>
                                            </a:rPr>
                                            <m:t>,</m:t>
                                          </m:r>
                                          <m:r>
                                            <a:rPr lang="en-US" sz="1400" b="0" i="1" smtClean="0">
                                              <a:solidFill>
                                                <a:srgbClr val="000000"/>
                                              </a:solidFill>
                                              <a:effectLst/>
                                              <a:latin typeface="Cambria Math" panose="02040503050406030204" pitchFamily="18" charset="0"/>
                                            </a:rPr>
                                            <m:t>𝑙</m:t>
                                          </m:r>
                                        </m:sub>
                                      </m:sSub>
                                      <m:sSup>
                                        <m:sSupPr>
                                          <m:ctrlPr>
                                            <a:rPr lang="en-US" sz="1400" i="1">
                                              <a:latin typeface="Cambria Math" panose="02040503050406030204" pitchFamily="18" charset="0"/>
                                            </a:rPr>
                                          </m:ctrlPr>
                                        </m:sSupPr>
                                        <m:e>
                                          <m:r>
                                            <a:rPr lang="en-US" sz="1400" i="1">
                                              <a:latin typeface="Cambria Math" panose="02040503050406030204" pitchFamily="18" charset="0"/>
                                            </a:rPr>
                                            <m:t>𝑒</m:t>
                                          </m:r>
                                        </m:e>
                                        <m:sup>
                                          <m:r>
                                            <a:rPr lang="en-US" sz="1400" i="1">
                                              <a:latin typeface="Cambria Math" panose="02040503050406030204" pitchFamily="18" charset="0"/>
                                            </a:rPr>
                                            <m:t>𝑗</m:t>
                                          </m:r>
                                          <m:sSub>
                                            <m:sSubPr>
                                              <m:ctrlPr>
                                                <a:rPr lang="en-US" sz="1400" i="1">
                                                  <a:latin typeface="Cambria Math" panose="02040503050406030204" pitchFamily="18" charset="0"/>
                                                  <a:ea typeface="Cambria Math" panose="02040503050406030204" pitchFamily="18" charset="0"/>
                                                </a:rPr>
                                              </m:ctrlPr>
                                            </m:sSubPr>
                                            <m:e>
                                              <m:r>
                                                <a:rPr lang="en-US" sz="1400" i="1">
                                                  <a:latin typeface="Cambria Math" panose="02040503050406030204" pitchFamily="18" charset="0"/>
                                                  <a:ea typeface="Cambria Math" panose="02040503050406030204" pitchFamily="18" charset="0"/>
                                                </a:rPr>
                                                <m:t>𝜑</m:t>
                                              </m:r>
                                            </m:e>
                                            <m:sub>
                                              <m:r>
                                                <a:rPr lang="en-US" sz="1400" i="1">
                                                  <a:latin typeface="Cambria Math" panose="02040503050406030204" pitchFamily="18" charset="0"/>
                                                  <a:ea typeface="Cambria Math" panose="02040503050406030204" pitchFamily="18" charset="0"/>
                                                </a:rPr>
                                                <m:t>𝑘</m:t>
                                              </m:r>
                                              <m:r>
                                                <a:rPr lang="en-US" sz="1400" i="1">
                                                  <a:latin typeface="Cambria Math" panose="02040503050406030204" pitchFamily="18" charset="0"/>
                                                  <a:ea typeface="Cambria Math" panose="02040503050406030204" pitchFamily="18" charset="0"/>
                                                </a:rPr>
                                                <m:t>,</m:t>
                                              </m:r>
                                              <m:r>
                                                <a:rPr lang="en-US" sz="1400" i="1">
                                                  <a:latin typeface="Cambria Math" panose="02040503050406030204" pitchFamily="18" charset="0"/>
                                                  <a:ea typeface="Cambria Math" panose="02040503050406030204" pitchFamily="18" charset="0"/>
                                                </a:rPr>
                                                <m:t>𝑙</m:t>
                                              </m:r>
                                            </m:sub>
                                          </m:sSub>
                                        </m:sup>
                                      </m:sSup>
                                      <m:r>
                                        <a:rPr lang="en-US" sz="1400" i="1">
                                          <a:latin typeface="Cambria Math" panose="02040503050406030204" pitchFamily="18" charset="0"/>
                                          <a:ea typeface="Cambria Math" panose="02040503050406030204" pitchFamily="18" charset="0"/>
                                        </a:rPr>
                                        <m:t>𝛿</m:t>
                                      </m:r>
                                      <m:r>
                                        <a:rPr lang="en-US" sz="1400" i="1">
                                          <a:latin typeface="Cambria Math" panose="02040503050406030204" pitchFamily="18" charset="0"/>
                                          <a:ea typeface="Cambria Math" panose="02040503050406030204" pitchFamily="18" charset="0"/>
                                        </a:rPr>
                                        <m:t>(</m:t>
                                      </m:r>
                                      <m:r>
                                        <a:rPr lang="en-US" sz="1400" i="1">
                                          <a:latin typeface="Cambria Math" panose="02040503050406030204" pitchFamily="18" charset="0"/>
                                          <a:ea typeface="Cambria Math" panose="02040503050406030204" pitchFamily="18" charset="0"/>
                                        </a:rPr>
                                        <m:t>𝑡</m:t>
                                      </m:r>
                                      <m:r>
                                        <a:rPr lang="en-US" sz="1400" i="1">
                                          <a:latin typeface="Cambria Math" panose="02040503050406030204" pitchFamily="18" charset="0"/>
                                          <a:ea typeface="Cambria Math" panose="02040503050406030204" pitchFamily="18" charset="0"/>
                                        </a:rPr>
                                        <m:t>−</m:t>
                                      </m:r>
                                      <m:sSub>
                                        <m:sSubPr>
                                          <m:ctrlPr>
                                            <a:rPr lang="en-US" sz="1400" i="1">
                                              <a:latin typeface="Cambria Math" panose="02040503050406030204" pitchFamily="18" charset="0"/>
                                              <a:ea typeface="Cambria Math" panose="02040503050406030204" pitchFamily="18" charset="0"/>
                                            </a:rPr>
                                          </m:ctrlPr>
                                        </m:sSubPr>
                                        <m:e>
                                          <m:r>
                                            <a:rPr lang="en-US" sz="1400" i="1">
                                              <a:latin typeface="Cambria Math" panose="02040503050406030204" pitchFamily="18" charset="0"/>
                                              <a:ea typeface="Cambria Math" panose="02040503050406030204" pitchFamily="18" charset="0"/>
                                            </a:rPr>
                                            <m:t>𝑇</m:t>
                                          </m:r>
                                        </m:e>
                                        <m:sub>
                                          <m:r>
                                            <a:rPr lang="en-US" sz="1400" i="1">
                                              <a:latin typeface="Cambria Math" panose="02040503050406030204" pitchFamily="18" charset="0"/>
                                              <a:ea typeface="Cambria Math" panose="02040503050406030204" pitchFamily="18" charset="0"/>
                                            </a:rPr>
                                            <m:t>𝑙</m:t>
                                          </m:r>
                                        </m:sub>
                                      </m:sSub>
                                      <m:r>
                                        <a:rPr lang="en-US" sz="1400" i="1">
                                          <a:latin typeface="Cambria Math" panose="02040503050406030204" pitchFamily="18" charset="0"/>
                                          <a:ea typeface="Cambria Math" panose="02040503050406030204" pitchFamily="18" charset="0"/>
                                        </a:rPr>
                                        <m:t>−</m:t>
                                      </m:r>
                                      <m:sSub>
                                        <m:sSubPr>
                                          <m:ctrlPr>
                                            <a:rPr lang="en-US" sz="1400" i="1">
                                              <a:latin typeface="Cambria Math" panose="02040503050406030204" pitchFamily="18" charset="0"/>
                                              <a:ea typeface="Cambria Math" panose="02040503050406030204" pitchFamily="18" charset="0"/>
                                            </a:rPr>
                                          </m:ctrlPr>
                                        </m:sSubPr>
                                        <m:e>
                                          <m:r>
                                            <a:rPr lang="en-US" sz="1400" i="1">
                                              <a:latin typeface="Cambria Math" panose="02040503050406030204" pitchFamily="18" charset="0"/>
                                              <a:ea typeface="Cambria Math" panose="02040503050406030204" pitchFamily="18" charset="0"/>
                                            </a:rPr>
                                            <m:t>𝜏</m:t>
                                          </m:r>
                                        </m:e>
                                        <m:sub>
                                          <m:r>
                                            <a:rPr lang="en-US" sz="1400" i="1">
                                              <a:latin typeface="Cambria Math" panose="02040503050406030204" pitchFamily="18" charset="0"/>
                                              <a:ea typeface="Cambria Math" panose="02040503050406030204" pitchFamily="18" charset="0"/>
                                            </a:rPr>
                                            <m:t>𝑘</m:t>
                                          </m:r>
                                          <m:r>
                                            <a:rPr lang="en-US" sz="1400" i="1">
                                              <a:latin typeface="Cambria Math" panose="02040503050406030204" pitchFamily="18" charset="0"/>
                                              <a:ea typeface="Cambria Math" panose="02040503050406030204" pitchFamily="18" charset="0"/>
                                            </a:rPr>
                                            <m:t>,</m:t>
                                          </m:r>
                                          <m:r>
                                            <a:rPr lang="en-US" sz="1400" i="1">
                                              <a:latin typeface="Cambria Math" panose="02040503050406030204" pitchFamily="18" charset="0"/>
                                              <a:ea typeface="Cambria Math" panose="02040503050406030204" pitchFamily="18" charset="0"/>
                                            </a:rPr>
                                            <m:t>𝑙</m:t>
                                          </m:r>
                                        </m:sub>
                                      </m:sSub>
                                      <m:r>
                                        <a:rPr lang="en-US" sz="1400" b="0" i="1" smtClean="0">
                                          <a:latin typeface="Cambria Math" panose="02040503050406030204" pitchFamily="18" charset="0"/>
                                          <a:ea typeface="Cambria Math" panose="02040503050406030204" pitchFamily="18" charset="0"/>
                                        </a:rPr>
                                        <m:t>)</m:t>
                                      </m:r>
                                    </m:e>
                                  </m:groupChr>
                                </m:e>
                                <m:lim>
                                  <m:r>
                                    <m:rPr>
                                      <m:sty m:val="p"/>
                                    </m:rPr>
                                    <a:rPr lang="en-US" sz="1400" b="0" i="0" smtClean="0">
                                      <a:solidFill>
                                        <a:srgbClr val="000000"/>
                                      </a:solidFill>
                                      <a:effectLst/>
                                      <a:latin typeface="Cambria Math" panose="02040503050406030204" pitchFamily="18" charset="0"/>
                                    </a:rPr>
                                    <m:t>multipath</m:t>
                                  </m:r>
                                  <m:r>
                                    <a:rPr lang="en-US" sz="1400" b="0" i="0" smtClean="0">
                                      <a:solidFill>
                                        <a:srgbClr val="000000"/>
                                      </a:solidFill>
                                      <a:effectLst/>
                                      <a:latin typeface="Cambria Math" panose="02040503050406030204" pitchFamily="18" charset="0"/>
                                    </a:rPr>
                                    <m:t> </m:t>
                                  </m:r>
                                  <m:r>
                                    <m:rPr>
                                      <m:sty m:val="p"/>
                                    </m:rPr>
                                    <a:rPr lang="en-US" sz="1400" b="0" i="0" smtClean="0">
                                      <a:solidFill>
                                        <a:srgbClr val="000000"/>
                                      </a:solidFill>
                                      <a:effectLst/>
                                      <a:latin typeface="Cambria Math" panose="02040503050406030204" pitchFamily="18" charset="0"/>
                                    </a:rPr>
                                    <m:t>component</m:t>
                                  </m:r>
                                </m:lim>
                              </m:limLow>
                            </m:e>
                          </m:nary>
                        </m:e>
                      </m:nary>
                    </m:oMath>
                  </m:oMathPara>
                </a14:m>
                <a:endParaRPr lang="en-US" sz="1400" dirty="0">
                  <a:solidFill>
                    <a:srgbClr val="000000"/>
                  </a:solidFill>
                  <a:effectLst/>
                </a:endParaRPr>
              </a:p>
              <a:p>
                <a:pPr>
                  <a:buFont typeface="Arial" panose="020B0604020202020204" pitchFamily="34" charset="0"/>
                  <a:buChar char="•"/>
                </a:pPr>
                <a:endParaRPr lang="en-US" sz="1400" dirty="0"/>
              </a:p>
              <a:p>
                <a:pPr>
                  <a:buFont typeface="Arial" panose="020B0604020202020204" pitchFamily="34" charset="0"/>
                  <a:buChar char="•"/>
                </a:pPr>
                <a:endParaRPr lang="en-US" sz="1400" dirty="0">
                  <a:solidFill>
                    <a:srgbClr val="000000"/>
                  </a:solidFill>
                  <a:effectLst/>
                </a:endParaRPr>
              </a:p>
              <a:p>
                <a:pPr>
                  <a:buFont typeface="Arial" panose="020B0604020202020204" pitchFamily="34" charset="0"/>
                  <a:buChar char="•"/>
                </a:pPr>
                <a:endParaRPr lang="en-US" sz="1400" dirty="0">
                  <a:solidFill>
                    <a:srgbClr val="000000"/>
                  </a:solidFill>
                  <a:effectLst/>
                </a:endParaRPr>
              </a:p>
              <a:p>
                <a:endParaRPr lang="en-US" dirty="0"/>
              </a:p>
            </p:txBody>
          </p:sp>
        </mc:Choice>
        <mc:Fallback xmlns="">
          <p:sp>
            <p:nvSpPr>
              <p:cNvPr id="3" name="Content Placeholder 2">
                <a:extLst>
                  <a:ext uri="{FF2B5EF4-FFF2-40B4-BE49-F238E27FC236}">
                    <a16:creationId xmlns:a16="http://schemas.microsoft.com/office/drawing/2014/main" id="{9F65AF16-5D0F-46C6-B855-2DBB709F26C9}"/>
                  </a:ext>
                </a:extLst>
              </p:cNvPr>
              <p:cNvSpPr>
                <a:spLocks noGrp="1" noRot="1" noChangeAspect="1" noMove="1" noResize="1" noEditPoints="1" noAdjustHandles="1" noChangeArrowheads="1" noChangeShapeType="1" noTextEdit="1"/>
              </p:cNvSpPr>
              <p:nvPr>
                <p:ph idx="1"/>
              </p:nvPr>
            </p:nvSpPr>
            <p:spPr>
              <a:xfrm>
                <a:off x="609600" y="1371600"/>
                <a:ext cx="8282880" cy="4868863"/>
              </a:xfrm>
              <a:blipFill>
                <a:blip r:embed="rId2"/>
                <a:stretch>
                  <a:fillRect l="-74" t="-250"/>
                </a:stretch>
              </a:blipFill>
            </p:spPr>
            <p:txBody>
              <a:bodyPr/>
              <a:lstStyle/>
              <a:p>
                <a:r>
                  <a:rPr lang="en-US">
                    <a:noFill/>
                  </a:rPr>
                  <a:t> </a:t>
                </a:r>
              </a:p>
            </p:txBody>
          </p:sp>
        </mc:Fallback>
      </mc:AlternateContent>
      <p:sp>
        <p:nvSpPr>
          <p:cNvPr id="2" name="Title 1">
            <a:extLst>
              <a:ext uri="{FF2B5EF4-FFF2-40B4-BE49-F238E27FC236}">
                <a16:creationId xmlns:a16="http://schemas.microsoft.com/office/drawing/2014/main" id="{33679B16-5059-4A49-9FBE-C9F8F6DA84F4}"/>
              </a:ext>
            </a:extLst>
          </p:cNvPr>
          <p:cNvSpPr>
            <a:spLocks noGrp="1"/>
          </p:cNvSpPr>
          <p:nvPr>
            <p:ph type="title"/>
          </p:nvPr>
        </p:nvSpPr>
        <p:spPr>
          <a:xfrm>
            <a:off x="779728" y="686480"/>
            <a:ext cx="7772400" cy="754063"/>
          </a:xfrm>
        </p:spPr>
        <p:txBody>
          <a:bodyPr/>
          <a:lstStyle/>
          <a:p>
            <a:r>
              <a:rPr lang="en-US" sz="2800" dirty="0"/>
              <a:t>Background: IEEE 802.15.4a Channel Model [2]</a:t>
            </a:r>
          </a:p>
        </p:txBody>
      </p:sp>
      <p:sp>
        <p:nvSpPr>
          <p:cNvPr id="4" name="Slide Number Placeholder 3">
            <a:extLst>
              <a:ext uri="{FF2B5EF4-FFF2-40B4-BE49-F238E27FC236}">
                <a16:creationId xmlns:a16="http://schemas.microsoft.com/office/drawing/2014/main" id="{78EA61B6-208F-4BBA-936C-9F491C28D66A}"/>
              </a:ext>
            </a:extLst>
          </p:cNvPr>
          <p:cNvSpPr>
            <a:spLocks noGrp="1"/>
          </p:cNvSpPr>
          <p:nvPr>
            <p:ph type="sldNum" idx="10"/>
          </p:nvPr>
        </p:nvSpPr>
        <p:spPr>
          <a:xfrm>
            <a:off x="4211638" y="6933704"/>
            <a:ext cx="655637" cy="239712"/>
          </a:xfrm>
        </p:spPr>
        <p:txBody>
          <a:bodyPr/>
          <a:lstStyle/>
          <a:p>
            <a:pPr>
              <a:defRPr/>
            </a:pPr>
            <a:r>
              <a:rPr lang="en-US" altLang="en-US" dirty="0"/>
              <a:t>Slide </a:t>
            </a:r>
            <a:fld id="{5DD27314-9434-4B6F-80C2-AAC402118CDA}" type="slidenum">
              <a:rPr lang="en-US" altLang="en-US" smtClean="0"/>
              <a:pPr>
                <a:defRPr/>
              </a:pPr>
              <a:t>6</a:t>
            </a:fld>
            <a:endParaRPr lang="en-US" altLang="en-US" dirty="0"/>
          </a:p>
        </p:txBody>
      </p:sp>
      <mc:AlternateContent xmlns:mc="http://schemas.openxmlformats.org/markup-compatibility/2006" xmlns:a14="http://schemas.microsoft.com/office/drawing/2010/main">
        <mc:Choice Requires="a14">
          <p:sp>
            <p:nvSpPr>
              <p:cNvPr id="5" name="TextBox 4">
                <a:extLst>
                  <a:ext uri="{FF2B5EF4-FFF2-40B4-BE49-F238E27FC236}">
                    <a16:creationId xmlns:a16="http://schemas.microsoft.com/office/drawing/2014/main" id="{F50FF7E4-735C-4A41-A4E2-4AF8D714E2F2}"/>
                  </a:ext>
                </a:extLst>
              </p:cNvPr>
              <p:cNvSpPr txBox="1"/>
              <p:nvPr/>
            </p:nvSpPr>
            <p:spPr>
              <a:xfrm>
                <a:off x="2580225" y="5984606"/>
                <a:ext cx="645626" cy="215444"/>
              </a:xfrm>
              <a:prstGeom prst="rect">
                <a:avLst/>
              </a:prstGeom>
              <a:noFill/>
            </p:spPr>
            <p:txBody>
              <a:bodyPr wrap="none" rtlCol="0">
                <a:spAutoFit/>
              </a:bodyPr>
              <a:lstStyle/>
              <a:p>
                <a14:m>
                  <m:oMath xmlns:m="http://schemas.openxmlformats.org/officeDocument/2006/math">
                    <m:r>
                      <a:rPr lang="en-US" sz="800" b="0" i="1" smtClean="0">
                        <a:solidFill>
                          <a:schemeClr val="tx1"/>
                        </a:solidFill>
                        <a:latin typeface="Cambria Math" panose="02040503050406030204" pitchFamily="18" charset="0"/>
                      </a:rPr>
                      <m:t>𝑁</m:t>
                    </m:r>
                  </m:oMath>
                </a14:m>
                <a:r>
                  <a:rPr lang="en-US" sz="800" dirty="0">
                    <a:solidFill>
                      <a:schemeClr val="tx1"/>
                    </a:solidFill>
                    <a:latin typeface="+mn-lt"/>
                  </a:rPr>
                  <a:t> clusters</a:t>
                </a:r>
              </a:p>
            </p:txBody>
          </p:sp>
        </mc:Choice>
        <mc:Fallback xmlns="">
          <p:sp>
            <p:nvSpPr>
              <p:cNvPr id="5" name="TextBox 4">
                <a:extLst>
                  <a:ext uri="{FF2B5EF4-FFF2-40B4-BE49-F238E27FC236}">
                    <a16:creationId xmlns:a16="http://schemas.microsoft.com/office/drawing/2014/main" id="{F50FF7E4-735C-4A41-A4E2-4AF8D714E2F2}"/>
                  </a:ext>
                </a:extLst>
              </p:cNvPr>
              <p:cNvSpPr txBox="1">
                <a:spLocks noRot="1" noChangeAspect="1" noMove="1" noResize="1" noEditPoints="1" noAdjustHandles="1" noChangeArrowheads="1" noChangeShapeType="1" noTextEdit="1"/>
              </p:cNvSpPr>
              <p:nvPr/>
            </p:nvSpPr>
            <p:spPr>
              <a:xfrm>
                <a:off x="2580225" y="5984606"/>
                <a:ext cx="645626" cy="215444"/>
              </a:xfrm>
              <a:prstGeom prst="rect">
                <a:avLst/>
              </a:prstGeom>
              <a:blipFill>
                <a:blip r:embed="rId3"/>
                <a:stretch>
                  <a:fillRect b="-8571"/>
                </a:stretch>
              </a:blipFill>
            </p:spPr>
            <p:txBody>
              <a:bodyPr/>
              <a:lstStyle/>
              <a:p>
                <a:r>
                  <a:rPr lang="en-US">
                    <a:noFill/>
                  </a:rPr>
                  <a:t> </a:t>
                </a:r>
              </a:p>
            </p:txBody>
          </p:sp>
        </mc:Fallback>
      </mc:AlternateContent>
      <p:cxnSp>
        <p:nvCxnSpPr>
          <p:cNvPr id="10" name="Straight Arrow Connector 9">
            <a:extLst>
              <a:ext uri="{FF2B5EF4-FFF2-40B4-BE49-F238E27FC236}">
                <a16:creationId xmlns:a16="http://schemas.microsoft.com/office/drawing/2014/main" id="{5F245C6E-338B-46E3-A24D-52591E37C4A5}"/>
              </a:ext>
            </a:extLst>
          </p:cNvPr>
          <p:cNvCxnSpPr>
            <a:stCxn id="5" idx="3"/>
          </p:cNvCxnSpPr>
          <p:nvPr/>
        </p:nvCxnSpPr>
        <p:spPr bwMode="auto">
          <a:xfrm flipV="1">
            <a:off x="3225851" y="5974966"/>
            <a:ext cx="531419" cy="117362"/>
          </a:xfrm>
          <a:prstGeom prst="straightConnector1">
            <a:avLst/>
          </a:prstGeom>
          <a:solidFill>
            <a:srgbClr val="00B8FF"/>
          </a:solidFill>
          <a:ln w="95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mc:AlternateContent xmlns:mc="http://schemas.openxmlformats.org/markup-compatibility/2006" xmlns:a14="http://schemas.microsoft.com/office/drawing/2010/main">
        <mc:Choice Requires="a14">
          <p:sp>
            <p:nvSpPr>
              <p:cNvPr id="13" name="TextBox 12">
                <a:extLst>
                  <a:ext uri="{FF2B5EF4-FFF2-40B4-BE49-F238E27FC236}">
                    <a16:creationId xmlns:a16="http://schemas.microsoft.com/office/drawing/2014/main" id="{ECE15E27-1836-4E04-9F03-0AEBCB6553F3}"/>
                  </a:ext>
                </a:extLst>
              </p:cNvPr>
              <p:cNvSpPr txBox="1"/>
              <p:nvPr/>
            </p:nvSpPr>
            <p:spPr>
              <a:xfrm>
                <a:off x="3392854" y="6237312"/>
                <a:ext cx="1632050" cy="215444"/>
              </a:xfrm>
              <a:prstGeom prst="rect">
                <a:avLst/>
              </a:prstGeom>
              <a:noFill/>
            </p:spPr>
            <p:txBody>
              <a:bodyPr wrap="none" rtlCol="0">
                <a:spAutoFit/>
              </a:bodyPr>
              <a:lstStyle/>
              <a:p>
                <a:r>
                  <a:rPr lang="en-US" sz="800" dirty="0">
                    <a:solidFill>
                      <a:schemeClr val="tx1"/>
                    </a:solidFill>
                    <a:latin typeface="+mn-lt"/>
                  </a:rPr>
                  <a:t>each cluster has </a:t>
                </a:r>
                <a14:m>
                  <m:oMath xmlns:m="http://schemas.openxmlformats.org/officeDocument/2006/math">
                    <m:r>
                      <a:rPr lang="en-US" sz="800" b="0" i="1" smtClean="0">
                        <a:solidFill>
                          <a:schemeClr val="tx1"/>
                        </a:solidFill>
                        <a:latin typeface="Cambria Math" panose="02040503050406030204" pitchFamily="18" charset="0"/>
                      </a:rPr>
                      <m:t>𝐾</m:t>
                    </m:r>
                  </m:oMath>
                </a14:m>
                <a:r>
                  <a:rPr lang="en-US" sz="800" dirty="0">
                    <a:solidFill>
                      <a:schemeClr val="tx1"/>
                    </a:solidFill>
                    <a:latin typeface="+mn-lt"/>
                  </a:rPr>
                  <a:t> components</a:t>
                </a:r>
              </a:p>
            </p:txBody>
          </p:sp>
        </mc:Choice>
        <mc:Fallback xmlns="">
          <p:sp>
            <p:nvSpPr>
              <p:cNvPr id="13" name="TextBox 12">
                <a:extLst>
                  <a:ext uri="{FF2B5EF4-FFF2-40B4-BE49-F238E27FC236}">
                    <a16:creationId xmlns:a16="http://schemas.microsoft.com/office/drawing/2014/main" id="{ECE15E27-1836-4E04-9F03-0AEBCB6553F3}"/>
                  </a:ext>
                </a:extLst>
              </p:cNvPr>
              <p:cNvSpPr txBox="1">
                <a:spLocks noRot="1" noChangeAspect="1" noMove="1" noResize="1" noEditPoints="1" noAdjustHandles="1" noChangeArrowheads="1" noChangeShapeType="1" noTextEdit="1"/>
              </p:cNvSpPr>
              <p:nvPr/>
            </p:nvSpPr>
            <p:spPr>
              <a:xfrm>
                <a:off x="3392854" y="6237312"/>
                <a:ext cx="1632050" cy="215444"/>
              </a:xfrm>
              <a:prstGeom prst="rect">
                <a:avLst/>
              </a:prstGeom>
              <a:blipFill>
                <a:blip r:embed="rId4"/>
                <a:stretch>
                  <a:fillRect b="-5556"/>
                </a:stretch>
              </a:blipFill>
            </p:spPr>
            <p:txBody>
              <a:bodyPr/>
              <a:lstStyle/>
              <a:p>
                <a:r>
                  <a:rPr lang="en-US">
                    <a:noFill/>
                  </a:rPr>
                  <a:t> </a:t>
                </a:r>
              </a:p>
            </p:txBody>
          </p:sp>
        </mc:Fallback>
      </mc:AlternateContent>
      <p:cxnSp>
        <p:nvCxnSpPr>
          <p:cNvPr id="14" name="Straight Arrow Connector 13">
            <a:extLst>
              <a:ext uri="{FF2B5EF4-FFF2-40B4-BE49-F238E27FC236}">
                <a16:creationId xmlns:a16="http://schemas.microsoft.com/office/drawing/2014/main" id="{B5BF6445-D9B9-4C00-8C5D-9FB6791C3E77}"/>
              </a:ext>
            </a:extLst>
          </p:cNvPr>
          <p:cNvCxnSpPr/>
          <p:nvPr/>
        </p:nvCxnSpPr>
        <p:spPr bwMode="auto">
          <a:xfrm flipV="1">
            <a:off x="4234820" y="6081640"/>
            <a:ext cx="0" cy="178532"/>
          </a:xfrm>
          <a:prstGeom prst="straightConnector1">
            <a:avLst/>
          </a:prstGeom>
          <a:solidFill>
            <a:srgbClr val="00B8FF"/>
          </a:solidFill>
          <a:ln w="95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23" name="TextBox 22">
            <a:extLst>
              <a:ext uri="{FF2B5EF4-FFF2-40B4-BE49-F238E27FC236}">
                <a16:creationId xmlns:a16="http://schemas.microsoft.com/office/drawing/2014/main" id="{0B505E83-9AEC-4770-9A0D-52FE3715E9E1}"/>
              </a:ext>
            </a:extLst>
          </p:cNvPr>
          <p:cNvSpPr txBox="1"/>
          <p:nvPr/>
        </p:nvSpPr>
        <p:spPr>
          <a:xfrm>
            <a:off x="4208879" y="5218497"/>
            <a:ext cx="655949" cy="215444"/>
          </a:xfrm>
          <a:prstGeom prst="rect">
            <a:avLst/>
          </a:prstGeom>
          <a:noFill/>
        </p:spPr>
        <p:txBody>
          <a:bodyPr wrap="none" rtlCol="0">
            <a:spAutoFit/>
          </a:bodyPr>
          <a:lstStyle/>
          <a:p>
            <a:r>
              <a:rPr lang="en-US" sz="800" dirty="0">
                <a:solidFill>
                  <a:schemeClr val="tx1"/>
                </a:solidFill>
                <a:latin typeface="+mn-lt"/>
              </a:rPr>
              <a:t>tap weight</a:t>
            </a:r>
          </a:p>
        </p:txBody>
      </p:sp>
      <p:sp>
        <p:nvSpPr>
          <p:cNvPr id="27" name="TextBox 26">
            <a:extLst>
              <a:ext uri="{FF2B5EF4-FFF2-40B4-BE49-F238E27FC236}">
                <a16:creationId xmlns:a16="http://schemas.microsoft.com/office/drawing/2014/main" id="{ECFF4D6C-EF0D-4ED4-A40F-41543EF59810}"/>
              </a:ext>
            </a:extLst>
          </p:cNvPr>
          <p:cNvSpPr txBox="1"/>
          <p:nvPr/>
        </p:nvSpPr>
        <p:spPr>
          <a:xfrm>
            <a:off x="4746496" y="5216065"/>
            <a:ext cx="639919" cy="215444"/>
          </a:xfrm>
          <a:prstGeom prst="rect">
            <a:avLst/>
          </a:prstGeom>
          <a:noFill/>
        </p:spPr>
        <p:txBody>
          <a:bodyPr wrap="none" rtlCol="0">
            <a:spAutoFit/>
          </a:bodyPr>
          <a:lstStyle/>
          <a:p>
            <a:r>
              <a:rPr lang="en-US" sz="800" dirty="0">
                <a:solidFill>
                  <a:schemeClr val="tx1"/>
                </a:solidFill>
                <a:latin typeface="+mn-lt"/>
              </a:rPr>
              <a:t>tap phase</a:t>
            </a:r>
          </a:p>
        </p:txBody>
      </p:sp>
      <p:cxnSp>
        <p:nvCxnSpPr>
          <p:cNvPr id="35" name="Straight Arrow Connector 34">
            <a:extLst>
              <a:ext uri="{FF2B5EF4-FFF2-40B4-BE49-F238E27FC236}">
                <a16:creationId xmlns:a16="http://schemas.microsoft.com/office/drawing/2014/main" id="{0DA30177-AD1D-47F4-ADFC-81478463FD09}"/>
              </a:ext>
            </a:extLst>
          </p:cNvPr>
          <p:cNvCxnSpPr/>
          <p:nvPr/>
        </p:nvCxnSpPr>
        <p:spPr bwMode="auto">
          <a:xfrm>
            <a:off x="4526280" y="5454439"/>
            <a:ext cx="0" cy="230081"/>
          </a:xfrm>
          <a:prstGeom prst="straightConnector1">
            <a:avLst/>
          </a:prstGeom>
          <a:solidFill>
            <a:srgbClr val="00B8FF"/>
          </a:solidFill>
          <a:ln w="95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37" name="Straight Arrow Connector 36">
            <a:extLst>
              <a:ext uri="{FF2B5EF4-FFF2-40B4-BE49-F238E27FC236}">
                <a16:creationId xmlns:a16="http://schemas.microsoft.com/office/drawing/2014/main" id="{8B23AAF5-1345-42FF-A438-FB3265E8A5F9}"/>
              </a:ext>
            </a:extLst>
          </p:cNvPr>
          <p:cNvCxnSpPr/>
          <p:nvPr/>
        </p:nvCxnSpPr>
        <p:spPr bwMode="auto">
          <a:xfrm>
            <a:off x="4932040" y="5431509"/>
            <a:ext cx="0" cy="227167"/>
          </a:xfrm>
          <a:prstGeom prst="straightConnector1">
            <a:avLst/>
          </a:prstGeom>
          <a:solidFill>
            <a:srgbClr val="00B8FF"/>
          </a:solidFill>
          <a:ln w="95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38" name="TextBox 37">
            <a:extLst>
              <a:ext uri="{FF2B5EF4-FFF2-40B4-BE49-F238E27FC236}">
                <a16:creationId xmlns:a16="http://schemas.microsoft.com/office/drawing/2014/main" id="{8C0BE35E-AD5D-4144-BF45-E5DBFC8B6A5F}"/>
              </a:ext>
            </a:extLst>
          </p:cNvPr>
          <p:cNvSpPr txBox="1"/>
          <p:nvPr/>
        </p:nvSpPr>
        <p:spPr>
          <a:xfrm>
            <a:off x="5322560" y="5210348"/>
            <a:ext cx="792205" cy="215444"/>
          </a:xfrm>
          <a:prstGeom prst="rect">
            <a:avLst/>
          </a:prstGeom>
          <a:noFill/>
        </p:spPr>
        <p:txBody>
          <a:bodyPr wrap="none" rtlCol="0">
            <a:spAutoFit/>
          </a:bodyPr>
          <a:lstStyle/>
          <a:p>
            <a:r>
              <a:rPr lang="en-US" sz="800" dirty="0">
                <a:solidFill>
                  <a:schemeClr val="tx1"/>
                </a:solidFill>
                <a:latin typeface="+mn-lt"/>
              </a:rPr>
              <a:t>cluster delay</a:t>
            </a:r>
          </a:p>
        </p:txBody>
      </p:sp>
      <p:cxnSp>
        <p:nvCxnSpPr>
          <p:cNvPr id="39" name="Straight Arrow Connector 38">
            <a:extLst>
              <a:ext uri="{FF2B5EF4-FFF2-40B4-BE49-F238E27FC236}">
                <a16:creationId xmlns:a16="http://schemas.microsoft.com/office/drawing/2014/main" id="{C88208F8-D060-48C5-BB67-0FDD22AB3077}"/>
              </a:ext>
            </a:extLst>
          </p:cNvPr>
          <p:cNvCxnSpPr/>
          <p:nvPr/>
        </p:nvCxnSpPr>
        <p:spPr bwMode="auto">
          <a:xfrm>
            <a:off x="5605029" y="5410082"/>
            <a:ext cx="0" cy="259801"/>
          </a:xfrm>
          <a:prstGeom prst="straightConnector1">
            <a:avLst/>
          </a:prstGeom>
          <a:solidFill>
            <a:srgbClr val="00B8FF"/>
          </a:solidFill>
          <a:ln w="95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41" name="TextBox 40">
            <a:extLst>
              <a:ext uri="{FF2B5EF4-FFF2-40B4-BE49-F238E27FC236}">
                <a16:creationId xmlns:a16="http://schemas.microsoft.com/office/drawing/2014/main" id="{EDEA56AE-324E-44DE-B470-6C094BBD3DDA}"/>
              </a:ext>
            </a:extLst>
          </p:cNvPr>
          <p:cNvSpPr txBox="1"/>
          <p:nvPr/>
        </p:nvSpPr>
        <p:spPr>
          <a:xfrm>
            <a:off x="6314560" y="5210348"/>
            <a:ext cx="971741" cy="215444"/>
          </a:xfrm>
          <a:prstGeom prst="rect">
            <a:avLst/>
          </a:prstGeom>
          <a:noFill/>
        </p:spPr>
        <p:txBody>
          <a:bodyPr wrap="none" rtlCol="0">
            <a:spAutoFit/>
          </a:bodyPr>
          <a:lstStyle/>
          <a:p>
            <a:r>
              <a:rPr lang="en-US" sz="800" dirty="0">
                <a:solidFill>
                  <a:schemeClr val="tx1"/>
                </a:solidFill>
                <a:latin typeface="+mn-lt"/>
              </a:rPr>
              <a:t>component delay</a:t>
            </a:r>
          </a:p>
        </p:txBody>
      </p:sp>
      <p:cxnSp>
        <p:nvCxnSpPr>
          <p:cNvPr id="47" name="Straight Arrow Connector 46">
            <a:extLst>
              <a:ext uri="{FF2B5EF4-FFF2-40B4-BE49-F238E27FC236}">
                <a16:creationId xmlns:a16="http://schemas.microsoft.com/office/drawing/2014/main" id="{F8075328-DAAB-4E90-8D29-1E031F31B37E}"/>
              </a:ext>
            </a:extLst>
          </p:cNvPr>
          <p:cNvCxnSpPr/>
          <p:nvPr/>
        </p:nvCxnSpPr>
        <p:spPr bwMode="auto">
          <a:xfrm flipH="1">
            <a:off x="6037077" y="5433941"/>
            <a:ext cx="551147" cy="235942"/>
          </a:xfrm>
          <a:prstGeom prst="straightConnector1">
            <a:avLst/>
          </a:prstGeom>
          <a:solidFill>
            <a:srgbClr val="00B8FF"/>
          </a:solidFill>
          <a:ln w="95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50" name="Rectangle 49">
            <a:extLst>
              <a:ext uri="{FF2B5EF4-FFF2-40B4-BE49-F238E27FC236}">
                <a16:creationId xmlns:a16="http://schemas.microsoft.com/office/drawing/2014/main" id="{0E73699D-548A-499D-B971-58157B3DE0EE}"/>
              </a:ext>
            </a:extLst>
          </p:cNvPr>
          <p:cNvSpPr/>
          <p:nvPr/>
        </p:nvSpPr>
        <p:spPr bwMode="auto">
          <a:xfrm>
            <a:off x="2754547" y="2716125"/>
            <a:ext cx="4104449" cy="640867"/>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endParaRPr kumimoji="0" lang="en-US" sz="1200" b="0" i="0" u="none" strike="noStrike" cap="none" normalizeH="0" baseline="0" dirty="0">
              <a:ln>
                <a:noFill/>
              </a:ln>
              <a:solidFill>
                <a:schemeClr val="bg1"/>
              </a:solidFill>
              <a:effectLst/>
              <a:latin typeface="Times New Roman" charset="0"/>
              <a:ea typeface="ＭＳ Ｐゴシック" charset="0"/>
              <a:cs typeface="ＭＳ Ｐゴシック" charset="0"/>
            </a:endParaRPr>
          </a:p>
        </p:txBody>
      </p:sp>
      <p:cxnSp>
        <p:nvCxnSpPr>
          <p:cNvPr id="52" name="Straight Arrow Connector 51">
            <a:extLst>
              <a:ext uri="{FF2B5EF4-FFF2-40B4-BE49-F238E27FC236}">
                <a16:creationId xmlns:a16="http://schemas.microsoft.com/office/drawing/2014/main" id="{90800881-60C7-40DE-9609-294D4DBBA6A4}"/>
              </a:ext>
            </a:extLst>
          </p:cNvPr>
          <p:cNvCxnSpPr>
            <a:endCxn id="50" idx="1"/>
          </p:cNvCxnSpPr>
          <p:nvPr/>
        </p:nvCxnSpPr>
        <p:spPr bwMode="auto">
          <a:xfrm flipV="1">
            <a:off x="2382296" y="3036559"/>
            <a:ext cx="372251" cy="2849"/>
          </a:xfrm>
          <a:prstGeom prst="straightConnector1">
            <a:avLst/>
          </a:prstGeom>
          <a:solidFill>
            <a:srgbClr val="00B8FF"/>
          </a:solidFill>
          <a:ln w="95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54" name="Straight Arrow Connector 53">
            <a:extLst>
              <a:ext uri="{FF2B5EF4-FFF2-40B4-BE49-F238E27FC236}">
                <a16:creationId xmlns:a16="http://schemas.microsoft.com/office/drawing/2014/main" id="{BBBB018A-F140-4D35-B432-6AC03D68271F}"/>
              </a:ext>
            </a:extLst>
          </p:cNvPr>
          <p:cNvCxnSpPr>
            <a:stCxn id="50" idx="3"/>
          </p:cNvCxnSpPr>
          <p:nvPr/>
        </p:nvCxnSpPr>
        <p:spPr bwMode="auto">
          <a:xfrm>
            <a:off x="6858996" y="3036559"/>
            <a:ext cx="327365" cy="1424"/>
          </a:xfrm>
          <a:prstGeom prst="straightConnector1">
            <a:avLst/>
          </a:prstGeom>
          <a:solidFill>
            <a:srgbClr val="00B8FF"/>
          </a:solidFill>
          <a:ln w="95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mc:AlternateContent xmlns:mc="http://schemas.openxmlformats.org/markup-compatibility/2006" xmlns:a14="http://schemas.microsoft.com/office/drawing/2010/main">
        <mc:Choice Requires="a14">
          <p:sp>
            <p:nvSpPr>
              <p:cNvPr id="55" name="Rectangle 54">
                <a:extLst>
                  <a:ext uri="{FF2B5EF4-FFF2-40B4-BE49-F238E27FC236}">
                    <a16:creationId xmlns:a16="http://schemas.microsoft.com/office/drawing/2014/main" id="{EF6ED85C-DDDC-4A6B-B593-0C25E03C04AA}"/>
                  </a:ext>
                </a:extLst>
              </p:cNvPr>
              <p:cNvSpPr/>
              <p:nvPr/>
            </p:nvSpPr>
            <p:spPr bwMode="auto">
              <a:xfrm>
                <a:off x="2899352" y="2851377"/>
                <a:ext cx="1602894" cy="360029"/>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1" fontAlgn="base" latinLnBrk="0" hangingPunct="1">
                  <a:lnSpc>
                    <a:spcPct val="100000"/>
                  </a:lnSpc>
                  <a:spcBef>
                    <a:spcPct val="0"/>
                  </a:spcBef>
                  <a:spcAft>
                    <a:spcPct val="0"/>
                  </a:spcAft>
                  <a:buClr>
                    <a:srgbClr val="000000"/>
                  </a:buClr>
                  <a:buSzPct val="100000"/>
                  <a:buFont typeface="Times New Roman" charset="0"/>
                  <a:buNone/>
                  <a:tabLst/>
                </a:pPr>
                <a:r>
                  <a:rPr kumimoji="0" lang="en-US" sz="1200" b="0" i="0" u="none" strike="noStrike" cap="none" normalizeH="0" baseline="0" dirty="0">
                    <a:ln>
                      <a:noFill/>
                    </a:ln>
                    <a:solidFill>
                      <a:schemeClr val="tx1"/>
                    </a:solidFill>
                    <a:effectLst/>
                    <a:latin typeface="+mn-lt"/>
                    <a:ea typeface="ＭＳ Ｐゴシック" charset="0"/>
                    <a:cs typeface="ＭＳ Ｐゴシック" charset="0"/>
                  </a:rPr>
                  <a:t>Path Gain </a:t>
                </a:r>
                <a14:m>
                  <m:oMath xmlns:m="http://schemas.openxmlformats.org/officeDocument/2006/math">
                    <m:r>
                      <a:rPr kumimoji="0" lang="en-US" sz="1200" b="0" i="1" u="none" strike="noStrike" cap="none" normalizeH="0" baseline="0" smtClean="0">
                        <a:ln>
                          <a:noFill/>
                        </a:ln>
                        <a:solidFill>
                          <a:schemeClr val="tx1"/>
                        </a:solidFill>
                        <a:effectLst/>
                        <a:latin typeface="Cambria Math" panose="02040503050406030204" pitchFamily="18" charset="0"/>
                        <a:ea typeface="ＭＳ Ｐゴシック" charset="0"/>
                        <a:cs typeface="ＭＳ Ｐゴシック" charset="0"/>
                      </a:rPr>
                      <m:t>𝐺</m:t>
                    </m:r>
                    <m:r>
                      <a:rPr kumimoji="0" lang="en-US" sz="1200" b="0" i="1" u="none" strike="noStrike" cap="none" normalizeH="0" baseline="0" smtClean="0">
                        <a:ln>
                          <a:noFill/>
                        </a:ln>
                        <a:solidFill>
                          <a:schemeClr val="tx1"/>
                        </a:solidFill>
                        <a:effectLst/>
                        <a:latin typeface="Cambria Math" panose="02040503050406030204" pitchFamily="18" charset="0"/>
                        <a:ea typeface="ＭＳ Ｐゴシック" charset="0"/>
                        <a:cs typeface="ＭＳ Ｐゴシック" charset="0"/>
                      </a:rPr>
                      <m:t>(</m:t>
                    </m:r>
                    <m:r>
                      <a:rPr kumimoji="0" lang="en-US" sz="1200" b="0" i="1" u="none" strike="noStrike" cap="none" normalizeH="0" baseline="0" smtClean="0">
                        <a:ln>
                          <a:noFill/>
                        </a:ln>
                        <a:solidFill>
                          <a:schemeClr val="tx1"/>
                        </a:solidFill>
                        <a:effectLst/>
                        <a:latin typeface="Cambria Math" panose="02040503050406030204" pitchFamily="18" charset="0"/>
                        <a:ea typeface="ＭＳ Ｐゴシック" charset="0"/>
                        <a:cs typeface="ＭＳ Ｐゴシック" charset="0"/>
                      </a:rPr>
                      <m:t>𝑑</m:t>
                    </m:r>
                    <m:r>
                      <a:rPr kumimoji="0" lang="en-US" sz="1200" b="0" i="1" u="none" strike="noStrike" cap="none" normalizeH="0" baseline="0" smtClean="0">
                        <a:ln>
                          <a:noFill/>
                        </a:ln>
                        <a:solidFill>
                          <a:schemeClr val="tx1"/>
                        </a:solidFill>
                        <a:effectLst/>
                        <a:latin typeface="Cambria Math" panose="02040503050406030204" pitchFamily="18" charset="0"/>
                        <a:ea typeface="ＭＳ Ｐゴシック" charset="0"/>
                        <a:cs typeface="ＭＳ Ｐゴシック" charset="0"/>
                      </a:rPr>
                      <m:t>,</m:t>
                    </m:r>
                    <m:r>
                      <a:rPr kumimoji="0" lang="en-US" sz="1200" b="0" i="1" u="none" strike="noStrike" cap="none" normalizeH="0" baseline="0" smtClean="0">
                        <a:ln>
                          <a:noFill/>
                        </a:ln>
                        <a:solidFill>
                          <a:schemeClr val="tx1"/>
                        </a:solidFill>
                        <a:effectLst/>
                        <a:latin typeface="Cambria Math" panose="02040503050406030204" pitchFamily="18" charset="0"/>
                        <a:ea typeface="ＭＳ Ｐゴシック" charset="0"/>
                        <a:cs typeface="ＭＳ Ｐゴシック" charset="0"/>
                      </a:rPr>
                      <m:t>𝑓</m:t>
                    </m:r>
                    <m:r>
                      <a:rPr kumimoji="0" lang="en-US" sz="1200" b="0" i="1" u="none" strike="noStrike" cap="none" normalizeH="0" baseline="0" smtClean="0">
                        <a:ln>
                          <a:noFill/>
                        </a:ln>
                        <a:solidFill>
                          <a:schemeClr val="tx1"/>
                        </a:solidFill>
                        <a:effectLst/>
                        <a:latin typeface="Cambria Math" panose="02040503050406030204" pitchFamily="18" charset="0"/>
                        <a:ea typeface="ＭＳ Ｐゴシック" charset="0"/>
                        <a:cs typeface="ＭＳ Ｐゴシック" charset="0"/>
                      </a:rPr>
                      <m:t>)</m:t>
                    </m:r>
                  </m:oMath>
                </a14:m>
                <a:r>
                  <a:rPr kumimoji="0" lang="en-US" sz="1200" b="0" i="0" u="none" strike="noStrike" cap="none" normalizeH="0" baseline="0" dirty="0">
                    <a:ln>
                      <a:noFill/>
                    </a:ln>
                    <a:solidFill>
                      <a:schemeClr val="tx1"/>
                    </a:solidFill>
                    <a:effectLst/>
                    <a:latin typeface="+mn-lt"/>
                    <a:ea typeface="ＭＳ Ｐゴシック" charset="0"/>
                    <a:cs typeface="ＭＳ Ｐゴシック" charset="0"/>
                  </a:rPr>
                  <a:t> </a:t>
                </a:r>
              </a:p>
            </p:txBody>
          </p:sp>
        </mc:Choice>
        <mc:Fallback xmlns="">
          <p:sp>
            <p:nvSpPr>
              <p:cNvPr id="55" name="Rectangle 54">
                <a:extLst>
                  <a:ext uri="{FF2B5EF4-FFF2-40B4-BE49-F238E27FC236}">
                    <a16:creationId xmlns:a16="http://schemas.microsoft.com/office/drawing/2014/main" id="{EF6ED85C-DDDC-4A6B-B593-0C25E03C04AA}"/>
                  </a:ext>
                </a:extLst>
              </p:cNvPr>
              <p:cNvSpPr>
                <a:spLocks noRot="1" noChangeAspect="1" noMove="1" noResize="1" noEditPoints="1" noAdjustHandles="1" noChangeArrowheads="1" noChangeShapeType="1" noTextEdit="1"/>
              </p:cNvSpPr>
              <p:nvPr/>
            </p:nvSpPr>
            <p:spPr bwMode="auto">
              <a:xfrm>
                <a:off x="2899352" y="2851377"/>
                <a:ext cx="1602894" cy="360029"/>
              </a:xfrm>
              <a:prstGeom prst="rect">
                <a:avLst/>
              </a:prstGeom>
              <a:blipFill>
                <a:blip r:embed="rId5"/>
                <a:stretch>
                  <a:fillRect/>
                </a:stretch>
              </a:blipFill>
              <a:ln w="9525" cap="flat" cmpd="sng" algn="ctr">
                <a:solidFill>
                  <a:schemeClr val="tx1"/>
                </a:solidFill>
                <a:prstDash val="solid"/>
                <a:round/>
                <a:headEnd type="none" w="med" len="med"/>
                <a:tailEnd type="none" w="med" len="med"/>
              </a:ln>
              <a:effectLst/>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56" name="Rectangle 55">
                <a:extLst>
                  <a:ext uri="{FF2B5EF4-FFF2-40B4-BE49-F238E27FC236}">
                    <a16:creationId xmlns:a16="http://schemas.microsoft.com/office/drawing/2014/main" id="{6B4B13C5-01FC-42CD-BE68-86770DDC66CC}"/>
                  </a:ext>
                </a:extLst>
              </p:cNvPr>
              <p:cNvSpPr/>
              <p:nvPr/>
            </p:nvSpPr>
            <p:spPr bwMode="auto">
              <a:xfrm>
                <a:off x="4829611" y="2850965"/>
                <a:ext cx="1888185" cy="360029"/>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1" fontAlgn="base" latinLnBrk="0" hangingPunct="1">
                  <a:lnSpc>
                    <a:spcPct val="100000"/>
                  </a:lnSpc>
                  <a:spcBef>
                    <a:spcPct val="0"/>
                  </a:spcBef>
                  <a:spcAft>
                    <a:spcPct val="0"/>
                  </a:spcAft>
                  <a:buClr>
                    <a:srgbClr val="000000"/>
                  </a:buClr>
                  <a:buSzPct val="100000"/>
                  <a:buFont typeface="Times New Roman" charset="0"/>
                  <a:buNone/>
                  <a:tabLst/>
                </a:pPr>
                <a:r>
                  <a:rPr lang="en-US" dirty="0">
                    <a:solidFill>
                      <a:schemeClr val="tx1"/>
                    </a:solidFill>
                    <a:latin typeface="+mn-lt"/>
                    <a:ea typeface="ＭＳ Ｐゴシック" charset="0"/>
                    <a:cs typeface="ＭＳ Ｐゴシック" charset="0"/>
                  </a:rPr>
                  <a:t>Impulse Response </a:t>
                </a:r>
                <a14:m>
                  <m:oMath xmlns:m="http://schemas.openxmlformats.org/officeDocument/2006/math">
                    <m:r>
                      <a:rPr lang="en-US" b="0" i="1" smtClean="0">
                        <a:solidFill>
                          <a:schemeClr val="tx1"/>
                        </a:solidFill>
                        <a:latin typeface="Cambria Math" panose="02040503050406030204" pitchFamily="18" charset="0"/>
                        <a:ea typeface="ＭＳ Ｐゴシック" charset="0"/>
                        <a:cs typeface="ＭＳ Ｐゴシック" charset="0"/>
                      </a:rPr>
                      <m:t>h</m:t>
                    </m:r>
                    <m:r>
                      <a:rPr lang="en-US" b="0" i="1" smtClean="0">
                        <a:solidFill>
                          <a:schemeClr val="tx1"/>
                        </a:solidFill>
                        <a:latin typeface="Cambria Math" panose="02040503050406030204" pitchFamily="18" charset="0"/>
                        <a:ea typeface="ＭＳ Ｐゴシック" charset="0"/>
                        <a:cs typeface="ＭＳ Ｐゴシック" charset="0"/>
                      </a:rPr>
                      <m:t>(</m:t>
                    </m:r>
                    <m:r>
                      <a:rPr lang="en-US" b="0" i="1" smtClean="0">
                        <a:solidFill>
                          <a:schemeClr val="tx1"/>
                        </a:solidFill>
                        <a:latin typeface="Cambria Math" panose="02040503050406030204" pitchFamily="18" charset="0"/>
                        <a:ea typeface="ＭＳ Ｐゴシック" charset="0"/>
                        <a:cs typeface="ＭＳ Ｐゴシック" charset="0"/>
                      </a:rPr>
                      <m:t>𝑡</m:t>
                    </m:r>
                    <m:r>
                      <a:rPr lang="en-US" b="0" i="1" smtClean="0">
                        <a:solidFill>
                          <a:schemeClr val="tx1"/>
                        </a:solidFill>
                        <a:latin typeface="Cambria Math" panose="02040503050406030204" pitchFamily="18" charset="0"/>
                        <a:ea typeface="ＭＳ Ｐゴシック" charset="0"/>
                        <a:cs typeface="ＭＳ Ｐゴシック" charset="0"/>
                      </a:rPr>
                      <m:t>)</m:t>
                    </m:r>
                  </m:oMath>
                </a14:m>
                <a:endParaRPr kumimoji="0" lang="en-US" sz="1200" b="0" i="0" u="none" strike="noStrike" cap="none" normalizeH="0" baseline="0" dirty="0">
                  <a:ln>
                    <a:noFill/>
                  </a:ln>
                  <a:solidFill>
                    <a:schemeClr val="tx1"/>
                  </a:solidFill>
                  <a:effectLst/>
                  <a:latin typeface="+mn-lt"/>
                  <a:ea typeface="ＭＳ Ｐゴシック" charset="0"/>
                  <a:cs typeface="ＭＳ Ｐゴシック" charset="0"/>
                </a:endParaRPr>
              </a:p>
            </p:txBody>
          </p:sp>
        </mc:Choice>
        <mc:Fallback xmlns="">
          <p:sp>
            <p:nvSpPr>
              <p:cNvPr id="56" name="Rectangle 55">
                <a:extLst>
                  <a:ext uri="{FF2B5EF4-FFF2-40B4-BE49-F238E27FC236}">
                    <a16:creationId xmlns:a16="http://schemas.microsoft.com/office/drawing/2014/main" id="{6B4B13C5-01FC-42CD-BE68-86770DDC66CC}"/>
                  </a:ext>
                </a:extLst>
              </p:cNvPr>
              <p:cNvSpPr>
                <a:spLocks noRot="1" noChangeAspect="1" noMove="1" noResize="1" noEditPoints="1" noAdjustHandles="1" noChangeArrowheads="1" noChangeShapeType="1" noTextEdit="1"/>
              </p:cNvSpPr>
              <p:nvPr/>
            </p:nvSpPr>
            <p:spPr bwMode="auto">
              <a:xfrm>
                <a:off x="4829611" y="2850965"/>
                <a:ext cx="1888185" cy="360029"/>
              </a:xfrm>
              <a:prstGeom prst="rect">
                <a:avLst/>
              </a:prstGeom>
              <a:blipFill>
                <a:blip r:embed="rId6"/>
                <a:stretch>
                  <a:fillRect/>
                </a:stretch>
              </a:blipFill>
              <a:ln w="9525" cap="flat" cmpd="sng" algn="ctr">
                <a:solidFill>
                  <a:schemeClr val="tx1"/>
                </a:solidFill>
                <a:prstDash val="solid"/>
                <a:round/>
                <a:headEnd type="none" w="med" len="med"/>
                <a:tailEnd type="none" w="med" len="med"/>
              </a:ln>
              <a:effectLst/>
            </p:spPr>
            <p:txBody>
              <a:bodyPr/>
              <a:lstStyle/>
              <a:p>
                <a:r>
                  <a:rPr lang="en-US">
                    <a:noFill/>
                  </a:rPr>
                  <a:t> </a:t>
                </a:r>
              </a:p>
            </p:txBody>
          </p:sp>
        </mc:Fallback>
      </mc:AlternateContent>
      <p:sp>
        <p:nvSpPr>
          <p:cNvPr id="57" name="TextBox 56">
            <a:extLst>
              <a:ext uri="{FF2B5EF4-FFF2-40B4-BE49-F238E27FC236}">
                <a16:creationId xmlns:a16="http://schemas.microsoft.com/office/drawing/2014/main" id="{DAB2D636-4EC4-4407-A500-64C3C50FBDFF}"/>
              </a:ext>
            </a:extLst>
          </p:cNvPr>
          <p:cNvSpPr txBox="1"/>
          <p:nvPr/>
        </p:nvSpPr>
        <p:spPr>
          <a:xfrm>
            <a:off x="866362" y="2892479"/>
            <a:ext cx="1556836" cy="276999"/>
          </a:xfrm>
          <a:prstGeom prst="rect">
            <a:avLst/>
          </a:prstGeom>
          <a:noFill/>
        </p:spPr>
        <p:txBody>
          <a:bodyPr wrap="none" rtlCol="0">
            <a:spAutoFit/>
          </a:bodyPr>
          <a:lstStyle/>
          <a:p>
            <a:r>
              <a:rPr lang="en-US" dirty="0">
                <a:solidFill>
                  <a:schemeClr val="tx1"/>
                </a:solidFill>
                <a:latin typeface="+mn-lt"/>
              </a:rPr>
              <a:t>Tx Baseband Signal</a:t>
            </a:r>
          </a:p>
        </p:txBody>
      </p:sp>
      <p:sp>
        <p:nvSpPr>
          <p:cNvPr id="58" name="TextBox 57">
            <a:extLst>
              <a:ext uri="{FF2B5EF4-FFF2-40B4-BE49-F238E27FC236}">
                <a16:creationId xmlns:a16="http://schemas.microsoft.com/office/drawing/2014/main" id="{762D72AA-5577-4B5B-AAF0-1382681C7F2A}"/>
              </a:ext>
            </a:extLst>
          </p:cNvPr>
          <p:cNvSpPr txBox="1"/>
          <p:nvPr/>
        </p:nvSpPr>
        <p:spPr>
          <a:xfrm>
            <a:off x="7175598" y="2884168"/>
            <a:ext cx="1572866" cy="276999"/>
          </a:xfrm>
          <a:prstGeom prst="rect">
            <a:avLst/>
          </a:prstGeom>
          <a:noFill/>
        </p:spPr>
        <p:txBody>
          <a:bodyPr wrap="none" rtlCol="0">
            <a:spAutoFit/>
          </a:bodyPr>
          <a:lstStyle/>
          <a:p>
            <a:r>
              <a:rPr lang="en-US" dirty="0">
                <a:solidFill>
                  <a:schemeClr val="tx1"/>
                </a:solidFill>
                <a:latin typeface="+mn-lt"/>
              </a:rPr>
              <a:t>Rx Baseband Signal</a:t>
            </a:r>
          </a:p>
        </p:txBody>
      </p:sp>
      <p:cxnSp>
        <p:nvCxnSpPr>
          <p:cNvPr id="62" name="Straight Arrow Connector 61">
            <a:extLst>
              <a:ext uri="{FF2B5EF4-FFF2-40B4-BE49-F238E27FC236}">
                <a16:creationId xmlns:a16="http://schemas.microsoft.com/office/drawing/2014/main" id="{963DAB55-6339-4CCC-9E52-D66C3626117D}"/>
              </a:ext>
            </a:extLst>
          </p:cNvPr>
          <p:cNvCxnSpPr>
            <a:stCxn id="55" idx="3"/>
            <a:endCxn id="56" idx="1"/>
          </p:cNvCxnSpPr>
          <p:nvPr/>
        </p:nvCxnSpPr>
        <p:spPr bwMode="auto">
          <a:xfrm flipV="1">
            <a:off x="4502246" y="3030980"/>
            <a:ext cx="327365" cy="412"/>
          </a:xfrm>
          <a:prstGeom prst="straightConnector1">
            <a:avLst/>
          </a:prstGeom>
          <a:solidFill>
            <a:srgbClr val="00B8FF"/>
          </a:solidFill>
          <a:ln w="95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66" name="TextBox 65">
            <a:extLst>
              <a:ext uri="{FF2B5EF4-FFF2-40B4-BE49-F238E27FC236}">
                <a16:creationId xmlns:a16="http://schemas.microsoft.com/office/drawing/2014/main" id="{B559E63F-3E66-4985-AC54-C1470790C876}"/>
              </a:ext>
            </a:extLst>
          </p:cNvPr>
          <p:cNvSpPr txBox="1"/>
          <p:nvPr/>
        </p:nvSpPr>
        <p:spPr>
          <a:xfrm>
            <a:off x="2580225" y="4563077"/>
            <a:ext cx="1776448" cy="215444"/>
          </a:xfrm>
          <a:prstGeom prst="rect">
            <a:avLst/>
          </a:prstGeom>
          <a:noFill/>
        </p:spPr>
        <p:txBody>
          <a:bodyPr wrap="none" rtlCol="0">
            <a:spAutoFit/>
          </a:bodyPr>
          <a:lstStyle/>
          <a:p>
            <a:r>
              <a:rPr lang="en-US" sz="800" dirty="0">
                <a:solidFill>
                  <a:schemeClr val="tx1"/>
                </a:solidFill>
                <a:latin typeface="+mn-lt"/>
              </a:rPr>
              <a:t>path gain at reference distance 1m</a:t>
            </a:r>
          </a:p>
        </p:txBody>
      </p:sp>
      <p:cxnSp>
        <p:nvCxnSpPr>
          <p:cNvPr id="67" name="Straight Arrow Connector 66">
            <a:extLst>
              <a:ext uri="{FF2B5EF4-FFF2-40B4-BE49-F238E27FC236}">
                <a16:creationId xmlns:a16="http://schemas.microsoft.com/office/drawing/2014/main" id="{5D354D04-3E0B-463D-A1F0-9EC22D274362}"/>
              </a:ext>
            </a:extLst>
          </p:cNvPr>
          <p:cNvCxnSpPr/>
          <p:nvPr/>
        </p:nvCxnSpPr>
        <p:spPr bwMode="auto">
          <a:xfrm flipV="1">
            <a:off x="3962142" y="4457857"/>
            <a:ext cx="0" cy="157179"/>
          </a:xfrm>
          <a:prstGeom prst="straightConnector1">
            <a:avLst/>
          </a:prstGeom>
          <a:solidFill>
            <a:srgbClr val="00B8FF"/>
          </a:solidFill>
          <a:ln w="95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69" name="TextBox 68">
            <a:extLst>
              <a:ext uri="{FF2B5EF4-FFF2-40B4-BE49-F238E27FC236}">
                <a16:creationId xmlns:a16="http://schemas.microsoft.com/office/drawing/2014/main" id="{CA36896F-4C2B-44CE-92AE-52DF6985D944}"/>
              </a:ext>
            </a:extLst>
          </p:cNvPr>
          <p:cNvSpPr txBox="1"/>
          <p:nvPr/>
        </p:nvSpPr>
        <p:spPr>
          <a:xfrm>
            <a:off x="4368316" y="4572508"/>
            <a:ext cx="1189749" cy="215444"/>
          </a:xfrm>
          <a:prstGeom prst="rect">
            <a:avLst/>
          </a:prstGeom>
          <a:noFill/>
        </p:spPr>
        <p:txBody>
          <a:bodyPr wrap="none" rtlCol="0">
            <a:spAutoFit/>
          </a:bodyPr>
          <a:lstStyle/>
          <a:p>
            <a:r>
              <a:rPr lang="en-US" sz="800" dirty="0">
                <a:solidFill>
                  <a:schemeClr val="tx1"/>
                </a:solidFill>
                <a:latin typeface="+mn-lt"/>
              </a:rPr>
              <a:t>Tx antenna efficiency</a:t>
            </a:r>
          </a:p>
        </p:txBody>
      </p:sp>
      <p:sp>
        <p:nvSpPr>
          <p:cNvPr id="70" name="TextBox 69">
            <a:extLst>
              <a:ext uri="{FF2B5EF4-FFF2-40B4-BE49-F238E27FC236}">
                <a16:creationId xmlns:a16="http://schemas.microsoft.com/office/drawing/2014/main" id="{BFDACA74-D7F5-417E-B1DB-A96CD2ED71C2}"/>
              </a:ext>
            </a:extLst>
          </p:cNvPr>
          <p:cNvSpPr txBox="1"/>
          <p:nvPr/>
        </p:nvSpPr>
        <p:spPr>
          <a:xfrm>
            <a:off x="4243553" y="3842656"/>
            <a:ext cx="1172116" cy="215444"/>
          </a:xfrm>
          <a:prstGeom prst="rect">
            <a:avLst/>
          </a:prstGeom>
          <a:noFill/>
        </p:spPr>
        <p:txBody>
          <a:bodyPr wrap="none" rtlCol="0">
            <a:spAutoFit/>
          </a:bodyPr>
          <a:lstStyle/>
          <a:p>
            <a:r>
              <a:rPr lang="en-US" sz="800" dirty="0">
                <a:solidFill>
                  <a:schemeClr val="tx1"/>
                </a:solidFill>
                <a:latin typeface="+mn-lt"/>
              </a:rPr>
              <a:t>Rx antenna efficiency</a:t>
            </a:r>
          </a:p>
        </p:txBody>
      </p:sp>
      <p:cxnSp>
        <p:nvCxnSpPr>
          <p:cNvPr id="71" name="Straight Arrow Connector 70">
            <a:extLst>
              <a:ext uri="{FF2B5EF4-FFF2-40B4-BE49-F238E27FC236}">
                <a16:creationId xmlns:a16="http://schemas.microsoft.com/office/drawing/2014/main" id="{58B6DBCF-EDEB-4765-BC67-010CFC622B3D}"/>
              </a:ext>
            </a:extLst>
          </p:cNvPr>
          <p:cNvCxnSpPr/>
          <p:nvPr/>
        </p:nvCxnSpPr>
        <p:spPr bwMode="auto">
          <a:xfrm>
            <a:off x="5153855" y="4076680"/>
            <a:ext cx="0" cy="170987"/>
          </a:xfrm>
          <a:prstGeom prst="straightConnector1">
            <a:avLst/>
          </a:prstGeom>
          <a:solidFill>
            <a:srgbClr val="00B8FF"/>
          </a:solidFill>
          <a:ln w="95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mc:AlternateContent xmlns:mc="http://schemas.openxmlformats.org/markup-compatibility/2006" xmlns:a14="http://schemas.microsoft.com/office/drawing/2010/main">
        <mc:Choice Requires="a14">
          <p:sp>
            <p:nvSpPr>
              <p:cNvPr id="73" name="TextBox 72">
                <a:extLst>
                  <a:ext uri="{FF2B5EF4-FFF2-40B4-BE49-F238E27FC236}">
                    <a16:creationId xmlns:a16="http://schemas.microsoft.com/office/drawing/2014/main" id="{D75E1FDF-9F1E-41EC-85CA-2BB45C879657}"/>
                  </a:ext>
                </a:extLst>
              </p:cNvPr>
              <p:cNvSpPr txBox="1"/>
              <p:nvPr/>
            </p:nvSpPr>
            <p:spPr>
              <a:xfrm>
                <a:off x="6007238" y="4680230"/>
                <a:ext cx="551177" cy="215444"/>
              </a:xfrm>
              <a:prstGeom prst="rect">
                <a:avLst/>
              </a:prstGeom>
              <a:noFill/>
            </p:spPr>
            <p:txBody>
              <a:bodyPr wrap="none" rtlCol="0">
                <a:spAutoFit/>
              </a:bodyPr>
              <a:lstStyle/>
              <a:p>
                <a14:m>
                  <m:oMath xmlns:m="http://schemas.openxmlformats.org/officeDocument/2006/math">
                    <m:sSub>
                      <m:sSubPr>
                        <m:ctrlPr>
                          <a:rPr lang="en-US" sz="800" i="1" smtClean="0">
                            <a:solidFill>
                              <a:schemeClr val="tx1"/>
                            </a:solidFill>
                            <a:latin typeface="Cambria Math" panose="02040503050406030204" pitchFamily="18" charset="0"/>
                          </a:rPr>
                        </m:ctrlPr>
                      </m:sSubPr>
                      <m:e>
                        <m:r>
                          <a:rPr lang="en-US" sz="800" b="0" i="1" smtClean="0">
                            <a:solidFill>
                              <a:schemeClr val="tx1"/>
                            </a:solidFill>
                            <a:latin typeface="Cambria Math" panose="02040503050406030204" pitchFamily="18" charset="0"/>
                          </a:rPr>
                          <m:t>𝑑</m:t>
                        </m:r>
                      </m:e>
                      <m:sub>
                        <m:r>
                          <a:rPr lang="en-US" sz="800" b="0" i="1" smtClean="0">
                            <a:solidFill>
                              <a:schemeClr val="tx1"/>
                            </a:solidFill>
                            <a:latin typeface="Cambria Math" panose="02040503050406030204" pitchFamily="18" charset="0"/>
                          </a:rPr>
                          <m:t>0</m:t>
                        </m:r>
                      </m:sub>
                    </m:sSub>
                  </m:oMath>
                </a14:m>
                <a:r>
                  <a:rPr lang="en-US" sz="800" dirty="0">
                    <a:solidFill>
                      <a:schemeClr val="tx1"/>
                    </a:solidFill>
                    <a:latin typeface="+mn-lt"/>
                  </a:rPr>
                  <a:t> = 1m</a:t>
                </a:r>
              </a:p>
            </p:txBody>
          </p:sp>
        </mc:Choice>
        <mc:Fallback xmlns="">
          <p:sp>
            <p:nvSpPr>
              <p:cNvPr id="73" name="TextBox 72">
                <a:extLst>
                  <a:ext uri="{FF2B5EF4-FFF2-40B4-BE49-F238E27FC236}">
                    <a16:creationId xmlns:a16="http://schemas.microsoft.com/office/drawing/2014/main" id="{D75E1FDF-9F1E-41EC-85CA-2BB45C879657}"/>
                  </a:ext>
                </a:extLst>
              </p:cNvPr>
              <p:cNvSpPr txBox="1">
                <a:spLocks noRot="1" noChangeAspect="1" noMove="1" noResize="1" noEditPoints="1" noAdjustHandles="1" noChangeArrowheads="1" noChangeShapeType="1" noTextEdit="1"/>
              </p:cNvSpPr>
              <p:nvPr/>
            </p:nvSpPr>
            <p:spPr>
              <a:xfrm>
                <a:off x="6007238" y="4680230"/>
                <a:ext cx="551177" cy="215444"/>
              </a:xfrm>
              <a:prstGeom prst="rect">
                <a:avLst/>
              </a:prstGeom>
              <a:blipFill>
                <a:blip r:embed="rId7"/>
                <a:stretch>
                  <a:fillRect b="-8571"/>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74" name="TextBox 73">
                <a:extLst>
                  <a:ext uri="{FF2B5EF4-FFF2-40B4-BE49-F238E27FC236}">
                    <a16:creationId xmlns:a16="http://schemas.microsoft.com/office/drawing/2014/main" id="{EE1100FA-67D3-4B54-AEAA-0F01A7407840}"/>
                  </a:ext>
                </a:extLst>
              </p:cNvPr>
              <p:cNvSpPr txBox="1"/>
              <p:nvPr/>
            </p:nvSpPr>
            <p:spPr>
              <a:xfrm>
                <a:off x="5411582" y="3780745"/>
                <a:ext cx="1593128" cy="215444"/>
              </a:xfrm>
              <a:prstGeom prst="rect">
                <a:avLst/>
              </a:prstGeom>
              <a:noFill/>
            </p:spPr>
            <p:txBody>
              <a:bodyPr wrap="none" rtlCol="0">
                <a:spAutoFit/>
              </a:bodyPr>
              <a:lstStyle/>
              <a:p>
                <a:r>
                  <a:rPr lang="en-US" sz="800" dirty="0">
                    <a:solidFill>
                      <a:schemeClr val="tx1"/>
                    </a:solidFill>
                    <a:latin typeface="+mn-lt"/>
                  </a:rPr>
                  <a:t>reference frequency </a:t>
                </a:r>
                <a14:m>
                  <m:oMath xmlns:m="http://schemas.openxmlformats.org/officeDocument/2006/math">
                    <m:sSub>
                      <m:sSubPr>
                        <m:ctrlPr>
                          <a:rPr lang="en-US" sz="800" b="0" i="1" smtClean="0">
                            <a:solidFill>
                              <a:schemeClr val="tx1"/>
                            </a:solidFill>
                            <a:latin typeface="Cambria Math" panose="02040503050406030204" pitchFamily="18" charset="0"/>
                          </a:rPr>
                        </m:ctrlPr>
                      </m:sSubPr>
                      <m:e>
                        <m:r>
                          <a:rPr lang="en-US" sz="800" b="0" i="1" smtClean="0">
                            <a:solidFill>
                              <a:schemeClr val="tx1"/>
                            </a:solidFill>
                            <a:latin typeface="Cambria Math" panose="02040503050406030204" pitchFamily="18" charset="0"/>
                          </a:rPr>
                          <m:t>𝑓</m:t>
                        </m:r>
                      </m:e>
                      <m:sub>
                        <m:r>
                          <a:rPr lang="en-US" sz="800" b="0" i="1" smtClean="0">
                            <a:solidFill>
                              <a:schemeClr val="tx1"/>
                            </a:solidFill>
                            <a:latin typeface="Cambria Math" panose="02040503050406030204" pitchFamily="18" charset="0"/>
                          </a:rPr>
                          <m:t>𝑐</m:t>
                        </m:r>
                      </m:sub>
                    </m:sSub>
                  </m:oMath>
                </a14:m>
                <a:r>
                  <a:rPr lang="en-US" sz="800" dirty="0">
                    <a:solidFill>
                      <a:schemeClr val="tx1"/>
                    </a:solidFill>
                    <a:latin typeface="+mn-lt"/>
                  </a:rPr>
                  <a:t> = 5GHz</a:t>
                </a:r>
              </a:p>
            </p:txBody>
          </p:sp>
        </mc:Choice>
        <mc:Fallback xmlns="">
          <p:sp>
            <p:nvSpPr>
              <p:cNvPr id="74" name="TextBox 73">
                <a:extLst>
                  <a:ext uri="{FF2B5EF4-FFF2-40B4-BE49-F238E27FC236}">
                    <a16:creationId xmlns:a16="http://schemas.microsoft.com/office/drawing/2014/main" id="{EE1100FA-67D3-4B54-AEAA-0F01A7407840}"/>
                  </a:ext>
                </a:extLst>
              </p:cNvPr>
              <p:cNvSpPr txBox="1">
                <a:spLocks noRot="1" noChangeAspect="1" noMove="1" noResize="1" noEditPoints="1" noAdjustHandles="1" noChangeArrowheads="1" noChangeShapeType="1" noTextEdit="1"/>
              </p:cNvSpPr>
              <p:nvPr/>
            </p:nvSpPr>
            <p:spPr>
              <a:xfrm>
                <a:off x="5411582" y="3780745"/>
                <a:ext cx="1593128" cy="215444"/>
              </a:xfrm>
              <a:prstGeom prst="rect">
                <a:avLst/>
              </a:prstGeom>
              <a:blipFill>
                <a:blip r:embed="rId8"/>
                <a:stretch>
                  <a:fillRect b="-5556"/>
                </a:stretch>
              </a:blipFill>
            </p:spPr>
            <p:txBody>
              <a:bodyPr/>
              <a:lstStyle/>
              <a:p>
                <a:r>
                  <a:rPr lang="en-US">
                    <a:noFill/>
                  </a:rPr>
                  <a:t> </a:t>
                </a:r>
              </a:p>
            </p:txBody>
          </p:sp>
        </mc:Fallback>
      </mc:AlternateContent>
      <p:cxnSp>
        <p:nvCxnSpPr>
          <p:cNvPr id="79" name="Straight Arrow Connector 78">
            <a:extLst>
              <a:ext uri="{FF2B5EF4-FFF2-40B4-BE49-F238E27FC236}">
                <a16:creationId xmlns:a16="http://schemas.microsoft.com/office/drawing/2014/main" id="{F1DDB0D2-6438-4E7B-8669-EE4F5743EBF4}"/>
              </a:ext>
            </a:extLst>
          </p:cNvPr>
          <p:cNvCxnSpPr/>
          <p:nvPr/>
        </p:nvCxnSpPr>
        <p:spPr bwMode="auto">
          <a:xfrm flipV="1">
            <a:off x="4579620" y="4467643"/>
            <a:ext cx="0" cy="157179"/>
          </a:xfrm>
          <a:prstGeom prst="straightConnector1">
            <a:avLst/>
          </a:prstGeom>
          <a:solidFill>
            <a:srgbClr val="00B8FF"/>
          </a:solidFill>
          <a:ln w="95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80" name="Straight Arrow Connector 79">
            <a:extLst>
              <a:ext uri="{FF2B5EF4-FFF2-40B4-BE49-F238E27FC236}">
                <a16:creationId xmlns:a16="http://schemas.microsoft.com/office/drawing/2014/main" id="{1B34F455-891E-4F7B-BE24-C67E02B7E670}"/>
              </a:ext>
            </a:extLst>
          </p:cNvPr>
          <p:cNvCxnSpPr/>
          <p:nvPr/>
        </p:nvCxnSpPr>
        <p:spPr bwMode="auto">
          <a:xfrm flipV="1">
            <a:off x="6202047" y="4532251"/>
            <a:ext cx="0" cy="157179"/>
          </a:xfrm>
          <a:prstGeom prst="straightConnector1">
            <a:avLst/>
          </a:prstGeom>
          <a:solidFill>
            <a:srgbClr val="00B8FF"/>
          </a:solidFill>
          <a:ln w="95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82" name="Straight Arrow Connector 81">
            <a:extLst>
              <a:ext uri="{FF2B5EF4-FFF2-40B4-BE49-F238E27FC236}">
                <a16:creationId xmlns:a16="http://schemas.microsoft.com/office/drawing/2014/main" id="{B9F62158-8202-4A72-818C-05DAE9C8AF6D}"/>
              </a:ext>
            </a:extLst>
          </p:cNvPr>
          <p:cNvCxnSpPr/>
          <p:nvPr/>
        </p:nvCxnSpPr>
        <p:spPr bwMode="auto">
          <a:xfrm>
            <a:off x="6012160" y="3978093"/>
            <a:ext cx="0" cy="170987"/>
          </a:xfrm>
          <a:prstGeom prst="straightConnector1">
            <a:avLst/>
          </a:prstGeom>
          <a:solidFill>
            <a:srgbClr val="00B8FF"/>
          </a:solidFill>
          <a:ln w="95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mc:AlternateContent xmlns:mc="http://schemas.openxmlformats.org/markup-compatibility/2006" xmlns:a14="http://schemas.microsoft.com/office/drawing/2010/main">
        <mc:Choice Requires="a14">
          <p:sp>
            <p:nvSpPr>
              <p:cNvPr id="85" name="TextBox 84">
                <a:extLst>
                  <a:ext uri="{FF2B5EF4-FFF2-40B4-BE49-F238E27FC236}">
                    <a16:creationId xmlns:a16="http://schemas.microsoft.com/office/drawing/2014/main" id="{6EFD1373-E9DD-4A13-A785-12DE1A8017B8}"/>
                  </a:ext>
                </a:extLst>
              </p:cNvPr>
              <p:cNvSpPr txBox="1"/>
              <p:nvPr/>
            </p:nvSpPr>
            <p:spPr>
              <a:xfrm>
                <a:off x="7308305" y="4078594"/>
                <a:ext cx="1572866" cy="400110"/>
              </a:xfrm>
              <a:prstGeom prst="rect">
                <a:avLst/>
              </a:prstGeom>
              <a:noFill/>
            </p:spPr>
            <p:txBody>
              <a:bodyPr wrap="square" rtlCol="0">
                <a:spAutoFit/>
              </a:bodyPr>
              <a:lstStyle/>
              <a:p>
                <a14:m>
                  <m:oMath xmlns:m="http://schemas.openxmlformats.org/officeDocument/2006/math">
                    <m:r>
                      <a:rPr lang="en-US" sz="1000" b="0" i="1" smtClean="0">
                        <a:solidFill>
                          <a:schemeClr val="tx1"/>
                        </a:solidFill>
                        <a:latin typeface="Cambria Math" panose="02040503050406030204" pitchFamily="18" charset="0"/>
                      </a:rPr>
                      <m:t>𝑛</m:t>
                    </m:r>
                    <m:r>
                      <a:rPr lang="en-US" sz="1000" b="0" i="1" smtClean="0">
                        <a:solidFill>
                          <a:schemeClr val="tx1"/>
                        </a:solidFill>
                        <a:latin typeface="Cambria Math" panose="02040503050406030204" pitchFamily="18" charset="0"/>
                      </a:rPr>
                      <m:t>, </m:t>
                    </m:r>
                    <m:r>
                      <a:rPr lang="en-US" sz="1000" b="0" i="1" smtClean="0">
                        <a:solidFill>
                          <a:schemeClr val="tx1"/>
                        </a:solidFill>
                        <a:latin typeface="Cambria Math" panose="02040503050406030204" pitchFamily="18" charset="0"/>
                        <a:ea typeface="Cambria Math" panose="02040503050406030204" pitchFamily="18" charset="0"/>
                      </a:rPr>
                      <m:t>𝜅</m:t>
                    </m:r>
                  </m:oMath>
                </a14:m>
                <a:r>
                  <a:rPr lang="en-US" sz="1000" dirty="0">
                    <a:solidFill>
                      <a:schemeClr val="tx1"/>
                    </a:solidFill>
                    <a:latin typeface="+mn-lt"/>
                  </a:rPr>
                  <a:t> are environment-dependent parameters</a:t>
                </a:r>
              </a:p>
            </p:txBody>
          </p:sp>
        </mc:Choice>
        <mc:Fallback xmlns="">
          <p:sp>
            <p:nvSpPr>
              <p:cNvPr id="85" name="TextBox 84">
                <a:extLst>
                  <a:ext uri="{FF2B5EF4-FFF2-40B4-BE49-F238E27FC236}">
                    <a16:creationId xmlns:a16="http://schemas.microsoft.com/office/drawing/2014/main" id="{6EFD1373-E9DD-4A13-A785-12DE1A8017B8}"/>
                  </a:ext>
                </a:extLst>
              </p:cNvPr>
              <p:cNvSpPr txBox="1">
                <a:spLocks noRot="1" noChangeAspect="1" noMove="1" noResize="1" noEditPoints="1" noAdjustHandles="1" noChangeArrowheads="1" noChangeShapeType="1" noTextEdit="1"/>
              </p:cNvSpPr>
              <p:nvPr/>
            </p:nvSpPr>
            <p:spPr>
              <a:xfrm>
                <a:off x="7308305" y="4078594"/>
                <a:ext cx="1572866" cy="400110"/>
              </a:xfrm>
              <a:prstGeom prst="rect">
                <a:avLst/>
              </a:prstGeom>
              <a:blipFill>
                <a:blip r:embed="rId9"/>
                <a:stretch>
                  <a:fillRect b="-6061"/>
                </a:stretch>
              </a:blipFill>
            </p:spPr>
            <p:txBody>
              <a:bodyPr/>
              <a:lstStyle/>
              <a:p>
                <a:r>
                  <a:rPr lang="en-US">
                    <a:noFill/>
                  </a:rPr>
                  <a:t> </a:t>
                </a:r>
              </a:p>
            </p:txBody>
          </p:sp>
        </mc:Fallback>
      </mc:AlternateContent>
    </p:spTree>
    <p:extLst>
      <p:ext uri="{BB962C8B-B14F-4D97-AF65-F5344CB8AC3E}">
        <p14:creationId xmlns:p14="http://schemas.microsoft.com/office/powerpoint/2010/main" val="14369255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617F09-C68F-4491-840D-AB27F4E80428}"/>
              </a:ext>
            </a:extLst>
          </p:cNvPr>
          <p:cNvSpPr>
            <a:spLocks noGrp="1"/>
          </p:cNvSpPr>
          <p:nvPr>
            <p:ph type="title"/>
          </p:nvPr>
        </p:nvSpPr>
        <p:spPr/>
        <p:txBody>
          <a:bodyPr/>
          <a:lstStyle/>
          <a:p>
            <a:r>
              <a:rPr lang="en-US" sz="3600" dirty="0"/>
              <a:t>Background: Review of SV model [3]</a:t>
            </a:r>
          </a:p>
        </p:txBody>
      </p:sp>
      <p:sp>
        <p:nvSpPr>
          <p:cNvPr id="3" name="Content Placeholder 2">
            <a:extLst>
              <a:ext uri="{FF2B5EF4-FFF2-40B4-BE49-F238E27FC236}">
                <a16:creationId xmlns:a16="http://schemas.microsoft.com/office/drawing/2014/main" id="{16C3613C-6507-4BC7-8BEF-14CC68045BBB}"/>
              </a:ext>
            </a:extLst>
          </p:cNvPr>
          <p:cNvSpPr>
            <a:spLocks noGrp="1"/>
          </p:cNvSpPr>
          <p:nvPr>
            <p:ph idx="1"/>
          </p:nvPr>
        </p:nvSpPr>
        <p:spPr/>
        <p:txBody>
          <a:bodyPr/>
          <a:lstStyle/>
          <a:p>
            <a:pPr marL="457200" indent="-457200">
              <a:buFont typeface="Arial" panose="020B0604020202020204" pitchFamily="34" charset="0"/>
              <a:buChar char="•"/>
            </a:pPr>
            <a:r>
              <a:rPr lang="en-US" sz="1800" dirty="0"/>
              <a:t>First cluster is formed by “direct” path to receiver</a:t>
            </a:r>
          </a:p>
          <a:p>
            <a:pPr marL="457200" indent="-457200">
              <a:buFont typeface="Arial" panose="020B0604020202020204" pitchFamily="34" charset="0"/>
              <a:buChar char="•"/>
            </a:pPr>
            <a:r>
              <a:rPr lang="en-US" sz="1800" dirty="0"/>
              <a:t>Subsequent cluster result from reflections from the building walls/doors</a:t>
            </a:r>
          </a:p>
          <a:p>
            <a:pPr marL="457200" indent="-457200">
              <a:buFont typeface="Arial" panose="020B0604020202020204" pitchFamily="34" charset="0"/>
              <a:buChar char="•"/>
            </a:pPr>
            <a:r>
              <a:rPr lang="en-US" sz="1800" dirty="0"/>
              <a:t>Cluster arrival times (the arrival times of the first rays of the clusters) are modeled as Poisson arrival process with some rate </a:t>
            </a:r>
            <a:r>
              <a:rPr lang="el-GR" sz="1800" dirty="0"/>
              <a:t>Γ</a:t>
            </a:r>
            <a:endParaRPr lang="en-US" sz="1800" dirty="0"/>
          </a:p>
          <a:p>
            <a:pPr marL="457200" indent="-457200">
              <a:buFont typeface="Arial" panose="020B0604020202020204" pitchFamily="34" charset="0"/>
              <a:buChar char="•"/>
            </a:pPr>
            <a:r>
              <a:rPr lang="en-US" sz="1800" dirty="0"/>
              <a:t>Within each cluster, subsequent rays also arrive according to a Poisson process with another rate </a:t>
            </a:r>
            <a:r>
              <a:rPr lang="el-GR" sz="1800" dirty="0"/>
              <a:t>γ</a:t>
            </a:r>
            <a:r>
              <a:rPr lang="en-US" sz="1800" dirty="0"/>
              <a:t>.  Note all clusters use same </a:t>
            </a:r>
            <a:r>
              <a:rPr lang="el-GR" sz="1800" dirty="0"/>
              <a:t>γ</a:t>
            </a:r>
            <a:r>
              <a:rPr lang="en-US" sz="1800" dirty="0"/>
              <a:t>.</a:t>
            </a:r>
          </a:p>
          <a:p>
            <a:pPr marL="0" indent="0"/>
            <a:endParaRPr lang="en-US" dirty="0"/>
          </a:p>
        </p:txBody>
      </p:sp>
      <p:sp>
        <p:nvSpPr>
          <p:cNvPr id="4" name="Slide Number Placeholder 3">
            <a:extLst>
              <a:ext uri="{FF2B5EF4-FFF2-40B4-BE49-F238E27FC236}">
                <a16:creationId xmlns:a16="http://schemas.microsoft.com/office/drawing/2014/main" id="{8BCC7EE6-8913-41EB-86E7-D83353466CE9}"/>
              </a:ext>
            </a:extLst>
          </p:cNvPr>
          <p:cNvSpPr>
            <a:spLocks noGrp="1"/>
          </p:cNvSpPr>
          <p:nvPr>
            <p:ph type="sldNum" idx="10"/>
          </p:nvPr>
        </p:nvSpPr>
        <p:spPr/>
        <p:txBody>
          <a:bodyPr/>
          <a:lstStyle/>
          <a:p>
            <a:pPr>
              <a:defRPr/>
            </a:pPr>
            <a:r>
              <a:rPr lang="en-US" altLang="en-US" dirty="0"/>
              <a:t>Slide </a:t>
            </a:r>
            <a:fld id="{5DD27314-9434-4B6F-80C2-AAC402118CDA}" type="slidenum">
              <a:rPr lang="en-US" altLang="en-US" smtClean="0"/>
              <a:pPr>
                <a:defRPr/>
              </a:pPr>
              <a:t>7</a:t>
            </a:fld>
            <a:endParaRPr lang="en-US" altLang="en-US" dirty="0"/>
          </a:p>
        </p:txBody>
      </p:sp>
      <p:grpSp>
        <p:nvGrpSpPr>
          <p:cNvPr id="52" name="Group 51">
            <a:extLst>
              <a:ext uri="{FF2B5EF4-FFF2-40B4-BE49-F238E27FC236}">
                <a16:creationId xmlns:a16="http://schemas.microsoft.com/office/drawing/2014/main" id="{2C448829-9628-4CA7-A6C4-77AFCEE8B962}"/>
              </a:ext>
            </a:extLst>
          </p:cNvPr>
          <p:cNvGrpSpPr/>
          <p:nvPr/>
        </p:nvGrpSpPr>
        <p:grpSpPr>
          <a:xfrm>
            <a:off x="2257171" y="3818600"/>
            <a:ext cx="4403063" cy="2060705"/>
            <a:chOff x="2208131" y="4173549"/>
            <a:chExt cx="3352091" cy="1705757"/>
          </a:xfrm>
        </p:grpSpPr>
        <p:cxnSp>
          <p:nvCxnSpPr>
            <p:cNvPr id="15" name="Straight Connector 14">
              <a:extLst>
                <a:ext uri="{FF2B5EF4-FFF2-40B4-BE49-F238E27FC236}">
                  <a16:creationId xmlns:a16="http://schemas.microsoft.com/office/drawing/2014/main" id="{616C1726-7950-44A4-9289-974173F0ECDE}"/>
                </a:ext>
              </a:extLst>
            </p:cNvPr>
            <p:cNvCxnSpPr/>
            <p:nvPr/>
          </p:nvCxnSpPr>
          <p:spPr bwMode="auto">
            <a:xfrm>
              <a:off x="2699792" y="4173549"/>
              <a:ext cx="0" cy="1440160"/>
            </a:xfrm>
            <a:prstGeom prst="line">
              <a:avLst/>
            </a:pr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16" name="Straight Connector 15">
              <a:extLst>
                <a:ext uri="{FF2B5EF4-FFF2-40B4-BE49-F238E27FC236}">
                  <a16:creationId xmlns:a16="http://schemas.microsoft.com/office/drawing/2014/main" id="{83B5BE12-2750-4F1F-9D2F-D10727B5F62A}"/>
                </a:ext>
              </a:extLst>
            </p:cNvPr>
            <p:cNvCxnSpPr/>
            <p:nvPr/>
          </p:nvCxnSpPr>
          <p:spPr bwMode="auto">
            <a:xfrm>
              <a:off x="2699792" y="5635068"/>
              <a:ext cx="2808312" cy="0"/>
            </a:xfrm>
            <a:prstGeom prst="line">
              <a:avLst/>
            </a:pr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grpSp>
          <p:nvGrpSpPr>
            <p:cNvPr id="19" name="Group 18">
              <a:extLst>
                <a:ext uri="{FF2B5EF4-FFF2-40B4-BE49-F238E27FC236}">
                  <a16:creationId xmlns:a16="http://schemas.microsoft.com/office/drawing/2014/main" id="{C03B97AD-ECC2-44CD-89C1-4B097E75CEF1}"/>
                </a:ext>
              </a:extLst>
            </p:cNvPr>
            <p:cNvGrpSpPr/>
            <p:nvPr/>
          </p:nvGrpSpPr>
          <p:grpSpPr>
            <a:xfrm>
              <a:off x="2926620" y="4823800"/>
              <a:ext cx="760831" cy="818315"/>
              <a:chOff x="3630893" y="4722089"/>
              <a:chExt cx="473054" cy="600478"/>
            </a:xfrm>
          </p:grpSpPr>
          <p:cxnSp>
            <p:nvCxnSpPr>
              <p:cNvPr id="37" name="Straight Arrow Connector 36">
                <a:extLst>
                  <a:ext uri="{FF2B5EF4-FFF2-40B4-BE49-F238E27FC236}">
                    <a16:creationId xmlns:a16="http://schemas.microsoft.com/office/drawing/2014/main" id="{7387C6CB-4C48-47C6-8BED-218E2D4BB157}"/>
                  </a:ext>
                </a:extLst>
              </p:cNvPr>
              <p:cNvCxnSpPr>
                <a:endCxn id="38" idx="0"/>
              </p:cNvCxnSpPr>
              <p:nvPr/>
            </p:nvCxnSpPr>
            <p:spPr bwMode="auto">
              <a:xfrm flipH="1" flipV="1">
                <a:off x="3631265" y="4722089"/>
                <a:ext cx="4631" cy="600478"/>
              </a:xfrm>
              <a:prstGeom prst="straightConnector1">
                <a:avLst/>
              </a:prstGeom>
              <a:solidFill>
                <a:srgbClr val="00B8FF"/>
              </a:solidFill>
              <a:ln w="95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38" name="Freeform: Shape 37">
                <a:extLst>
                  <a:ext uri="{FF2B5EF4-FFF2-40B4-BE49-F238E27FC236}">
                    <a16:creationId xmlns:a16="http://schemas.microsoft.com/office/drawing/2014/main" id="{7A23B42F-084F-4897-83E1-9D57BF04FC92}"/>
                  </a:ext>
                </a:extLst>
              </p:cNvPr>
              <p:cNvSpPr/>
              <p:nvPr/>
            </p:nvSpPr>
            <p:spPr bwMode="auto">
              <a:xfrm>
                <a:off x="3630893" y="4722089"/>
                <a:ext cx="473054" cy="600477"/>
              </a:xfrm>
              <a:custGeom>
                <a:avLst/>
                <a:gdLst>
                  <a:gd name="connsiteX0" fmla="*/ 399 w 507393"/>
                  <a:gd name="connsiteY0" fmla="*/ 0 h 751437"/>
                  <a:gd name="connsiteX1" fmla="*/ 81880 w 507393"/>
                  <a:gd name="connsiteY1" fmla="*/ 461726 h 751437"/>
                  <a:gd name="connsiteX2" fmla="*/ 507393 w 507393"/>
                  <a:gd name="connsiteY2" fmla="*/ 751437 h 751437"/>
                  <a:gd name="connsiteX3" fmla="*/ 507393 w 507393"/>
                  <a:gd name="connsiteY3" fmla="*/ 751437 h 751437"/>
                </a:gdLst>
                <a:ahLst/>
                <a:cxnLst>
                  <a:cxn ang="0">
                    <a:pos x="connsiteX0" y="connsiteY0"/>
                  </a:cxn>
                  <a:cxn ang="0">
                    <a:pos x="connsiteX1" y="connsiteY1"/>
                  </a:cxn>
                  <a:cxn ang="0">
                    <a:pos x="connsiteX2" y="connsiteY2"/>
                  </a:cxn>
                  <a:cxn ang="0">
                    <a:pos x="connsiteX3" y="connsiteY3"/>
                  </a:cxn>
                </a:cxnLst>
                <a:rect l="l" t="t" r="r" b="b"/>
                <a:pathLst>
                  <a:path w="507393" h="751437">
                    <a:moveTo>
                      <a:pt x="399" y="0"/>
                    </a:moveTo>
                    <a:cubicBezTo>
                      <a:pt x="-1110" y="168243"/>
                      <a:pt x="-2619" y="336487"/>
                      <a:pt x="81880" y="461726"/>
                    </a:cubicBezTo>
                    <a:cubicBezTo>
                      <a:pt x="166379" y="586965"/>
                      <a:pt x="507393" y="751437"/>
                      <a:pt x="507393" y="751437"/>
                    </a:cubicBezTo>
                    <a:lnTo>
                      <a:pt x="507393" y="751437"/>
                    </a:lnTo>
                  </a:path>
                </a:pathLst>
              </a:custGeom>
              <a:no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endParaRPr kumimoji="0" lang="en-US" sz="1200" b="0" i="0" u="none" strike="noStrike" cap="none" normalizeH="0" baseline="0" dirty="0">
                  <a:ln>
                    <a:noFill/>
                  </a:ln>
                  <a:solidFill>
                    <a:schemeClr val="bg1"/>
                  </a:solidFill>
                  <a:effectLst/>
                  <a:latin typeface="Times New Roman" charset="0"/>
                  <a:ea typeface="ＭＳ Ｐゴシック" charset="0"/>
                  <a:cs typeface="ＭＳ Ｐゴシック" charset="0"/>
                </a:endParaRPr>
              </a:p>
            </p:txBody>
          </p:sp>
        </p:grpSp>
        <p:grpSp>
          <p:nvGrpSpPr>
            <p:cNvPr id="20" name="Group 19">
              <a:extLst>
                <a:ext uri="{FF2B5EF4-FFF2-40B4-BE49-F238E27FC236}">
                  <a16:creationId xmlns:a16="http://schemas.microsoft.com/office/drawing/2014/main" id="{4FD9E343-C5AE-429F-B4EE-C785AD11AE84}"/>
                </a:ext>
              </a:extLst>
            </p:cNvPr>
            <p:cNvGrpSpPr/>
            <p:nvPr/>
          </p:nvGrpSpPr>
          <p:grpSpPr>
            <a:xfrm>
              <a:off x="3668503" y="5138125"/>
              <a:ext cx="443282" cy="507056"/>
              <a:chOff x="3630893" y="4722089"/>
              <a:chExt cx="473054" cy="600478"/>
            </a:xfrm>
          </p:grpSpPr>
          <p:cxnSp>
            <p:nvCxnSpPr>
              <p:cNvPr id="35" name="Straight Arrow Connector 34">
                <a:extLst>
                  <a:ext uri="{FF2B5EF4-FFF2-40B4-BE49-F238E27FC236}">
                    <a16:creationId xmlns:a16="http://schemas.microsoft.com/office/drawing/2014/main" id="{2E5A6738-240D-4518-85E9-DAA76F430B4D}"/>
                  </a:ext>
                </a:extLst>
              </p:cNvPr>
              <p:cNvCxnSpPr>
                <a:endCxn id="36" idx="0"/>
              </p:cNvCxnSpPr>
              <p:nvPr/>
            </p:nvCxnSpPr>
            <p:spPr bwMode="auto">
              <a:xfrm flipH="1" flipV="1">
                <a:off x="3631265" y="4722089"/>
                <a:ext cx="4631" cy="600478"/>
              </a:xfrm>
              <a:prstGeom prst="straightConnector1">
                <a:avLst/>
              </a:prstGeom>
              <a:solidFill>
                <a:srgbClr val="00B8FF"/>
              </a:solidFill>
              <a:ln w="95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36" name="Freeform: Shape 35">
                <a:extLst>
                  <a:ext uri="{FF2B5EF4-FFF2-40B4-BE49-F238E27FC236}">
                    <a16:creationId xmlns:a16="http://schemas.microsoft.com/office/drawing/2014/main" id="{F2B3768E-F158-4D76-82CA-492D64F56603}"/>
                  </a:ext>
                </a:extLst>
              </p:cNvPr>
              <p:cNvSpPr/>
              <p:nvPr/>
            </p:nvSpPr>
            <p:spPr bwMode="auto">
              <a:xfrm>
                <a:off x="3630893" y="4722089"/>
                <a:ext cx="473054" cy="600477"/>
              </a:xfrm>
              <a:custGeom>
                <a:avLst/>
                <a:gdLst>
                  <a:gd name="connsiteX0" fmla="*/ 399 w 507393"/>
                  <a:gd name="connsiteY0" fmla="*/ 0 h 751437"/>
                  <a:gd name="connsiteX1" fmla="*/ 81880 w 507393"/>
                  <a:gd name="connsiteY1" fmla="*/ 461726 h 751437"/>
                  <a:gd name="connsiteX2" fmla="*/ 507393 w 507393"/>
                  <a:gd name="connsiteY2" fmla="*/ 751437 h 751437"/>
                  <a:gd name="connsiteX3" fmla="*/ 507393 w 507393"/>
                  <a:gd name="connsiteY3" fmla="*/ 751437 h 751437"/>
                </a:gdLst>
                <a:ahLst/>
                <a:cxnLst>
                  <a:cxn ang="0">
                    <a:pos x="connsiteX0" y="connsiteY0"/>
                  </a:cxn>
                  <a:cxn ang="0">
                    <a:pos x="connsiteX1" y="connsiteY1"/>
                  </a:cxn>
                  <a:cxn ang="0">
                    <a:pos x="connsiteX2" y="connsiteY2"/>
                  </a:cxn>
                  <a:cxn ang="0">
                    <a:pos x="connsiteX3" y="connsiteY3"/>
                  </a:cxn>
                </a:cxnLst>
                <a:rect l="l" t="t" r="r" b="b"/>
                <a:pathLst>
                  <a:path w="507393" h="751437">
                    <a:moveTo>
                      <a:pt x="399" y="0"/>
                    </a:moveTo>
                    <a:cubicBezTo>
                      <a:pt x="-1110" y="168243"/>
                      <a:pt x="-2619" y="336487"/>
                      <a:pt x="81880" y="461726"/>
                    </a:cubicBezTo>
                    <a:cubicBezTo>
                      <a:pt x="166379" y="586965"/>
                      <a:pt x="507393" y="751437"/>
                      <a:pt x="507393" y="751437"/>
                    </a:cubicBezTo>
                    <a:lnTo>
                      <a:pt x="507393" y="751437"/>
                    </a:lnTo>
                  </a:path>
                </a:pathLst>
              </a:custGeom>
              <a:no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endParaRPr kumimoji="0" lang="en-US" sz="1200" b="0" i="0" u="none" strike="noStrike" cap="none" normalizeH="0" baseline="0" dirty="0">
                  <a:ln>
                    <a:noFill/>
                  </a:ln>
                  <a:solidFill>
                    <a:schemeClr val="bg1"/>
                  </a:solidFill>
                  <a:effectLst/>
                  <a:latin typeface="Times New Roman" charset="0"/>
                  <a:ea typeface="ＭＳ Ｐゴシック" charset="0"/>
                  <a:cs typeface="ＭＳ Ｐゴシック" charset="0"/>
                </a:endParaRPr>
              </a:p>
            </p:txBody>
          </p:sp>
        </p:grpSp>
        <p:sp>
          <p:nvSpPr>
            <p:cNvPr id="21" name="TextBox 20">
              <a:extLst>
                <a:ext uri="{FF2B5EF4-FFF2-40B4-BE49-F238E27FC236}">
                  <a16:creationId xmlns:a16="http://schemas.microsoft.com/office/drawing/2014/main" id="{12E52A1C-92EA-4E89-ADFD-EC555BC43B7B}"/>
                </a:ext>
              </a:extLst>
            </p:cNvPr>
            <p:cNvSpPr txBox="1"/>
            <p:nvPr/>
          </p:nvSpPr>
          <p:spPr>
            <a:xfrm>
              <a:off x="5313038" y="5602307"/>
              <a:ext cx="247184" cy="276999"/>
            </a:xfrm>
            <a:prstGeom prst="rect">
              <a:avLst/>
            </a:prstGeom>
            <a:noFill/>
          </p:spPr>
          <p:txBody>
            <a:bodyPr wrap="none" rtlCol="0">
              <a:spAutoFit/>
            </a:bodyPr>
            <a:lstStyle/>
            <a:p>
              <a:r>
                <a:rPr lang="el-GR" dirty="0">
                  <a:solidFill>
                    <a:schemeClr val="tx1"/>
                  </a:solidFill>
                </a:rPr>
                <a:t>τ</a:t>
              </a:r>
              <a:endParaRPr lang="en-US" dirty="0">
                <a:solidFill>
                  <a:schemeClr val="tx1"/>
                </a:solidFill>
              </a:endParaRPr>
            </a:p>
          </p:txBody>
        </p:sp>
        <p:sp>
          <p:nvSpPr>
            <p:cNvPr id="22" name="TextBox 21">
              <a:extLst>
                <a:ext uri="{FF2B5EF4-FFF2-40B4-BE49-F238E27FC236}">
                  <a16:creationId xmlns:a16="http://schemas.microsoft.com/office/drawing/2014/main" id="{DC1FFEB2-4B30-4CCC-A2D8-6AFBC05ED4F0}"/>
                </a:ext>
              </a:extLst>
            </p:cNvPr>
            <p:cNvSpPr txBox="1"/>
            <p:nvPr/>
          </p:nvSpPr>
          <p:spPr>
            <a:xfrm>
              <a:off x="2208131" y="4360101"/>
              <a:ext cx="691215" cy="276999"/>
            </a:xfrm>
            <a:prstGeom prst="rect">
              <a:avLst/>
            </a:prstGeom>
            <a:noFill/>
          </p:spPr>
          <p:txBody>
            <a:bodyPr wrap="none" rtlCol="0">
              <a:spAutoFit/>
            </a:bodyPr>
            <a:lstStyle/>
            <a:p>
              <a:r>
                <a:rPr lang="en-US" dirty="0">
                  <a:solidFill>
                    <a:schemeClr val="tx1"/>
                  </a:solidFill>
                </a:rPr>
                <a:t>PDP( )</a:t>
              </a:r>
              <a:r>
                <a:rPr lang="en-US" dirty="0"/>
                <a:t>P</a:t>
              </a:r>
            </a:p>
          </p:txBody>
        </p:sp>
        <p:sp>
          <p:nvSpPr>
            <p:cNvPr id="34" name="TextBox 33">
              <a:extLst>
                <a:ext uri="{FF2B5EF4-FFF2-40B4-BE49-F238E27FC236}">
                  <a16:creationId xmlns:a16="http://schemas.microsoft.com/office/drawing/2014/main" id="{109A8153-1901-4FBC-9AC2-4B6A5784BD1C}"/>
                </a:ext>
              </a:extLst>
            </p:cNvPr>
            <p:cNvSpPr txBox="1"/>
            <p:nvPr/>
          </p:nvSpPr>
          <p:spPr>
            <a:xfrm>
              <a:off x="2442449" y="4349421"/>
              <a:ext cx="324128" cy="276999"/>
            </a:xfrm>
            <a:prstGeom prst="rect">
              <a:avLst/>
            </a:prstGeom>
            <a:noFill/>
          </p:spPr>
          <p:txBody>
            <a:bodyPr wrap="none" rtlCol="0">
              <a:spAutoFit/>
            </a:bodyPr>
            <a:lstStyle/>
            <a:p>
              <a:r>
                <a:rPr lang="el-GR" dirty="0">
                  <a:solidFill>
                    <a:schemeClr val="tx1"/>
                  </a:solidFill>
                </a:rPr>
                <a:t>τ</a:t>
              </a:r>
              <a:r>
                <a:rPr lang="en-US" dirty="0">
                  <a:solidFill>
                    <a:schemeClr val="tx1"/>
                  </a:solidFill>
                </a:rPr>
                <a:t>  </a:t>
              </a:r>
            </a:p>
          </p:txBody>
        </p:sp>
        <p:grpSp>
          <p:nvGrpSpPr>
            <p:cNvPr id="39" name="Group 38">
              <a:extLst>
                <a:ext uri="{FF2B5EF4-FFF2-40B4-BE49-F238E27FC236}">
                  <a16:creationId xmlns:a16="http://schemas.microsoft.com/office/drawing/2014/main" id="{A33371F8-0A94-4D24-B8EC-6A326FC76EDB}"/>
                </a:ext>
              </a:extLst>
            </p:cNvPr>
            <p:cNvGrpSpPr/>
            <p:nvPr/>
          </p:nvGrpSpPr>
          <p:grpSpPr>
            <a:xfrm>
              <a:off x="4135918" y="5320756"/>
              <a:ext cx="508089" cy="314312"/>
              <a:chOff x="3630893" y="4722089"/>
              <a:chExt cx="473054" cy="600478"/>
            </a:xfrm>
          </p:grpSpPr>
          <p:cxnSp>
            <p:nvCxnSpPr>
              <p:cNvPr id="40" name="Straight Arrow Connector 39">
                <a:extLst>
                  <a:ext uri="{FF2B5EF4-FFF2-40B4-BE49-F238E27FC236}">
                    <a16:creationId xmlns:a16="http://schemas.microsoft.com/office/drawing/2014/main" id="{35A89952-DB1A-413B-A851-B2DDE5EA1008}"/>
                  </a:ext>
                </a:extLst>
              </p:cNvPr>
              <p:cNvCxnSpPr>
                <a:endCxn id="41" idx="0"/>
              </p:cNvCxnSpPr>
              <p:nvPr/>
            </p:nvCxnSpPr>
            <p:spPr bwMode="auto">
              <a:xfrm flipH="1" flipV="1">
                <a:off x="3631265" y="4722089"/>
                <a:ext cx="4631" cy="600478"/>
              </a:xfrm>
              <a:prstGeom prst="straightConnector1">
                <a:avLst/>
              </a:prstGeom>
              <a:solidFill>
                <a:srgbClr val="00B8FF"/>
              </a:solidFill>
              <a:ln w="95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41" name="Freeform: Shape 40">
                <a:extLst>
                  <a:ext uri="{FF2B5EF4-FFF2-40B4-BE49-F238E27FC236}">
                    <a16:creationId xmlns:a16="http://schemas.microsoft.com/office/drawing/2014/main" id="{2CF0C85B-D880-4642-A227-6B2DEEB799D5}"/>
                  </a:ext>
                </a:extLst>
              </p:cNvPr>
              <p:cNvSpPr/>
              <p:nvPr/>
            </p:nvSpPr>
            <p:spPr bwMode="auto">
              <a:xfrm>
                <a:off x="3630893" y="4722089"/>
                <a:ext cx="473054" cy="600477"/>
              </a:xfrm>
              <a:custGeom>
                <a:avLst/>
                <a:gdLst>
                  <a:gd name="connsiteX0" fmla="*/ 399 w 507393"/>
                  <a:gd name="connsiteY0" fmla="*/ 0 h 751437"/>
                  <a:gd name="connsiteX1" fmla="*/ 81880 w 507393"/>
                  <a:gd name="connsiteY1" fmla="*/ 461726 h 751437"/>
                  <a:gd name="connsiteX2" fmla="*/ 507393 w 507393"/>
                  <a:gd name="connsiteY2" fmla="*/ 751437 h 751437"/>
                  <a:gd name="connsiteX3" fmla="*/ 507393 w 507393"/>
                  <a:gd name="connsiteY3" fmla="*/ 751437 h 751437"/>
                </a:gdLst>
                <a:ahLst/>
                <a:cxnLst>
                  <a:cxn ang="0">
                    <a:pos x="connsiteX0" y="connsiteY0"/>
                  </a:cxn>
                  <a:cxn ang="0">
                    <a:pos x="connsiteX1" y="connsiteY1"/>
                  </a:cxn>
                  <a:cxn ang="0">
                    <a:pos x="connsiteX2" y="connsiteY2"/>
                  </a:cxn>
                  <a:cxn ang="0">
                    <a:pos x="connsiteX3" y="connsiteY3"/>
                  </a:cxn>
                </a:cxnLst>
                <a:rect l="l" t="t" r="r" b="b"/>
                <a:pathLst>
                  <a:path w="507393" h="751437">
                    <a:moveTo>
                      <a:pt x="399" y="0"/>
                    </a:moveTo>
                    <a:cubicBezTo>
                      <a:pt x="-1110" y="168243"/>
                      <a:pt x="-2619" y="336487"/>
                      <a:pt x="81880" y="461726"/>
                    </a:cubicBezTo>
                    <a:cubicBezTo>
                      <a:pt x="166379" y="586965"/>
                      <a:pt x="507393" y="751437"/>
                      <a:pt x="507393" y="751437"/>
                    </a:cubicBezTo>
                    <a:lnTo>
                      <a:pt x="507393" y="751437"/>
                    </a:lnTo>
                  </a:path>
                </a:pathLst>
              </a:custGeom>
              <a:no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endParaRPr kumimoji="0" lang="en-US" sz="1200" b="0" i="0" u="none" strike="noStrike" cap="none" normalizeH="0" baseline="0" dirty="0">
                  <a:ln>
                    <a:noFill/>
                  </a:ln>
                  <a:solidFill>
                    <a:schemeClr val="bg1"/>
                  </a:solidFill>
                  <a:effectLst/>
                  <a:latin typeface="Times New Roman" charset="0"/>
                  <a:ea typeface="ＭＳ Ｐゴシック" charset="0"/>
                  <a:cs typeface="ＭＳ Ｐゴシック" charset="0"/>
                </a:endParaRPr>
              </a:p>
            </p:txBody>
          </p:sp>
        </p:grpSp>
        <p:sp>
          <p:nvSpPr>
            <p:cNvPr id="43" name="Freeform: Shape 42">
              <a:extLst>
                <a:ext uri="{FF2B5EF4-FFF2-40B4-BE49-F238E27FC236}">
                  <a16:creationId xmlns:a16="http://schemas.microsoft.com/office/drawing/2014/main" id="{5B6178E4-C5D5-43B7-8F56-4D71160F2678}"/>
                </a:ext>
              </a:extLst>
            </p:cNvPr>
            <p:cNvSpPr/>
            <p:nvPr/>
          </p:nvSpPr>
          <p:spPr bwMode="auto">
            <a:xfrm>
              <a:off x="2905125" y="4876800"/>
              <a:ext cx="2019300" cy="657225"/>
            </a:xfrm>
            <a:custGeom>
              <a:avLst/>
              <a:gdLst>
                <a:gd name="connsiteX0" fmla="*/ 0 w 2019300"/>
                <a:gd name="connsiteY0" fmla="*/ 0 h 657225"/>
                <a:gd name="connsiteX1" fmla="*/ 771525 w 2019300"/>
                <a:gd name="connsiteY1" fmla="*/ 333375 h 657225"/>
                <a:gd name="connsiteX2" fmla="*/ 1228725 w 2019300"/>
                <a:gd name="connsiteY2" fmla="*/ 514350 h 657225"/>
                <a:gd name="connsiteX3" fmla="*/ 2019300 w 2019300"/>
                <a:gd name="connsiteY3" fmla="*/ 657225 h 657225"/>
                <a:gd name="connsiteX4" fmla="*/ 2019300 w 2019300"/>
                <a:gd name="connsiteY4" fmla="*/ 657225 h 6572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19300" h="657225">
                  <a:moveTo>
                    <a:pt x="0" y="0"/>
                  </a:moveTo>
                  <a:lnTo>
                    <a:pt x="771525" y="333375"/>
                  </a:lnTo>
                  <a:cubicBezTo>
                    <a:pt x="976313" y="419100"/>
                    <a:pt x="1020763" y="460375"/>
                    <a:pt x="1228725" y="514350"/>
                  </a:cubicBezTo>
                  <a:cubicBezTo>
                    <a:pt x="1436687" y="568325"/>
                    <a:pt x="2019300" y="657225"/>
                    <a:pt x="2019300" y="657225"/>
                  </a:cubicBezTo>
                  <a:lnTo>
                    <a:pt x="2019300" y="657225"/>
                  </a:lnTo>
                </a:path>
              </a:pathLst>
            </a:custGeom>
            <a:no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endParaRPr kumimoji="0" lang="en-US" sz="1200" b="0" i="0" u="none" strike="noStrike" cap="none" normalizeH="0" baseline="0" dirty="0">
                <a:ln>
                  <a:noFill/>
                </a:ln>
                <a:solidFill>
                  <a:schemeClr val="bg1"/>
                </a:solidFill>
                <a:effectLst/>
                <a:latin typeface="Times New Roman" charset="0"/>
                <a:ea typeface="ＭＳ Ｐゴシック" charset="0"/>
                <a:cs typeface="ＭＳ Ｐゴシック" charset="0"/>
              </a:endParaRPr>
            </a:p>
          </p:txBody>
        </p:sp>
        <p:sp>
          <p:nvSpPr>
            <p:cNvPr id="44" name="TextBox 43">
              <a:extLst>
                <a:ext uri="{FF2B5EF4-FFF2-40B4-BE49-F238E27FC236}">
                  <a16:creationId xmlns:a16="http://schemas.microsoft.com/office/drawing/2014/main" id="{C81A6CA5-25A2-4BFA-B211-553F2CEC5F45}"/>
                </a:ext>
              </a:extLst>
            </p:cNvPr>
            <p:cNvSpPr txBox="1"/>
            <p:nvPr/>
          </p:nvSpPr>
          <p:spPr>
            <a:xfrm>
              <a:off x="3906828" y="4784879"/>
              <a:ext cx="1216152" cy="461665"/>
            </a:xfrm>
            <a:prstGeom prst="rect">
              <a:avLst/>
            </a:prstGeom>
            <a:noFill/>
          </p:spPr>
          <p:txBody>
            <a:bodyPr wrap="square" rtlCol="0">
              <a:spAutoFit/>
            </a:bodyPr>
            <a:lstStyle/>
            <a:p>
              <a:r>
                <a:rPr lang="en-US" sz="2400" dirty="0">
                  <a:solidFill>
                    <a:schemeClr val="tx1"/>
                  </a:solidFill>
                </a:rPr>
                <a:t>e </a:t>
              </a:r>
              <a:r>
                <a:rPr lang="en-US" sz="2400" baseline="30000" dirty="0">
                  <a:solidFill>
                    <a:schemeClr val="tx1"/>
                  </a:solidFill>
                </a:rPr>
                <a:t>-</a:t>
              </a:r>
              <a:r>
                <a:rPr lang="el-GR" sz="2400" baseline="30000" dirty="0">
                  <a:solidFill>
                    <a:schemeClr val="tx1"/>
                  </a:solidFill>
                </a:rPr>
                <a:t>τ</a:t>
              </a:r>
              <a:r>
                <a:rPr lang="en-US" sz="2400" baseline="30000" dirty="0">
                  <a:solidFill>
                    <a:schemeClr val="tx1"/>
                  </a:solidFill>
                </a:rPr>
                <a:t>/ </a:t>
              </a:r>
              <a:r>
                <a:rPr lang="el-GR" sz="2400" baseline="30000" dirty="0">
                  <a:solidFill>
                    <a:schemeClr val="tx1"/>
                  </a:solidFill>
                </a:rPr>
                <a:t>γ</a:t>
              </a:r>
              <a:endParaRPr lang="en-US" sz="2400" baseline="30000" dirty="0">
                <a:solidFill>
                  <a:schemeClr val="tx1"/>
                </a:solidFill>
              </a:endParaRPr>
            </a:p>
          </p:txBody>
        </p:sp>
        <p:cxnSp>
          <p:nvCxnSpPr>
            <p:cNvPr id="46" name="Straight Arrow Connector 45">
              <a:extLst>
                <a:ext uri="{FF2B5EF4-FFF2-40B4-BE49-F238E27FC236}">
                  <a16:creationId xmlns:a16="http://schemas.microsoft.com/office/drawing/2014/main" id="{C659A359-ED5C-4A6B-99C6-9B5975B5DA68}"/>
                </a:ext>
              </a:extLst>
            </p:cNvPr>
            <p:cNvCxnSpPr>
              <a:endCxn id="38" idx="1"/>
            </p:cNvCxnSpPr>
            <p:nvPr/>
          </p:nvCxnSpPr>
          <p:spPr bwMode="auto">
            <a:xfrm flipH="1">
              <a:off x="3049399" y="5098926"/>
              <a:ext cx="939173" cy="227693"/>
            </a:xfrm>
            <a:prstGeom prst="straightConnector1">
              <a:avLst/>
            </a:prstGeom>
            <a:solidFill>
              <a:srgbClr val="00B8FF"/>
            </a:solidFill>
            <a:ln w="95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48" name="Straight Arrow Connector 47">
              <a:extLst>
                <a:ext uri="{FF2B5EF4-FFF2-40B4-BE49-F238E27FC236}">
                  <a16:creationId xmlns:a16="http://schemas.microsoft.com/office/drawing/2014/main" id="{19843DF9-016F-4E79-A13A-1DDAC8569CD9}"/>
                </a:ext>
              </a:extLst>
            </p:cNvPr>
            <p:cNvCxnSpPr/>
            <p:nvPr/>
          </p:nvCxnSpPr>
          <p:spPr bwMode="auto">
            <a:xfrm flipH="1">
              <a:off x="3754616" y="5091881"/>
              <a:ext cx="233956" cy="378816"/>
            </a:xfrm>
            <a:prstGeom prst="straightConnector1">
              <a:avLst/>
            </a:prstGeom>
            <a:solidFill>
              <a:srgbClr val="00B8FF"/>
            </a:solidFill>
            <a:ln w="95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50" name="Straight Arrow Connector 49">
              <a:extLst>
                <a:ext uri="{FF2B5EF4-FFF2-40B4-BE49-F238E27FC236}">
                  <a16:creationId xmlns:a16="http://schemas.microsoft.com/office/drawing/2014/main" id="{BB420722-537A-4818-BF31-1344954EDED7}"/>
                </a:ext>
              </a:extLst>
            </p:cNvPr>
            <p:cNvCxnSpPr/>
            <p:nvPr/>
          </p:nvCxnSpPr>
          <p:spPr bwMode="auto">
            <a:xfrm>
              <a:off x="3988572" y="5080881"/>
              <a:ext cx="361246" cy="490310"/>
            </a:xfrm>
            <a:prstGeom prst="straightConnector1">
              <a:avLst/>
            </a:prstGeom>
            <a:solidFill>
              <a:srgbClr val="00B8FF"/>
            </a:solidFill>
            <a:ln w="95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51" name="TextBox 50">
              <a:extLst>
                <a:ext uri="{FF2B5EF4-FFF2-40B4-BE49-F238E27FC236}">
                  <a16:creationId xmlns:a16="http://schemas.microsoft.com/office/drawing/2014/main" id="{F23915FD-5B56-4D97-9885-7E0C5B50685F}"/>
                </a:ext>
              </a:extLst>
            </p:cNvPr>
            <p:cNvSpPr txBox="1"/>
            <p:nvPr/>
          </p:nvSpPr>
          <p:spPr>
            <a:xfrm>
              <a:off x="3061991" y="4670961"/>
              <a:ext cx="1216152" cy="461665"/>
            </a:xfrm>
            <a:prstGeom prst="rect">
              <a:avLst/>
            </a:prstGeom>
            <a:noFill/>
          </p:spPr>
          <p:txBody>
            <a:bodyPr wrap="square" rtlCol="0">
              <a:spAutoFit/>
            </a:bodyPr>
            <a:lstStyle/>
            <a:p>
              <a:r>
                <a:rPr lang="en-US" sz="2400" dirty="0">
                  <a:solidFill>
                    <a:schemeClr val="tx1"/>
                  </a:solidFill>
                </a:rPr>
                <a:t>e </a:t>
              </a:r>
              <a:r>
                <a:rPr lang="en-US" sz="2400" baseline="30000" dirty="0">
                  <a:solidFill>
                    <a:schemeClr val="tx1"/>
                  </a:solidFill>
                </a:rPr>
                <a:t>-</a:t>
              </a:r>
              <a:r>
                <a:rPr lang="el-GR" sz="2400" baseline="30000" dirty="0">
                  <a:solidFill>
                    <a:schemeClr val="tx1"/>
                  </a:solidFill>
                </a:rPr>
                <a:t>τ</a:t>
              </a:r>
              <a:r>
                <a:rPr lang="en-US" sz="2400" baseline="30000" dirty="0">
                  <a:solidFill>
                    <a:schemeClr val="tx1"/>
                  </a:solidFill>
                </a:rPr>
                <a:t>/ </a:t>
              </a:r>
              <a:r>
                <a:rPr lang="el-GR" sz="2400" baseline="30000" dirty="0">
                  <a:solidFill>
                    <a:schemeClr val="tx1"/>
                  </a:solidFill>
                </a:rPr>
                <a:t>Γ</a:t>
              </a:r>
              <a:endParaRPr lang="en-US" sz="2400" baseline="30000" dirty="0">
                <a:solidFill>
                  <a:schemeClr val="tx1"/>
                </a:solidFill>
              </a:endParaRPr>
            </a:p>
          </p:txBody>
        </p:sp>
      </p:grpSp>
    </p:spTree>
    <p:extLst>
      <p:ext uri="{BB962C8B-B14F-4D97-AF65-F5344CB8AC3E}">
        <p14:creationId xmlns:p14="http://schemas.microsoft.com/office/powerpoint/2010/main" val="5469469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E52A61-C395-4B04-8D93-2A40D813A76C}"/>
              </a:ext>
            </a:extLst>
          </p:cNvPr>
          <p:cNvSpPr>
            <a:spLocks noGrp="1"/>
          </p:cNvSpPr>
          <p:nvPr>
            <p:ph type="title"/>
          </p:nvPr>
        </p:nvSpPr>
        <p:spPr/>
        <p:txBody>
          <a:bodyPr/>
          <a:lstStyle/>
          <a:p>
            <a:r>
              <a:rPr lang="en-US" sz="3600" dirty="0"/>
              <a:t>Background: Measurements in [3]</a:t>
            </a:r>
          </a:p>
        </p:txBody>
      </p:sp>
      <p:sp>
        <p:nvSpPr>
          <p:cNvPr id="3" name="Content Placeholder 2">
            <a:extLst>
              <a:ext uri="{FF2B5EF4-FFF2-40B4-BE49-F238E27FC236}">
                <a16:creationId xmlns:a16="http://schemas.microsoft.com/office/drawing/2014/main" id="{09C71AF3-124F-405F-846D-1D0E50E0BBDF}"/>
              </a:ext>
            </a:extLst>
          </p:cNvPr>
          <p:cNvSpPr>
            <a:spLocks noGrp="1"/>
          </p:cNvSpPr>
          <p:nvPr>
            <p:ph idx="1"/>
          </p:nvPr>
        </p:nvSpPr>
        <p:spPr/>
        <p:txBody>
          <a:bodyPr/>
          <a:lstStyle/>
          <a:p>
            <a:pPr>
              <a:buFont typeface="Arial" panose="020B0604020202020204" pitchFamily="34" charset="0"/>
              <a:buChar char="•"/>
            </a:pPr>
            <a:r>
              <a:rPr lang="en-US" sz="2000" dirty="0"/>
              <a:t>Medium size 2 story office building, fc = 1.5 GHz</a:t>
            </a:r>
          </a:p>
          <a:p>
            <a:pPr>
              <a:buFont typeface="Arial" panose="020B0604020202020204" pitchFamily="34" charset="0"/>
              <a:buChar char="•"/>
            </a:pPr>
            <a:r>
              <a:rPr lang="en-US" sz="2000" dirty="0"/>
              <a:t>8 rooms measured with 25 locations within each room</a:t>
            </a:r>
          </a:p>
          <a:p>
            <a:pPr>
              <a:buFont typeface="Arial" panose="020B0604020202020204" pitchFamily="34" charset="0"/>
              <a:buChar char="•"/>
            </a:pPr>
            <a:r>
              <a:rPr lang="en-US" sz="2000" dirty="0"/>
              <a:t>Found that 4 rooms only had 1 cluster and 4 other rooms had 2 clusters.</a:t>
            </a:r>
          </a:p>
        </p:txBody>
      </p:sp>
      <p:pic>
        <p:nvPicPr>
          <p:cNvPr id="5" name="Picture 4">
            <a:extLst>
              <a:ext uri="{FF2B5EF4-FFF2-40B4-BE49-F238E27FC236}">
                <a16:creationId xmlns:a16="http://schemas.microsoft.com/office/drawing/2014/main" id="{082CE588-F174-4CCE-A51B-009BA1937E56}"/>
              </a:ext>
            </a:extLst>
          </p:cNvPr>
          <p:cNvPicPr>
            <a:picLocks noChangeAspect="1"/>
          </p:cNvPicPr>
          <p:nvPr/>
        </p:nvPicPr>
        <p:blipFill>
          <a:blip r:embed="rId2"/>
          <a:stretch>
            <a:fillRect/>
          </a:stretch>
        </p:blipFill>
        <p:spPr>
          <a:xfrm>
            <a:off x="1043608" y="2882652"/>
            <a:ext cx="5080779" cy="3506936"/>
          </a:xfrm>
          <a:prstGeom prst="rect">
            <a:avLst/>
          </a:prstGeom>
        </p:spPr>
      </p:pic>
      <p:pic>
        <p:nvPicPr>
          <p:cNvPr id="7" name="Picture 6">
            <a:extLst>
              <a:ext uri="{FF2B5EF4-FFF2-40B4-BE49-F238E27FC236}">
                <a16:creationId xmlns:a16="http://schemas.microsoft.com/office/drawing/2014/main" id="{AB2616B0-1CB2-41A7-9AB9-E11468D2B1C1}"/>
              </a:ext>
            </a:extLst>
          </p:cNvPr>
          <p:cNvPicPr>
            <a:picLocks noChangeAspect="1"/>
          </p:cNvPicPr>
          <p:nvPr/>
        </p:nvPicPr>
        <p:blipFill>
          <a:blip r:embed="rId3"/>
          <a:stretch>
            <a:fillRect/>
          </a:stretch>
        </p:blipFill>
        <p:spPr>
          <a:xfrm>
            <a:off x="5474671" y="2852936"/>
            <a:ext cx="3669329" cy="1484492"/>
          </a:xfrm>
          <a:prstGeom prst="rect">
            <a:avLst/>
          </a:prstGeom>
        </p:spPr>
      </p:pic>
      <p:sp>
        <p:nvSpPr>
          <p:cNvPr id="4" name="TextBox 3">
            <a:extLst>
              <a:ext uri="{FF2B5EF4-FFF2-40B4-BE49-F238E27FC236}">
                <a16:creationId xmlns:a16="http://schemas.microsoft.com/office/drawing/2014/main" id="{61FB7777-78F0-44C2-835A-F24CAB09F7E8}"/>
              </a:ext>
            </a:extLst>
          </p:cNvPr>
          <p:cNvSpPr txBox="1"/>
          <p:nvPr/>
        </p:nvSpPr>
        <p:spPr>
          <a:xfrm>
            <a:off x="6012160" y="4636120"/>
            <a:ext cx="2939927" cy="954107"/>
          </a:xfrm>
          <a:prstGeom prst="rect">
            <a:avLst/>
          </a:prstGeom>
          <a:noFill/>
        </p:spPr>
        <p:txBody>
          <a:bodyPr wrap="square" rtlCol="0">
            <a:spAutoFit/>
          </a:bodyPr>
          <a:lstStyle/>
          <a:p>
            <a:r>
              <a:rPr lang="en-US" sz="1400" dirty="0">
                <a:solidFill>
                  <a:schemeClr val="tx1"/>
                </a:solidFill>
                <a:latin typeface="+mn-lt"/>
              </a:rPr>
              <a:t>Note that 3m x 4m office is similar to the office where the measurements were made with size of 3.9m x 3.45m </a:t>
            </a:r>
          </a:p>
        </p:txBody>
      </p:sp>
    </p:spTree>
    <p:extLst>
      <p:ext uri="{BB962C8B-B14F-4D97-AF65-F5344CB8AC3E}">
        <p14:creationId xmlns:p14="http://schemas.microsoft.com/office/powerpoint/2010/main" val="5119922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6E74F7-09C3-4CBB-BB92-39EB960C4291}"/>
              </a:ext>
            </a:extLst>
          </p:cNvPr>
          <p:cNvSpPr>
            <a:spLocks noGrp="1"/>
          </p:cNvSpPr>
          <p:nvPr>
            <p:ph type="title"/>
          </p:nvPr>
        </p:nvSpPr>
        <p:spPr/>
        <p:txBody>
          <a:bodyPr/>
          <a:lstStyle/>
          <a:p>
            <a:r>
              <a:rPr lang="en-US" dirty="0"/>
              <a:t>Measurements in office with desk</a:t>
            </a:r>
          </a:p>
        </p:txBody>
      </p:sp>
      <p:sp>
        <p:nvSpPr>
          <p:cNvPr id="4" name="Slide Number Placeholder 3">
            <a:extLst>
              <a:ext uri="{FF2B5EF4-FFF2-40B4-BE49-F238E27FC236}">
                <a16:creationId xmlns:a16="http://schemas.microsoft.com/office/drawing/2014/main" id="{D3E5DF7E-4EB1-4F47-BB6F-53133A97E901}"/>
              </a:ext>
            </a:extLst>
          </p:cNvPr>
          <p:cNvSpPr>
            <a:spLocks noGrp="1"/>
          </p:cNvSpPr>
          <p:nvPr>
            <p:ph type="sldNum" idx="10"/>
          </p:nvPr>
        </p:nvSpPr>
        <p:spPr/>
        <p:txBody>
          <a:bodyPr/>
          <a:lstStyle/>
          <a:p>
            <a:pPr>
              <a:defRPr/>
            </a:pPr>
            <a:r>
              <a:rPr lang="en-US" altLang="en-US" dirty="0"/>
              <a:t>Slide </a:t>
            </a:r>
            <a:fld id="{5DD27314-9434-4B6F-80C2-AAC402118CDA}" type="slidenum">
              <a:rPr lang="en-US" altLang="en-US" smtClean="0"/>
              <a:pPr>
                <a:defRPr/>
              </a:pPr>
              <a:t>9</a:t>
            </a:fld>
            <a:endParaRPr lang="en-US" altLang="en-US" dirty="0"/>
          </a:p>
        </p:txBody>
      </p:sp>
      <p:pic>
        <p:nvPicPr>
          <p:cNvPr id="8" name="Picture 7">
            <a:extLst>
              <a:ext uri="{FF2B5EF4-FFF2-40B4-BE49-F238E27FC236}">
                <a16:creationId xmlns:a16="http://schemas.microsoft.com/office/drawing/2014/main" id="{B01BB12C-7740-425A-A9B0-FB7AB39FDCFF}"/>
              </a:ext>
            </a:extLst>
          </p:cNvPr>
          <p:cNvPicPr>
            <a:picLocks noChangeAspect="1"/>
          </p:cNvPicPr>
          <p:nvPr/>
        </p:nvPicPr>
        <p:blipFill>
          <a:blip r:embed="rId2"/>
          <a:stretch>
            <a:fillRect/>
          </a:stretch>
        </p:blipFill>
        <p:spPr>
          <a:xfrm>
            <a:off x="323528" y="1430365"/>
            <a:ext cx="4674543" cy="4040308"/>
          </a:xfrm>
          <a:prstGeom prst="rect">
            <a:avLst/>
          </a:prstGeom>
        </p:spPr>
      </p:pic>
      <p:sp>
        <p:nvSpPr>
          <p:cNvPr id="9" name="TextBox 8">
            <a:extLst>
              <a:ext uri="{FF2B5EF4-FFF2-40B4-BE49-F238E27FC236}">
                <a16:creationId xmlns:a16="http://schemas.microsoft.com/office/drawing/2014/main" id="{92764590-2F11-461A-901A-327A7A7CCF7B}"/>
              </a:ext>
            </a:extLst>
          </p:cNvPr>
          <p:cNvSpPr txBox="1"/>
          <p:nvPr/>
        </p:nvSpPr>
        <p:spPr>
          <a:xfrm>
            <a:off x="5112706" y="2276872"/>
            <a:ext cx="3635758" cy="3046988"/>
          </a:xfrm>
          <a:prstGeom prst="rect">
            <a:avLst/>
          </a:prstGeom>
          <a:noFill/>
        </p:spPr>
        <p:txBody>
          <a:bodyPr wrap="square" rtlCol="0">
            <a:spAutoFit/>
          </a:bodyPr>
          <a:lstStyle/>
          <a:p>
            <a:r>
              <a:rPr lang="en-US" dirty="0">
                <a:solidFill>
                  <a:schemeClr val="tx1"/>
                </a:solidFill>
                <a:latin typeface="+mn-lt"/>
              </a:rPr>
              <a:t>In top left, there is a strong peak at 2ns with a second peak at 6ns, corresponding to reflection from monitor</a:t>
            </a:r>
          </a:p>
          <a:p>
            <a:r>
              <a:rPr lang="en-US" dirty="0">
                <a:solidFill>
                  <a:schemeClr val="tx1"/>
                </a:solidFill>
                <a:latin typeface="+mn-lt"/>
              </a:rPr>
              <a:t>There is an exponentially decaying component starting at around 12ns, which is due to the environment</a:t>
            </a:r>
          </a:p>
          <a:p>
            <a:r>
              <a:rPr lang="en-US" dirty="0">
                <a:solidFill>
                  <a:schemeClr val="tx1"/>
                </a:solidFill>
                <a:latin typeface="+mn-lt"/>
              </a:rPr>
              <a:t>In the top right, the strong peak at 2ns has decreased by more than 10dB (due to shadowing from the chest) while the screen reflected component remains largely unchanged.</a:t>
            </a:r>
          </a:p>
          <a:p>
            <a:r>
              <a:rPr lang="en-US" dirty="0">
                <a:solidFill>
                  <a:schemeClr val="tx1"/>
                </a:solidFill>
                <a:latin typeface="+mn-lt"/>
              </a:rPr>
              <a:t>In the bottom left, the strong peak at 2ns has decreased even more due to the propagation across the body.</a:t>
            </a:r>
          </a:p>
          <a:p>
            <a:r>
              <a:rPr lang="en-US" dirty="0">
                <a:solidFill>
                  <a:schemeClr val="tx1"/>
                </a:solidFill>
                <a:latin typeface="+mn-lt"/>
              </a:rPr>
              <a:t>In the bottom right, the propagation is mostly due to environment and is happening via back and sidewall reflections.</a:t>
            </a:r>
          </a:p>
        </p:txBody>
      </p:sp>
      <p:sp>
        <p:nvSpPr>
          <p:cNvPr id="7" name="TextBox 6">
            <a:extLst>
              <a:ext uri="{FF2B5EF4-FFF2-40B4-BE49-F238E27FC236}">
                <a16:creationId xmlns:a16="http://schemas.microsoft.com/office/drawing/2014/main" id="{EDBFF2FC-931B-47D1-970C-E89A74A182E6}"/>
              </a:ext>
            </a:extLst>
          </p:cNvPr>
          <p:cNvSpPr txBox="1"/>
          <p:nvPr/>
        </p:nvSpPr>
        <p:spPr>
          <a:xfrm>
            <a:off x="5112706" y="1719868"/>
            <a:ext cx="3366627" cy="307777"/>
          </a:xfrm>
          <a:prstGeom prst="rect">
            <a:avLst/>
          </a:prstGeom>
          <a:noFill/>
        </p:spPr>
        <p:txBody>
          <a:bodyPr wrap="none" rtlCol="0">
            <a:spAutoFit/>
          </a:bodyPr>
          <a:lstStyle/>
          <a:p>
            <a:r>
              <a:rPr lang="en-US" sz="1400" dirty="0">
                <a:solidFill>
                  <a:schemeClr val="tx1"/>
                </a:solidFill>
                <a:latin typeface="+mn-lt"/>
              </a:rPr>
              <a:t>Monitor is 0.9 meters away from Popeye</a:t>
            </a:r>
          </a:p>
        </p:txBody>
      </p:sp>
    </p:spTree>
    <p:extLst>
      <p:ext uri="{BB962C8B-B14F-4D97-AF65-F5344CB8AC3E}">
        <p14:creationId xmlns:p14="http://schemas.microsoft.com/office/powerpoint/2010/main" val="304546931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1739</Words>
  <Application>Microsoft Office PowerPoint</Application>
  <PresentationFormat>On-screen Show (4:3)</PresentationFormat>
  <Paragraphs>250</Paragraphs>
  <Slides>19</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19</vt:i4>
      </vt:variant>
    </vt:vector>
  </HeadingPairs>
  <TitlesOfParts>
    <vt:vector size="24" baseType="lpstr">
      <vt:lpstr>Arial</vt:lpstr>
      <vt:lpstr>Calibri</vt:lpstr>
      <vt:lpstr>Cambria Math</vt:lpstr>
      <vt:lpstr>Times New Roman</vt:lpstr>
      <vt:lpstr>Office Theme</vt:lpstr>
      <vt:lpstr>PowerPoint Presentation</vt:lpstr>
      <vt:lpstr>Technical Guidance [1]</vt:lpstr>
      <vt:lpstr>PowerPoint Presentation</vt:lpstr>
      <vt:lpstr>Background : Link Gain Parameters [1]</vt:lpstr>
      <vt:lpstr>Background: A closer look at model in [1]</vt:lpstr>
      <vt:lpstr>Background: IEEE 802.15.4a Channel Model [2]</vt:lpstr>
      <vt:lpstr>Background: Review of SV model [3]</vt:lpstr>
      <vt:lpstr>Background: Measurements in [3]</vt:lpstr>
      <vt:lpstr>Measurements in office with desk</vt:lpstr>
      <vt:lpstr>Example PDPs with and without screen</vt:lpstr>
      <vt:lpstr>PDP Delay Model</vt:lpstr>
      <vt:lpstr>Additional details on parameters</vt:lpstr>
      <vt:lpstr>How does this PDP model compare with SV?</vt:lpstr>
      <vt:lpstr>Simulating the BAN channel</vt:lpstr>
      <vt:lpstr>Conclusions</vt:lpstr>
      <vt:lpstr>Strawpoll</vt:lpstr>
      <vt:lpstr>Appendix</vt:lpstr>
      <vt:lpstr>CM1 Channel Statistics</vt:lpstr>
      <vt:lpstr>CM1 Channel Statistics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cp:keywords/>
  <dc:description/>
  <cp:lastModifiedBy/>
  <cp:revision>1</cp:revision>
  <dcterms:created xsi:type="dcterms:W3CDTF">2021-07-16T06:01:58Z</dcterms:created>
  <dcterms:modified xsi:type="dcterms:W3CDTF">2022-03-11T05:50:05Z</dcterms:modified>
  <cp:category/>
</cp:coreProperties>
</file>