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3/10/2022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353235" y="6176963"/>
            <a:ext cx="3355759" cy="365125"/>
          </a:xfrm>
        </p:spPr>
        <p:txBody>
          <a:body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291090" y="6176963"/>
            <a:ext cx="3391269"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a:t>Hernandez, Kohno, Kobayashi, Kim (YRP-IAI, YNU)</a:t>
            </a:r>
            <a:endParaRPr lang="en-US" dirty="0"/>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P802.15-22-0167-00-6a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812899"/>
            <a:ext cx="7989903" cy="5319405"/>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Responses to 802.1, 802.3, 802.11 comments to the PAR and CSD revision</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200"/>
              </a:spcBef>
              <a:spcAft>
                <a:spcPts val="2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200"/>
              </a:spcBef>
              <a:spcAft>
                <a:spcPts val="2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63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A18F-8A70-4886-B33C-9519FA30E366}"/>
              </a:ext>
            </a:extLst>
          </p:cNvPr>
          <p:cNvSpPr>
            <a:spLocks noGrp="1"/>
          </p:cNvSpPr>
          <p:nvPr>
            <p:ph type="title"/>
          </p:nvPr>
        </p:nvSpPr>
        <p:spPr/>
        <p:txBody>
          <a:bodyPr/>
          <a:lstStyle/>
          <a:p>
            <a:r>
              <a:rPr lang="en-US" dirty="0"/>
              <a:t>802.11: PAR Withdrawal</a:t>
            </a:r>
          </a:p>
        </p:txBody>
      </p:sp>
      <p:sp>
        <p:nvSpPr>
          <p:cNvPr id="3" name="Content Placeholder 2">
            <a:extLst>
              <a:ext uri="{FF2B5EF4-FFF2-40B4-BE49-F238E27FC236}">
                <a16:creationId xmlns:a16="http://schemas.microsoft.com/office/drawing/2014/main" id="{42376C53-AD27-4969-96C1-F3739F844169}"/>
              </a:ext>
            </a:extLst>
          </p:cNvPr>
          <p:cNvSpPr>
            <a:spLocks noGrp="1"/>
          </p:cNvSpPr>
          <p:nvPr>
            <p:ph idx="1"/>
          </p:nvPr>
        </p:nvSpPr>
        <p:spPr/>
        <p:txBody>
          <a:bodyPr>
            <a:normAutofit lnSpcReduction="1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PAR Withdrawal Additional Information: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“P802.15.6a was for an amendment to IEEE Std 802..15.6-2012. Since this standard will expire at the end of 2022 without a revision, the 802.15 WG wishes to continue the project as a revision.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Change to : “P802.15.6a is an amendment to IEEE Std 802.15.6-2012, which will expire at the end of 2022 without a revision. The 802.15 WG wishes to continue the new project features as part of the new revision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 refer to the 802.15 WG Chair to address the PAR withdrawal comments and changes on the </a:t>
            </a:r>
            <a:r>
              <a:rPr kumimoji="0" lang="en-US" sz="20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 </a:t>
            </a:r>
            <a:endParaRPr kumimoji="0" lang="en-US" sz="2000" i="0" u="none" strike="noStrike" kern="0" cap="none" spc="0" normalizeH="0" baseline="0" noProof="0" dirty="0">
              <a:ln>
                <a:noFill/>
              </a:ln>
              <a:solidFill>
                <a:srgbClr val="000000"/>
              </a:solidFill>
              <a:effectLst/>
              <a:uLnTx/>
              <a:uFillTx/>
              <a:latin typeface="Times New Roman"/>
              <a:ea typeface="MS Gothic"/>
            </a:endParaRPr>
          </a:p>
          <a:p>
            <a:endParaRPr lang="en-US" dirty="0"/>
          </a:p>
        </p:txBody>
      </p:sp>
      <p:sp>
        <p:nvSpPr>
          <p:cNvPr id="4" name="Date Placeholder 3">
            <a:extLst>
              <a:ext uri="{FF2B5EF4-FFF2-40B4-BE49-F238E27FC236}">
                <a16:creationId xmlns:a16="http://schemas.microsoft.com/office/drawing/2014/main" id="{6B20E927-FDDC-4544-9966-BB168ADE0345}"/>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15E680FB-567A-425B-A75A-18F777DB460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9C9D3729-ED90-4FE9-8E2D-C2BEE5B99511}"/>
              </a:ext>
            </a:extLst>
          </p:cNvPr>
          <p:cNvSpPr>
            <a:spLocks noGrp="1"/>
          </p:cNvSpPr>
          <p:nvPr>
            <p:ph type="sldNum" sz="quarter" idx="12"/>
          </p:nvPr>
        </p:nvSpPr>
        <p:spPr/>
        <p:txBody>
          <a:bodyPr/>
          <a:lstStyle/>
          <a:p>
            <a:pPr algn="ctr"/>
            <a:fld id="{3F538EBF-84DB-4BAE-BC6F-EFE8BCBF74B5}" type="slidenum">
              <a:rPr lang="en-US" smtClean="0"/>
              <a:pPr algn="ctr"/>
              <a:t>10</a:t>
            </a:fld>
            <a:endParaRPr lang="en-US" dirty="0"/>
          </a:p>
        </p:txBody>
      </p:sp>
    </p:spTree>
    <p:extLst>
      <p:ext uri="{BB962C8B-B14F-4D97-AF65-F5344CB8AC3E}">
        <p14:creationId xmlns:p14="http://schemas.microsoft.com/office/powerpoint/2010/main" val="303413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pPr marL="4699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5.2 Scope of proposed</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standard:</a:t>
            </a: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0" lvl="0" indent="-228600" algn="l" defTabSz="914400" rtl="0" eaLnBrk="1" fontAlgn="auto" latinLnBrk="0" hangingPunct="1">
              <a:lnSpc>
                <a:spcPct val="10000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4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large </a:t>
            </a:r>
            <a:r>
              <a:rPr kumimoji="0" lang="en-US" sz="2000" b="0" i="0" u="none" strike="noStrike" kern="1200" cap="none" spc="0" normalizeH="0" baseline="0" noProof="0" dirty="0">
                <a:ln>
                  <a:noFill/>
                </a:ln>
                <a:solidFill>
                  <a:prstClr val="black"/>
                </a:solidFill>
                <a:effectLst/>
                <a:uLnTx/>
                <a:uFillTx/>
                <a:latin typeface="Arial"/>
                <a:ea typeface="+mn-ea"/>
                <a:cs typeface="Arial"/>
              </a:rPr>
              <a:t>part of the content of the scope </a:t>
            </a:r>
            <a:r>
              <a:rPr kumimoji="0" lang="en-US" sz="2000" b="0" i="0" u="none" strike="noStrike" kern="1200" cap="none" spc="-5" normalizeH="0" baseline="0" noProof="0" dirty="0">
                <a:ln>
                  <a:noFill/>
                </a:ln>
                <a:solidFill>
                  <a:prstClr val="black"/>
                </a:solidFill>
                <a:effectLst/>
                <a:uLnTx/>
                <a:uFillTx/>
                <a:latin typeface="Arial"/>
                <a:ea typeface="+mn-ea"/>
                <a:cs typeface="Arial"/>
              </a:rPr>
              <a:t>is </a:t>
            </a:r>
            <a:r>
              <a:rPr kumimoji="0" lang="en-US" sz="2000" b="0" i="0" u="none" strike="noStrike" kern="1200" cap="none" spc="0" normalizeH="0" baseline="0" noProof="0" dirty="0">
                <a:ln>
                  <a:noFill/>
                </a:ln>
                <a:solidFill>
                  <a:prstClr val="black"/>
                </a:solidFill>
                <a:effectLst/>
                <a:uLnTx/>
                <a:uFillTx/>
                <a:latin typeface="Arial"/>
                <a:ea typeface="+mn-ea"/>
                <a:cs typeface="Arial"/>
              </a:rPr>
              <a:t>more appropriate </a:t>
            </a:r>
            <a:r>
              <a:rPr kumimoji="0" lang="en-US" sz="2000" b="0" i="0" u="none" strike="noStrike" kern="1200" cap="none" spc="-5" normalizeH="0" baseline="0" noProof="0" dirty="0">
                <a:ln>
                  <a:noFill/>
                </a:ln>
                <a:solidFill>
                  <a:prstClr val="black"/>
                </a:solidFill>
                <a:effectLst/>
                <a:uLnTx/>
                <a:uFillTx/>
                <a:latin typeface="Arial"/>
                <a:ea typeface="+mn-ea"/>
                <a:cs typeface="Arial"/>
              </a:rPr>
              <a:t>in </a:t>
            </a:r>
            <a:r>
              <a:rPr kumimoji="0" lang="en-US" sz="2000" b="0" i="0" u="none" strike="noStrike" kern="1200" cap="none" spc="0" normalizeH="0" baseline="0" noProof="0" dirty="0">
                <a:ln>
                  <a:noFill/>
                </a:ln>
                <a:solidFill>
                  <a:prstClr val="black"/>
                </a:solidFill>
                <a:effectLst/>
                <a:uLnTx/>
                <a:uFillTx/>
                <a:latin typeface="Arial"/>
                <a:ea typeface="+mn-ea"/>
                <a:cs typeface="Arial"/>
              </a:rPr>
              <a:t>the statement of need.</a:t>
            </a:r>
          </a:p>
          <a:p>
            <a:pPr marL="698500" marR="0" lvl="0" indent="-228600" algn="l" defTabSz="914400" rtl="0" eaLnBrk="1" fontAlgn="auto" latinLnBrk="0" hangingPunct="1">
              <a:lnSpc>
                <a:spcPts val="2280"/>
              </a:lnSpc>
              <a:spcBef>
                <a:spcPts val="254"/>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The scope is described in terms of change (for </a:t>
            </a:r>
            <a:r>
              <a:rPr kumimoji="0" lang="en-US" sz="2000" b="0" i="0" u="none" strike="noStrike" kern="1200" cap="none" spc="-5" normalizeH="0" baseline="0" noProof="0" dirty="0">
                <a:ln>
                  <a:noFill/>
                </a:ln>
                <a:solidFill>
                  <a:prstClr val="black"/>
                </a:solidFill>
                <a:effectLst/>
                <a:uLnTx/>
                <a:uFillTx/>
                <a:latin typeface="Arial"/>
                <a:ea typeface="+mn-ea"/>
                <a:cs typeface="Arial"/>
              </a:rPr>
              <a:t>example ‘improves’</a:t>
            </a:r>
            <a:r>
              <a:rPr kumimoji="0" lang="en-US" sz="2000" b="0" i="0" u="none" strike="noStrike" kern="1200" cap="none" spc="-3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 ‘enhancements’) but should be the scope of the </a:t>
            </a:r>
            <a:r>
              <a:rPr kumimoji="0" lang="en-US" sz="2000" b="0" i="0" u="none" strike="noStrike" kern="1200" cap="none" spc="5" normalizeH="0" baseline="0" noProof="0" dirty="0">
                <a:ln>
                  <a:noFill/>
                </a:ln>
                <a:solidFill>
                  <a:prstClr val="black"/>
                </a:solidFill>
                <a:effectLst/>
                <a:uLnTx/>
                <a:uFillTx/>
                <a:latin typeface="Arial"/>
                <a:ea typeface="+mn-ea"/>
                <a:cs typeface="Arial"/>
              </a:rPr>
              <a:t>final</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standard.</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last sentence of the scope refers to an amendment,</a:t>
            </a:r>
            <a:r>
              <a:rPr kumimoji="0" lang="en-US" sz="2000" b="0" i="0" u="none" strike="noStrike" kern="1200" cap="none" spc="-3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but the project does not </a:t>
            </a:r>
            <a:r>
              <a:rPr kumimoji="0" lang="en-US" sz="2000" b="0" i="0" u="none" strike="noStrike" kern="1200" cap="none" spc="-5" normalizeH="0" baseline="0" noProof="0" dirty="0">
                <a:ln>
                  <a:noFill/>
                </a:ln>
                <a:solidFill>
                  <a:prstClr val="black"/>
                </a:solidFill>
                <a:effectLst/>
                <a:uLnTx/>
                <a:uFillTx/>
                <a:latin typeface="Arial"/>
                <a:ea typeface="+mn-ea"/>
                <a:cs typeface="Arial"/>
              </a:rPr>
              <a:t>propose </a:t>
            </a:r>
            <a:r>
              <a:rPr kumimoji="0" lang="en-US" sz="2000" b="0" i="0" u="none" strike="noStrike" kern="1200" cap="none" spc="0" normalizeH="0" baseline="0" noProof="0" dirty="0">
                <a:ln>
                  <a:noFill/>
                </a:ln>
                <a:solidFill>
                  <a:prstClr val="black"/>
                </a:solidFill>
                <a:effectLst/>
                <a:uLnTx/>
                <a:uFillTx/>
                <a:latin typeface="Arial"/>
                <a:ea typeface="+mn-ea"/>
                <a:cs typeface="Arial"/>
              </a:rPr>
              <a:t>an</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amendment.</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5" normalizeH="0" baseline="0" noProof="0" dirty="0">
              <a:ln>
                <a:noFill/>
              </a:ln>
              <a:solidFill>
                <a:prstClr val="black"/>
              </a:solidFill>
              <a:effectLst/>
              <a:uLnTx/>
              <a:uFillTx/>
              <a:latin typeface="Arial"/>
              <a:ea typeface="+mn-ea"/>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 </a:t>
            </a:r>
          </a:p>
          <a:p>
            <a:pPr marL="698500" marR="0" lvl="0" indent="-228600" algn="l" defTabSz="914400" rtl="0" eaLnBrk="1" fontAlgn="auto" latinLnBrk="0" hangingPunct="1">
              <a:lnSpc>
                <a:spcPts val="2280"/>
              </a:lnSpc>
              <a:spcBef>
                <a:spcPts val="260"/>
              </a:spcBef>
              <a:spcAft>
                <a:spcPts val="0"/>
              </a:spcAft>
              <a:buClrTx/>
              <a:buSzTx/>
              <a:buFontTx/>
              <a:buChar char="•"/>
              <a:tabLst>
                <a:tab pos="697865" algn="l"/>
                <a:tab pos="698500" algn="l"/>
              </a:tabLst>
              <a:defRPr/>
            </a:pPr>
            <a:endParaRPr kumimoji="0" lang="en-US" sz="2000" b="0" i="0" u="none" strike="noStrike" kern="1200" cap="none" spc="0" normalizeH="0" baseline="0" noProof="0" dirty="0">
              <a:ln>
                <a:noFill/>
              </a:ln>
              <a:solidFill>
                <a:srgbClr val="FF0000"/>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a:xfrm>
            <a:off x="5156201" y="6176963"/>
            <a:ext cx="35527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A13F-B1E7-41DF-AFA4-B16EEAFBCA18}"/>
              </a:ext>
            </a:extLst>
          </p:cNvPr>
          <p:cNvSpPr>
            <a:spLocks noGrp="1"/>
          </p:cNvSpPr>
          <p:nvPr>
            <p:ph type="title"/>
          </p:nvPr>
        </p:nvSpPr>
        <p:spPr/>
        <p:txBody>
          <a:bodyPr/>
          <a:lstStyle/>
          <a:p>
            <a:r>
              <a:rPr lang="en-US" dirty="0"/>
              <a:t>802.1: PAR</a:t>
            </a:r>
          </a:p>
        </p:txBody>
      </p:sp>
      <p:sp>
        <p:nvSpPr>
          <p:cNvPr id="3" name="Content Placeholder 2">
            <a:extLst>
              <a:ext uri="{FF2B5EF4-FFF2-40B4-BE49-F238E27FC236}">
                <a16:creationId xmlns:a16="http://schemas.microsoft.com/office/drawing/2014/main" id="{69C420BC-BC2A-484B-93C9-0D2CF9A35096}"/>
              </a:ext>
            </a:extLst>
          </p:cNvPr>
          <p:cNvSpPr>
            <a:spLocks noGrp="1"/>
          </p:cNvSpPr>
          <p:nvPr>
            <p:ph idx="1"/>
          </p:nvPr>
        </p:nvSpPr>
        <p:spPr>
          <a:xfrm>
            <a:off x="628650" y="1546225"/>
            <a:ext cx="7886700" cy="4351338"/>
          </a:xfrm>
        </p:spPr>
        <p:txBody>
          <a:bodyPr>
            <a:normAutofit fontScale="92500"/>
          </a:bodyPr>
          <a:lstStyle/>
          <a:p>
            <a:pPr marL="469900" marR="0" lvl="0" indent="0" algn="l" defTabSz="914400" rtl="0" eaLnBrk="1" fontAlgn="auto" latinLnBrk="0" hangingPunct="1">
              <a:lnSpc>
                <a:spcPct val="100000"/>
              </a:lnSpc>
              <a:spcBef>
                <a:spcPts val="2085"/>
              </a:spcBef>
              <a:spcAft>
                <a:spcPts val="0"/>
              </a:spcAft>
              <a:buClrTx/>
              <a:buSzTx/>
              <a:buFontTx/>
              <a:buNone/>
              <a:tabLst/>
              <a:defRPr/>
            </a:pPr>
            <a:r>
              <a:rPr kumimoji="0" lang="en-US" sz="2200" b="1" i="0" u="none" strike="noStrike" kern="1200" cap="none" spc="-5" normalizeH="0" baseline="0" noProof="0" dirty="0">
                <a:ln>
                  <a:noFill/>
                </a:ln>
                <a:solidFill>
                  <a:prstClr val="black"/>
                </a:solidFill>
                <a:effectLst/>
                <a:uLnTx/>
                <a:uFillTx/>
                <a:latin typeface="Arial"/>
                <a:ea typeface="+mn-ea"/>
                <a:cs typeface="Arial"/>
              </a:rPr>
              <a:t>5.5 Need </a:t>
            </a:r>
            <a:r>
              <a:rPr kumimoji="0" lang="en-US" sz="2200" b="1" i="0" u="none" strike="noStrike" kern="1200" cap="none" spc="0" normalizeH="0" baseline="0" noProof="0" dirty="0">
                <a:ln>
                  <a:noFill/>
                </a:ln>
                <a:solidFill>
                  <a:prstClr val="black"/>
                </a:solidFill>
                <a:effectLst/>
                <a:uLnTx/>
                <a:uFillTx/>
                <a:latin typeface="Arial"/>
                <a:ea typeface="+mn-ea"/>
                <a:cs typeface="Arial"/>
              </a:rPr>
              <a:t>for the</a:t>
            </a:r>
            <a:r>
              <a:rPr kumimoji="0" lang="en-US" sz="2200" b="1" i="0" u="none" strike="noStrike" kern="1200" cap="none" spc="-10" normalizeH="0" baseline="0" noProof="0" dirty="0">
                <a:ln>
                  <a:noFill/>
                </a:ln>
                <a:solidFill>
                  <a:prstClr val="black"/>
                </a:solidFill>
                <a:effectLst/>
                <a:uLnTx/>
                <a:uFillTx/>
                <a:latin typeface="Arial"/>
                <a:ea typeface="+mn-ea"/>
                <a:cs typeface="Arial"/>
              </a:rPr>
              <a:t> </a:t>
            </a:r>
            <a:r>
              <a:rPr kumimoji="0" lang="en-US" sz="2200" b="1" i="0" u="none" strike="noStrike" kern="1200" cap="none" spc="-5" normalizeH="0" baseline="0" noProof="0" dirty="0">
                <a:ln>
                  <a:noFill/>
                </a:ln>
                <a:solidFill>
                  <a:prstClr val="black"/>
                </a:solidFill>
                <a:effectLst/>
                <a:uLnTx/>
                <a:uFillTx/>
                <a:latin typeface="Arial"/>
                <a:ea typeface="+mn-ea"/>
                <a:cs typeface="Arial"/>
              </a:rPr>
              <a:t>Project:</a:t>
            </a:r>
            <a:endParaRPr kumimoji="0" lang="en-US" sz="2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450" b="0" i="0" u="none" strike="noStrike" kern="1200" cap="none" spc="0" normalizeH="0" baseline="0" noProof="0" dirty="0">
              <a:ln>
                <a:noFill/>
              </a:ln>
              <a:solidFill>
                <a:prstClr val="black"/>
              </a:solidFill>
              <a:effectLst/>
              <a:uLnTx/>
              <a:uFillTx/>
              <a:latin typeface="Times New Roman"/>
              <a:ea typeface="+mn-ea"/>
              <a:cs typeface="Times New Roman"/>
            </a:endParaRPr>
          </a:p>
          <a:p>
            <a:pPr marL="698500" marR="81915" lvl="0" indent="-228600" algn="l" defTabSz="914400" rtl="0" eaLnBrk="1" fontAlgn="auto" latinLnBrk="0" hangingPunct="1">
              <a:lnSpc>
                <a:spcPct val="79800"/>
              </a:lnSpc>
              <a:spcBef>
                <a:spcPts val="0"/>
              </a:spcBef>
              <a:spcAft>
                <a:spcPts val="0"/>
              </a:spcAft>
              <a:buClrTx/>
              <a:buSzTx/>
              <a:buFontTx/>
              <a:buChar char="•"/>
              <a:tabLst>
                <a:tab pos="697865" algn="l"/>
                <a:tab pos="69850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need for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should </a:t>
            </a:r>
            <a:r>
              <a:rPr kumimoji="0" lang="en-US" sz="1900" b="0" i="0" u="none" strike="noStrike" kern="1200" cap="none" spc="-5" normalizeH="0" baseline="0" noProof="0" dirty="0">
                <a:ln>
                  <a:noFill/>
                </a:ln>
                <a:solidFill>
                  <a:prstClr val="black"/>
                </a:solidFill>
                <a:effectLst/>
                <a:uLnTx/>
                <a:uFillTx/>
                <a:latin typeface="Arial"/>
                <a:ea typeface="+mn-ea"/>
                <a:cs typeface="Arial"/>
              </a:rPr>
              <a:t>state the </a:t>
            </a:r>
            <a:r>
              <a:rPr kumimoji="0" lang="en-US" sz="1900" b="0" i="0" u="none" strike="noStrike" kern="1200" cap="none" spc="0" normalizeH="0" baseline="0" noProof="0" dirty="0">
                <a:ln>
                  <a:noFill/>
                </a:ln>
                <a:solidFill>
                  <a:prstClr val="black"/>
                </a:solidFill>
                <a:effectLst/>
                <a:uLnTx/>
                <a:uFillTx/>
                <a:latin typeface="Arial"/>
                <a:ea typeface="+mn-ea"/>
                <a:cs typeface="Arial"/>
              </a:rPr>
              <a:t>benefits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standard </a:t>
            </a:r>
            <a:r>
              <a:rPr kumimoji="0" lang="en-US" sz="1900" b="0" i="0" u="none" strike="noStrike" kern="1200" cap="none" spc="-15" normalizeH="0" baseline="0" noProof="0" dirty="0">
                <a:ln>
                  <a:noFill/>
                </a:ln>
                <a:solidFill>
                  <a:prstClr val="black"/>
                </a:solidFill>
                <a:effectLst/>
                <a:uLnTx/>
                <a:uFillTx/>
                <a:latin typeface="Arial"/>
                <a:ea typeface="+mn-ea"/>
                <a:cs typeface="Arial"/>
              </a:rPr>
              <a:t>will </a:t>
            </a:r>
            <a:r>
              <a:rPr kumimoji="0" lang="en-US" sz="1900" b="0" i="0" u="none" strike="noStrike" kern="1200" cap="none" spc="-5" normalizeH="0" baseline="0" noProof="0" dirty="0">
                <a:ln>
                  <a:noFill/>
                </a:ln>
                <a:solidFill>
                  <a:prstClr val="black"/>
                </a:solidFill>
                <a:effectLst/>
                <a:uLnTx/>
                <a:uFillTx/>
                <a:latin typeface="Arial"/>
                <a:ea typeface="+mn-ea"/>
                <a:cs typeface="Arial"/>
              </a:rPr>
              <a:t>provide as </a:t>
            </a:r>
            <a:r>
              <a:rPr kumimoji="0" lang="en-US" sz="1900" b="0" i="0" u="none" strike="noStrike" kern="1200" cap="none" spc="0" normalizeH="0" baseline="0" noProof="0" dirty="0">
                <a:ln>
                  <a:noFill/>
                </a:ln>
                <a:solidFill>
                  <a:prstClr val="black"/>
                </a:solidFill>
                <a:effectLst/>
                <a:uLnTx/>
                <a:uFillTx/>
                <a:latin typeface="Arial"/>
                <a:ea typeface="+mn-ea"/>
                <a:cs typeface="Arial"/>
              </a:rPr>
              <a:t>opposed </a:t>
            </a:r>
            <a:r>
              <a:rPr kumimoji="0" lang="en-US" sz="1900" b="0" i="0" u="none" strike="noStrike" kern="1200" cap="none" spc="-5" normalizeH="0" baseline="0" noProof="0" dirty="0">
                <a:ln>
                  <a:noFill/>
                </a:ln>
                <a:solidFill>
                  <a:prstClr val="black"/>
                </a:solidFill>
                <a:effectLst/>
                <a:uLnTx/>
                <a:uFillTx/>
                <a:latin typeface="Arial"/>
                <a:ea typeface="+mn-ea"/>
                <a:cs typeface="Arial"/>
              </a:rPr>
              <a:t>to  a list </a:t>
            </a:r>
            <a:r>
              <a:rPr kumimoji="0" lang="en-US" sz="1900" b="0" i="0" u="none" strike="noStrike" kern="1200" cap="none" spc="0" normalizeH="0" baseline="0" noProof="0" dirty="0">
                <a:ln>
                  <a:noFill/>
                </a:ln>
                <a:solidFill>
                  <a:prstClr val="black"/>
                </a:solidFill>
                <a:effectLst/>
                <a:uLnTx/>
                <a:uFillTx/>
                <a:latin typeface="Arial"/>
                <a:ea typeface="+mn-ea"/>
                <a:cs typeface="Arial"/>
              </a:rPr>
              <a:t>of use</a:t>
            </a:r>
            <a:r>
              <a:rPr kumimoji="0" lang="en-US" sz="1900" b="0" i="0" u="none" strike="noStrike" kern="1200" cap="none" spc="-4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cases.</a:t>
            </a:r>
          </a:p>
          <a:p>
            <a:pPr marL="698500" marR="5080" lvl="0" indent="-228600" algn="l" defTabSz="914400" rtl="0" eaLnBrk="1" fontAlgn="auto" latinLnBrk="0" hangingPunct="1">
              <a:lnSpc>
                <a:spcPct val="80100"/>
              </a:lnSpc>
              <a:spcBef>
                <a:spcPts val="490"/>
              </a:spcBef>
              <a:spcAft>
                <a:spcPts val="0"/>
              </a:spcAft>
              <a:buClrTx/>
              <a:buSzTx/>
              <a:buFontTx/>
              <a:buChar char="•"/>
              <a:tabLst>
                <a:tab pos="697865" algn="l"/>
                <a:tab pos="698500" algn="l"/>
                <a:tab pos="698754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The sentences </a:t>
            </a:r>
            <a:r>
              <a:rPr kumimoji="0" lang="en-US" sz="1900" b="0" i="0" u="none" strike="noStrike" kern="1200" cap="none" spc="-5" normalizeH="0" baseline="0" noProof="0" dirty="0">
                <a:ln>
                  <a:noFill/>
                </a:ln>
                <a:solidFill>
                  <a:prstClr val="black"/>
                </a:solidFill>
                <a:effectLst/>
                <a:uLnTx/>
                <a:uFillTx/>
                <a:latin typeface="Arial"/>
                <a:ea typeface="+mn-ea"/>
                <a:cs typeface="Arial"/>
              </a:rPr>
              <a:t>starting </a:t>
            </a:r>
            <a:r>
              <a:rPr kumimoji="0" lang="en-US" sz="1900" b="0" i="0" u="none" strike="noStrike" kern="1200" cap="none" spc="-15" normalizeH="0" baseline="0" noProof="0" dirty="0">
                <a:ln>
                  <a:noFill/>
                </a:ln>
                <a:solidFill>
                  <a:prstClr val="black"/>
                </a:solidFill>
                <a:effectLst/>
                <a:uLnTx/>
                <a:uFillTx/>
                <a:latin typeface="Arial"/>
                <a:ea typeface="+mn-ea"/>
                <a:cs typeface="Arial"/>
              </a:rPr>
              <a:t>with </a:t>
            </a:r>
            <a:r>
              <a:rPr kumimoji="0" lang="en-US" sz="1900" b="0" i="0" u="none" strike="noStrike" kern="1200" cap="none" spc="0" normalizeH="0" baseline="0" noProof="0" dirty="0">
                <a:ln>
                  <a:noFill/>
                </a:ln>
                <a:solidFill>
                  <a:prstClr val="black"/>
                </a:solidFill>
                <a:effectLst/>
                <a:uLnTx/>
                <a:uFillTx/>
                <a:latin typeface="Arial"/>
                <a:ea typeface="+mn-ea"/>
                <a:cs typeface="Arial"/>
              </a:rPr>
              <a:t>“Focus use cases: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user’s </a:t>
            </a:r>
            <a:r>
              <a:rPr kumimoji="0" lang="en-US" sz="1900" b="0" i="0" u="none" strike="noStrike" kern="1200" cap="none" spc="-5" normalizeH="0" baseline="0" noProof="0" dirty="0">
                <a:ln>
                  <a:noFill/>
                </a:ln>
                <a:solidFill>
                  <a:prstClr val="black"/>
                </a:solidFill>
                <a:effectLst/>
                <a:uLnTx/>
                <a:uFillTx/>
                <a:latin typeface="Arial"/>
                <a:ea typeface="+mn-ea"/>
                <a:cs typeface="Arial"/>
              </a:rPr>
              <a:t>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0" normalizeH="0" baseline="0" noProof="0" dirty="0">
                <a:ln>
                  <a:noFill/>
                </a:ln>
                <a:solidFill>
                  <a:prstClr val="black"/>
                </a:solidFill>
                <a:effectLst/>
                <a:uLnTx/>
                <a:uFillTx/>
                <a:latin typeface="Arial"/>
                <a:ea typeface="+mn-ea"/>
                <a:cs typeface="Arial"/>
              </a:rPr>
              <a:t>among </a:t>
            </a:r>
            <a:r>
              <a:rPr kumimoji="0" lang="en-US" sz="1900" b="0" i="0" u="none" strike="noStrike" kern="1200" cap="none" spc="-5" normalizeH="0" baseline="0" noProof="0" dirty="0">
                <a:ln>
                  <a:noFill/>
                </a:ln>
                <a:solidFill>
                  <a:prstClr val="black"/>
                </a:solidFill>
                <a:effectLst/>
                <a:uLnTx/>
                <a:uFillTx/>
                <a:latin typeface="Arial"/>
                <a:ea typeface="+mn-ea"/>
                <a:cs typeface="Arial"/>
              </a:rPr>
              <a:t>different BANs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a:t>
            </a:r>
            <a:r>
              <a:rPr kumimoji="0" lang="en-US" sz="1900" b="0" i="0" u="none" strike="noStrike" kern="1200" cap="none" spc="-5" normalizeH="0" baseline="0" noProof="0" dirty="0">
                <a:ln>
                  <a:noFill/>
                </a:ln>
                <a:solidFill>
                  <a:prstClr val="black"/>
                </a:solidFill>
                <a:effectLst/>
                <a:uLnTx/>
                <a:uFillTx/>
                <a:latin typeface="Arial"/>
                <a:ea typeface="+mn-ea"/>
                <a:cs typeface="Arial"/>
              </a:rPr>
              <a:t>Multiple </a:t>
            </a:r>
            <a:r>
              <a:rPr kumimoji="0" lang="en-US" sz="1900" b="0" i="0" u="none" strike="noStrike" kern="1200" cap="none" spc="0" normalizeH="0" baseline="0" noProof="0" dirty="0">
                <a:ln>
                  <a:noFill/>
                </a:ln>
                <a:solidFill>
                  <a:prstClr val="black"/>
                </a:solidFill>
                <a:effectLst/>
                <a:uLnTx/>
                <a:uFillTx/>
                <a:latin typeface="Arial"/>
                <a:ea typeface="+mn-ea"/>
                <a:cs typeface="Arial"/>
              </a:rPr>
              <a:t>piconets, </a:t>
            </a:r>
            <a:r>
              <a:rPr kumimoji="0" lang="en-US" sz="1900" b="0" i="0" u="none" strike="noStrike" kern="1200" cap="none" spc="-10" normalizeH="0" baseline="0" noProof="0" dirty="0">
                <a:ln>
                  <a:noFill/>
                </a:ln>
                <a:solidFill>
                  <a:prstClr val="black"/>
                </a:solidFill>
                <a:effectLst/>
                <a:uLnTx/>
                <a:uFillTx/>
                <a:latin typeface="Arial"/>
                <a:ea typeface="+mn-ea"/>
                <a:cs typeface="Arial"/>
              </a:rPr>
              <a:t>where </a:t>
            </a:r>
            <a:r>
              <a:rPr kumimoji="0" lang="en-US" sz="1900" b="0" i="0" u="none" strike="noStrike" kern="1200" cap="none" spc="-5" normalizeH="0" baseline="0" noProof="0" dirty="0">
                <a:ln>
                  <a:noFill/>
                </a:ln>
                <a:solidFill>
                  <a:prstClr val="black"/>
                </a:solidFill>
                <a:effectLst/>
                <a:uLnTx/>
                <a:uFillTx/>
                <a:latin typeface="Arial"/>
                <a:ea typeface="+mn-ea"/>
                <a:cs typeface="Arial"/>
              </a:rPr>
              <a:t>narrowband </a:t>
            </a:r>
            <a:r>
              <a:rPr kumimoji="0" lang="en-US" sz="1900" b="0" i="0" u="none" strike="noStrike" kern="1200" cap="none" spc="0" normalizeH="0" baseline="0" noProof="0" dirty="0">
                <a:ln>
                  <a:noFill/>
                </a:ln>
                <a:solidFill>
                  <a:prstClr val="black"/>
                </a:solidFill>
                <a:effectLst/>
                <a:uLnTx/>
                <a:uFillTx/>
                <a:latin typeface="Arial"/>
                <a:ea typeface="+mn-ea"/>
                <a:cs typeface="Arial"/>
              </a:rPr>
              <a:t>and  </a:t>
            </a:r>
            <a:r>
              <a:rPr kumimoji="0" lang="en-US" sz="1900" b="0" i="0" u="none" strike="noStrike" kern="1200" cap="none" spc="-5" normalizeH="0" baseline="0" noProof="0" dirty="0">
                <a:ln>
                  <a:noFill/>
                </a:ln>
                <a:solidFill>
                  <a:prstClr val="black"/>
                </a:solidFill>
                <a:effectLst/>
                <a:uLnTx/>
                <a:uFillTx/>
                <a:latin typeface="Arial"/>
                <a:ea typeface="+mn-ea"/>
                <a:cs typeface="Arial"/>
              </a:rPr>
              <a:t>wideband devices </a:t>
            </a:r>
            <a:r>
              <a:rPr kumimoji="0" lang="en-US" sz="1900" b="0" i="0" u="none" strike="noStrike" kern="1200" cap="none" spc="0" normalizeH="0" baseline="0" noProof="0" dirty="0">
                <a:ln>
                  <a:noFill/>
                </a:ln>
                <a:solidFill>
                  <a:prstClr val="black"/>
                </a:solidFill>
                <a:effectLst/>
                <a:uLnTx/>
                <a:uFillTx/>
                <a:latin typeface="Arial"/>
                <a:ea typeface="+mn-ea"/>
                <a:cs typeface="Arial"/>
              </a:rPr>
              <a:t>cross each </a:t>
            </a:r>
            <a:r>
              <a:rPr kumimoji="0" lang="en-US" sz="1900" b="0" i="0" u="none" strike="noStrike" kern="1200" cap="none" spc="-5" normalizeH="0" baseline="0" noProof="0" dirty="0">
                <a:ln>
                  <a:noFill/>
                </a:ln>
                <a:solidFill>
                  <a:prstClr val="black"/>
                </a:solidFill>
                <a:effectLst/>
                <a:uLnTx/>
                <a:uFillTx/>
                <a:latin typeface="Arial"/>
                <a:ea typeface="+mn-ea"/>
                <a:cs typeface="Arial"/>
              </a:rPr>
              <a:t>other </a:t>
            </a:r>
            <a:r>
              <a:rPr kumimoji="0" lang="en-US" sz="1900" b="0" i="0" u="none" strike="noStrike" kern="1200" cap="none" spc="-10" normalizeH="0" baseline="0" noProof="0" dirty="0">
                <a:ln>
                  <a:noFill/>
                </a:ln>
                <a:solidFill>
                  <a:prstClr val="black"/>
                </a:solidFill>
                <a:effectLst/>
                <a:uLnTx/>
                <a:uFillTx/>
                <a:latin typeface="Arial"/>
                <a:ea typeface="+mn-ea"/>
                <a:cs typeface="Arial"/>
              </a:rPr>
              <a:t>within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same </a:t>
            </a:r>
            <a:r>
              <a:rPr kumimoji="0" lang="en-US" sz="1900" b="0" i="0" u="none" strike="noStrike" kern="1200" cap="none" spc="-5" normalizeH="0" baseline="0" noProof="0" dirty="0">
                <a:ln>
                  <a:noFill/>
                </a:ln>
                <a:solidFill>
                  <a:prstClr val="black"/>
                </a:solidFill>
                <a:effectLst/>
                <a:uLnTx/>
                <a:uFillTx/>
                <a:latin typeface="Arial"/>
                <a:ea typeface="+mn-ea"/>
                <a:cs typeface="Arial"/>
              </a:rPr>
              <a:t>coverage </a:t>
            </a:r>
            <a:r>
              <a:rPr kumimoji="0" lang="en-US" sz="1900" b="0" i="0" u="none" strike="noStrike" kern="1200" cap="none" spc="0" normalizeH="0" baseline="0" noProof="0" dirty="0">
                <a:ln>
                  <a:noFill/>
                </a:ln>
                <a:solidFill>
                  <a:prstClr val="black"/>
                </a:solidFill>
                <a:effectLst/>
                <a:uLnTx/>
                <a:uFillTx/>
                <a:latin typeface="Arial"/>
                <a:ea typeface="+mn-ea"/>
                <a:cs typeface="Arial"/>
              </a:rPr>
              <a:t>range. Interference  management among </a:t>
            </a:r>
            <a:r>
              <a:rPr kumimoji="0" lang="en-US" sz="1900" b="0" i="0" u="none" strike="noStrike" kern="1200" cap="none" spc="-5" normalizeH="0" baseline="0" noProof="0" dirty="0">
                <a:ln>
                  <a:noFill/>
                </a:ln>
                <a:solidFill>
                  <a:prstClr val="black"/>
                </a:solidFill>
                <a:effectLst/>
                <a:uLnTx/>
                <a:uFillTx/>
                <a:latin typeface="Arial"/>
                <a:ea typeface="+mn-ea"/>
                <a:cs typeface="Arial"/>
              </a:rPr>
              <a:t>BANs.” </a:t>
            </a:r>
            <a:r>
              <a:rPr kumimoji="0" lang="en-US" sz="1900" b="0" i="0" u="none" strike="noStrike" kern="1200" cap="none" spc="0" normalizeH="0" baseline="0" noProof="0" dirty="0">
                <a:ln>
                  <a:noFill/>
                </a:ln>
                <a:solidFill>
                  <a:prstClr val="black"/>
                </a:solidFill>
                <a:effectLst/>
                <a:uLnTx/>
                <a:uFillTx/>
                <a:latin typeface="Arial"/>
                <a:ea typeface="+mn-ea"/>
                <a:cs typeface="Arial"/>
              </a:rPr>
              <a:t>are not</a:t>
            </a:r>
            <a:r>
              <a:rPr kumimoji="0" lang="en-US" sz="1900" b="0" i="0" u="none" strike="noStrike" kern="1200" cap="none" spc="8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complete</a:t>
            </a:r>
            <a:r>
              <a:rPr kumimoji="0" lang="en-US" sz="1900" b="0" i="0" u="none" strike="noStrike" kern="1200" cap="none" spc="2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Suggest</a:t>
            </a:r>
            <a:r>
              <a:rPr kumimoji="0" lang="en-US" sz="1900" b="0" i="0" u="none" strike="noStrike" kern="1200" cap="none" spc="-5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combining</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these  items into </a:t>
            </a:r>
            <a:r>
              <a:rPr kumimoji="0" lang="en-US" sz="1900" b="0" i="0" u="none" strike="noStrike" kern="1200" cap="none" spc="0" normalizeH="0" baseline="0" noProof="0" dirty="0">
                <a:ln>
                  <a:noFill/>
                </a:ln>
                <a:solidFill>
                  <a:prstClr val="black"/>
                </a:solidFill>
                <a:effectLst/>
                <a:uLnTx/>
                <a:uFillTx/>
                <a:latin typeface="Arial"/>
                <a:ea typeface="+mn-ea"/>
                <a:cs typeface="Arial"/>
              </a:rPr>
              <a:t>a single</a:t>
            </a:r>
            <a:r>
              <a:rPr kumimoji="0" lang="en-US" sz="1900" b="0" i="0" u="none" strike="noStrike" kern="1200" cap="none" spc="-1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a:t>
            </a:r>
          </a:p>
          <a:p>
            <a:pPr marL="698500" marR="538480" lvl="0" indent="-228600" algn="l" defTabSz="914400" rtl="0" eaLnBrk="1" fontAlgn="auto" latinLnBrk="0" hangingPunct="1">
              <a:lnSpc>
                <a:spcPts val="1839"/>
              </a:lnSpc>
              <a:spcBef>
                <a:spcPts val="465"/>
              </a:spcBef>
              <a:spcAft>
                <a:spcPts val="0"/>
              </a:spcAft>
              <a:buClrTx/>
              <a:buSzTx/>
              <a:buFontTx/>
              <a:buChar char="•"/>
              <a:tabLst>
                <a:tab pos="697865" algn="l"/>
                <a:tab pos="698500" algn="l"/>
                <a:tab pos="8022590" algn="l"/>
              </a:tabLst>
              <a:defRPr/>
            </a:pPr>
            <a:r>
              <a:rPr kumimoji="0" lang="en-US" sz="1900" b="0" i="0" u="none" strike="noStrike" kern="1200" cap="none" spc="0" normalizeH="0" baseline="0" noProof="0" dirty="0">
                <a:ln>
                  <a:noFill/>
                </a:ln>
                <a:solidFill>
                  <a:prstClr val="black"/>
                </a:solidFill>
                <a:effectLst/>
                <a:uLnTx/>
                <a:uFillTx/>
                <a:latin typeface="Arial"/>
                <a:ea typeface="+mn-ea"/>
                <a:cs typeface="Arial"/>
              </a:rPr>
              <a:t>Covid-19 </a:t>
            </a:r>
            <a:r>
              <a:rPr kumimoji="0" lang="en-US" sz="1900" b="0" i="0" u="none" strike="noStrike" kern="1200" cap="none" spc="-5" normalizeH="0" baseline="0" noProof="0" dirty="0">
                <a:ln>
                  <a:noFill/>
                </a:ln>
                <a:solidFill>
                  <a:prstClr val="black"/>
                </a:solidFill>
                <a:effectLst/>
                <a:uLnTx/>
                <a:uFillTx/>
                <a:latin typeface="Arial"/>
                <a:ea typeface="+mn-ea"/>
                <a:cs typeface="Arial"/>
              </a:rPr>
              <a:t>is an acronym that </a:t>
            </a:r>
            <a:r>
              <a:rPr kumimoji="0" lang="en-US" sz="1900" b="0" i="0" u="none" strike="noStrike" kern="1200" cap="none" spc="0" normalizeH="0" baseline="0" noProof="0" dirty="0">
                <a:ln>
                  <a:noFill/>
                </a:ln>
                <a:solidFill>
                  <a:prstClr val="black"/>
                </a:solidFill>
                <a:effectLst/>
                <a:uLnTx/>
                <a:uFillTx/>
                <a:latin typeface="Arial"/>
                <a:ea typeface="+mn-ea"/>
                <a:cs typeface="Arial"/>
              </a:rPr>
              <a:t>stands for “coronavirus</a:t>
            </a:r>
            <a:r>
              <a:rPr kumimoji="0" lang="en-US" sz="1900" b="0" i="0" u="none" strike="noStrike" kern="1200" cap="none" spc="12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disease</a:t>
            </a:r>
            <a:r>
              <a:rPr kumimoji="0" lang="en-US" sz="1900" b="0" i="0" u="none" strike="noStrike" kern="1200" cap="none" spc="5"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2019”. </a:t>
            </a:r>
            <a:r>
              <a:rPr kumimoji="0" lang="en-US" sz="1900" b="0" i="0" u="none" strike="noStrike" kern="1200" cap="none" spc="-5" normalizeH="0" baseline="0" noProof="0" dirty="0">
                <a:ln>
                  <a:noFill/>
                </a:ln>
                <a:solidFill>
                  <a:prstClr val="black"/>
                </a:solidFill>
                <a:effectLst/>
                <a:uLnTx/>
                <a:uFillTx/>
                <a:latin typeface="Arial"/>
                <a:ea typeface="+mn-ea"/>
                <a:cs typeface="Arial"/>
              </a:rPr>
              <a:t>Spell </a:t>
            </a:r>
            <a:r>
              <a:rPr kumimoji="0" lang="en-US" sz="1900" b="0" i="0" u="none" strike="noStrike" kern="1200" cap="none" spc="0" normalizeH="0" baseline="0" noProof="0" dirty="0">
                <a:ln>
                  <a:noFill/>
                </a:ln>
                <a:solidFill>
                  <a:prstClr val="black"/>
                </a:solidFill>
                <a:effectLst/>
                <a:uLnTx/>
                <a:uFillTx/>
                <a:latin typeface="Arial"/>
                <a:ea typeface="+mn-ea"/>
                <a:cs typeface="Arial"/>
              </a:rPr>
              <a:t>out</a:t>
            </a:r>
            <a:r>
              <a:rPr kumimoji="0" lang="en-US" sz="1900" b="0" i="0" u="none" strike="noStrike" kern="1200" cap="none" spc="-25"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on </a:t>
            </a:r>
            <a:r>
              <a:rPr kumimoji="0" lang="en-US" sz="1900" b="0" i="0" u="none" strike="noStrike" kern="1200" cap="none" spc="0" normalizeH="0" baseline="0" noProof="0" dirty="0">
                <a:ln>
                  <a:noFill/>
                </a:ln>
                <a:solidFill>
                  <a:prstClr val="black"/>
                </a:solidFill>
                <a:effectLst/>
                <a:uLnTx/>
                <a:uFillTx/>
                <a:latin typeface="Arial"/>
                <a:ea typeface="+mn-ea"/>
                <a:cs typeface="Arial"/>
              </a:rPr>
              <a:t>first  usage.</a:t>
            </a:r>
          </a:p>
          <a:p>
            <a:pPr marL="698500" marR="0" lvl="0" indent="-228600" algn="l" defTabSz="914400" rtl="0" eaLnBrk="1" fontAlgn="auto" latinLnBrk="0" hangingPunct="1">
              <a:lnSpc>
                <a:spcPts val="2050"/>
              </a:lnSpc>
              <a:spcBef>
                <a:spcPts val="45"/>
              </a:spcBef>
              <a:spcAft>
                <a:spcPts val="0"/>
              </a:spcAft>
              <a:buClrTx/>
              <a:buSzTx/>
              <a:buFontTx/>
              <a:buChar char="•"/>
              <a:tabLst>
                <a:tab pos="697865" algn="l"/>
                <a:tab pos="698500" algn="l"/>
              </a:tabLst>
              <a:defRPr/>
            </a:pPr>
            <a:r>
              <a:rPr kumimoji="0" lang="en-US" sz="1900" b="0" i="0" u="none" strike="noStrike" kern="1200" cap="none" spc="-5" normalizeH="0" baseline="0" noProof="0" dirty="0">
                <a:ln>
                  <a:noFill/>
                </a:ln>
                <a:solidFill>
                  <a:prstClr val="black"/>
                </a:solidFill>
                <a:effectLst/>
                <a:uLnTx/>
                <a:uFillTx/>
                <a:latin typeface="Arial"/>
                <a:ea typeface="+mn-ea"/>
                <a:cs typeface="Arial"/>
              </a:rPr>
              <a:t>Several </a:t>
            </a:r>
            <a:r>
              <a:rPr kumimoji="0" lang="en-US" sz="1900" b="0" i="0" u="none" strike="noStrike" kern="1200" cap="none" spc="0" normalizeH="0" baseline="0" noProof="0" dirty="0">
                <a:ln>
                  <a:noFill/>
                </a:ln>
                <a:solidFill>
                  <a:prstClr val="black"/>
                </a:solidFill>
                <a:effectLst/>
                <a:uLnTx/>
                <a:uFillTx/>
                <a:latin typeface="Arial"/>
                <a:ea typeface="+mn-ea"/>
                <a:cs typeface="Arial"/>
              </a:rPr>
              <a:t>sentences in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need refer </a:t>
            </a:r>
            <a:r>
              <a:rPr kumimoji="0" lang="en-US" sz="1900" b="0" i="0" u="none" strike="noStrike" kern="1200" cap="none" spc="-5" normalizeH="0" baseline="0" noProof="0" dirty="0">
                <a:ln>
                  <a:noFill/>
                </a:ln>
                <a:solidFill>
                  <a:prstClr val="black"/>
                </a:solidFill>
                <a:effectLst/>
                <a:uLnTx/>
                <a:uFillTx/>
                <a:latin typeface="Arial"/>
                <a:ea typeface="+mn-ea"/>
                <a:cs typeface="Arial"/>
              </a:rPr>
              <a:t>to </a:t>
            </a:r>
            <a:r>
              <a:rPr kumimoji="0" lang="en-US" sz="1900" b="0" i="0" u="none" strike="noStrike" kern="1200" cap="none" spc="0" normalizeH="0" baseline="0" noProof="0" dirty="0">
                <a:ln>
                  <a:noFill/>
                </a:ln>
                <a:solidFill>
                  <a:prstClr val="black"/>
                </a:solidFill>
                <a:effectLst/>
                <a:uLnTx/>
                <a:uFillTx/>
                <a:latin typeface="Arial"/>
                <a:ea typeface="+mn-ea"/>
                <a:cs typeface="Arial"/>
              </a:rPr>
              <a:t>an amendment, but </a:t>
            </a:r>
            <a:r>
              <a:rPr kumimoji="0" lang="en-US" sz="1900" b="0" i="0" u="none" strike="noStrike" kern="1200" cap="none" spc="-5" normalizeH="0" baseline="0" noProof="0" dirty="0">
                <a:ln>
                  <a:noFill/>
                </a:ln>
                <a:solidFill>
                  <a:prstClr val="black"/>
                </a:solidFill>
                <a:effectLst/>
                <a:uLnTx/>
                <a:uFillTx/>
                <a:latin typeface="Arial"/>
                <a:ea typeface="+mn-ea"/>
                <a:cs typeface="Arial"/>
              </a:rPr>
              <a:t>the </a:t>
            </a:r>
            <a:r>
              <a:rPr kumimoji="0" lang="en-US" sz="1900" b="0" i="0" u="none" strike="noStrike" kern="1200" cap="none" spc="0" normalizeH="0" baseline="0" noProof="0" dirty="0">
                <a:ln>
                  <a:noFill/>
                </a:ln>
                <a:solidFill>
                  <a:prstClr val="black"/>
                </a:solidFill>
                <a:effectLst/>
                <a:uLnTx/>
                <a:uFillTx/>
                <a:latin typeface="Arial"/>
                <a:ea typeface="+mn-ea"/>
                <a:cs typeface="Arial"/>
              </a:rPr>
              <a:t>project does not</a:t>
            </a:r>
            <a:r>
              <a:rPr kumimoji="0" lang="en-US" sz="1900" b="0" i="0" u="none" strike="noStrike" kern="1200" cap="none" spc="90" normalizeH="0" baseline="0" noProof="0" dirty="0">
                <a:ln>
                  <a:noFill/>
                </a:ln>
                <a:solidFill>
                  <a:prstClr val="black"/>
                </a:solidFill>
                <a:effectLst/>
                <a:uLnTx/>
                <a:uFillTx/>
                <a:latin typeface="Arial"/>
                <a:ea typeface="+mn-ea"/>
                <a:cs typeface="Arial"/>
              </a:rPr>
              <a:t> </a:t>
            </a:r>
            <a:r>
              <a:rPr kumimoji="0" lang="en-US" sz="1900" b="0" i="0" u="none" strike="noStrike" kern="1200" cap="none" spc="0" normalizeH="0" baseline="0" noProof="0" dirty="0">
                <a:ln>
                  <a:noFill/>
                </a:ln>
                <a:solidFill>
                  <a:prstClr val="black"/>
                </a:solidFill>
                <a:effectLst/>
                <a:uLnTx/>
                <a:uFillTx/>
                <a:latin typeface="Arial"/>
                <a:ea typeface="+mn-ea"/>
                <a:cs typeface="Arial"/>
              </a:rPr>
              <a:t>propose </a:t>
            </a:r>
            <a:r>
              <a:rPr kumimoji="0" lang="en-US" sz="1900" b="0" i="0" u="none" strike="noStrike" kern="1200" cap="none" spc="-5" normalizeH="0" baseline="0" noProof="0" dirty="0">
                <a:ln>
                  <a:noFill/>
                </a:ln>
                <a:solidFill>
                  <a:prstClr val="black"/>
                </a:solidFill>
                <a:effectLst/>
                <a:uLnTx/>
                <a:uFillTx/>
                <a:latin typeface="Arial"/>
                <a:ea typeface="+mn-ea"/>
                <a:cs typeface="Arial"/>
              </a:rPr>
              <a:t>an</a:t>
            </a:r>
            <a:r>
              <a:rPr kumimoji="0" lang="en-US" sz="1900" b="0" i="0" u="none" strike="noStrike" kern="1200" cap="none" spc="-30" normalizeH="0" baseline="0" noProof="0" dirty="0">
                <a:ln>
                  <a:noFill/>
                </a:ln>
                <a:solidFill>
                  <a:prstClr val="black"/>
                </a:solidFill>
                <a:effectLst/>
                <a:uLnTx/>
                <a:uFillTx/>
                <a:latin typeface="Arial"/>
                <a:ea typeface="+mn-ea"/>
                <a:cs typeface="Arial"/>
              </a:rPr>
              <a:t> </a:t>
            </a:r>
            <a:r>
              <a:rPr kumimoji="0" lang="en-US" sz="1900" b="0" i="0" u="none" strike="noStrike" kern="1200" cap="none" spc="-5" normalizeH="0" baseline="0" noProof="0" dirty="0">
                <a:ln>
                  <a:noFill/>
                </a:ln>
                <a:solidFill>
                  <a:prstClr val="black"/>
                </a:solidFill>
                <a:effectLst/>
                <a:uLnTx/>
                <a:uFillTx/>
                <a:latin typeface="Arial"/>
                <a:ea typeface="+mn-ea"/>
                <a:cs typeface="Arial"/>
              </a:rPr>
              <a:t>amendment.</a:t>
            </a:r>
            <a:endParaRPr kumimoji="0" lang="en-US" sz="1900" b="0" i="0" u="none" strike="noStrike" kern="1200" cap="none" spc="0" normalizeH="0" baseline="0" noProof="0" dirty="0">
              <a:ln>
                <a:noFill/>
              </a:ln>
              <a:solidFill>
                <a:prstClr val="black"/>
              </a:solidFill>
              <a:effectLst/>
              <a:uLnTx/>
              <a:uFillTx/>
              <a:latin typeface="Arial"/>
              <a:ea typeface="+mn-ea"/>
              <a:cs typeface="Arial"/>
            </a:endParaRPr>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was revised to reflect an IEEE Std revision rather than an amendment</a:t>
            </a:r>
            <a:endParaRPr lang="en-US" dirty="0"/>
          </a:p>
        </p:txBody>
      </p:sp>
      <p:sp>
        <p:nvSpPr>
          <p:cNvPr id="4" name="Date Placeholder 3">
            <a:extLst>
              <a:ext uri="{FF2B5EF4-FFF2-40B4-BE49-F238E27FC236}">
                <a16:creationId xmlns:a16="http://schemas.microsoft.com/office/drawing/2014/main" id="{371D0403-F93A-4C7F-BBD6-AE6C9C05F0D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08AA418D-2884-4D2C-83EB-0D835868EE50}"/>
              </a:ext>
            </a:extLst>
          </p:cNvPr>
          <p:cNvSpPr>
            <a:spLocks noGrp="1"/>
          </p:cNvSpPr>
          <p:nvPr>
            <p:ph type="ftr" sz="quarter" idx="11"/>
          </p:nvPr>
        </p:nvSpPr>
        <p:spPr>
          <a:xfrm>
            <a:off x="5198533" y="6176963"/>
            <a:ext cx="3510461"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B3C0D322-2F7A-4CDC-9A41-0A21CE085CE0}"/>
              </a:ext>
            </a:extLst>
          </p:cNvPr>
          <p:cNvSpPr>
            <a:spLocks noGrp="1"/>
          </p:cNvSpPr>
          <p:nvPr>
            <p:ph type="sldNum" sz="quarter" idx="12"/>
          </p:nvPr>
        </p:nvSpPr>
        <p:spPr/>
        <p:txBody>
          <a:bodyPr/>
          <a:lstStyle/>
          <a:p>
            <a:pPr algn="ctr"/>
            <a:fld id="{3F538EBF-84DB-4BAE-BC6F-EFE8BCBF74B5}" type="slidenum">
              <a:rPr lang="en-US" smtClean="0"/>
              <a:pPr algn="ctr"/>
              <a:t>3</a:t>
            </a:fld>
            <a:endParaRPr lang="en-US" dirty="0"/>
          </a:p>
        </p:txBody>
      </p:sp>
    </p:spTree>
    <p:extLst>
      <p:ext uri="{BB962C8B-B14F-4D97-AF65-F5344CB8AC3E}">
        <p14:creationId xmlns:p14="http://schemas.microsoft.com/office/powerpoint/2010/main" val="63695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5DB7D-59A7-415F-BAD5-7D06833E0622}"/>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163A6FE-D9AD-4A5C-BB48-2D9AA0306A5D}"/>
              </a:ext>
            </a:extLst>
          </p:cNvPr>
          <p:cNvSpPr>
            <a:spLocks noGrp="1"/>
          </p:cNvSpPr>
          <p:nvPr>
            <p:ph idx="1"/>
          </p:nvPr>
        </p:nvSpPr>
        <p:spPr/>
        <p:txBody>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1.2.2</a:t>
            </a:r>
            <a:r>
              <a:rPr kumimoji="0" lang="en-US" sz="2400" b="1" i="0" u="none" strike="noStrike" kern="1200" cap="none" spc="-5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Compatibility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926465" marR="5080" lvl="0" indent="-457200" algn="l" defTabSz="914400" rtl="0" eaLnBrk="1" fontAlgn="auto" latinLnBrk="0" hangingPunct="1">
              <a:lnSpc>
                <a:spcPts val="2160"/>
              </a:lnSpc>
              <a:spcBef>
                <a:spcPts val="550"/>
              </a:spcBef>
              <a:spcAft>
                <a:spcPts val="0"/>
              </a:spcAft>
              <a:buClrTx/>
              <a:buSzTx/>
              <a:buFontTx/>
              <a:buNone/>
              <a:tabLst>
                <a:tab pos="926465" algn="l"/>
                <a:tab pos="248666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	</a:t>
            </a:r>
            <a:r>
              <a:rPr kumimoji="0" lang="en-US" sz="2000" b="0" i="0" u="none" strike="noStrike" kern="1200" cap="none" spc="5"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the proposed standard comply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 IEEE Std 802.1AC</a:t>
            </a:r>
            <a:r>
              <a:rPr kumimoji="0" lang="en-US" sz="2000" b="0" i="0" u="none" strike="noStrike" kern="1200" cap="none" spc="-2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and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IEEE  Std 802.1Q?	</a:t>
            </a:r>
            <a:r>
              <a:rPr kumimoji="0" lang="en-US" sz="2000" b="0" i="0" u="none" strike="noStrike" kern="1200" cap="none" spc="-65" normalizeH="0" baseline="0" noProof="0" dirty="0">
                <a:ln>
                  <a:noFill/>
                </a:ln>
                <a:solidFill>
                  <a:prstClr val="black"/>
                </a:solidFill>
                <a:effectLst/>
                <a:uLnTx/>
                <a:uFillTx/>
                <a:latin typeface="Arial"/>
                <a:ea typeface="+mn-ea"/>
                <a:cs typeface="Arial"/>
              </a:rPr>
              <a:t>Yes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20"/>
              </a:spcBef>
              <a:spcAft>
                <a:spcPts val="0"/>
              </a:spcAft>
              <a:buClrTx/>
              <a:buSzTx/>
              <a:buFontTx/>
              <a:buNone/>
              <a:tabLst/>
              <a:defRPr/>
            </a:pPr>
            <a:endParaRPr kumimoji="0" lang="en-US" sz="270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Is the 802.15.6 MAC substantially the same as the 802.15.3 MAC </a:t>
            </a:r>
            <a:r>
              <a:rPr kumimoji="0" lang="en-US" sz="2000" b="0" i="0" u="none" strike="noStrike" kern="1200" cap="none" spc="-5" normalizeH="0" baseline="0" noProof="0" dirty="0">
                <a:ln>
                  <a:noFill/>
                </a:ln>
                <a:solidFill>
                  <a:prstClr val="black"/>
                </a:solidFill>
                <a:effectLst/>
                <a:uLnTx/>
                <a:uFillTx/>
                <a:latin typeface="Arial"/>
                <a:ea typeface="+mn-ea"/>
                <a:cs typeface="Arial"/>
              </a:rPr>
              <a:t>which </a:t>
            </a:r>
            <a:r>
              <a:rPr kumimoji="0" lang="en-US" sz="2000" b="0" i="0" u="none" strike="noStrike" kern="1200" cap="none" spc="0" normalizeH="0" baseline="0" noProof="0" dirty="0">
                <a:ln>
                  <a:noFill/>
                </a:ln>
                <a:solidFill>
                  <a:prstClr val="black"/>
                </a:solidFill>
                <a:effectLst/>
                <a:uLnTx/>
                <a:uFillTx/>
                <a:latin typeface="Arial"/>
                <a:ea typeface="+mn-ea"/>
                <a:cs typeface="Arial"/>
              </a:rPr>
              <a:t>has been  added to IEEE Std 802.1AC by IEEE</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Std</a:t>
            </a:r>
            <a:r>
              <a:rPr kumimoji="0" lang="en-US" sz="2000" b="0" i="0" u="none" strike="noStrike" kern="1200" cap="none" spc="-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802.1ACct-2021?	If it is </a:t>
            </a:r>
            <a:r>
              <a:rPr kumimoji="0" lang="en-US" sz="2000" b="0" i="0" u="none" strike="noStrike" kern="1200" cap="none" spc="-5" normalizeH="0" baseline="0" noProof="0" dirty="0">
                <a:ln>
                  <a:noFill/>
                </a:ln>
                <a:solidFill>
                  <a:prstClr val="black"/>
                </a:solidFill>
                <a:effectLst/>
                <a:uLnTx/>
                <a:uFillTx/>
                <a:latin typeface="Arial"/>
                <a:ea typeface="+mn-ea"/>
                <a:cs typeface="Arial"/>
              </a:rPr>
              <a:t>different,</a:t>
            </a:r>
            <a:r>
              <a:rPr kumimoji="0" lang="en-US" sz="2000" b="0" i="0" u="none" strike="noStrike" kern="1200" cap="none" spc="-1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a:t>
            </a:r>
            <a:r>
              <a:rPr kumimoji="0" lang="en-US" sz="2000" b="0" i="0" u="none" strike="noStrike" kern="1200" cap="none" spc="-1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project  </a:t>
            </a:r>
            <a:r>
              <a:rPr kumimoji="0" lang="en-US" sz="2000" b="0" i="0" u="none" strike="noStrike" kern="1200" cap="none" spc="-10" normalizeH="0" baseline="0" noProof="0" dirty="0">
                <a:ln>
                  <a:noFill/>
                </a:ln>
                <a:solidFill>
                  <a:prstClr val="black"/>
                </a:solidFill>
                <a:effectLst/>
                <a:uLnTx/>
                <a:uFillTx/>
                <a:latin typeface="Arial"/>
                <a:ea typeface="+mn-ea"/>
                <a:cs typeface="Arial"/>
              </a:rPr>
              <a:t>will </a:t>
            </a:r>
            <a:r>
              <a:rPr kumimoji="0" lang="en-US" sz="2000" b="0" i="0" u="none" strike="noStrike" kern="1200" cap="none" spc="0" normalizeH="0" baseline="0" noProof="0" dirty="0">
                <a:ln>
                  <a:noFill/>
                </a:ln>
                <a:solidFill>
                  <a:prstClr val="black"/>
                </a:solidFill>
                <a:effectLst/>
                <a:uLnTx/>
                <a:uFillTx/>
                <a:latin typeface="Arial"/>
                <a:ea typeface="+mn-ea"/>
                <a:cs typeface="Arial"/>
              </a:rPr>
              <a:t>need to be created to add MAC </a:t>
            </a:r>
            <a:r>
              <a:rPr kumimoji="0" lang="en-US" sz="2000" b="0" i="0" u="none" strike="noStrike" kern="1200" cap="none" spc="-5" normalizeH="0" baseline="0" noProof="0" dirty="0">
                <a:ln>
                  <a:noFill/>
                </a:ln>
                <a:solidFill>
                  <a:prstClr val="black"/>
                </a:solidFill>
                <a:effectLst/>
                <a:uLnTx/>
                <a:uFillTx/>
                <a:latin typeface="Arial"/>
                <a:ea typeface="+mn-ea"/>
                <a:cs typeface="Arial"/>
              </a:rPr>
              <a:t>service </a:t>
            </a:r>
            <a:r>
              <a:rPr kumimoji="0" lang="en-US" sz="2000" b="0" i="0" u="none" strike="noStrike" kern="1200" cap="none" spc="0" normalizeH="0" baseline="0" noProof="0" dirty="0">
                <a:ln>
                  <a:noFill/>
                </a:ln>
                <a:solidFill>
                  <a:prstClr val="black"/>
                </a:solidFill>
                <a:effectLst/>
                <a:uLnTx/>
                <a:uFillTx/>
                <a:latin typeface="Arial"/>
                <a:ea typeface="+mn-ea"/>
                <a:cs typeface="Arial"/>
              </a:rPr>
              <a:t>definitions to IEEE Std</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lang="en-US" sz="2000" dirty="0">
              <a:solidFill>
                <a:prstClr val="black"/>
              </a:solidFill>
              <a:latin typeface="Arial"/>
              <a:cs typeface="Arial"/>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rPr>
              <a:t>RESPONSE:</a:t>
            </a:r>
            <a:r>
              <a:rPr kumimoji="0" lang="en-US" sz="2000" b="0" i="0" u="none" strike="noStrike" kern="1200" cap="none" spc="0" normalizeH="0" baseline="0" noProof="0" dirty="0">
                <a:ln>
                  <a:noFill/>
                </a:ln>
                <a:solidFill>
                  <a:srgbClr val="0000FF"/>
                </a:solidFill>
                <a:effectLst/>
                <a:uLnTx/>
                <a:uFillTx/>
              </a:rPr>
              <a:t> The 802.15.6 MAC is substantially different than the 802.15.3 MAC. </a:t>
            </a: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0" i="0" u="none" strike="noStrike" kern="1200" cap="none" spc="0" normalizeH="0" baseline="0" noProof="0" dirty="0">
                <a:ln>
                  <a:noFill/>
                </a:ln>
                <a:solidFill>
                  <a:srgbClr val="0000FF"/>
                </a:solidFill>
                <a:effectLst/>
                <a:uLnTx/>
                <a:uFillTx/>
              </a:rPr>
              <a:t>We refer to the 802.1 WG Chair to address the need to create a project in 802.1 to add MAC </a:t>
            </a:r>
            <a:r>
              <a:rPr kumimoji="0" lang="en-US" sz="2000" b="0" i="0" u="none" strike="noStrike" kern="1200" cap="none" spc="-4" normalizeH="0" baseline="0" noProof="0" dirty="0">
                <a:ln>
                  <a:noFill/>
                </a:ln>
                <a:solidFill>
                  <a:srgbClr val="0000FF"/>
                </a:solidFill>
                <a:effectLst/>
                <a:uLnTx/>
                <a:uFillTx/>
              </a:rPr>
              <a:t>service</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definitions</a:t>
            </a:r>
            <a:r>
              <a:rPr kumimoji="0" lang="en-US" sz="2000" b="0" i="0" u="none" strike="noStrike" kern="1200" cap="none" spc="-30" normalizeH="0" baseline="0" noProof="0" dirty="0">
                <a:ln>
                  <a:noFill/>
                </a:ln>
                <a:solidFill>
                  <a:srgbClr val="0000FF"/>
                </a:solidFill>
                <a:effectLst/>
                <a:uLnTx/>
                <a:uFillTx/>
              </a:rPr>
              <a:t> of 802.15.6 </a:t>
            </a:r>
            <a:r>
              <a:rPr kumimoji="0" lang="en-US" sz="2000" b="0" i="0" u="none" strike="noStrike" kern="1200" cap="none" spc="0" normalizeH="0" baseline="0" noProof="0" dirty="0">
                <a:ln>
                  <a:noFill/>
                </a:ln>
                <a:solidFill>
                  <a:srgbClr val="0000FF"/>
                </a:solidFill>
                <a:effectLst/>
                <a:uLnTx/>
                <a:uFillTx/>
              </a:rPr>
              <a:t>to</a:t>
            </a:r>
            <a:r>
              <a:rPr kumimoji="0" lang="en-US" sz="2000" b="0" i="0" u="none" strike="noStrike" kern="1200" cap="none" spc="-23"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IEEE</a:t>
            </a:r>
            <a:r>
              <a:rPr kumimoji="0" lang="en-US" sz="2000" b="0" i="0" u="none" strike="noStrike" kern="1200" cap="none" spc="-8"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Std</a:t>
            </a:r>
            <a:r>
              <a:rPr kumimoji="0" lang="en-US" sz="2000" b="0" i="0" u="none" strike="noStrike" kern="1200" cap="none" spc="4" normalizeH="0" baseline="0" noProof="0" dirty="0">
                <a:ln>
                  <a:noFill/>
                </a:ln>
                <a:solidFill>
                  <a:srgbClr val="0000FF"/>
                </a:solidFill>
                <a:effectLst/>
                <a:uLnTx/>
                <a:uFillTx/>
              </a:rPr>
              <a:t> </a:t>
            </a:r>
            <a:r>
              <a:rPr kumimoji="0" lang="en-US" sz="2000" b="0" i="0" u="none" strike="noStrike" kern="1200" cap="none" spc="0" normalizeH="0" baseline="0" noProof="0" dirty="0">
                <a:ln>
                  <a:noFill/>
                </a:ln>
                <a:solidFill>
                  <a:srgbClr val="0000FF"/>
                </a:solidFill>
                <a:effectLst/>
                <a:uLnTx/>
                <a:uFillTx/>
              </a:rPr>
              <a:t>802.1AC.</a:t>
            </a:r>
          </a:p>
          <a:p>
            <a:pPr marL="697865" marR="152400" lvl="0" indent="-228600" algn="l" defTabSz="914400" rtl="0" eaLnBrk="1" fontAlgn="auto" latinLnBrk="0" hangingPunct="1">
              <a:lnSpc>
                <a:spcPct val="90100"/>
              </a:lnSpc>
              <a:spcBef>
                <a:spcPts val="0"/>
              </a:spcBef>
              <a:spcAft>
                <a:spcPts val="0"/>
              </a:spcAft>
              <a:buClrTx/>
              <a:buSzTx/>
              <a:buFontTx/>
              <a:buChar char="•"/>
              <a:tabLst>
                <a:tab pos="697865" algn="l"/>
                <a:tab pos="698500" algn="l"/>
                <a:tab pos="7469505" algn="l"/>
              </a:tabLst>
              <a:defRPr/>
            </a:pP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4" name="Date Placeholder 3">
            <a:extLst>
              <a:ext uri="{FF2B5EF4-FFF2-40B4-BE49-F238E27FC236}">
                <a16:creationId xmlns:a16="http://schemas.microsoft.com/office/drawing/2014/main" id="{A714D9C5-85D5-48D3-A96C-F18D8578BB5D}"/>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39CBCF99-DD05-4F66-B586-C7B5A5915C87}"/>
              </a:ext>
            </a:extLst>
          </p:cNvPr>
          <p:cNvSpPr>
            <a:spLocks noGrp="1"/>
          </p:cNvSpPr>
          <p:nvPr>
            <p:ph type="ftr" sz="quarter" idx="11"/>
          </p:nvPr>
        </p:nvSpPr>
        <p:spPr>
          <a:xfrm>
            <a:off x="5080001" y="6176963"/>
            <a:ext cx="3628994"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EFD9B28A-8518-4258-9E92-88F48F51347E}"/>
              </a:ext>
            </a:extLst>
          </p:cNvPr>
          <p:cNvSpPr>
            <a:spLocks noGrp="1"/>
          </p:cNvSpPr>
          <p:nvPr>
            <p:ph type="sldNum" sz="quarter" idx="12"/>
          </p:nvPr>
        </p:nvSpPr>
        <p:spPr/>
        <p:txBody>
          <a:bodyPr/>
          <a:lstStyle/>
          <a:p>
            <a:pPr algn="ctr"/>
            <a:fld id="{3F538EBF-84DB-4BAE-BC6F-EFE8BCBF74B5}" type="slidenum">
              <a:rPr lang="en-US" smtClean="0"/>
              <a:pPr algn="ctr"/>
              <a:t>4</a:t>
            </a:fld>
            <a:endParaRPr lang="en-US" dirty="0"/>
          </a:p>
        </p:txBody>
      </p:sp>
    </p:spTree>
    <p:extLst>
      <p:ext uri="{BB962C8B-B14F-4D97-AF65-F5344CB8AC3E}">
        <p14:creationId xmlns:p14="http://schemas.microsoft.com/office/powerpoint/2010/main" val="4023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EC45-960F-4E40-9C74-0393B60A5DC0}"/>
              </a:ext>
            </a:extLst>
          </p:cNvPr>
          <p:cNvSpPr>
            <a:spLocks noGrp="1"/>
          </p:cNvSpPr>
          <p:nvPr>
            <p:ph type="title"/>
          </p:nvPr>
        </p:nvSpPr>
        <p:spPr/>
        <p:txBody>
          <a:bodyPr/>
          <a:lstStyle/>
          <a:p>
            <a:r>
              <a:rPr lang="en-US" dirty="0"/>
              <a:t>802.1: CSD</a:t>
            </a:r>
          </a:p>
        </p:txBody>
      </p:sp>
      <p:sp>
        <p:nvSpPr>
          <p:cNvPr id="3" name="Content Placeholder 2">
            <a:extLst>
              <a:ext uri="{FF2B5EF4-FFF2-40B4-BE49-F238E27FC236}">
                <a16:creationId xmlns:a16="http://schemas.microsoft.com/office/drawing/2014/main" id="{F065E3D9-5AB5-49B0-A9B8-2796EE73628D}"/>
              </a:ext>
            </a:extLst>
          </p:cNvPr>
          <p:cNvSpPr>
            <a:spLocks noGrp="1"/>
          </p:cNvSpPr>
          <p:nvPr>
            <p:ph idx="1"/>
          </p:nvPr>
        </p:nvSpPr>
        <p:spPr/>
        <p:txBody>
          <a:bodyPr/>
          <a:lstStyle/>
          <a:p>
            <a:pPr marL="469265"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1.2.3 Distinct</a:t>
            </a:r>
            <a:r>
              <a:rPr kumimoji="0" lang="en-US" sz="2400" b="1" i="0" u="none" strike="noStrike" kern="1200" cap="none" spc="-4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Identity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5"/>
              </a:spcBef>
              <a:spcAft>
                <a:spcPts val="0"/>
              </a:spcAft>
              <a:buClrTx/>
              <a:buSzTx/>
              <a:buFontTx/>
              <a:buNone/>
              <a:tabLst/>
              <a:defRPr/>
            </a:pPr>
            <a:endParaRPr kumimoji="0" lang="en-US" sz="2550" b="0" i="0" u="none" strike="noStrike" kern="1200" cap="none" spc="0" normalizeH="0" baseline="0" noProof="0" dirty="0">
              <a:ln>
                <a:noFill/>
              </a:ln>
              <a:solidFill>
                <a:prstClr val="black"/>
              </a:solidFill>
              <a:effectLst/>
              <a:uLnTx/>
              <a:uFillTx/>
              <a:latin typeface="Times New Roman"/>
              <a:ea typeface="+mn-ea"/>
              <a:cs typeface="Times New Roman"/>
            </a:endParaRPr>
          </a:p>
          <a:p>
            <a:pPr marL="697865" marR="0" lvl="0" indent="-228600" algn="l" defTabSz="914400" rtl="0" eaLnBrk="1" fontAlgn="auto" latinLnBrk="0" hangingPunct="1">
              <a:lnSpc>
                <a:spcPts val="2280"/>
              </a:lnSpc>
              <a:spcBef>
                <a:spcPts val="0"/>
              </a:spcBef>
              <a:spcAft>
                <a:spcPts val="0"/>
              </a:spcAft>
              <a:buClrTx/>
              <a:buSzTx/>
              <a:buFontTx/>
              <a:buChar char="•"/>
              <a:tabLst>
                <a:tab pos="697865" algn="l"/>
                <a:tab pos="6985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Please </a:t>
            </a:r>
            <a:r>
              <a:rPr kumimoji="0" lang="en-US" sz="2000" b="0" i="0" u="none" strike="noStrike" kern="1200" cap="none" spc="-5" normalizeH="0" baseline="0" noProof="0" dirty="0">
                <a:ln>
                  <a:noFill/>
                </a:ln>
                <a:solidFill>
                  <a:prstClr val="black"/>
                </a:solidFill>
                <a:effectLst/>
                <a:uLnTx/>
                <a:uFillTx/>
                <a:latin typeface="Arial"/>
                <a:ea typeface="+mn-ea"/>
                <a:cs typeface="Arial"/>
              </a:rPr>
              <a:t>articulate </a:t>
            </a:r>
            <a:r>
              <a:rPr kumimoji="0" lang="en-US" sz="2000" b="0" i="0" u="none" strike="noStrike" kern="1200" cap="none" spc="-10" normalizeH="0" baseline="0" noProof="0" dirty="0">
                <a:ln>
                  <a:noFill/>
                </a:ln>
                <a:solidFill>
                  <a:prstClr val="black"/>
                </a:solidFill>
                <a:effectLst/>
                <a:uLnTx/>
                <a:uFillTx/>
                <a:latin typeface="Arial"/>
                <a:ea typeface="+mn-ea"/>
                <a:cs typeface="Arial"/>
              </a:rPr>
              <a:t>what </a:t>
            </a:r>
            <a:r>
              <a:rPr kumimoji="0" lang="en-US" sz="2000" b="0" i="0" u="none" strike="noStrike" kern="1200" cap="none" spc="0" normalizeH="0" baseline="0" noProof="0" dirty="0">
                <a:ln>
                  <a:noFill/>
                </a:ln>
                <a:solidFill>
                  <a:prstClr val="black"/>
                </a:solidFill>
                <a:effectLst/>
                <a:uLnTx/>
                <a:uFillTx/>
                <a:latin typeface="Arial"/>
                <a:ea typeface="+mn-ea"/>
                <a:cs typeface="Arial"/>
              </a:rPr>
              <a:t>is distinct about IEEE Std 802.15.6, including </a:t>
            </a:r>
            <a:r>
              <a:rPr kumimoji="0" lang="en-US" sz="2000" b="0" i="0" u="none" strike="noStrike" kern="1200" cap="none" spc="-10" normalizeH="0" baseline="0" noProof="0" dirty="0">
                <a:ln>
                  <a:noFill/>
                </a:ln>
                <a:solidFill>
                  <a:prstClr val="black"/>
                </a:solidFill>
                <a:effectLst/>
                <a:uLnTx/>
                <a:uFillTx/>
                <a:latin typeface="Arial"/>
                <a:ea typeface="+mn-ea"/>
                <a:cs typeface="Arial"/>
              </a:rPr>
              <a:t>with </a:t>
            </a:r>
            <a:r>
              <a:rPr kumimoji="0" lang="en-US" sz="2000" b="0" i="0" u="none" strike="noStrike" kern="1200" cap="none" spc="0" normalizeH="0" baseline="0" noProof="0" dirty="0">
                <a:ln>
                  <a:noFill/>
                </a:ln>
                <a:solidFill>
                  <a:prstClr val="black"/>
                </a:solidFill>
                <a:effectLst/>
                <a:uLnTx/>
                <a:uFillTx/>
                <a:latin typeface="Arial"/>
                <a:ea typeface="+mn-ea"/>
                <a:cs typeface="Arial"/>
              </a:rPr>
              <a:t>respect</a:t>
            </a:r>
            <a:r>
              <a:rPr kumimoji="0" lang="en-US" sz="2000" b="0" i="0" u="none" strike="noStrike" kern="1200" cap="none" spc="-16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to</a:t>
            </a:r>
          </a:p>
          <a:p>
            <a:pPr marL="697865" marR="0" lvl="0" indent="0" algn="l" defTabSz="914400" rtl="0" eaLnBrk="1" fontAlgn="auto" latinLnBrk="0" hangingPunct="1">
              <a:lnSpc>
                <a:spcPts val="228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other 802.15 standards, rather than focusing on the </a:t>
            </a:r>
            <a:r>
              <a:rPr kumimoji="0" lang="en-US" sz="2000" b="0" i="0" u="none" strike="noStrike" kern="1200" cap="none" spc="-5" normalizeH="0" baseline="0" noProof="0" dirty="0">
                <a:ln>
                  <a:noFill/>
                </a:ln>
                <a:solidFill>
                  <a:prstClr val="black"/>
                </a:solidFill>
                <a:effectLst/>
                <a:uLnTx/>
                <a:uFillTx/>
                <a:latin typeface="Arial"/>
                <a:ea typeface="+mn-ea"/>
                <a:cs typeface="Arial"/>
              </a:rPr>
              <a:t>revision</a:t>
            </a:r>
            <a:r>
              <a:rPr kumimoji="0" lang="en-US" sz="2000" b="0" i="0" u="none" strike="noStrike" kern="1200" cap="none" spc="-23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alone.</a:t>
            </a:r>
          </a:p>
          <a:p>
            <a:pPr marL="0" indent="0">
              <a:buNone/>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was revised to reflect  its unique identity. </a:t>
            </a:r>
            <a:endParaRPr lang="en-US" sz="2000" dirty="0"/>
          </a:p>
          <a:p>
            <a:endParaRPr lang="en-US" dirty="0"/>
          </a:p>
        </p:txBody>
      </p:sp>
      <p:sp>
        <p:nvSpPr>
          <p:cNvPr id="4" name="Date Placeholder 3">
            <a:extLst>
              <a:ext uri="{FF2B5EF4-FFF2-40B4-BE49-F238E27FC236}">
                <a16:creationId xmlns:a16="http://schemas.microsoft.com/office/drawing/2014/main" id="{E2B1BE0F-99A1-48D3-86AD-FC5DD70B55F9}"/>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8B48DB2D-992A-40B1-A079-3B98444CA131}"/>
              </a:ext>
            </a:extLst>
          </p:cNvPr>
          <p:cNvSpPr>
            <a:spLocks noGrp="1"/>
          </p:cNvSpPr>
          <p:nvPr>
            <p:ph type="ftr" sz="quarter" idx="11"/>
          </p:nvPr>
        </p:nvSpPr>
        <p:spPr>
          <a:xfrm>
            <a:off x="4953000" y="6176963"/>
            <a:ext cx="3755995"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3DB743D7-635B-470F-9DAB-D76EDCA79CE9}"/>
              </a:ext>
            </a:extLst>
          </p:cNvPr>
          <p:cNvSpPr>
            <a:spLocks noGrp="1"/>
          </p:cNvSpPr>
          <p:nvPr>
            <p:ph type="sldNum" sz="quarter" idx="12"/>
          </p:nvPr>
        </p:nvSpPr>
        <p:spPr/>
        <p:txBody>
          <a:bodyPr/>
          <a:lstStyle/>
          <a:p>
            <a:pPr algn="ctr"/>
            <a:fld id="{3F538EBF-84DB-4BAE-BC6F-EFE8BCBF74B5}" type="slidenum">
              <a:rPr lang="en-US" smtClean="0"/>
              <a:pPr algn="ctr"/>
              <a:t>5</a:t>
            </a:fld>
            <a:endParaRPr lang="en-US" dirty="0"/>
          </a:p>
        </p:txBody>
      </p:sp>
    </p:spTree>
    <p:extLst>
      <p:ext uri="{BB962C8B-B14F-4D97-AF65-F5344CB8AC3E}">
        <p14:creationId xmlns:p14="http://schemas.microsoft.com/office/powerpoint/2010/main" val="256769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23B8-D015-4AAA-A7E2-FAF9D8B70226}"/>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9E3C0A24-A6D1-45C4-BC02-BC0F3A5B6DAF}"/>
              </a:ext>
            </a:extLst>
          </p:cNvPr>
          <p:cNvSpPr>
            <a:spLocks noGrp="1"/>
          </p:cNvSpPr>
          <p:nvPr>
            <p:ph idx="1"/>
          </p:nvPr>
        </p:nvSpPr>
        <p:spPr>
          <a:xfrm>
            <a:off x="628650" y="1497151"/>
            <a:ext cx="7886700" cy="4351338"/>
          </a:xfrm>
        </p:spPr>
        <p:txBody>
          <a:bodyPr>
            <a:normAutofit fontScale="850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Project Numbering - P802.15.6 is the correct number – the 802.15.6ma would be good for internal usage (name of the TG working on it, but the project itself is P802.15.6.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5.2 – Change the Scope statement to be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standard specifies the coexistence of multiple piconets including inter-BAN interference and inter-piconets interference; simple MAC protocol; and sensing and feedback control loop delay.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BD679D70-749C-48E5-B0DD-CC18E1E74E8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1A962A-A4EE-48B4-9D1A-6F1856FD3673}"/>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855E94-6EBF-42B7-878A-C2CF88DBA9B3}"/>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53999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C284D-7722-439A-BD78-1DBA26AFA38C}"/>
              </a:ext>
            </a:extLst>
          </p:cNvPr>
          <p:cNvSpPr>
            <a:spLocks noGrp="1"/>
          </p:cNvSpPr>
          <p:nvPr>
            <p:ph type="title"/>
          </p:nvPr>
        </p:nvSpPr>
        <p:spPr/>
        <p:txBody>
          <a:bodyPr/>
          <a:lstStyle/>
          <a:p>
            <a:r>
              <a:rPr lang="en-US" dirty="0"/>
              <a:t>802.11: PAR</a:t>
            </a:r>
          </a:p>
        </p:txBody>
      </p:sp>
      <p:sp>
        <p:nvSpPr>
          <p:cNvPr id="3" name="Content Placeholder 2">
            <a:extLst>
              <a:ext uri="{FF2B5EF4-FFF2-40B4-BE49-F238E27FC236}">
                <a16:creationId xmlns:a16="http://schemas.microsoft.com/office/drawing/2014/main" id="{D4CFC340-6C62-4D5A-B2F1-B2E8146692BB}"/>
              </a:ext>
            </a:extLst>
          </p:cNvPr>
          <p:cNvSpPr>
            <a:spLocks noGrp="1"/>
          </p:cNvSpPr>
          <p:nvPr>
            <p:ph idx="1"/>
          </p:nvPr>
        </p:nvSpPr>
        <p:spPr/>
        <p:txBody>
          <a:bodyPr>
            <a:normAutofit fontScale="92500" lnSpcReduction="20000"/>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Add to 8.1 – #5.2 </a:t>
            </a:r>
            <a:r>
              <a:rPr kumimoji="0" lang="en-US" sz="2200" b="0" i="0" u="none" strike="noStrike" kern="0" cap="none" spc="0" normalizeH="0" baseline="0" noProof="0" dirty="0">
                <a:ln>
                  <a:noFill/>
                </a:ln>
                <a:solidFill>
                  <a:srgbClr val="000000"/>
                </a:solidFill>
                <a:effectLst/>
                <a:uLnTx/>
                <a:uFillTx/>
                <a:latin typeface="Times New Roman"/>
                <a:ea typeface="MS Gothic"/>
              </a:rPr>
              <a:t>VBAN consists of a coordinator in a vehicle with devices around the vehicle, operating under strict compliance to standards and limits for electromagnetic compatibility (EMC) and electromagnetic interference (EMI).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200" b="1" i="0" u="none" strike="noStrike" kern="0" cap="none" spc="0" normalizeH="0" baseline="0" noProof="0" dirty="0">
                <a:ln>
                  <a:noFill/>
                </a:ln>
                <a:solidFill>
                  <a:srgbClr val="000000"/>
                </a:solidFill>
                <a:effectLst/>
                <a:uLnTx/>
                <a:uFillTx/>
                <a:latin typeface="Times New Roman"/>
                <a:ea typeface="MS Gothic"/>
              </a:rPr>
              <a:t>5.4 Purpose: </a:t>
            </a:r>
            <a:r>
              <a:rPr kumimoji="0" lang="en-US" sz="2200" b="0" i="0" u="none" strike="noStrike" kern="0" cap="none" spc="0" normalizeH="0" baseline="0" noProof="0" dirty="0">
                <a:ln>
                  <a:noFill/>
                </a:ln>
                <a:solidFill>
                  <a:srgbClr val="000000"/>
                </a:solidFill>
                <a:effectLst/>
                <a:uLnTx/>
                <a:uFillTx/>
                <a:latin typeface="Times New Roman"/>
                <a:ea typeface="MS Gothic"/>
              </a:rPr>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kumimoji="0" lang="en-US" sz="2200" b="1" i="0" u="none" strike="noStrike" kern="0" cap="none" spc="0" normalizeH="0" baseline="0" noProof="0" dirty="0">
                <a:ln>
                  <a:noFill/>
                </a:ln>
                <a:solidFill>
                  <a:srgbClr val="000000"/>
                </a:solidFill>
                <a:effectLst/>
                <a:uLnTx/>
                <a:uFillTx/>
                <a:latin typeface="Times New Roman"/>
                <a:ea typeface="MS Gothic"/>
              </a:rPr>
              <a:t>to the 5.5 Need for the Project.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2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2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2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A9C5560C-BB5B-4633-9A86-510441249F8A}"/>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67D4C52A-8D02-4C70-937D-D493711ACDC4}"/>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A4B710A-9536-4DC2-BBC1-09BE319B684A}"/>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271332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F4A7-C4B8-492D-8435-7D00E9069885}"/>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00ED3EE7-D93D-47C8-AA94-7179443B8843}"/>
              </a:ext>
            </a:extLst>
          </p:cNvPr>
          <p:cNvSpPr>
            <a:spLocks noGrp="1"/>
          </p:cNvSpPr>
          <p:nvPr>
            <p:ph idx="1"/>
          </p:nvPr>
        </p:nvSpPr>
        <p:spPr/>
        <p:txBody>
          <a:bodyPr>
            <a:norm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 1.2.4 Technical Feasibility – suggested new line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The technical feasibility of 802.15.6 is well proven in the market.  Then change the first sentence for the new functionality. “New capabilities” instead of “Enhancements”.</a:t>
            </a:r>
            <a:br>
              <a:rPr kumimoji="0" lang="en-US" sz="2000" b="1" i="0" u="none" strike="noStrike" kern="0" cap="none" spc="0" normalizeH="0" baseline="0" noProof="0" dirty="0">
                <a:ln>
                  <a:noFill/>
                </a:ln>
                <a:solidFill>
                  <a:srgbClr val="000000"/>
                </a:solidFill>
                <a:effectLst/>
                <a:uLnTx/>
                <a:uFillTx/>
                <a:latin typeface="Times New Roman"/>
                <a:ea typeface="MS Gothic"/>
              </a:rPr>
            </a:br>
            <a:r>
              <a:rPr kumimoji="0" lang="en-US" sz="2000" b="1" i="0" u="none" strike="noStrike" kern="0" cap="none" spc="0" normalizeH="0" baseline="0" noProof="0" dirty="0">
                <a:ln>
                  <a:noFill/>
                </a:ln>
                <a:solidFill>
                  <a:srgbClr val="000000"/>
                </a:solidFill>
                <a:effectLst/>
                <a:uLnTx/>
                <a:uFillTx/>
                <a:latin typeface="Times New Roman"/>
                <a:ea typeface="MS Gothic"/>
              </a:rPr>
              <a:t>CSD – 1.2.4 b) similar changes – the intent is to broaden the statement.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 </a:t>
            </a:r>
          </a:p>
          <a:p>
            <a:endParaRPr lang="en-US" dirty="0"/>
          </a:p>
        </p:txBody>
      </p:sp>
      <p:sp>
        <p:nvSpPr>
          <p:cNvPr id="4" name="Date Placeholder 3">
            <a:extLst>
              <a:ext uri="{FF2B5EF4-FFF2-40B4-BE49-F238E27FC236}">
                <a16:creationId xmlns:a16="http://schemas.microsoft.com/office/drawing/2014/main" id="{273F496D-5609-41A1-BF7A-228044E6FCE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68FD2E7-2C53-4CEB-8FCE-DDF41AB2112D}"/>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E0753367-E90B-450F-8FD8-A5605602F28C}"/>
              </a:ext>
            </a:extLst>
          </p:cNvPr>
          <p:cNvSpPr>
            <a:spLocks noGrp="1"/>
          </p:cNvSpPr>
          <p:nvPr>
            <p:ph type="sldNum" sz="quarter" idx="12"/>
          </p:nvPr>
        </p:nvSpPr>
        <p:spPr/>
        <p:txBody>
          <a:bodyPr/>
          <a:lstStyle/>
          <a:p>
            <a:pPr algn="ctr"/>
            <a:fld id="{3F538EBF-84DB-4BAE-BC6F-EFE8BCBF74B5}" type="slidenum">
              <a:rPr lang="en-US" smtClean="0"/>
              <a:pPr algn="ctr"/>
              <a:t>8</a:t>
            </a:fld>
            <a:endParaRPr lang="en-US" dirty="0"/>
          </a:p>
        </p:txBody>
      </p:sp>
    </p:spTree>
    <p:extLst>
      <p:ext uri="{BB962C8B-B14F-4D97-AF65-F5344CB8AC3E}">
        <p14:creationId xmlns:p14="http://schemas.microsoft.com/office/powerpoint/2010/main" val="286022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086A6-DFF9-4A86-B7BF-F3B76FEAB7CC}"/>
              </a:ext>
            </a:extLst>
          </p:cNvPr>
          <p:cNvSpPr>
            <a:spLocks noGrp="1"/>
          </p:cNvSpPr>
          <p:nvPr>
            <p:ph type="title"/>
          </p:nvPr>
        </p:nvSpPr>
        <p:spPr/>
        <p:txBody>
          <a:bodyPr/>
          <a:lstStyle/>
          <a:p>
            <a:r>
              <a:rPr lang="en-US" dirty="0"/>
              <a:t>802.11: CSD</a:t>
            </a:r>
          </a:p>
        </p:txBody>
      </p:sp>
      <p:sp>
        <p:nvSpPr>
          <p:cNvPr id="3" name="Content Placeholder 2">
            <a:extLst>
              <a:ext uri="{FF2B5EF4-FFF2-40B4-BE49-F238E27FC236}">
                <a16:creationId xmlns:a16="http://schemas.microsoft.com/office/drawing/2014/main" id="{59A00427-4F59-4491-BFFC-570ED223B403}"/>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000" b="1" i="0" u="none" strike="noStrike" kern="0" cap="none" spc="0" normalizeH="0" baseline="0" noProof="0" dirty="0">
                <a:ln>
                  <a:noFill/>
                </a:ln>
                <a:solidFill>
                  <a:srgbClr val="000000"/>
                </a:solidFill>
                <a:effectLst/>
                <a:uLnTx/>
                <a:uFillTx/>
                <a:latin typeface="Times New Roman"/>
                <a:ea typeface="MS Gothic"/>
              </a:rPr>
              <a:t>CSD 1.2.5 – Similar comment the Economic Feasibility for the full standard should be addressed. It is nice to know that the enhancements don’t break the overall feasibility.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000" b="1" i="0" u="none" strike="noStrike" kern="0" cap="none" spc="0" normalizeH="0" baseline="0" noProof="0" dirty="0">
              <a:ln>
                <a:noFill/>
              </a:ln>
              <a:solidFill>
                <a:srgbClr val="000000"/>
              </a:solidFill>
              <a:effectLst/>
              <a:uLnTx/>
              <a:uFillTx/>
              <a:latin typeface="Times New Roman"/>
              <a:ea typeface="MS Gothic"/>
            </a:endParaRPr>
          </a:p>
          <a:p>
            <a:pPr marL="9525" marR="3810" lvl="0" indent="0" algn="l" defTabSz="914400" rtl="0" eaLnBrk="1" fontAlgn="auto" latinLnBrk="0" hangingPunct="1">
              <a:lnSpc>
                <a:spcPct val="90100"/>
              </a:lnSpc>
              <a:spcBef>
                <a:spcPts val="251"/>
              </a:spcBef>
              <a:spcAft>
                <a:spcPts val="0"/>
              </a:spcAft>
              <a:buClrTx/>
              <a:buSzTx/>
              <a:buFontTx/>
              <a:buNone/>
              <a:tabLst>
                <a:tab pos="180499" algn="l"/>
                <a:tab pos="180975" algn="l"/>
                <a:tab pos="4592479" algn="l"/>
              </a:tabLst>
              <a:defRPr/>
            </a:pPr>
            <a:r>
              <a:rPr kumimoji="0" lang="en-US" sz="2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CSD text was revised accordingly We refer to the 802.15 WG Chair to address the PAR withdrawal comments and changes on the </a:t>
            </a:r>
            <a:r>
              <a:rPr kumimoji="0" lang="en-US" sz="20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a:p>
            <a:endParaRPr lang="en-US" dirty="0"/>
          </a:p>
        </p:txBody>
      </p:sp>
      <p:sp>
        <p:nvSpPr>
          <p:cNvPr id="4" name="Date Placeholder 3">
            <a:extLst>
              <a:ext uri="{FF2B5EF4-FFF2-40B4-BE49-F238E27FC236}">
                <a16:creationId xmlns:a16="http://schemas.microsoft.com/office/drawing/2014/main" id="{9C7DBF58-4E4C-4FE7-90AA-8AEF24A9DDA0}"/>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BE3DDA38-5AA0-4DD3-9017-3BEF2C7874A5}"/>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1FC64C01-617B-410B-9595-35F109A3885E}"/>
              </a:ext>
            </a:extLst>
          </p:cNvPr>
          <p:cNvSpPr>
            <a:spLocks noGrp="1"/>
          </p:cNvSpPr>
          <p:nvPr>
            <p:ph type="sldNum" sz="quarter" idx="12"/>
          </p:nvPr>
        </p:nvSpPr>
        <p:spPr/>
        <p:txBody>
          <a:bodyPr/>
          <a:lstStyle/>
          <a:p>
            <a:pPr algn="ctr"/>
            <a:fld id="{3F538EBF-84DB-4BAE-BC6F-EFE8BCBF74B5}" type="slidenum">
              <a:rPr lang="en-US" smtClean="0"/>
              <a:pPr algn="ctr"/>
              <a:t>9</a:t>
            </a:fld>
            <a:endParaRPr lang="en-US" dirty="0"/>
          </a:p>
        </p:txBody>
      </p:sp>
    </p:spTree>
    <p:extLst>
      <p:ext uri="{BB962C8B-B14F-4D97-AF65-F5344CB8AC3E}">
        <p14:creationId xmlns:p14="http://schemas.microsoft.com/office/powerpoint/2010/main" val="2735552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TotalTime>
  <Words>1424</Words>
  <Application>Microsoft Office PowerPoint</Application>
  <PresentationFormat>On-screen Show (4:3)</PresentationFormat>
  <Paragraphs>101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Office Theme</vt:lpstr>
      <vt:lpstr>PowerPoint Presentation</vt:lpstr>
      <vt:lpstr>802.1: PAR</vt:lpstr>
      <vt:lpstr>802.1: PAR</vt:lpstr>
      <vt:lpstr>802.1: CSD</vt:lpstr>
      <vt:lpstr>802.1: CSD</vt:lpstr>
      <vt:lpstr>802.11: PAR</vt:lpstr>
      <vt:lpstr>802.11: PAR</vt:lpstr>
      <vt:lpstr>802.11: CSD</vt:lpstr>
      <vt:lpstr>802.11: CSD</vt:lpstr>
      <vt:lpstr>802.11: PAR Withdrawal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12</cp:revision>
  <dcterms:created xsi:type="dcterms:W3CDTF">2022-03-03T17:00:54Z</dcterms:created>
  <dcterms:modified xsi:type="dcterms:W3CDTF">2022-03-10T13:53:15Z</dcterms:modified>
</cp:coreProperties>
</file>