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6E3B3-8F05-4D5E-AACF-3F7C15072C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3AB7F-8B89-40A3-B450-B9CB22AA9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3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8101C-9CDB-4073-BDB6-7B0DFE63186B}" type="datetime1">
              <a:rPr lang="en-US" smtClean="0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3167" y="1491996"/>
            <a:ext cx="10254615" cy="0"/>
          </a:xfrm>
          <a:custGeom>
            <a:avLst/>
            <a:gdLst/>
            <a:ahLst/>
            <a:cxnLst/>
            <a:rect l="l" t="t" r="r" b="b"/>
            <a:pathLst>
              <a:path w="10254615">
                <a:moveTo>
                  <a:pt x="0" y="0"/>
                </a:moveTo>
                <a:lnTo>
                  <a:pt x="102543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A4A2A-2C10-4DFB-9DC3-98DC17B7410C}" type="datetime1">
              <a:rPr lang="en-US" smtClean="0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63167" y="1491996"/>
            <a:ext cx="10254615" cy="0"/>
          </a:xfrm>
          <a:custGeom>
            <a:avLst/>
            <a:gdLst/>
            <a:ahLst/>
            <a:cxnLst/>
            <a:rect l="l" t="t" r="r" b="b"/>
            <a:pathLst>
              <a:path w="10254615">
                <a:moveTo>
                  <a:pt x="0" y="0"/>
                </a:moveTo>
                <a:lnTo>
                  <a:pt x="102543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0F1F-EBB1-46F6-B063-0A37A0038E10}" type="datetime1">
              <a:rPr lang="en-US" smtClean="0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</p:spPr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7B56F-D3AC-4BA3-806D-845666D970C6}" type="datetime1">
              <a:rPr lang="en-US" smtClean="0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F9A33-4E63-4A7F-8EA6-820F3C7FA1ED}" type="datetime1">
              <a:rPr lang="en-US" smtClean="0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575401" y="886823"/>
            <a:ext cx="10294802" cy="52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2629702" y="3006958"/>
            <a:ext cx="14403405" cy="1936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AE67E-059A-438E-8A46-C08BBFE84A4C}" type="datetime1">
              <a:rPr lang="en-US" smtClean="0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45240" y="6541589"/>
            <a:ext cx="20637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.strydis@erasmusmc.nl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247" y="6257020"/>
            <a:ext cx="73914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08080"/>
                </a:solidFill>
                <a:latin typeface="Times New Roman"/>
                <a:cs typeface="Times New Roman"/>
              </a:rPr>
              <a:t>Submission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3563" y="116430"/>
            <a:ext cx="26244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808080"/>
                </a:solidFill>
                <a:latin typeface="Times New Roman"/>
                <a:cs typeface="Times New Roman"/>
              </a:rPr>
              <a:t>Doc: IEEE</a:t>
            </a:r>
            <a:r>
              <a:rPr sz="1400" b="1" spc="-1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P802.15-22-</a:t>
            </a:r>
            <a:r>
              <a:rPr lang="en-US" sz="1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0166</a:t>
            </a:r>
            <a:r>
              <a:rPr sz="1400" b="1" spc="-5" dirty="0">
                <a:solidFill>
                  <a:srgbClr val="808080"/>
                </a:solidFill>
                <a:latin typeface="Times New Roman"/>
                <a:cs typeface="Times New Roman"/>
              </a:rPr>
              <a:t>-00-6a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247" y="117922"/>
            <a:ext cx="894080" cy="22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8A8A8A"/>
                </a:solidFill>
                <a:latin typeface="Times New Roman"/>
                <a:cs typeface="Times New Roman"/>
              </a:rPr>
              <a:t>March</a:t>
            </a:r>
            <a:r>
              <a:rPr sz="1400" spc="-100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8A8A8A"/>
                </a:solidFill>
                <a:latin typeface="Times New Roman"/>
                <a:cs typeface="Times New Roman"/>
              </a:rPr>
              <a:t>2022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42825" y="6263513"/>
            <a:ext cx="136080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Muhammad Ali,</a:t>
            </a:r>
            <a:r>
              <a:rPr sz="1200" spc="-85" dirty="0">
                <a:solidFill>
                  <a:srgbClr val="8A8A8A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A8A8A"/>
                </a:solidFill>
                <a:latin typeface="Times New Roman"/>
                <a:cs typeface="Times New Roman"/>
              </a:rPr>
              <a:t>et.al.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7311" y="6254673"/>
            <a:ext cx="51371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808080"/>
                </a:solidFill>
                <a:latin typeface="Times New Roman"/>
                <a:cs typeface="Times New Roman"/>
              </a:rPr>
              <a:t>Slide </a:t>
            </a:r>
            <a:r>
              <a:rPr sz="1200" spc="55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A8A8A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1013" y="952866"/>
            <a:ext cx="7785100" cy="4703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5010">
              <a:lnSpc>
                <a:spcPct val="100000"/>
              </a:lnSpc>
            </a:pPr>
            <a:r>
              <a:rPr sz="1800" b="1" u="heavy" spc="-5" dirty="0">
                <a:latin typeface="Times New Roman"/>
                <a:cs typeface="Times New Roman"/>
              </a:rPr>
              <a:t>Project: </a:t>
            </a:r>
            <a:r>
              <a:rPr sz="1800" b="1" u="heavy" dirty="0">
                <a:latin typeface="Times New Roman"/>
                <a:cs typeface="Times New Roman"/>
              </a:rPr>
              <a:t>P802.15 </a:t>
            </a:r>
            <a:r>
              <a:rPr sz="1800" b="1" u="heavy" spc="-15" dirty="0">
                <a:latin typeface="Times New Roman"/>
                <a:cs typeface="Times New Roman"/>
              </a:rPr>
              <a:t>Working </a:t>
            </a:r>
            <a:r>
              <a:rPr sz="1800" b="1" u="heavy" spc="-10" dirty="0">
                <a:latin typeface="Times New Roman"/>
                <a:cs typeface="Times New Roman"/>
              </a:rPr>
              <a:t>Group </a:t>
            </a:r>
            <a:r>
              <a:rPr sz="1800" b="1" u="heavy" dirty="0">
                <a:latin typeface="Times New Roman"/>
                <a:cs typeface="Times New Roman"/>
              </a:rPr>
              <a:t>for </a:t>
            </a:r>
            <a:r>
              <a:rPr sz="1800" b="1" u="heavy" spc="-10" dirty="0">
                <a:latin typeface="Times New Roman"/>
                <a:cs typeface="Times New Roman"/>
              </a:rPr>
              <a:t>Wireless </a:t>
            </a:r>
            <a:r>
              <a:rPr sz="1800" b="1" u="heavy" dirty="0">
                <a:latin typeface="Times New Roman"/>
                <a:cs typeface="Times New Roman"/>
              </a:rPr>
              <a:t>Specialty</a:t>
            </a:r>
            <a:r>
              <a:rPr sz="1800" b="1" u="heavy" spc="-165" dirty="0">
                <a:latin typeface="Times New Roman"/>
                <a:cs typeface="Times New Roman"/>
              </a:rPr>
              <a:t> </a:t>
            </a:r>
            <a:r>
              <a:rPr sz="1800" b="1" u="heavy" dirty="0">
                <a:latin typeface="Times New Roman"/>
                <a:cs typeface="Times New Roman"/>
              </a:rPr>
              <a:t>Networks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Submission </a:t>
            </a:r>
            <a:r>
              <a:rPr sz="1600" b="1" spc="-10" dirty="0">
                <a:latin typeface="Times New Roman"/>
                <a:cs typeface="Times New Roman"/>
              </a:rPr>
              <a:t>Title: </a:t>
            </a:r>
            <a:r>
              <a:rPr sz="1600" spc="-5" dirty="0">
                <a:latin typeface="Times New Roman"/>
                <a:cs typeface="Times New Roman"/>
              </a:rPr>
              <a:t>Improving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Security </a:t>
            </a:r>
            <a:r>
              <a:rPr sz="1600" dirty="0">
                <a:latin typeface="Times New Roman"/>
                <a:cs typeface="Times New Roman"/>
              </a:rPr>
              <a:t>of the </a:t>
            </a:r>
            <a:r>
              <a:rPr sz="1600" spc="-10" dirty="0">
                <a:latin typeface="Times New Roman"/>
                <a:cs typeface="Times New Roman"/>
              </a:rPr>
              <a:t>IEEE </a:t>
            </a:r>
            <a:r>
              <a:rPr sz="1600" dirty="0">
                <a:latin typeface="Times New Roman"/>
                <a:cs typeface="Times New Roman"/>
              </a:rPr>
              <a:t>802.15.6 </a:t>
            </a:r>
            <a:r>
              <a:rPr sz="1600" spc="-5" dirty="0">
                <a:latin typeface="Times New Roman"/>
                <a:cs typeface="Times New Roman"/>
              </a:rPr>
              <a:t>Standard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-5" dirty="0">
                <a:latin typeface="Times New Roman"/>
                <a:cs typeface="Times New Roman"/>
              </a:rPr>
              <a:t>Medical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BANs.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Date Submitted:  </a:t>
            </a:r>
            <a:r>
              <a:rPr sz="1600" spc="-10" dirty="0">
                <a:latin typeface="Times New Roman"/>
                <a:cs typeface="Times New Roman"/>
              </a:rPr>
              <a:t>March </a:t>
            </a:r>
            <a:r>
              <a:rPr sz="1600" dirty="0">
                <a:latin typeface="Times New Roman"/>
                <a:cs typeface="Times New Roman"/>
              </a:rPr>
              <a:t>10th,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2022</a:t>
            </a: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Source: </a:t>
            </a:r>
            <a:r>
              <a:rPr sz="1600" spc="-10" dirty="0">
                <a:latin typeface="Times New Roman"/>
                <a:cs typeface="Times New Roman"/>
              </a:rPr>
              <a:t>Muhammad </a:t>
            </a:r>
            <a:r>
              <a:rPr sz="1600" spc="-5" dirty="0">
                <a:latin typeface="Times New Roman"/>
                <a:cs typeface="Times New Roman"/>
              </a:rPr>
              <a:t>Ali, </a:t>
            </a:r>
            <a:r>
              <a:rPr sz="1600" spc="-10" dirty="0">
                <a:latin typeface="Times New Roman"/>
                <a:cs typeface="Times New Roman"/>
              </a:rPr>
              <a:t>Georg </a:t>
            </a:r>
            <a:r>
              <a:rPr sz="1600" dirty="0">
                <a:latin typeface="Times New Roman"/>
                <a:cs typeface="Times New Roman"/>
              </a:rPr>
              <a:t>Hahn, </a:t>
            </a:r>
            <a:r>
              <a:rPr sz="1600" spc="-5" dirty="0">
                <a:latin typeface="Times New Roman"/>
                <a:cs typeface="Times New Roman"/>
              </a:rPr>
              <a:t>Said Hamdioui, </a:t>
            </a:r>
            <a:r>
              <a:rPr sz="1600" spc="-25" dirty="0">
                <a:latin typeface="Times New Roman"/>
                <a:cs typeface="Times New Roman"/>
              </a:rPr>
              <a:t>Wouter </a:t>
            </a:r>
            <a:r>
              <a:rPr sz="1600" spc="-5" dirty="0">
                <a:latin typeface="Times New Roman"/>
                <a:cs typeface="Times New Roman"/>
              </a:rPr>
              <a:t>Serdijn, Christos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Strydis.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Company: </a:t>
            </a:r>
            <a:r>
              <a:rPr sz="1600" spc="-5" dirty="0">
                <a:latin typeface="Times New Roman"/>
                <a:cs typeface="Times New Roman"/>
              </a:rPr>
              <a:t>Delft University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25" dirty="0">
                <a:latin typeface="Times New Roman"/>
                <a:cs typeface="Times New Roman"/>
              </a:rPr>
              <a:t>Technology, </a:t>
            </a:r>
            <a:r>
              <a:rPr sz="1600" spc="-10" dirty="0">
                <a:latin typeface="Times New Roman"/>
                <a:cs typeface="Times New Roman"/>
              </a:rPr>
              <a:t>Erasmus </a:t>
            </a:r>
            <a:r>
              <a:rPr sz="1600" spc="-5" dirty="0">
                <a:latin typeface="Times New Roman"/>
                <a:cs typeface="Times New Roman"/>
              </a:rPr>
              <a:t>Medical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Center.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10" dirty="0">
                <a:latin typeface="Times New Roman"/>
                <a:cs typeface="Times New Roman"/>
              </a:rPr>
              <a:t>Address:  </a:t>
            </a:r>
            <a:r>
              <a:rPr sz="1600" spc="-20" dirty="0">
                <a:latin typeface="Times New Roman"/>
                <a:cs typeface="Times New Roman"/>
              </a:rPr>
              <a:t>Wytemaweg </a:t>
            </a:r>
            <a:r>
              <a:rPr sz="1600" dirty="0">
                <a:latin typeface="Times New Roman"/>
                <a:cs typeface="Times New Roman"/>
              </a:rPr>
              <a:t>80, 3015 </a:t>
            </a:r>
            <a:r>
              <a:rPr sz="1600" spc="-5" dirty="0">
                <a:latin typeface="Times New Roman"/>
                <a:cs typeface="Times New Roman"/>
              </a:rPr>
              <a:t>CN, </a:t>
            </a:r>
            <a:r>
              <a:rPr sz="1600" spc="-10" dirty="0">
                <a:latin typeface="Times New Roman"/>
                <a:cs typeface="Times New Roman"/>
              </a:rPr>
              <a:t>Rotterdam,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Netherlands.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E-Mail: 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  <a:hlinkClick r:id="rId2"/>
              </a:rPr>
              <a:t>c.strydis@erasmusmc.nl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Abstract:  </a:t>
            </a:r>
            <a:r>
              <a:rPr sz="1600" spc="-5" dirty="0">
                <a:latin typeface="Times New Roman"/>
                <a:cs typeface="Times New Roman"/>
              </a:rPr>
              <a:t>Security enhancements </a:t>
            </a:r>
            <a:r>
              <a:rPr sz="1600" dirty="0">
                <a:latin typeface="Times New Roman"/>
                <a:cs typeface="Times New Roman"/>
              </a:rPr>
              <a:t>for </a:t>
            </a:r>
            <a:r>
              <a:rPr sz="1600" spc="-10" dirty="0">
                <a:latin typeface="Times New Roman"/>
                <a:cs typeface="Times New Roman"/>
              </a:rPr>
              <a:t>IEEE </a:t>
            </a:r>
            <a:r>
              <a:rPr sz="1600" dirty="0">
                <a:latin typeface="Times New Roman"/>
                <a:cs typeface="Times New Roman"/>
              </a:rPr>
              <a:t>802.15.6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Std.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Purpose: </a:t>
            </a:r>
            <a:r>
              <a:rPr sz="1600" spc="-5" dirty="0">
                <a:latin typeface="Times New Roman"/>
                <a:cs typeface="Times New Roman"/>
              </a:rPr>
              <a:t>Material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discussion.</a:t>
            </a:r>
          </a:p>
          <a:p>
            <a:pPr marL="12700" marR="5080" indent="-635">
              <a:lnSpc>
                <a:spcPct val="100000"/>
              </a:lnSpc>
              <a:spcBef>
                <a:spcPts val="595"/>
              </a:spcBef>
            </a:pPr>
            <a:r>
              <a:rPr sz="1600" b="1" spc="-5" dirty="0">
                <a:latin typeface="Times New Roman"/>
                <a:cs typeface="Times New Roman"/>
              </a:rPr>
              <a:t>Notice: </a:t>
            </a:r>
            <a:r>
              <a:rPr sz="1600" spc="-5" dirty="0">
                <a:latin typeface="Times New Roman"/>
                <a:cs typeface="Times New Roman"/>
              </a:rPr>
              <a:t>This document has been prepared to assist P802.15.6a. It is offered as a basis </a:t>
            </a:r>
            <a:r>
              <a:rPr sz="1600" dirty="0">
                <a:latin typeface="Times New Roman"/>
                <a:cs typeface="Times New Roman"/>
              </a:rPr>
              <a:t>for  </a:t>
            </a:r>
            <a:r>
              <a:rPr sz="1600" spc="-5" dirty="0">
                <a:latin typeface="Times New Roman"/>
                <a:cs typeface="Times New Roman"/>
              </a:rPr>
              <a:t>discussion and is </a:t>
            </a:r>
            <a:r>
              <a:rPr sz="1600" dirty="0">
                <a:latin typeface="Times New Roman"/>
                <a:cs typeface="Times New Roman"/>
              </a:rPr>
              <a:t>not binding on the </a:t>
            </a:r>
            <a:r>
              <a:rPr sz="1600" spc="-5" dirty="0">
                <a:latin typeface="Times New Roman"/>
                <a:cs typeface="Times New Roman"/>
              </a:rPr>
              <a:t>contributing individual(s) </a:t>
            </a:r>
            <a:r>
              <a:rPr sz="1600" dirty="0">
                <a:latin typeface="Times New Roman"/>
                <a:cs typeface="Times New Roman"/>
              </a:rPr>
              <a:t>or </a:t>
            </a:r>
            <a:r>
              <a:rPr sz="1600" spc="-5" dirty="0">
                <a:latin typeface="Times New Roman"/>
                <a:cs typeface="Times New Roman"/>
              </a:rPr>
              <a:t>organization(s). The </a:t>
            </a:r>
            <a:r>
              <a:rPr sz="1600" spc="-10" dirty="0">
                <a:latin typeface="Times New Roman"/>
                <a:cs typeface="Times New Roman"/>
              </a:rPr>
              <a:t>material  </a:t>
            </a:r>
            <a:r>
              <a:rPr sz="1600" spc="-5" dirty="0">
                <a:latin typeface="Times New Roman"/>
                <a:cs typeface="Times New Roman"/>
              </a:rPr>
              <a:t>in this document is subject to </a:t>
            </a:r>
            <a:r>
              <a:rPr sz="1600" dirty="0">
                <a:latin typeface="Times New Roman"/>
                <a:cs typeface="Times New Roman"/>
              </a:rPr>
              <a:t>change </a:t>
            </a:r>
            <a:r>
              <a:rPr sz="1600" spc="-5" dirty="0">
                <a:latin typeface="Times New Roman"/>
                <a:cs typeface="Times New Roman"/>
              </a:rPr>
              <a:t>in form and </a:t>
            </a:r>
            <a:r>
              <a:rPr sz="1600" dirty="0">
                <a:latin typeface="Times New Roman"/>
                <a:cs typeface="Times New Roman"/>
              </a:rPr>
              <a:t>content </a:t>
            </a:r>
            <a:r>
              <a:rPr sz="1600" spc="-5" dirty="0">
                <a:latin typeface="Times New Roman"/>
                <a:cs typeface="Times New Roman"/>
              </a:rPr>
              <a:t>after further </a:t>
            </a:r>
            <a:r>
              <a:rPr sz="1600" spc="-20" dirty="0">
                <a:latin typeface="Times New Roman"/>
                <a:cs typeface="Times New Roman"/>
              </a:rPr>
              <a:t>study. </a:t>
            </a:r>
            <a:r>
              <a:rPr sz="1600" spc="-5" dirty="0">
                <a:latin typeface="Times New Roman"/>
                <a:cs typeface="Times New Roman"/>
              </a:rPr>
              <a:t>The contributor(s)  reserve(s)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right to </a:t>
            </a:r>
            <a:r>
              <a:rPr sz="1600" dirty="0">
                <a:latin typeface="Times New Roman"/>
                <a:cs typeface="Times New Roman"/>
              </a:rPr>
              <a:t>add, </a:t>
            </a:r>
            <a:r>
              <a:rPr sz="1600" spc="-10" dirty="0">
                <a:latin typeface="Times New Roman"/>
                <a:cs typeface="Times New Roman"/>
              </a:rPr>
              <a:t>amend </a:t>
            </a:r>
            <a:r>
              <a:rPr sz="1600" dirty="0">
                <a:latin typeface="Times New Roman"/>
                <a:cs typeface="Times New Roman"/>
              </a:rPr>
              <a:t>or </a:t>
            </a:r>
            <a:r>
              <a:rPr sz="1600" spc="-5" dirty="0">
                <a:latin typeface="Times New Roman"/>
                <a:cs typeface="Times New Roman"/>
              </a:rPr>
              <a:t>withdraw material </a:t>
            </a:r>
            <a:r>
              <a:rPr sz="1600" dirty="0">
                <a:latin typeface="Times New Roman"/>
                <a:cs typeface="Times New Roman"/>
              </a:rPr>
              <a:t>contained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herein.</a:t>
            </a:r>
            <a:endParaRPr sz="1600" dirty="0">
              <a:latin typeface="Times New Roman"/>
              <a:cs typeface="Times New Roman"/>
            </a:endParaRPr>
          </a:p>
          <a:p>
            <a:pPr marL="12700" marR="563245">
              <a:lnSpc>
                <a:spcPct val="100000"/>
              </a:lnSpc>
              <a:spcBef>
                <a:spcPts val="595"/>
              </a:spcBef>
              <a:tabLst>
                <a:tab pos="92710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Release:	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contributor acknowledges </a:t>
            </a:r>
            <a:r>
              <a:rPr sz="1600" spc="-5" dirty="0">
                <a:latin typeface="Times New Roman"/>
                <a:cs typeface="Times New Roman"/>
              </a:rPr>
              <a:t>and accepts that this </a:t>
            </a:r>
            <a:r>
              <a:rPr sz="1600" dirty="0">
                <a:latin typeface="Times New Roman"/>
                <a:cs typeface="Times New Roman"/>
              </a:rPr>
              <a:t>contribution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becomes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 property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10" dirty="0">
                <a:latin typeface="Times New Roman"/>
                <a:cs typeface="Times New Roman"/>
              </a:rPr>
              <a:t>IEEE </a:t>
            </a:r>
            <a:r>
              <a:rPr sz="1600" spc="-5" dirty="0">
                <a:latin typeface="Times New Roman"/>
                <a:cs typeface="Times New Roman"/>
              </a:rPr>
              <a:t>and </a:t>
            </a:r>
            <a:r>
              <a:rPr sz="1600" spc="-15" dirty="0">
                <a:latin typeface="Times New Roman"/>
                <a:cs typeface="Times New Roman"/>
              </a:rPr>
              <a:t>may </a:t>
            </a:r>
            <a:r>
              <a:rPr sz="1600" dirty="0">
                <a:latin typeface="Times New Roman"/>
                <a:cs typeface="Times New Roman"/>
              </a:rPr>
              <a:t>be </a:t>
            </a:r>
            <a:r>
              <a:rPr sz="1600" spc="-10" dirty="0">
                <a:latin typeface="Times New Roman"/>
                <a:cs typeface="Times New Roman"/>
              </a:rPr>
              <a:t>made </a:t>
            </a:r>
            <a:r>
              <a:rPr sz="1600" dirty="0">
                <a:latin typeface="Times New Roman"/>
                <a:cs typeface="Times New Roman"/>
              </a:rPr>
              <a:t>publicly </a:t>
            </a:r>
            <a:r>
              <a:rPr sz="1600" spc="-5" dirty="0">
                <a:latin typeface="Times New Roman"/>
                <a:cs typeface="Times New Roman"/>
              </a:rPr>
              <a:t>available </a:t>
            </a:r>
            <a:r>
              <a:rPr sz="1600" dirty="0">
                <a:latin typeface="Times New Roman"/>
                <a:cs typeface="Times New Roman"/>
              </a:rPr>
              <a:t>by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P802.15.6a.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2AFB58-E20E-410D-A76B-F9A2DB9921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511810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5" dirty="0"/>
              <a:t>Representative </a:t>
            </a:r>
            <a:r>
              <a:rPr spc="-50" dirty="0"/>
              <a:t>MBAN </a:t>
            </a:r>
            <a:r>
              <a:rPr spc="-35" dirty="0"/>
              <a:t>use</a:t>
            </a:r>
            <a:r>
              <a:rPr spc="-275" dirty="0"/>
              <a:t> </a:t>
            </a:r>
            <a:r>
              <a:rPr spc="-45" dirty="0"/>
              <a:t>cases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391350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structured procedure to analyse the standard in terms of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2316" y="1636776"/>
            <a:ext cx="3354704" cy="358140"/>
          </a:xfrm>
          <a:custGeom>
            <a:avLst/>
            <a:gdLst/>
            <a:ahLst/>
            <a:cxnLst/>
            <a:rect l="l" t="t" r="r" b="b"/>
            <a:pathLst>
              <a:path w="3354704" h="358139">
                <a:moveTo>
                  <a:pt x="3294634" y="0"/>
                </a:moveTo>
                <a:lnTo>
                  <a:pt x="59690" y="0"/>
                </a:lnTo>
                <a:lnTo>
                  <a:pt x="36454" y="4690"/>
                </a:lnTo>
                <a:lnTo>
                  <a:pt x="17481" y="17481"/>
                </a:lnTo>
                <a:lnTo>
                  <a:pt x="4690" y="36454"/>
                </a:lnTo>
                <a:lnTo>
                  <a:pt x="0" y="59690"/>
                </a:lnTo>
                <a:lnTo>
                  <a:pt x="0" y="358140"/>
                </a:lnTo>
                <a:lnTo>
                  <a:pt x="3354324" y="358140"/>
                </a:lnTo>
                <a:lnTo>
                  <a:pt x="3354324" y="59690"/>
                </a:lnTo>
                <a:lnTo>
                  <a:pt x="3349633" y="36454"/>
                </a:lnTo>
                <a:lnTo>
                  <a:pt x="3336842" y="17481"/>
                </a:lnTo>
                <a:lnTo>
                  <a:pt x="3317869" y="4690"/>
                </a:lnTo>
                <a:lnTo>
                  <a:pt x="329463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91542" y="1723475"/>
            <a:ext cx="209613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Scenario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3 – „Artificial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Pancreas“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3166" y="1636776"/>
            <a:ext cx="3355975" cy="358140"/>
          </a:xfrm>
          <a:custGeom>
            <a:avLst/>
            <a:gdLst/>
            <a:ahLst/>
            <a:cxnLst/>
            <a:rect l="l" t="t" r="r" b="b"/>
            <a:pathLst>
              <a:path w="3355975" h="358139">
                <a:moveTo>
                  <a:pt x="3296158" y="0"/>
                </a:moveTo>
                <a:lnTo>
                  <a:pt x="59690" y="0"/>
                </a:lnTo>
                <a:lnTo>
                  <a:pt x="36454" y="4690"/>
                </a:lnTo>
                <a:lnTo>
                  <a:pt x="17481" y="17481"/>
                </a:lnTo>
                <a:lnTo>
                  <a:pt x="4690" y="36454"/>
                </a:lnTo>
                <a:lnTo>
                  <a:pt x="0" y="59690"/>
                </a:lnTo>
                <a:lnTo>
                  <a:pt x="0" y="358140"/>
                </a:lnTo>
                <a:lnTo>
                  <a:pt x="3355848" y="358140"/>
                </a:lnTo>
                <a:lnTo>
                  <a:pt x="3355848" y="59690"/>
                </a:lnTo>
                <a:lnTo>
                  <a:pt x="3351157" y="36454"/>
                </a:lnTo>
                <a:lnTo>
                  <a:pt x="3338366" y="17481"/>
                </a:lnTo>
                <a:lnTo>
                  <a:pt x="3319393" y="4690"/>
                </a:lnTo>
                <a:lnTo>
                  <a:pt x="3296158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84670" y="1723473"/>
            <a:ext cx="1710689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Scenario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1 –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„Neural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Dust“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3505" y="1636776"/>
            <a:ext cx="3354704" cy="358140"/>
          </a:xfrm>
          <a:custGeom>
            <a:avLst/>
            <a:gdLst/>
            <a:ahLst/>
            <a:cxnLst/>
            <a:rect l="l" t="t" r="r" b="b"/>
            <a:pathLst>
              <a:path w="3354704" h="358139">
                <a:moveTo>
                  <a:pt x="3294633" y="0"/>
                </a:moveTo>
                <a:lnTo>
                  <a:pt x="59689" y="0"/>
                </a:lnTo>
                <a:lnTo>
                  <a:pt x="36454" y="4690"/>
                </a:lnTo>
                <a:lnTo>
                  <a:pt x="17481" y="17481"/>
                </a:lnTo>
                <a:lnTo>
                  <a:pt x="4690" y="36454"/>
                </a:lnTo>
                <a:lnTo>
                  <a:pt x="0" y="59690"/>
                </a:lnTo>
                <a:lnTo>
                  <a:pt x="0" y="358140"/>
                </a:lnTo>
                <a:lnTo>
                  <a:pt x="3354324" y="358140"/>
                </a:lnTo>
                <a:lnTo>
                  <a:pt x="3354324" y="59690"/>
                </a:lnTo>
                <a:lnTo>
                  <a:pt x="3349633" y="36454"/>
                </a:lnTo>
                <a:lnTo>
                  <a:pt x="3336842" y="17481"/>
                </a:lnTo>
                <a:lnTo>
                  <a:pt x="3317869" y="4690"/>
                </a:lnTo>
                <a:lnTo>
                  <a:pt x="3294633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28165" y="1723475"/>
            <a:ext cx="272224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Scenario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2 –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„Leadless Cardiac</a:t>
            </a:r>
            <a:r>
              <a:rPr sz="1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Pacemaker“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4252" y="2191512"/>
            <a:ext cx="2773680" cy="1531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5404" y="2191511"/>
            <a:ext cx="2708147" cy="1531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22292" y="2191511"/>
            <a:ext cx="2936747" cy="1531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62316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961644" y="0"/>
                </a:moveTo>
                <a:lnTo>
                  <a:pt x="0" y="0"/>
                </a:lnTo>
                <a:lnTo>
                  <a:pt x="0" y="284988"/>
                </a:lnTo>
                <a:lnTo>
                  <a:pt x="914146" y="284988"/>
                </a:lnTo>
                <a:lnTo>
                  <a:pt x="932636" y="281256"/>
                </a:lnTo>
                <a:lnTo>
                  <a:pt x="947734" y="271078"/>
                </a:lnTo>
                <a:lnTo>
                  <a:pt x="957912" y="255980"/>
                </a:lnTo>
                <a:lnTo>
                  <a:pt x="961644" y="237489"/>
                </a:lnTo>
                <a:lnTo>
                  <a:pt x="96164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62316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0" y="0"/>
                </a:moveTo>
                <a:lnTo>
                  <a:pt x="961644" y="0"/>
                </a:lnTo>
                <a:lnTo>
                  <a:pt x="961644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04258" y="3970632"/>
            <a:ext cx="6769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62316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35668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06326" y="4255279"/>
            <a:ext cx="1595120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Artificial pancreas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system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with  a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CGM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transmitting blood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glucose levels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to a bihormonal  insulin pump as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well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as a  personal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device. The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pump  acts as the network’s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and  coordinates the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peer-to-peer 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connection between</a:t>
            </a:r>
            <a:r>
              <a:rPr sz="1000" spc="-4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nodes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35668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961644" y="0"/>
                </a:moveTo>
                <a:lnTo>
                  <a:pt x="0" y="0"/>
                </a:lnTo>
                <a:lnTo>
                  <a:pt x="0" y="284988"/>
                </a:lnTo>
                <a:lnTo>
                  <a:pt x="914146" y="284988"/>
                </a:lnTo>
                <a:lnTo>
                  <a:pt x="932636" y="281256"/>
                </a:lnTo>
                <a:lnTo>
                  <a:pt x="947734" y="271078"/>
                </a:lnTo>
                <a:lnTo>
                  <a:pt x="957912" y="255980"/>
                </a:lnTo>
                <a:lnTo>
                  <a:pt x="961644" y="237489"/>
                </a:lnTo>
                <a:lnTo>
                  <a:pt x="96164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35668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0" y="0"/>
                </a:moveTo>
                <a:lnTo>
                  <a:pt x="961644" y="0"/>
                </a:lnTo>
                <a:lnTo>
                  <a:pt x="961644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732660" y="3970629"/>
            <a:ext cx="56832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-Fa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578073" y="4255277"/>
            <a:ext cx="1571625" cy="1696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41275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Bihormonal insulin</a:t>
            </a:r>
            <a:r>
              <a:rPr sz="1000" spc="-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pump  can autonomously  regulate blood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glucose  levels</a:t>
            </a:r>
            <a:endParaRPr sz="1000">
              <a:latin typeface="Calibri"/>
              <a:cs typeface="Calibri"/>
            </a:endParaRPr>
          </a:p>
          <a:p>
            <a:pPr marL="228600" marR="508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CGM system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records real-  time blood sugar and  transmits data to pump  and</a:t>
            </a:r>
            <a:r>
              <a:rPr sz="1000" spc="-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PDA</a:t>
            </a:r>
            <a:endParaRPr sz="1000">
              <a:latin typeface="Calibri"/>
              <a:cs typeface="Calibri"/>
            </a:endParaRPr>
          </a:p>
          <a:p>
            <a:pPr marL="228600" marR="349885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Personal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device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for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convenience</a:t>
            </a:r>
            <a:endParaRPr sz="1000">
              <a:latin typeface="Calibri"/>
              <a:cs typeface="Calibri"/>
            </a:endParaRPr>
          </a:p>
          <a:p>
            <a:pPr marL="22860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Pump is</a:t>
            </a:r>
            <a:r>
              <a:rPr sz="1000" spc="-9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413503" y="3921252"/>
            <a:ext cx="960119" cy="285115"/>
          </a:xfrm>
          <a:custGeom>
            <a:avLst/>
            <a:gdLst/>
            <a:ahLst/>
            <a:cxnLst/>
            <a:rect l="l" t="t" r="r" b="b"/>
            <a:pathLst>
              <a:path w="960120" h="285114">
                <a:moveTo>
                  <a:pt x="960119" y="0"/>
                </a:moveTo>
                <a:lnTo>
                  <a:pt x="0" y="0"/>
                </a:lnTo>
                <a:lnTo>
                  <a:pt x="0" y="284988"/>
                </a:lnTo>
                <a:lnTo>
                  <a:pt x="912622" y="284988"/>
                </a:lnTo>
                <a:lnTo>
                  <a:pt x="931112" y="281256"/>
                </a:lnTo>
                <a:lnTo>
                  <a:pt x="946210" y="271078"/>
                </a:lnTo>
                <a:lnTo>
                  <a:pt x="956388" y="255980"/>
                </a:lnTo>
                <a:lnTo>
                  <a:pt x="960119" y="237489"/>
                </a:lnTo>
                <a:lnTo>
                  <a:pt x="960119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3503" y="3921252"/>
            <a:ext cx="960119" cy="285115"/>
          </a:xfrm>
          <a:custGeom>
            <a:avLst/>
            <a:gdLst/>
            <a:ahLst/>
            <a:cxnLst/>
            <a:rect l="l" t="t" r="r" b="b"/>
            <a:pathLst>
              <a:path w="960120" h="285114">
                <a:moveTo>
                  <a:pt x="0" y="0"/>
                </a:moveTo>
                <a:lnTo>
                  <a:pt x="960120" y="0"/>
                </a:lnTo>
                <a:lnTo>
                  <a:pt x="960120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54827" y="3970632"/>
            <a:ext cx="6769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13503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A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6855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A3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457021" y="4255279"/>
            <a:ext cx="1543050" cy="139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Leadless cardiac pacemaker  network capable of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CRT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and  bradycardia pacing therapy,  combined with an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s-ICD. The  device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generator acts as the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that collects and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processes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data &amp; instructions  from implanted nodes and  relays it to a personal</a:t>
            </a:r>
            <a:r>
              <a:rPr sz="1000" spc="-5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device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86855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961644" y="0"/>
                </a:moveTo>
                <a:lnTo>
                  <a:pt x="0" y="0"/>
                </a:lnTo>
                <a:lnTo>
                  <a:pt x="0" y="284988"/>
                </a:lnTo>
                <a:lnTo>
                  <a:pt x="914146" y="284988"/>
                </a:lnTo>
                <a:lnTo>
                  <a:pt x="932636" y="281256"/>
                </a:lnTo>
                <a:lnTo>
                  <a:pt x="947734" y="271078"/>
                </a:lnTo>
                <a:lnTo>
                  <a:pt x="957912" y="255980"/>
                </a:lnTo>
                <a:lnTo>
                  <a:pt x="961644" y="237489"/>
                </a:lnTo>
                <a:lnTo>
                  <a:pt x="961644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86855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0" y="0"/>
                </a:moveTo>
                <a:lnTo>
                  <a:pt x="961644" y="0"/>
                </a:lnTo>
                <a:lnTo>
                  <a:pt x="961644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283228" y="3970629"/>
            <a:ext cx="56832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-Fa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28643" y="4255277"/>
            <a:ext cx="1536065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14604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Implanted nodes directly  communicate with sub-  cutaneous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 via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RF  communication</a:t>
            </a:r>
            <a:endParaRPr sz="1000">
              <a:latin typeface="Calibri"/>
              <a:cs typeface="Calibri"/>
            </a:endParaRPr>
          </a:p>
          <a:p>
            <a:pPr marL="228600" marR="508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If a connection can be  established, the personal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device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relays data to  medical</a:t>
            </a:r>
            <a:r>
              <a:rPr sz="1000" spc="-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server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63167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961644" y="0"/>
                </a:moveTo>
                <a:lnTo>
                  <a:pt x="0" y="0"/>
                </a:lnTo>
                <a:lnTo>
                  <a:pt x="0" y="284988"/>
                </a:lnTo>
                <a:lnTo>
                  <a:pt x="914146" y="284988"/>
                </a:lnTo>
                <a:lnTo>
                  <a:pt x="932636" y="281256"/>
                </a:lnTo>
                <a:lnTo>
                  <a:pt x="947734" y="271078"/>
                </a:lnTo>
                <a:lnTo>
                  <a:pt x="957912" y="255980"/>
                </a:lnTo>
                <a:lnTo>
                  <a:pt x="961644" y="237489"/>
                </a:lnTo>
                <a:lnTo>
                  <a:pt x="961644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63167" y="3921252"/>
            <a:ext cx="962025" cy="285115"/>
          </a:xfrm>
          <a:custGeom>
            <a:avLst/>
            <a:gdLst/>
            <a:ahLst/>
            <a:cxnLst/>
            <a:rect l="l" t="t" r="r" b="b"/>
            <a:pathLst>
              <a:path w="962025" h="285114">
                <a:moveTo>
                  <a:pt x="0" y="0"/>
                </a:moveTo>
                <a:lnTo>
                  <a:pt x="961644" y="0"/>
                </a:lnTo>
                <a:lnTo>
                  <a:pt x="961644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105395" y="3970632"/>
            <a:ext cx="67691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63167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80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6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38044" y="3921252"/>
            <a:ext cx="1681480" cy="2059305"/>
          </a:xfrm>
          <a:custGeom>
            <a:avLst/>
            <a:gdLst/>
            <a:ahLst/>
            <a:cxnLst/>
            <a:rect l="l" t="t" r="r" b="b"/>
            <a:pathLst>
              <a:path w="1681479" h="2059304">
                <a:moveTo>
                  <a:pt x="0" y="0"/>
                </a:moveTo>
                <a:lnTo>
                  <a:pt x="1680972" y="0"/>
                </a:lnTo>
                <a:lnTo>
                  <a:pt x="1680972" y="2058924"/>
                </a:lnTo>
                <a:lnTo>
                  <a:pt x="0" y="20589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6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07463" y="4255279"/>
            <a:ext cx="1596390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8750">
              <a:lnSpc>
                <a:spcPct val="100000"/>
              </a:lnSpc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Cortically and sub-cortically  implanted untethered, 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micron-sized sensors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and  actuators,</a:t>
            </a:r>
            <a:r>
              <a:rPr sz="1000" spc="-8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communicating</a:t>
            </a:r>
            <a:endParaRPr sz="1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with sub-dural transceivers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via 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ultrasound and back-  scattering that relay data to a  wearable external</a:t>
            </a:r>
            <a:r>
              <a:rPr sz="1000" spc="-2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transceiver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638044" y="3921252"/>
            <a:ext cx="960119" cy="285115"/>
          </a:xfrm>
          <a:custGeom>
            <a:avLst/>
            <a:gdLst/>
            <a:ahLst/>
            <a:cxnLst/>
            <a:rect l="l" t="t" r="r" b="b"/>
            <a:pathLst>
              <a:path w="960120" h="285114">
                <a:moveTo>
                  <a:pt x="960119" y="0"/>
                </a:moveTo>
                <a:lnTo>
                  <a:pt x="0" y="0"/>
                </a:lnTo>
                <a:lnTo>
                  <a:pt x="0" y="284988"/>
                </a:lnTo>
                <a:lnTo>
                  <a:pt x="912622" y="284988"/>
                </a:lnTo>
                <a:lnTo>
                  <a:pt x="931112" y="281256"/>
                </a:lnTo>
                <a:lnTo>
                  <a:pt x="946210" y="271078"/>
                </a:lnTo>
                <a:lnTo>
                  <a:pt x="956388" y="255980"/>
                </a:lnTo>
                <a:lnTo>
                  <a:pt x="960119" y="237489"/>
                </a:lnTo>
                <a:lnTo>
                  <a:pt x="960119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38044" y="3921252"/>
            <a:ext cx="960119" cy="285115"/>
          </a:xfrm>
          <a:custGeom>
            <a:avLst/>
            <a:gdLst/>
            <a:ahLst/>
            <a:cxnLst/>
            <a:rect l="l" t="t" r="r" b="b"/>
            <a:pathLst>
              <a:path w="960120" h="285114">
                <a:moveTo>
                  <a:pt x="0" y="0"/>
                </a:moveTo>
                <a:lnTo>
                  <a:pt x="960119" y="0"/>
                </a:lnTo>
                <a:lnTo>
                  <a:pt x="960119" y="284988"/>
                </a:lnTo>
                <a:lnTo>
                  <a:pt x="0" y="284988"/>
                </a:lnTo>
                <a:lnTo>
                  <a:pt x="0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833795" y="3970629"/>
            <a:ext cx="56832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-Fa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8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679085" y="4255277"/>
            <a:ext cx="1631314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235" marR="5080" indent="-216535">
              <a:lnSpc>
                <a:spcPct val="100000"/>
              </a:lnSpc>
              <a:buFont typeface="Symbol"/>
              <a:buChar char=""/>
              <a:tabLst>
                <a:tab pos="228600" algn="l"/>
                <a:tab pos="229870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Capable of recording EMG  and extracellular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signals 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and deep brain</a:t>
            </a:r>
            <a:r>
              <a:rPr sz="1000" spc="-7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stimulation</a:t>
            </a:r>
            <a:endParaRPr sz="1000">
              <a:latin typeface="Calibri"/>
              <a:cs typeface="Calibri"/>
            </a:endParaRPr>
          </a:p>
          <a:p>
            <a:pPr marL="228600" marR="24765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870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Sub-dural</a:t>
            </a:r>
            <a:r>
              <a:rPr sz="1000" spc="-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transceivers  relay signal to</a:t>
            </a:r>
            <a:r>
              <a:rPr sz="1000" spc="-80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CCU</a:t>
            </a:r>
            <a:endParaRPr sz="1000">
              <a:latin typeface="Calibri"/>
              <a:cs typeface="Calibri"/>
            </a:endParaRPr>
          </a:p>
          <a:p>
            <a:pPr marL="228600" marR="73025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3E3E3E"/>
                </a:solidFill>
                <a:latin typeface="Calibri"/>
                <a:cs typeface="Calibri"/>
              </a:rPr>
              <a:t>US channel of neural dust  nodes are considered as  inherently</a:t>
            </a:r>
            <a:r>
              <a:rPr sz="1000" spc="-5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Calibri"/>
                <a:cs typeface="Calibri"/>
              </a:rPr>
              <a:t>secure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885380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How </a:t>
            </a:r>
            <a:r>
              <a:rPr spc="-35" dirty="0"/>
              <a:t>use </a:t>
            </a:r>
            <a:r>
              <a:rPr spc="-45" dirty="0"/>
              <a:t>cases are </a:t>
            </a:r>
            <a:r>
              <a:rPr spc="-65" dirty="0"/>
              <a:t>linked </a:t>
            </a:r>
            <a:r>
              <a:rPr spc="-45" dirty="0"/>
              <a:t>to </a:t>
            </a:r>
            <a:r>
              <a:rPr spc="-55" dirty="0"/>
              <a:t>security(-related)</a:t>
            </a:r>
            <a:r>
              <a:rPr spc="-490" dirty="0"/>
              <a:t> </a:t>
            </a:r>
            <a:r>
              <a:rPr spc="-60" dirty="0"/>
              <a:t>attributes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391350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structured procedure to analyse the standard in terms of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3501" y="5801027"/>
            <a:ext cx="442658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This </a:t>
            </a: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matrix links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device classes, </a:t>
            </a: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physical and security requirements with the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use</a:t>
            </a:r>
            <a:r>
              <a:rPr sz="1000" spc="1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cases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3167" y="1722120"/>
            <a:ext cx="10253459" cy="388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918319"/>
            <a:ext cx="1051750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50" dirty="0"/>
              <a:t>Use-case </a:t>
            </a:r>
            <a:r>
              <a:rPr sz="3000" spc="-55" dirty="0"/>
              <a:t>specifications </a:t>
            </a:r>
            <a:r>
              <a:rPr sz="3000" spc="-40" dirty="0"/>
              <a:t>vs. </a:t>
            </a:r>
            <a:r>
              <a:rPr sz="3000" spc="-60" dirty="0"/>
              <a:t>Security(-related) </a:t>
            </a:r>
            <a:r>
              <a:rPr sz="3000" spc="-55" dirty="0"/>
              <a:t>attributes: </a:t>
            </a:r>
            <a:r>
              <a:rPr sz="3000" spc="-40" dirty="0"/>
              <a:t>Gaps</a:t>
            </a:r>
            <a:r>
              <a:rPr sz="3000" spc="-405" dirty="0"/>
              <a:t> </a:t>
            </a:r>
            <a:r>
              <a:rPr sz="3000" spc="-55" dirty="0"/>
              <a:t>Identified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218503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Analysing </a:t>
            </a:r>
            <a:r>
              <a:rPr sz="1100" b="1" spc="5" dirty="0">
                <a:latin typeface="Calibri"/>
                <a:cs typeface="Calibri"/>
              </a:rPr>
              <a:t>the IEEE </a:t>
            </a:r>
            <a:r>
              <a:rPr sz="1100" b="1" dirty="0">
                <a:latin typeface="Calibri"/>
                <a:cs typeface="Calibri"/>
              </a:rPr>
              <a:t>802.15.6</a:t>
            </a:r>
            <a:r>
              <a:rPr sz="1100" b="1" spc="-10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standard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3579" y="6176771"/>
            <a:ext cx="320040" cy="142240"/>
          </a:xfrm>
          <a:custGeom>
            <a:avLst/>
            <a:gdLst/>
            <a:ahLst/>
            <a:cxnLst/>
            <a:rect l="l" t="t" r="r" b="b"/>
            <a:pathLst>
              <a:path w="320039" h="142239">
                <a:moveTo>
                  <a:pt x="0" y="0"/>
                </a:moveTo>
                <a:lnTo>
                  <a:pt x="320039" y="0"/>
                </a:lnTo>
                <a:lnTo>
                  <a:pt x="320039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50358" y="6163500"/>
            <a:ext cx="451484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satisfied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5615" y="6176771"/>
            <a:ext cx="321945" cy="142240"/>
          </a:xfrm>
          <a:custGeom>
            <a:avLst/>
            <a:gdLst/>
            <a:ahLst/>
            <a:cxnLst/>
            <a:rect l="l" t="t" r="r" b="b"/>
            <a:pathLst>
              <a:path w="321945" h="142239">
                <a:moveTo>
                  <a:pt x="0" y="0"/>
                </a:moveTo>
                <a:lnTo>
                  <a:pt x="321563" y="0"/>
                </a:lnTo>
                <a:lnTo>
                  <a:pt x="321563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98666" y="6151834"/>
            <a:ext cx="78105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partly</a:t>
            </a:r>
            <a:r>
              <a:rPr sz="1000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satisfied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35979" y="6176771"/>
            <a:ext cx="320040" cy="142240"/>
          </a:xfrm>
          <a:custGeom>
            <a:avLst/>
            <a:gdLst/>
            <a:ahLst/>
            <a:cxnLst/>
            <a:rect l="l" t="t" r="r" b="b"/>
            <a:pathLst>
              <a:path w="320039" h="142239">
                <a:moveTo>
                  <a:pt x="0" y="0"/>
                </a:moveTo>
                <a:lnTo>
                  <a:pt x="320039" y="0"/>
                </a:lnTo>
                <a:lnTo>
                  <a:pt x="320039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438604" y="6163500"/>
            <a:ext cx="6559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not</a:t>
            </a:r>
            <a:r>
              <a:rPr sz="1000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satisfied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3167" y="1530096"/>
            <a:ext cx="6803135" cy="4514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99165" marR="5080" indent="-400685">
              <a:lnSpc>
                <a:spcPct val="100000"/>
              </a:lnSpc>
              <a:buAutoNum type="romanUcPeriod"/>
              <a:tabLst>
                <a:tab pos="11099800" algn="l"/>
                <a:tab pos="11100435" algn="l"/>
              </a:tabLst>
            </a:pPr>
            <a:r>
              <a:rPr spc="-20" dirty="0"/>
              <a:t>We </a:t>
            </a:r>
            <a:r>
              <a:rPr spc="-5" dirty="0"/>
              <a:t>cover </a:t>
            </a:r>
            <a:r>
              <a:rPr spc="-10" dirty="0"/>
              <a:t>each security(-related)  </a:t>
            </a:r>
            <a:r>
              <a:rPr spc="-5" dirty="0"/>
              <a:t>attribute </a:t>
            </a:r>
            <a:r>
              <a:rPr spc="-5" dirty="0">
                <a:solidFill>
                  <a:srgbClr val="00A6D6"/>
                </a:solidFill>
              </a:rPr>
              <a:t>at </a:t>
            </a:r>
            <a:r>
              <a:rPr spc="-10" dirty="0">
                <a:solidFill>
                  <a:srgbClr val="00A6D6"/>
                </a:solidFill>
              </a:rPr>
              <a:t>least once </a:t>
            </a:r>
            <a:r>
              <a:rPr spc="-10" dirty="0"/>
              <a:t>due </a:t>
            </a:r>
            <a:r>
              <a:rPr dirty="0"/>
              <a:t>to  </a:t>
            </a:r>
            <a:r>
              <a:rPr spc="-10" dirty="0"/>
              <a:t>employing </a:t>
            </a:r>
            <a:r>
              <a:rPr spc="-5" dirty="0"/>
              <a:t>3 </a:t>
            </a:r>
            <a:r>
              <a:rPr spc="-10" dirty="0"/>
              <a:t>separate </a:t>
            </a:r>
            <a:r>
              <a:rPr spc="-5" dirty="0"/>
              <a:t>use</a:t>
            </a:r>
            <a:r>
              <a:rPr spc="50" dirty="0"/>
              <a:t> </a:t>
            </a:r>
            <a:r>
              <a:rPr spc="-10" dirty="0"/>
              <a:t>cases</a:t>
            </a:r>
          </a:p>
          <a:p>
            <a:pPr marL="10685780">
              <a:lnSpc>
                <a:spcPct val="100000"/>
              </a:lnSpc>
              <a:spcBef>
                <a:spcPts val="30"/>
              </a:spcBef>
              <a:buFont typeface="Arial"/>
              <a:buAutoNum type="romanUcPeriod"/>
            </a:pPr>
            <a:endParaRPr sz="1850">
              <a:latin typeface="Times New Roman"/>
              <a:cs typeface="Times New Roman"/>
            </a:endParaRPr>
          </a:p>
          <a:p>
            <a:pPr marL="11099165" marR="285750" indent="-400685">
              <a:lnSpc>
                <a:spcPct val="100000"/>
              </a:lnSpc>
              <a:buAutoNum type="romanUcPeriod"/>
              <a:tabLst>
                <a:tab pos="11099800" algn="l"/>
                <a:tab pos="11100435" algn="l"/>
              </a:tabLst>
            </a:pPr>
            <a:r>
              <a:rPr spc="-10" dirty="0"/>
              <a:t>Looking </a:t>
            </a:r>
            <a:r>
              <a:rPr spc="-5" dirty="0"/>
              <a:t>at the </a:t>
            </a:r>
            <a:r>
              <a:rPr spc="-10" dirty="0"/>
              <a:t>resulting  coverage </a:t>
            </a:r>
            <a:r>
              <a:rPr spc="-5" dirty="0"/>
              <a:t>map, </a:t>
            </a:r>
            <a:r>
              <a:rPr spc="-25" dirty="0"/>
              <a:t>we </a:t>
            </a:r>
            <a:r>
              <a:rPr spc="-5" dirty="0"/>
              <a:t>are </a:t>
            </a:r>
            <a:r>
              <a:rPr spc="-10" dirty="0"/>
              <a:t>able </a:t>
            </a:r>
            <a:r>
              <a:rPr dirty="0"/>
              <a:t>to  </a:t>
            </a:r>
            <a:r>
              <a:rPr spc="-10" dirty="0">
                <a:solidFill>
                  <a:srgbClr val="00A6D6"/>
                </a:solidFill>
              </a:rPr>
              <a:t>identify</a:t>
            </a:r>
            <a:r>
              <a:rPr spc="-30" dirty="0">
                <a:solidFill>
                  <a:srgbClr val="00A6D6"/>
                </a:solidFill>
              </a:rPr>
              <a:t> </a:t>
            </a:r>
            <a:r>
              <a:rPr spc="-15" dirty="0">
                <a:solidFill>
                  <a:srgbClr val="00A6D6"/>
                </a:solidFill>
              </a:rPr>
              <a:t>gaps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0045">
              <a:lnSpc>
                <a:spcPct val="100000"/>
              </a:lnSpc>
            </a:pPr>
            <a:r>
              <a:rPr spc="-55" dirty="0"/>
              <a:t>Security(-related) recommendations </a:t>
            </a:r>
            <a:r>
              <a:rPr dirty="0"/>
              <a:t>– A </a:t>
            </a:r>
            <a:r>
              <a:rPr spc="-65" dirty="0"/>
              <a:t>few</a:t>
            </a:r>
            <a:r>
              <a:rPr spc="-459" dirty="0"/>
              <a:t> </a:t>
            </a:r>
            <a:r>
              <a:rPr spc="-50" dirty="0"/>
              <a:t>highlights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3" y="1870785"/>
            <a:ext cx="10037445" cy="386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10" dirty="0">
                <a:latin typeface="Calibri"/>
                <a:cs typeface="Calibri"/>
              </a:rPr>
              <a:t>Physical </a:t>
            </a:r>
            <a:r>
              <a:rPr sz="1600" b="1" i="1" spc="-5" dirty="0">
                <a:latin typeface="Calibri"/>
                <a:cs typeface="Calibri"/>
              </a:rPr>
              <a:t>&amp; </a:t>
            </a:r>
            <a:r>
              <a:rPr sz="1600" b="1" i="1" spc="-10" dirty="0">
                <a:latin typeface="Calibri"/>
                <a:cs typeface="Calibri"/>
              </a:rPr>
              <a:t>Organizational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recommendations</a:t>
            </a:r>
            <a:endParaRPr sz="1600">
              <a:latin typeface="Calibri"/>
              <a:cs typeface="Calibri"/>
            </a:endParaRPr>
          </a:p>
          <a:p>
            <a:pPr marL="756285" marR="41910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Calibri"/>
                <a:cs typeface="Calibri"/>
              </a:rPr>
              <a:t>PO.R3: </a:t>
            </a:r>
            <a:r>
              <a:rPr sz="1400" dirty="0">
                <a:latin typeface="Calibri"/>
                <a:cs typeface="Calibri"/>
              </a:rPr>
              <a:t>An </a:t>
            </a:r>
            <a:r>
              <a:rPr sz="1400" spc="-5" dirty="0">
                <a:latin typeface="Calibri"/>
                <a:cs typeface="Calibri"/>
              </a:rPr>
              <a:t>explanation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i="1" spc="-5" dirty="0">
                <a:latin typeface="Calibri"/>
                <a:cs typeface="Calibri"/>
              </a:rPr>
              <a:t>mMaxBANSize </a:t>
            </a:r>
            <a:r>
              <a:rPr sz="1400" spc="-5" dirty="0">
                <a:latin typeface="Calibri"/>
                <a:cs typeface="Calibri"/>
              </a:rPr>
              <a:t>limit needs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 added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Chapter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4.2: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Network topology </a:t>
            </a:r>
            <a:r>
              <a:rPr sz="1400" dirty="0">
                <a:latin typeface="Calibri"/>
                <a:cs typeface="Calibri"/>
              </a:rPr>
              <a:t>or </a:t>
            </a:r>
            <a:r>
              <a:rPr sz="1400" spc="-5" dirty="0">
                <a:latin typeface="Calibri"/>
                <a:cs typeface="Calibri"/>
              </a:rPr>
              <a:t>as an addition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i="1" spc="-30" dirty="0">
                <a:solidFill>
                  <a:srgbClr val="00B7D3"/>
                </a:solidFill>
                <a:latin typeface="Calibri"/>
                <a:cs typeface="Calibri"/>
              </a:rPr>
              <a:t>Table 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24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- </a:t>
            </a:r>
            <a:r>
              <a:rPr sz="1400" i="1" spc="-15" dirty="0">
                <a:solidFill>
                  <a:srgbClr val="00B7D3"/>
                </a:solidFill>
                <a:latin typeface="Calibri"/>
                <a:cs typeface="Calibri"/>
              </a:rPr>
              <a:t>MAC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sublayer parameters</a:t>
            </a:r>
            <a:r>
              <a:rPr sz="1400" spc="-5" dirty="0">
                <a:latin typeface="Calibri"/>
                <a:cs typeface="Calibri"/>
              </a:rPr>
              <a:t>. </a:t>
            </a:r>
            <a:r>
              <a:rPr sz="1400" spc="-10" dirty="0">
                <a:latin typeface="Calibri"/>
                <a:cs typeface="Calibri"/>
              </a:rPr>
              <a:t>More </a:t>
            </a:r>
            <a:r>
              <a:rPr sz="1400" spc="-15" dirty="0">
                <a:latin typeface="Calibri"/>
                <a:cs typeface="Calibri"/>
              </a:rPr>
              <a:t>importantly, </a:t>
            </a:r>
            <a:r>
              <a:rPr sz="1400" spc="-5" dirty="0">
                <a:latin typeface="Calibri"/>
                <a:cs typeface="Calibri"/>
              </a:rPr>
              <a:t>this limit </a:t>
            </a:r>
            <a:r>
              <a:rPr sz="1400" dirty="0">
                <a:latin typeface="Calibri"/>
                <a:cs typeface="Calibri"/>
              </a:rPr>
              <a:t>is </a:t>
            </a:r>
            <a:r>
              <a:rPr sz="1400" spc="-5" dirty="0">
                <a:latin typeface="Calibri"/>
                <a:cs typeface="Calibri"/>
              </a:rPr>
              <a:t>not sufficient </a:t>
            </a:r>
            <a:r>
              <a:rPr sz="1400" spc="-10" dirty="0">
                <a:latin typeface="Calibri"/>
                <a:cs typeface="Calibri"/>
              </a:rPr>
              <a:t>for future </a:t>
            </a:r>
            <a:r>
              <a:rPr sz="1400" spc="-5" dirty="0">
                <a:latin typeface="Calibri"/>
                <a:cs typeface="Calibri"/>
              </a:rPr>
              <a:t>applications </a:t>
            </a:r>
            <a:r>
              <a:rPr sz="1400" dirty="0">
                <a:latin typeface="Calibri"/>
                <a:cs typeface="Calibri"/>
              </a:rPr>
              <a:t>(e.g., </a:t>
            </a:r>
            <a:r>
              <a:rPr sz="1400" spc="-5" dirty="0">
                <a:latin typeface="Calibri"/>
                <a:cs typeface="Calibri"/>
              </a:rPr>
              <a:t>Neural</a:t>
            </a:r>
            <a:r>
              <a:rPr sz="1400" spc="18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Dust).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15" dirty="0">
                <a:latin typeface="Calibri"/>
                <a:cs typeface="Calibri"/>
              </a:rPr>
              <a:t>Cryptography, </a:t>
            </a:r>
            <a:r>
              <a:rPr sz="1600" b="1" i="1" spc="-10" dirty="0">
                <a:latin typeface="Calibri"/>
                <a:cs typeface="Calibri"/>
              </a:rPr>
              <a:t>Confidentiality </a:t>
            </a:r>
            <a:r>
              <a:rPr sz="1600" b="1" i="1" spc="-5" dirty="0">
                <a:latin typeface="Calibri"/>
                <a:cs typeface="Calibri"/>
              </a:rPr>
              <a:t>&amp; </a:t>
            </a:r>
            <a:r>
              <a:rPr sz="1600" b="1" i="1" spc="-10" dirty="0">
                <a:latin typeface="Calibri"/>
                <a:cs typeface="Calibri"/>
              </a:rPr>
              <a:t>Integrity</a:t>
            </a:r>
            <a:r>
              <a:rPr sz="1600" b="1" i="1" spc="19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recommendations</a:t>
            </a:r>
            <a:endParaRPr sz="1600">
              <a:latin typeface="Calibri"/>
              <a:cs typeface="Calibri"/>
            </a:endParaRPr>
          </a:p>
          <a:p>
            <a:pPr marL="756285" marR="19050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dirty="0">
                <a:latin typeface="Calibri"/>
                <a:cs typeface="Calibri"/>
              </a:rPr>
              <a:t>CC.R3: </a:t>
            </a:r>
            <a:r>
              <a:rPr sz="1400" spc="-5" dirty="0">
                <a:latin typeface="Calibri"/>
                <a:cs typeface="Calibri"/>
              </a:rPr>
              <a:t>In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Chapter 7: Security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services</a:t>
            </a:r>
            <a:r>
              <a:rPr sz="1400" dirty="0">
                <a:latin typeface="Calibri"/>
                <a:cs typeface="Calibri"/>
              </a:rPr>
              <a:t>, a </a:t>
            </a:r>
            <a:r>
              <a:rPr sz="1400" spc="-10" dirty="0">
                <a:latin typeface="Calibri"/>
                <a:cs typeface="Calibri"/>
              </a:rPr>
              <a:t>paragraph </a:t>
            </a:r>
            <a:r>
              <a:rPr sz="1400" spc="-5" dirty="0">
                <a:latin typeface="Calibri"/>
                <a:cs typeface="Calibri"/>
              </a:rPr>
              <a:t>needs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 added </a:t>
            </a:r>
            <a:r>
              <a:rPr sz="1400" spc="-10" dirty="0">
                <a:latin typeface="Calibri"/>
                <a:cs typeface="Calibri"/>
              </a:rPr>
              <a:t>stating that, for </a:t>
            </a:r>
            <a:r>
              <a:rPr sz="1400" spc="-5" dirty="0">
                <a:latin typeface="Calibri"/>
                <a:cs typeface="Calibri"/>
              </a:rPr>
              <a:t>devices unable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support </a:t>
            </a:r>
            <a:r>
              <a:rPr sz="1400" spc="-10" dirty="0">
                <a:latin typeface="Calibri"/>
                <a:cs typeface="Calibri"/>
              </a:rPr>
              <a:t>conventional  </a:t>
            </a:r>
            <a:r>
              <a:rPr sz="1400" spc="-15" dirty="0">
                <a:latin typeface="Calibri"/>
                <a:cs typeface="Calibri"/>
              </a:rPr>
              <a:t>cryptography, </a:t>
            </a:r>
            <a:r>
              <a:rPr sz="1400" spc="-5" dirty="0">
                <a:latin typeface="Calibri"/>
                <a:cs typeface="Calibri"/>
              </a:rPr>
              <a:t>the developer needs </a:t>
            </a:r>
            <a:r>
              <a:rPr sz="1400" spc="-10" dirty="0">
                <a:latin typeface="Calibri"/>
                <a:cs typeface="Calibri"/>
              </a:rPr>
              <a:t>to ensure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inherent </a:t>
            </a:r>
            <a:r>
              <a:rPr sz="1400" spc="-5" dirty="0">
                <a:latin typeface="Calibri"/>
                <a:cs typeface="Calibri"/>
              </a:rPr>
              <a:t>security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link (security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5" dirty="0">
                <a:latin typeface="Calibri"/>
                <a:cs typeface="Calibri"/>
              </a:rPr>
              <a:t>design). </a:t>
            </a:r>
            <a:r>
              <a:rPr sz="1400" spc="-10" dirty="0">
                <a:latin typeface="Calibri"/>
                <a:cs typeface="Calibri"/>
              </a:rPr>
              <a:t>For example,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Neural Dust, </a:t>
            </a:r>
            <a:r>
              <a:rPr sz="1400" dirty="0">
                <a:latin typeface="Calibri"/>
                <a:cs typeface="Calibri"/>
              </a:rPr>
              <a:t>a  </a:t>
            </a:r>
            <a:r>
              <a:rPr sz="1400" spc="-5" dirty="0">
                <a:latin typeface="Calibri"/>
                <a:cs typeface="Calibri"/>
              </a:rPr>
              <a:t>MHz-range ultrasound </a:t>
            </a:r>
            <a:r>
              <a:rPr sz="1400" spc="-10" dirty="0">
                <a:latin typeface="Calibri"/>
                <a:cs typeface="Calibri"/>
              </a:rPr>
              <a:t>channel can </a:t>
            </a:r>
            <a:r>
              <a:rPr sz="1400" spc="-5" dirty="0">
                <a:latin typeface="Calibri"/>
                <a:cs typeface="Calibri"/>
              </a:rPr>
              <a:t>be employed </a:t>
            </a:r>
            <a:r>
              <a:rPr sz="1400" spc="-10" dirty="0">
                <a:latin typeface="Calibri"/>
                <a:cs typeface="Calibri"/>
              </a:rPr>
              <a:t>to achieve inherently secure</a:t>
            </a:r>
            <a:r>
              <a:rPr sz="1400" spc="2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communication.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10" dirty="0">
                <a:latin typeface="Calibri"/>
                <a:cs typeface="Calibri"/>
              </a:rPr>
              <a:t>Authentication </a:t>
            </a:r>
            <a:r>
              <a:rPr sz="1600" b="1" i="1" spc="-5" dirty="0">
                <a:latin typeface="Calibri"/>
                <a:cs typeface="Calibri"/>
              </a:rPr>
              <a:t>&amp; </a:t>
            </a:r>
            <a:r>
              <a:rPr sz="1600" b="1" i="1" spc="-10" dirty="0">
                <a:latin typeface="Calibri"/>
                <a:cs typeface="Calibri"/>
              </a:rPr>
              <a:t>Authorization</a:t>
            </a:r>
            <a:r>
              <a:rPr sz="1600" b="1" i="1" spc="10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recommendations</a:t>
            </a:r>
            <a:endParaRPr sz="16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dirty="0">
                <a:latin typeface="Calibri"/>
                <a:cs typeface="Calibri"/>
              </a:rPr>
              <a:t>AA.R1: </a:t>
            </a:r>
            <a:r>
              <a:rPr sz="1400" spc="-5" dirty="0">
                <a:latin typeface="Calibri"/>
                <a:cs typeface="Calibri"/>
              </a:rPr>
              <a:t>In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Chapter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7.1.1: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Master </a:t>
            </a:r>
            <a:r>
              <a:rPr sz="1400" i="1" spc="-25" dirty="0">
                <a:solidFill>
                  <a:srgbClr val="00B7D3"/>
                </a:solidFill>
                <a:latin typeface="Calibri"/>
                <a:cs typeface="Calibri"/>
              </a:rPr>
              <a:t>key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pre-shared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association</a:t>
            </a:r>
            <a:r>
              <a:rPr sz="1400" dirty="0">
                <a:latin typeface="Calibri"/>
                <a:cs typeface="Calibri"/>
              </a:rPr>
              <a:t>, it is </a:t>
            </a:r>
            <a:r>
              <a:rPr sz="1400" spc="-5" dirty="0">
                <a:latin typeface="Calibri"/>
                <a:cs typeface="Calibri"/>
              </a:rPr>
              <a:t>mentioned </a:t>
            </a:r>
            <a:r>
              <a:rPr sz="1400" spc="-10" dirty="0">
                <a:latin typeface="Calibri"/>
                <a:cs typeface="Calibri"/>
              </a:rPr>
              <a:t>that </a:t>
            </a:r>
            <a:r>
              <a:rPr sz="1400" spc="-5" dirty="0">
                <a:latin typeface="Calibri"/>
                <a:cs typeface="Calibri"/>
              </a:rPr>
              <a:t>the hub and the node perform mutual  </a:t>
            </a:r>
            <a:r>
              <a:rPr sz="1400" spc="-10" dirty="0">
                <a:latin typeface="Calibri"/>
                <a:cs typeface="Calibri"/>
              </a:rPr>
              <a:t>authentication </a:t>
            </a:r>
            <a:r>
              <a:rPr sz="1400" dirty="0">
                <a:latin typeface="Calibri"/>
                <a:cs typeface="Calibri"/>
              </a:rPr>
              <a:t>with </a:t>
            </a:r>
            <a:r>
              <a:rPr sz="1400" spc="-5" dirty="0">
                <a:latin typeface="Calibri"/>
                <a:cs typeface="Calibri"/>
              </a:rPr>
              <a:t>each </a:t>
            </a:r>
            <a:r>
              <a:rPr sz="1400" spc="-25" dirty="0">
                <a:latin typeface="Calibri"/>
                <a:cs typeface="Calibri"/>
              </a:rPr>
              <a:t>other, </a:t>
            </a:r>
            <a:r>
              <a:rPr sz="1400" spc="-5" dirty="0">
                <a:latin typeface="Calibri"/>
                <a:cs typeface="Calibri"/>
              </a:rPr>
              <a:t>while simultaneously </a:t>
            </a:r>
            <a:r>
              <a:rPr sz="1400" spc="-10" dirty="0">
                <a:latin typeface="Calibri"/>
                <a:cs typeface="Calibri"/>
              </a:rPr>
              <a:t>advancing to </a:t>
            </a:r>
            <a:r>
              <a:rPr sz="1400" spc="-5" dirty="0">
                <a:latin typeface="Calibri"/>
                <a:cs typeface="Calibri"/>
              </a:rPr>
              <a:t>the PTK-creation </a:t>
            </a:r>
            <a:r>
              <a:rPr sz="1400" spc="-10" dirty="0">
                <a:latin typeface="Calibri"/>
                <a:cs typeface="Calibri"/>
              </a:rPr>
              <a:t>procedure. Here,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paragraph </a:t>
            </a:r>
            <a:r>
              <a:rPr sz="1400" spc="-5" dirty="0">
                <a:latin typeface="Calibri"/>
                <a:cs typeface="Calibri"/>
              </a:rPr>
              <a:t>explaining </a:t>
            </a:r>
            <a:r>
              <a:rPr sz="1400" spc="-10" dirty="0">
                <a:latin typeface="Calibri"/>
                <a:cs typeface="Calibri"/>
              </a:rPr>
              <a:t>the  </a:t>
            </a:r>
            <a:r>
              <a:rPr sz="1400" spc="-5" dirty="0">
                <a:latin typeface="Calibri"/>
                <a:cs typeface="Calibri"/>
              </a:rPr>
              <a:t>inner workings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mutual </a:t>
            </a:r>
            <a:r>
              <a:rPr sz="1400" spc="-10" dirty="0">
                <a:latin typeface="Calibri"/>
                <a:cs typeface="Calibri"/>
              </a:rPr>
              <a:t>authentication procedure </a:t>
            </a:r>
            <a:r>
              <a:rPr sz="1400" spc="-5" dirty="0">
                <a:latin typeface="Calibri"/>
                <a:cs typeface="Calibri"/>
              </a:rPr>
              <a:t>has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be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added.</a:t>
            </a:r>
            <a:endParaRPr sz="1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i="1" spc="-5" dirty="0">
                <a:latin typeface="Calibri"/>
                <a:cs typeface="Calibri"/>
              </a:rPr>
              <a:t>Other</a:t>
            </a:r>
            <a:r>
              <a:rPr sz="1600" b="1" i="1" spc="-7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recommendations</a:t>
            </a:r>
            <a:endParaRPr sz="1600">
              <a:latin typeface="Calibri"/>
              <a:cs typeface="Calibri"/>
            </a:endParaRPr>
          </a:p>
          <a:p>
            <a:pPr marL="756285" marR="104775" lvl="1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400" b="1" spc="-10" dirty="0">
                <a:latin typeface="Calibri"/>
                <a:cs typeface="Calibri"/>
              </a:rPr>
              <a:t>O.R2: </a:t>
            </a:r>
            <a:r>
              <a:rPr sz="1400" spc="-5" dirty="0">
                <a:latin typeface="Calibri"/>
                <a:cs typeface="Calibri"/>
              </a:rPr>
              <a:t>In </a:t>
            </a:r>
            <a:r>
              <a:rPr sz="1400" i="1" spc="-5" dirty="0">
                <a:solidFill>
                  <a:srgbClr val="00B7D3"/>
                </a:solidFill>
                <a:latin typeface="Calibri"/>
                <a:cs typeface="Calibri"/>
              </a:rPr>
              <a:t>Chapter 7: Security </a:t>
            </a:r>
            <a:r>
              <a:rPr sz="1400" i="1" dirty="0">
                <a:solidFill>
                  <a:srgbClr val="00B7D3"/>
                </a:solidFill>
                <a:latin typeface="Calibri"/>
                <a:cs typeface="Calibri"/>
              </a:rPr>
              <a:t>services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-5" dirty="0">
                <a:latin typeface="Calibri"/>
                <a:cs typeface="Calibri"/>
              </a:rPr>
              <a:t>best </a:t>
            </a:r>
            <a:r>
              <a:rPr sz="1400" spc="-10" dirty="0">
                <a:latin typeface="Calibri"/>
                <a:cs typeface="Calibri"/>
              </a:rPr>
              <a:t>practices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0" dirty="0">
                <a:latin typeface="Calibri"/>
                <a:cs typeface="Calibri"/>
              </a:rPr>
              <a:t>recommendations </a:t>
            </a:r>
            <a:r>
              <a:rPr sz="1400" dirty="0">
                <a:latin typeface="Calibri"/>
                <a:cs typeface="Calibri"/>
              </a:rPr>
              <a:t>on </a:t>
            </a:r>
            <a:r>
              <a:rPr sz="1400" spc="-5" dirty="0">
                <a:latin typeface="Calibri"/>
                <a:cs typeface="Calibri"/>
              </a:rPr>
              <a:t>how </a:t>
            </a:r>
            <a:r>
              <a:rPr sz="1400" spc="-10" dirty="0">
                <a:latin typeface="Calibri"/>
                <a:cs typeface="Calibri"/>
              </a:rPr>
              <a:t>to harden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BAN </a:t>
            </a:r>
            <a:r>
              <a:rPr sz="1400" spc="-10" dirty="0">
                <a:latin typeface="Calibri"/>
                <a:cs typeface="Calibri"/>
              </a:rPr>
              <a:t>against </a:t>
            </a:r>
            <a:r>
              <a:rPr sz="1400" dirty="0">
                <a:latin typeface="Calibri"/>
                <a:cs typeface="Calibri"/>
              </a:rPr>
              <a:t>DoS </a:t>
            </a:r>
            <a:r>
              <a:rPr sz="1400" spc="-15" dirty="0">
                <a:latin typeface="Calibri"/>
                <a:cs typeface="Calibri"/>
              </a:rPr>
              <a:t>attacks </a:t>
            </a:r>
            <a:r>
              <a:rPr sz="1400" spc="-5" dirty="0">
                <a:latin typeface="Calibri"/>
                <a:cs typeface="Calibri"/>
              </a:rPr>
              <a:t>need </a:t>
            </a:r>
            <a:r>
              <a:rPr sz="1400" spc="-10" dirty="0">
                <a:latin typeface="Calibri"/>
                <a:cs typeface="Calibri"/>
              </a:rPr>
              <a:t>to  </a:t>
            </a:r>
            <a:r>
              <a:rPr sz="1400" spc="-5" dirty="0">
                <a:latin typeface="Calibri"/>
                <a:cs typeface="Calibri"/>
              </a:rPr>
              <a:t>be </a:t>
            </a:r>
            <a:r>
              <a:rPr sz="1400" spc="-10" dirty="0">
                <a:latin typeface="Calibri"/>
                <a:cs typeface="Calibri"/>
              </a:rPr>
              <a:t>introduced </a:t>
            </a:r>
            <a:r>
              <a:rPr sz="1400" dirty="0">
                <a:latin typeface="Calibri"/>
                <a:cs typeface="Calibri"/>
              </a:rPr>
              <a:t>in a </a:t>
            </a:r>
            <a:r>
              <a:rPr sz="1400" spc="-10" dirty="0">
                <a:latin typeface="Calibri"/>
                <a:cs typeface="Calibri"/>
              </a:rPr>
              <a:t>separate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sub-chapter.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475805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What </a:t>
            </a:r>
            <a:r>
              <a:rPr spc="-35" dirty="0"/>
              <a:t>our </a:t>
            </a:r>
            <a:r>
              <a:rPr spc="-50" dirty="0"/>
              <a:t>methodology</a:t>
            </a:r>
            <a:r>
              <a:rPr spc="-260" dirty="0"/>
              <a:t> </a:t>
            </a:r>
            <a:r>
              <a:rPr spc="-75" dirty="0"/>
              <a:t>offers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868244"/>
            <a:ext cx="10564495" cy="3593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u="heavy" spc="-25" dirty="0">
                <a:solidFill>
                  <a:srgbClr val="00A6D6"/>
                </a:solidFill>
                <a:latin typeface="Calibri"/>
                <a:cs typeface="Calibri"/>
              </a:rPr>
              <a:t>Taxonomies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against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which the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standard can reflect</a:t>
            </a:r>
            <a:r>
              <a:rPr sz="1800" spc="9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itself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25" dirty="0">
                <a:latin typeface="Calibri"/>
                <a:cs typeface="Calibri"/>
              </a:rPr>
              <a:t>Taxonomies: </a:t>
            </a:r>
            <a:r>
              <a:rPr sz="1800" spc="-5" dirty="0">
                <a:latin typeface="Calibri"/>
                <a:cs typeface="Calibri"/>
              </a:rPr>
              <a:t>Node </a:t>
            </a:r>
            <a:r>
              <a:rPr sz="1800" spc="-15" dirty="0">
                <a:latin typeface="Calibri"/>
                <a:cs typeface="Calibri"/>
              </a:rPr>
              <a:t>functionality, </a:t>
            </a:r>
            <a:r>
              <a:rPr sz="1800" spc="-5" dirty="0">
                <a:latin typeface="Calibri"/>
                <a:cs typeface="Calibri"/>
              </a:rPr>
              <a:t>node </a:t>
            </a:r>
            <a:r>
              <a:rPr sz="1800" spc="-10" dirty="0">
                <a:latin typeface="Calibri"/>
                <a:cs typeface="Calibri"/>
              </a:rPr>
              <a:t>implementation, </a:t>
            </a:r>
            <a:r>
              <a:rPr sz="1800" spc="-5" dirty="0">
                <a:latin typeface="Calibri"/>
                <a:cs typeface="Calibri"/>
              </a:rPr>
              <a:t>node </a:t>
            </a:r>
            <a:r>
              <a:rPr sz="1800" spc="-10" dirty="0">
                <a:latin typeface="Calibri"/>
                <a:cs typeface="Calibri"/>
              </a:rPr>
              <a:t>role, </a:t>
            </a:r>
            <a:r>
              <a:rPr sz="1800" spc="-5" dirty="0">
                <a:latin typeface="Calibri"/>
                <a:cs typeface="Calibri"/>
              </a:rPr>
              <a:t>MBAN security </a:t>
            </a:r>
            <a:r>
              <a:rPr sz="1800" spc="-10" dirty="0">
                <a:latin typeface="Calibri"/>
                <a:cs typeface="Calibri"/>
              </a:rPr>
              <a:t>tiers, </a:t>
            </a:r>
            <a:r>
              <a:rPr sz="1800" spc="-5" dirty="0">
                <a:latin typeface="Calibri"/>
                <a:cs typeface="Calibri"/>
              </a:rPr>
              <a:t>security</a:t>
            </a:r>
            <a:r>
              <a:rPr sz="1800" spc="3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attributes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standard </a:t>
            </a:r>
            <a:r>
              <a:rPr sz="1800" dirty="0">
                <a:latin typeface="Calibri"/>
                <a:cs typeface="Calibri"/>
              </a:rPr>
              <a:t>needs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very </a:t>
            </a:r>
            <a:r>
              <a:rPr sz="1800" spc="-30" dirty="0">
                <a:latin typeface="Calibri"/>
                <a:cs typeface="Calibri"/>
              </a:rPr>
              <a:t>clear, </a:t>
            </a:r>
            <a:r>
              <a:rPr sz="1800" spc="-5" dirty="0">
                <a:latin typeface="Calibri"/>
                <a:cs typeface="Calibri"/>
              </a:rPr>
              <a:t>especially with the advent of new </a:t>
            </a:r>
            <a:r>
              <a:rPr sz="1800" spc="-10" dirty="0">
                <a:latin typeface="Calibri"/>
                <a:cs typeface="Calibri"/>
              </a:rPr>
              <a:t>applications </a:t>
            </a:r>
            <a:r>
              <a:rPr sz="1800" dirty="0">
                <a:latin typeface="Calibri"/>
                <a:cs typeface="Calibri"/>
              </a:rPr>
              <a:t>(e.g., </a:t>
            </a:r>
            <a:r>
              <a:rPr sz="1800" spc="-10" dirty="0">
                <a:latin typeface="Calibri"/>
                <a:cs typeface="Calibri"/>
              </a:rPr>
              <a:t>Neural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Dust)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 </a:t>
            </a:r>
            <a:r>
              <a:rPr sz="1800" u="heavy" spc="-10" dirty="0">
                <a:solidFill>
                  <a:srgbClr val="00A6D6"/>
                </a:solidFill>
                <a:latin typeface="Calibri"/>
                <a:cs typeface="Calibri"/>
              </a:rPr>
              <a:t>tractable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 by which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to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assess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the (security)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provisions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of the IEEE</a:t>
            </a:r>
            <a:r>
              <a:rPr sz="1800" spc="14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standard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exhaustive search </a:t>
            </a:r>
            <a:r>
              <a:rPr sz="1800" spc="-5" dirty="0">
                <a:latin typeface="Calibri"/>
                <a:cs typeface="Calibri"/>
              </a:rPr>
              <a:t>of the whole MBAN design space would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impractical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infeasible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An </a:t>
            </a:r>
            <a:r>
              <a:rPr sz="1800" u="heavy" spc="-15" dirty="0">
                <a:solidFill>
                  <a:srgbClr val="00A6D6"/>
                </a:solidFill>
                <a:latin typeface="Calibri"/>
                <a:cs typeface="Calibri"/>
              </a:rPr>
              <a:t>iterative, </a:t>
            </a:r>
            <a:r>
              <a:rPr sz="1800" u="heavy" spc="-5" dirty="0">
                <a:solidFill>
                  <a:srgbClr val="00A6D6"/>
                </a:solidFill>
                <a:latin typeface="Calibri"/>
                <a:cs typeface="Calibri"/>
              </a:rPr>
              <a:t>scalable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 that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can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be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adjusted</a:t>
            </a:r>
            <a:r>
              <a:rPr sz="1800" spc="9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to: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cases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Calibri"/>
                <a:cs typeface="Calibri"/>
              </a:rPr>
              <a:t>New security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vulnerabilities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0" dirty="0">
                <a:latin typeface="Calibri"/>
                <a:cs typeface="Calibri"/>
              </a:rPr>
              <a:t>More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finer-grain security(-related)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attributes</a:t>
            </a:r>
            <a:endParaRPr sz="1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 </a:t>
            </a:r>
            <a:r>
              <a:rPr sz="1800" u="heavy" spc="-25" dirty="0">
                <a:solidFill>
                  <a:srgbClr val="00A6D6"/>
                </a:solidFill>
                <a:latin typeface="Calibri"/>
                <a:cs typeface="Calibri"/>
              </a:rPr>
              <a:t>“forensics”, </a:t>
            </a:r>
            <a:r>
              <a:rPr sz="1800" u="heavy" spc="-15" dirty="0">
                <a:solidFill>
                  <a:srgbClr val="00A6D6"/>
                </a:solidFill>
                <a:latin typeface="Calibri"/>
                <a:cs typeface="Calibri"/>
              </a:rPr>
              <a:t>reversible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 </a:t>
            </a:r>
            <a:r>
              <a:rPr sz="1800" spc="-5" dirty="0">
                <a:solidFill>
                  <a:srgbClr val="00A6D6"/>
                </a:solidFill>
                <a:latin typeface="Wingdings"/>
                <a:cs typeface="Wingdings"/>
              </a:rPr>
              <a:t></a:t>
            </a:r>
            <a:r>
              <a:rPr sz="1800" spc="-5" dirty="0">
                <a:solidFill>
                  <a:srgbClr val="00A6D6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allows tracking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new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IEEE-standard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additions back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to respective</a:t>
            </a:r>
            <a:r>
              <a:rPr sz="1800" spc="30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findings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432181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What </a:t>
            </a:r>
            <a:r>
              <a:rPr spc="-30" dirty="0"/>
              <a:t>is </a:t>
            </a:r>
            <a:r>
              <a:rPr spc="-55" dirty="0"/>
              <a:t>currently </a:t>
            </a:r>
            <a:r>
              <a:rPr i="1" spc="-35" dirty="0">
                <a:latin typeface="Calibri"/>
                <a:cs typeface="Calibri"/>
              </a:rPr>
              <a:t>not</a:t>
            </a:r>
            <a:r>
              <a:rPr i="1" spc="-330" dirty="0">
                <a:latin typeface="Calibri"/>
                <a:cs typeface="Calibri"/>
              </a:rPr>
              <a:t> </a:t>
            </a:r>
            <a:r>
              <a:rPr spc="-50" dirty="0"/>
              <a:t>there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868244"/>
            <a:ext cx="7572375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Updated,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end-to-end security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protocols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addressing</a:t>
            </a:r>
            <a:r>
              <a:rPr sz="1800" spc="5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MBANs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spc="-15" dirty="0">
                <a:latin typeface="Calibri"/>
                <a:cs typeface="Calibri"/>
              </a:rPr>
              <a:t>Essentially, </a:t>
            </a:r>
            <a:r>
              <a:rPr sz="1800" spc="-10" dirty="0">
                <a:latin typeface="Calibri"/>
                <a:cs typeface="Calibri"/>
              </a:rPr>
              <a:t>we currently provide recommendations </a:t>
            </a:r>
            <a:r>
              <a:rPr sz="1800" spc="-5" dirty="0">
                <a:latin typeface="Calibri"/>
                <a:cs typeface="Calibri"/>
              </a:rPr>
              <a:t>on the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vocabulary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Can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also </a:t>
            </a:r>
            <a:r>
              <a:rPr sz="1800" spc="-10" dirty="0">
                <a:latin typeface="Calibri"/>
                <a:cs typeface="Calibri"/>
              </a:rPr>
              <a:t>extend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grammar</a:t>
            </a:r>
            <a:r>
              <a:rPr sz="1800" spc="-5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800" dirty="0">
                <a:latin typeface="Calibri"/>
                <a:cs typeface="Calibri"/>
              </a:rPr>
              <a:t>Can </a:t>
            </a:r>
            <a:r>
              <a:rPr sz="1800" spc="-5" dirty="0">
                <a:latin typeface="Calibri"/>
                <a:cs typeface="Calibri"/>
              </a:rPr>
              <a:t>this, in </a:t>
            </a:r>
            <a:r>
              <a:rPr sz="1800" spc="-10" dirty="0">
                <a:latin typeface="Calibri"/>
                <a:cs typeface="Calibri"/>
              </a:rPr>
              <a:t>fact,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5" dirty="0">
                <a:latin typeface="Calibri"/>
                <a:cs typeface="Calibri"/>
              </a:rPr>
              <a:t>achieved in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general </a:t>
            </a:r>
            <a:r>
              <a:rPr sz="1800" spc="-25" dirty="0">
                <a:latin typeface="Calibri"/>
                <a:cs typeface="Calibri"/>
              </a:rPr>
              <a:t>way </a:t>
            </a:r>
            <a:r>
              <a:rPr sz="1800" spc="-5" dirty="0">
                <a:latin typeface="Calibri"/>
                <a:cs typeface="Calibri"/>
              </a:rPr>
              <a:t>(i.e.,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part of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standard?)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167" y="1491996"/>
            <a:ext cx="10254615" cy="0"/>
          </a:xfrm>
          <a:custGeom>
            <a:avLst/>
            <a:gdLst/>
            <a:ahLst/>
            <a:cxnLst/>
            <a:rect l="l" t="t" r="r" b="b"/>
            <a:pathLst>
              <a:path w="10254615">
                <a:moveTo>
                  <a:pt x="0" y="0"/>
                </a:moveTo>
                <a:lnTo>
                  <a:pt x="1025434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14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800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0" y="457200"/>
                </a:moveTo>
                <a:lnTo>
                  <a:pt x="12188952" y="457200"/>
                </a:lnTo>
                <a:lnTo>
                  <a:pt x="1218895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84291" y="1897380"/>
            <a:ext cx="5775960" cy="0"/>
          </a:xfrm>
          <a:custGeom>
            <a:avLst/>
            <a:gdLst/>
            <a:ahLst/>
            <a:cxnLst/>
            <a:rect l="l" t="t" r="r" b="b"/>
            <a:pathLst>
              <a:path w="5775959">
                <a:moveTo>
                  <a:pt x="0" y="0"/>
                </a:moveTo>
                <a:lnTo>
                  <a:pt x="5775959" y="0"/>
                </a:lnTo>
              </a:path>
            </a:pathLst>
          </a:custGeom>
          <a:ln w="1270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03519" y="0"/>
            <a:ext cx="688848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20955" algn="ctr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19" y="1200911"/>
            <a:ext cx="5300980" cy="748665"/>
          </a:xfrm>
          <a:custGeom>
            <a:avLst/>
            <a:gdLst/>
            <a:ahLst/>
            <a:cxnLst/>
            <a:rect l="l" t="t" r="r" b="b"/>
            <a:pathLst>
              <a:path w="5300980" h="748664">
                <a:moveTo>
                  <a:pt x="0" y="0"/>
                </a:moveTo>
                <a:lnTo>
                  <a:pt x="5300472" y="0"/>
                </a:lnTo>
                <a:lnTo>
                  <a:pt x="5300472" y="748284"/>
                </a:lnTo>
                <a:lnTo>
                  <a:pt x="0" y="7482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2127" y="1261390"/>
            <a:ext cx="4481195" cy="56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solidFill>
                  <a:srgbClr val="FFFFFF"/>
                </a:solidFill>
                <a:latin typeface="Arial"/>
                <a:cs typeface="Arial"/>
              </a:rPr>
              <a:t>Thank 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you for</a:t>
            </a:r>
            <a:r>
              <a:rPr sz="360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FFFFFF"/>
                </a:solidFill>
                <a:latin typeface="Arial"/>
                <a:cs typeface="Arial"/>
              </a:rPr>
              <a:t>listening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3519" y="0"/>
            <a:ext cx="688847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55358" y="4716957"/>
            <a:ext cx="21240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B46B3F"/>
                </a:solidFill>
                <a:latin typeface="Arial"/>
                <a:cs typeface="Arial"/>
              </a:rPr>
              <a:t>https://neurocomputinglab.com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62528" y="3979164"/>
            <a:ext cx="1266443" cy="696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30423" y="3925823"/>
            <a:ext cx="917447" cy="793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36520" y="5551932"/>
            <a:ext cx="1802891" cy="6629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728" y="5323332"/>
            <a:ext cx="1869947" cy="733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927347"/>
            <a:ext cx="1900427" cy="748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61032" y="3838955"/>
            <a:ext cx="208915" cy="942340"/>
          </a:xfrm>
          <a:custGeom>
            <a:avLst/>
            <a:gdLst/>
            <a:ahLst/>
            <a:cxnLst/>
            <a:rect l="l" t="t" r="r" b="b"/>
            <a:pathLst>
              <a:path w="208914" h="942339">
                <a:moveTo>
                  <a:pt x="104394" y="0"/>
                </a:moveTo>
                <a:lnTo>
                  <a:pt x="0" y="0"/>
                </a:lnTo>
                <a:lnTo>
                  <a:pt x="104394" y="470916"/>
                </a:lnTo>
                <a:lnTo>
                  <a:pt x="0" y="941832"/>
                </a:lnTo>
                <a:lnTo>
                  <a:pt x="104394" y="941832"/>
                </a:lnTo>
                <a:lnTo>
                  <a:pt x="208788" y="470916"/>
                </a:lnTo>
                <a:lnTo>
                  <a:pt x="10439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74748" y="5405628"/>
            <a:ext cx="208915" cy="943610"/>
          </a:xfrm>
          <a:custGeom>
            <a:avLst/>
            <a:gdLst/>
            <a:ahLst/>
            <a:cxnLst/>
            <a:rect l="l" t="t" r="r" b="b"/>
            <a:pathLst>
              <a:path w="208914" h="943610">
                <a:moveTo>
                  <a:pt x="104394" y="0"/>
                </a:moveTo>
                <a:lnTo>
                  <a:pt x="0" y="0"/>
                </a:lnTo>
                <a:lnTo>
                  <a:pt x="104394" y="471678"/>
                </a:lnTo>
                <a:lnTo>
                  <a:pt x="0" y="943356"/>
                </a:lnTo>
                <a:lnTo>
                  <a:pt x="104394" y="943356"/>
                </a:lnTo>
                <a:lnTo>
                  <a:pt x="208788" y="471678"/>
                </a:lnTo>
                <a:lnTo>
                  <a:pt x="10439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32BC370-49AA-4299-9663-5D4CC0DF6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5052" y="4817364"/>
            <a:ext cx="6532245" cy="0"/>
          </a:xfrm>
          <a:custGeom>
            <a:avLst/>
            <a:gdLst/>
            <a:ahLst/>
            <a:cxnLst/>
            <a:rect l="l" t="t" r="r" b="b"/>
            <a:pathLst>
              <a:path w="6532245">
                <a:moveTo>
                  <a:pt x="0" y="0"/>
                </a:moveTo>
                <a:lnTo>
                  <a:pt x="6531673" y="0"/>
                </a:lnTo>
              </a:path>
            </a:pathLst>
          </a:custGeom>
          <a:ln w="1270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840" y="155447"/>
            <a:ext cx="1344168" cy="525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3992" y="153923"/>
            <a:ext cx="1344167" cy="528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850391"/>
            <a:ext cx="12192000" cy="1301750"/>
          </a:xfrm>
          <a:custGeom>
            <a:avLst/>
            <a:gdLst/>
            <a:ahLst/>
            <a:cxnLst/>
            <a:rect l="l" t="t" r="r" b="b"/>
            <a:pathLst>
              <a:path w="12192000" h="1301750">
                <a:moveTo>
                  <a:pt x="0" y="1301496"/>
                </a:moveTo>
                <a:lnTo>
                  <a:pt x="12192000" y="1301496"/>
                </a:lnTo>
                <a:lnTo>
                  <a:pt x="12192000" y="0"/>
                </a:lnTo>
                <a:lnTo>
                  <a:pt x="0" y="0"/>
                </a:lnTo>
                <a:lnTo>
                  <a:pt x="0" y="1301496"/>
                </a:lnTo>
                <a:close/>
              </a:path>
            </a:pathLst>
          </a:custGeom>
          <a:solidFill>
            <a:srgbClr val="00A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70692" y="2151888"/>
            <a:ext cx="1321435" cy="4249420"/>
          </a:xfrm>
          <a:custGeom>
            <a:avLst/>
            <a:gdLst/>
            <a:ahLst/>
            <a:cxnLst/>
            <a:rect l="l" t="t" r="r" b="b"/>
            <a:pathLst>
              <a:path w="1321434" h="4249420">
                <a:moveTo>
                  <a:pt x="0" y="0"/>
                </a:moveTo>
                <a:lnTo>
                  <a:pt x="1321307" y="0"/>
                </a:lnTo>
                <a:lnTo>
                  <a:pt x="1321307" y="4248912"/>
                </a:lnTo>
                <a:lnTo>
                  <a:pt x="0" y="4248912"/>
                </a:lnTo>
                <a:lnTo>
                  <a:pt x="0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151888"/>
            <a:ext cx="12192000" cy="32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91940" y="2951988"/>
            <a:ext cx="5857875" cy="16757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20"/>
              </a:lnSpc>
            </a:pPr>
            <a:r>
              <a:rPr sz="4000" spc="-60" dirty="0">
                <a:latin typeface="Calibri"/>
                <a:cs typeface="Calibri"/>
              </a:rPr>
              <a:t>Improving </a:t>
            </a:r>
            <a:r>
              <a:rPr sz="4000" spc="-35" dirty="0">
                <a:latin typeface="Calibri"/>
                <a:cs typeface="Calibri"/>
              </a:rPr>
              <a:t>the </a:t>
            </a:r>
            <a:r>
              <a:rPr sz="4000" spc="-45" dirty="0">
                <a:latin typeface="Calibri"/>
                <a:cs typeface="Calibri"/>
              </a:rPr>
              <a:t>Security </a:t>
            </a:r>
            <a:r>
              <a:rPr sz="4000" spc="-30" dirty="0">
                <a:latin typeface="Calibri"/>
                <a:cs typeface="Calibri"/>
              </a:rPr>
              <a:t>of</a:t>
            </a:r>
            <a:r>
              <a:rPr sz="4000" spc="-340" dirty="0">
                <a:latin typeface="Calibri"/>
                <a:cs typeface="Calibri"/>
              </a:rPr>
              <a:t> </a:t>
            </a:r>
            <a:r>
              <a:rPr sz="4000" spc="-35" dirty="0">
                <a:latin typeface="Calibri"/>
                <a:cs typeface="Calibri"/>
              </a:rPr>
              <a:t>the  </a:t>
            </a:r>
            <a:r>
              <a:rPr sz="4000" spc="-40" dirty="0">
                <a:latin typeface="Calibri"/>
                <a:cs typeface="Calibri"/>
              </a:rPr>
              <a:t>IEEE </a:t>
            </a:r>
            <a:r>
              <a:rPr sz="4000" spc="-50" dirty="0">
                <a:latin typeface="Calibri"/>
                <a:cs typeface="Calibri"/>
              </a:rPr>
              <a:t>802.15.6 </a:t>
            </a:r>
            <a:r>
              <a:rPr sz="4000" spc="-60" dirty="0">
                <a:latin typeface="Calibri"/>
                <a:cs typeface="Calibri"/>
              </a:rPr>
              <a:t>Standard </a:t>
            </a:r>
            <a:r>
              <a:rPr sz="4000" spc="-80" dirty="0">
                <a:latin typeface="Calibri"/>
                <a:cs typeface="Calibri"/>
              </a:rPr>
              <a:t>for  </a:t>
            </a:r>
            <a:r>
              <a:rPr sz="4000" spc="-50" dirty="0">
                <a:latin typeface="Calibri"/>
                <a:cs typeface="Calibri"/>
              </a:rPr>
              <a:t>Medical</a:t>
            </a:r>
            <a:r>
              <a:rPr sz="4000" spc="-215" dirty="0">
                <a:latin typeface="Calibri"/>
                <a:cs typeface="Calibri"/>
              </a:rPr>
              <a:t> </a:t>
            </a:r>
            <a:r>
              <a:rPr sz="4000" spc="-50" dirty="0">
                <a:latin typeface="Calibri"/>
                <a:cs typeface="Calibri"/>
              </a:rPr>
              <a:t>BANs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1409" y="5022088"/>
            <a:ext cx="3661410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1828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30" dirty="0">
                <a:latin typeface="Calibri"/>
                <a:cs typeface="Calibri"/>
              </a:rPr>
              <a:t>mma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  G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 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ah</a:t>
            </a:r>
            <a:r>
              <a:rPr sz="1400" spc="-1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marL="12700" marR="14795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id</a:t>
            </a:r>
            <a:r>
              <a:rPr sz="1400" spc="3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md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r,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EEE  </a:t>
            </a:r>
            <a:r>
              <a:rPr sz="1400" spc="70" dirty="0">
                <a:latin typeface="Calibri"/>
                <a:cs typeface="Calibri"/>
              </a:rPr>
              <a:t>Wo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 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. 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00" dirty="0">
                <a:latin typeface="Calibri"/>
                <a:cs typeface="Calibri"/>
              </a:rPr>
              <a:t>ij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1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35" dirty="0">
                <a:latin typeface="Calibri"/>
                <a:cs typeface="Calibri"/>
              </a:rPr>
              <a:t>w,</a:t>
            </a:r>
            <a:r>
              <a:rPr sz="1400" spc="3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EEE</a:t>
            </a:r>
            <a:r>
              <a:rPr sz="1400" spc="-114" dirty="0"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400" u="sng" dirty="0">
                <a:latin typeface="Calibri"/>
                <a:cs typeface="Calibri"/>
              </a:rPr>
              <a:t>C</a:t>
            </a:r>
            <a:r>
              <a:rPr sz="1400" u="sng" spc="-125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h</a:t>
            </a:r>
            <a:r>
              <a:rPr sz="1400" u="sng" spc="-125" dirty="0">
                <a:latin typeface="Calibri"/>
                <a:cs typeface="Calibri"/>
              </a:rPr>
              <a:t> </a:t>
            </a:r>
            <a:r>
              <a:rPr sz="1400" u="sng" spc="135" dirty="0">
                <a:latin typeface="Calibri"/>
                <a:cs typeface="Calibri"/>
              </a:rPr>
              <a:t>ris</a:t>
            </a:r>
            <a:r>
              <a:rPr sz="1400" u="sng" spc="-114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t</a:t>
            </a:r>
            <a:r>
              <a:rPr sz="1400" u="sng" spc="-135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o</a:t>
            </a:r>
            <a:r>
              <a:rPr sz="1400" u="sng" spc="-114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s </a:t>
            </a:r>
            <a:r>
              <a:rPr sz="1400" u="sng" spc="45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S</a:t>
            </a:r>
            <a:r>
              <a:rPr sz="1400" u="sng" spc="-114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t</a:t>
            </a:r>
            <a:r>
              <a:rPr sz="1400" u="sng" spc="-120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r</a:t>
            </a:r>
            <a:r>
              <a:rPr sz="1400" u="sng" spc="-105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y</a:t>
            </a:r>
            <a:r>
              <a:rPr sz="1400" u="sng" spc="-130" dirty="0">
                <a:latin typeface="Calibri"/>
                <a:cs typeface="Calibri"/>
              </a:rPr>
              <a:t> </a:t>
            </a:r>
            <a:r>
              <a:rPr sz="1400" u="sng" dirty="0">
                <a:latin typeface="Calibri"/>
                <a:cs typeface="Calibri"/>
              </a:rPr>
              <a:t>d</a:t>
            </a:r>
            <a:r>
              <a:rPr sz="1400" u="sng" spc="-125" dirty="0">
                <a:latin typeface="Calibri"/>
                <a:cs typeface="Calibri"/>
              </a:rPr>
              <a:t> </a:t>
            </a:r>
            <a:r>
              <a:rPr sz="1400" u="sng" spc="100" dirty="0">
                <a:latin typeface="Calibri"/>
                <a:cs typeface="Calibri"/>
              </a:rPr>
              <a:t>is</a:t>
            </a:r>
            <a:r>
              <a:rPr sz="1400" u="sng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 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40" dirty="0">
                <a:latin typeface="Calibri"/>
                <a:cs typeface="Calibri"/>
              </a:rPr>
              <a:t>r,</a:t>
            </a:r>
            <a:r>
              <a:rPr sz="1400" spc="3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125" dirty="0">
                <a:latin typeface="Calibri"/>
                <a:cs typeface="Calibri"/>
              </a:rPr>
              <a:t> </a:t>
            </a:r>
            <a:r>
              <a:rPr sz="1400" spc="135" dirty="0">
                <a:latin typeface="Calibri"/>
                <a:cs typeface="Calibri"/>
              </a:rPr>
              <a:t>EEE</a:t>
            </a:r>
            <a:r>
              <a:rPr sz="1400" spc="-114" dirty="0">
                <a:latin typeface="Calibri"/>
                <a:cs typeface="Calibri"/>
              </a:rPr>
              <a:t> 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2412492"/>
            <a:ext cx="2651759" cy="37917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D3B3DED-5A4A-405F-AED5-ECAC95F853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123634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A</a:t>
            </a:r>
            <a:r>
              <a:rPr spc="-70" dirty="0"/>
              <a:t>g</a:t>
            </a:r>
            <a:r>
              <a:rPr spc="-50" dirty="0"/>
              <a:t>e</a:t>
            </a:r>
            <a:r>
              <a:rPr spc="-55" dirty="0"/>
              <a:t>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868244"/>
            <a:ext cx="5068570" cy="4138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Motivation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&amp;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problem</a:t>
            </a:r>
            <a:r>
              <a:rPr sz="1800" spc="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A6D6"/>
                </a:solidFill>
                <a:latin typeface="Calibri"/>
                <a:cs typeface="Calibri"/>
              </a:rPr>
              <a:t>statement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Explaining Medical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Body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Area Networks</a:t>
            </a:r>
            <a:r>
              <a:rPr sz="1800" spc="2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(MBANs)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IEEE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802.15.6</a:t>
            </a:r>
            <a:r>
              <a:rPr sz="1800" spc="-9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security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MBAN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threat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landscape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and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security</a:t>
            </a:r>
            <a:r>
              <a:rPr sz="1800" spc="1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requirements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Security-analysis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&amp;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-assessment</a:t>
            </a:r>
            <a:r>
              <a:rPr sz="1800" spc="-5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methodology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Security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recommendations</a:t>
            </a:r>
            <a:r>
              <a:rPr sz="1800" spc="1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(Highlights)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Methodology benefits 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&amp;</a:t>
            </a:r>
            <a:r>
              <a:rPr sz="1800" spc="-25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drawbacks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A6D6"/>
              </a:buClr>
              <a:buFont typeface="Calibri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Next</a:t>
            </a:r>
            <a:r>
              <a:rPr sz="1800" spc="-90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A6D6"/>
                </a:solidFill>
                <a:latin typeface="Calibri"/>
                <a:cs typeface="Calibri"/>
              </a:rPr>
              <a:t>steps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DF0F7-124C-465C-8B10-9C86BE040D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2611" y="1613916"/>
            <a:ext cx="1673352" cy="771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3836" y="1613916"/>
            <a:ext cx="1673351" cy="771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3719829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" dirty="0"/>
              <a:t>Security </a:t>
            </a:r>
            <a:r>
              <a:rPr spc="-40" dirty="0"/>
              <a:t>lagging</a:t>
            </a:r>
            <a:r>
              <a:rPr spc="-220" dirty="0"/>
              <a:t> </a:t>
            </a:r>
            <a:r>
              <a:rPr spc="-55" dirty="0"/>
              <a:t>behind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2352" y="126745"/>
            <a:ext cx="206756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Motivation and problem</a:t>
            </a:r>
            <a:r>
              <a:rPr sz="1100" b="1" spc="-6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statement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1695" y="3108960"/>
            <a:ext cx="216535" cy="1609725"/>
          </a:xfrm>
          <a:custGeom>
            <a:avLst/>
            <a:gdLst/>
            <a:ahLst/>
            <a:cxnLst/>
            <a:rect l="l" t="t" r="r" b="b"/>
            <a:pathLst>
              <a:path w="216535" h="1609725">
                <a:moveTo>
                  <a:pt x="108204" y="0"/>
                </a:moveTo>
                <a:lnTo>
                  <a:pt x="0" y="0"/>
                </a:lnTo>
                <a:lnTo>
                  <a:pt x="108204" y="804672"/>
                </a:lnTo>
                <a:lnTo>
                  <a:pt x="0" y="1609344"/>
                </a:lnTo>
                <a:lnTo>
                  <a:pt x="108204" y="1609344"/>
                </a:lnTo>
                <a:lnTo>
                  <a:pt x="216408" y="804672"/>
                </a:lnTo>
                <a:lnTo>
                  <a:pt x="108204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81331" y="5682961"/>
            <a:ext cx="265811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Rapid advances in </a:t>
            </a:r>
            <a:r>
              <a:rPr sz="1000" spc="-10" dirty="0">
                <a:latin typeface="Calibri"/>
                <a:cs typeface="Calibri"/>
              </a:rPr>
              <a:t>wireless </a:t>
            </a:r>
            <a:r>
              <a:rPr sz="1000" spc="-5" dirty="0">
                <a:latin typeface="Calibri"/>
                <a:cs typeface="Calibri"/>
              </a:rPr>
              <a:t>technology for  interconnected </a:t>
            </a:r>
            <a:r>
              <a:rPr sz="1000" spc="-10" dirty="0">
                <a:latin typeface="Calibri"/>
                <a:cs typeface="Calibri"/>
              </a:rPr>
              <a:t>devices </a:t>
            </a:r>
            <a:r>
              <a:rPr sz="1000" spc="-5" dirty="0">
                <a:latin typeface="Calibri"/>
                <a:cs typeface="Calibri"/>
              </a:rPr>
              <a:t>in the medical space are  accompanied by a lack of proper security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measures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90800" y="1613909"/>
            <a:ext cx="838200" cy="268605"/>
          </a:xfrm>
          <a:custGeom>
            <a:avLst/>
            <a:gdLst/>
            <a:ahLst/>
            <a:cxnLst/>
            <a:rect l="l" t="t" r="r" b="b"/>
            <a:pathLst>
              <a:path w="838200" h="268605">
                <a:moveTo>
                  <a:pt x="795870" y="0"/>
                </a:moveTo>
                <a:lnTo>
                  <a:pt x="42329" y="0"/>
                </a:lnTo>
                <a:lnTo>
                  <a:pt x="25851" y="3326"/>
                </a:lnTo>
                <a:lnTo>
                  <a:pt x="12396" y="12396"/>
                </a:lnTo>
                <a:lnTo>
                  <a:pt x="3326" y="25851"/>
                </a:lnTo>
                <a:lnTo>
                  <a:pt x="0" y="42329"/>
                </a:lnTo>
                <a:lnTo>
                  <a:pt x="0" y="225907"/>
                </a:lnTo>
                <a:lnTo>
                  <a:pt x="3326" y="242377"/>
                </a:lnTo>
                <a:lnTo>
                  <a:pt x="12396" y="255828"/>
                </a:lnTo>
                <a:lnTo>
                  <a:pt x="25851" y="264898"/>
                </a:lnTo>
                <a:lnTo>
                  <a:pt x="42329" y="268224"/>
                </a:lnTo>
                <a:lnTo>
                  <a:pt x="795870" y="268224"/>
                </a:lnTo>
                <a:lnTo>
                  <a:pt x="812348" y="264898"/>
                </a:lnTo>
                <a:lnTo>
                  <a:pt x="825803" y="255828"/>
                </a:lnTo>
                <a:lnTo>
                  <a:pt x="834873" y="242377"/>
                </a:lnTo>
                <a:lnTo>
                  <a:pt x="838200" y="225907"/>
                </a:lnTo>
                <a:lnTo>
                  <a:pt x="838200" y="42329"/>
                </a:lnTo>
                <a:lnTo>
                  <a:pt x="834873" y="25851"/>
                </a:lnTo>
                <a:lnTo>
                  <a:pt x="825803" y="12396"/>
                </a:lnTo>
                <a:lnTo>
                  <a:pt x="812348" y="3326"/>
                </a:lnTo>
                <a:lnTo>
                  <a:pt x="795870" y="0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671434" y="1655017"/>
            <a:ext cx="67500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Motivation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1828" y="3108960"/>
            <a:ext cx="216535" cy="1609725"/>
          </a:xfrm>
          <a:custGeom>
            <a:avLst/>
            <a:gdLst/>
            <a:ahLst/>
            <a:cxnLst/>
            <a:rect l="l" t="t" r="r" b="b"/>
            <a:pathLst>
              <a:path w="216535" h="1609725">
                <a:moveTo>
                  <a:pt x="108204" y="0"/>
                </a:moveTo>
                <a:lnTo>
                  <a:pt x="0" y="0"/>
                </a:lnTo>
                <a:lnTo>
                  <a:pt x="108204" y="804672"/>
                </a:lnTo>
                <a:lnTo>
                  <a:pt x="0" y="1609344"/>
                </a:lnTo>
                <a:lnTo>
                  <a:pt x="108204" y="1609344"/>
                </a:lnTo>
                <a:lnTo>
                  <a:pt x="216408" y="804672"/>
                </a:lnTo>
                <a:lnTo>
                  <a:pt x="108204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3433" y="2356104"/>
            <a:ext cx="2013585" cy="218440"/>
          </a:xfrm>
          <a:custGeom>
            <a:avLst/>
            <a:gdLst/>
            <a:ahLst/>
            <a:cxnLst/>
            <a:rect l="l" t="t" r="r" b="b"/>
            <a:pathLst>
              <a:path w="2013584" h="218439">
                <a:moveTo>
                  <a:pt x="1976882" y="0"/>
                </a:moveTo>
                <a:lnTo>
                  <a:pt x="36322" y="0"/>
                </a:lnTo>
                <a:lnTo>
                  <a:pt x="22181" y="2855"/>
                </a:lnTo>
                <a:lnTo>
                  <a:pt x="10636" y="10641"/>
                </a:lnTo>
                <a:lnTo>
                  <a:pt x="2853" y="22186"/>
                </a:lnTo>
                <a:lnTo>
                  <a:pt x="0" y="36322"/>
                </a:lnTo>
                <a:lnTo>
                  <a:pt x="0" y="217932"/>
                </a:lnTo>
                <a:lnTo>
                  <a:pt x="2013204" y="217932"/>
                </a:lnTo>
                <a:lnTo>
                  <a:pt x="2013204" y="36322"/>
                </a:lnTo>
                <a:lnTo>
                  <a:pt x="2010348" y="22186"/>
                </a:lnTo>
                <a:lnTo>
                  <a:pt x="2002562" y="10641"/>
                </a:lnTo>
                <a:lnTo>
                  <a:pt x="1991017" y="2855"/>
                </a:lnTo>
                <a:lnTo>
                  <a:pt x="1976882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3433" y="2356104"/>
            <a:ext cx="2013585" cy="218440"/>
          </a:xfrm>
          <a:custGeom>
            <a:avLst/>
            <a:gdLst/>
            <a:ahLst/>
            <a:cxnLst/>
            <a:rect l="l" t="t" r="r" b="b"/>
            <a:pathLst>
              <a:path w="2013584" h="218439">
                <a:moveTo>
                  <a:pt x="36322" y="0"/>
                </a:moveTo>
                <a:lnTo>
                  <a:pt x="1976882" y="0"/>
                </a:lnTo>
                <a:lnTo>
                  <a:pt x="1991017" y="2855"/>
                </a:lnTo>
                <a:lnTo>
                  <a:pt x="2002562" y="10641"/>
                </a:lnTo>
                <a:lnTo>
                  <a:pt x="2010348" y="22186"/>
                </a:lnTo>
                <a:lnTo>
                  <a:pt x="2013204" y="36322"/>
                </a:lnTo>
                <a:lnTo>
                  <a:pt x="2013204" y="217932"/>
                </a:lnTo>
                <a:lnTo>
                  <a:pt x="0" y="217932"/>
                </a:lnTo>
                <a:lnTo>
                  <a:pt x="0" y="36322"/>
                </a:lnTo>
                <a:lnTo>
                  <a:pt x="2853" y="22186"/>
                </a:lnTo>
                <a:lnTo>
                  <a:pt x="10636" y="10641"/>
                </a:lnTo>
                <a:lnTo>
                  <a:pt x="22181" y="2855"/>
                </a:lnTo>
                <a:lnTo>
                  <a:pt x="36322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81768" y="2377949"/>
            <a:ext cx="129603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IEEE 802.15.6</a:t>
            </a:r>
            <a:r>
              <a:rPr sz="11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23432" y="2577083"/>
            <a:ext cx="2013585" cy="2893060"/>
          </a:xfrm>
          <a:custGeom>
            <a:avLst/>
            <a:gdLst/>
            <a:ahLst/>
            <a:cxnLst/>
            <a:rect l="l" t="t" r="r" b="b"/>
            <a:pathLst>
              <a:path w="2013584" h="2893060">
                <a:moveTo>
                  <a:pt x="0" y="0"/>
                </a:moveTo>
                <a:lnTo>
                  <a:pt x="2013204" y="0"/>
                </a:lnTo>
                <a:lnTo>
                  <a:pt x="2013204" y="2892552"/>
                </a:lnTo>
                <a:lnTo>
                  <a:pt x="0" y="289255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1532" y="2679197"/>
            <a:ext cx="478790" cy="638810"/>
          </a:xfrm>
          <a:custGeom>
            <a:avLst/>
            <a:gdLst/>
            <a:ahLst/>
            <a:cxnLst/>
            <a:rect l="l" t="t" r="r" b="b"/>
            <a:pathLst>
              <a:path w="478790" h="638810">
                <a:moveTo>
                  <a:pt x="319087" y="0"/>
                </a:moveTo>
                <a:lnTo>
                  <a:pt x="0" y="0"/>
                </a:lnTo>
                <a:lnTo>
                  <a:pt x="0" y="638556"/>
                </a:lnTo>
                <a:lnTo>
                  <a:pt x="478536" y="638556"/>
                </a:lnTo>
                <a:lnTo>
                  <a:pt x="478536" y="604215"/>
                </a:lnTo>
                <a:lnTo>
                  <a:pt x="34289" y="604215"/>
                </a:lnTo>
                <a:lnTo>
                  <a:pt x="34289" y="34328"/>
                </a:lnTo>
                <a:lnTo>
                  <a:pt x="353374" y="34328"/>
                </a:lnTo>
                <a:lnTo>
                  <a:pt x="319087" y="0"/>
                </a:lnTo>
                <a:close/>
              </a:path>
              <a:path w="478790" h="638810">
                <a:moveTo>
                  <a:pt x="353374" y="34328"/>
                </a:moveTo>
                <a:lnTo>
                  <a:pt x="284784" y="34328"/>
                </a:lnTo>
                <a:lnTo>
                  <a:pt x="284784" y="193967"/>
                </a:lnTo>
                <a:lnTo>
                  <a:pt x="444233" y="193967"/>
                </a:lnTo>
                <a:lnTo>
                  <a:pt x="444233" y="604215"/>
                </a:lnTo>
                <a:lnTo>
                  <a:pt x="478536" y="604215"/>
                </a:lnTo>
                <a:lnTo>
                  <a:pt x="478536" y="159639"/>
                </a:lnTo>
                <a:lnTo>
                  <a:pt x="319087" y="159639"/>
                </a:lnTo>
                <a:lnTo>
                  <a:pt x="319087" y="48437"/>
                </a:lnTo>
                <a:lnTo>
                  <a:pt x="367467" y="48437"/>
                </a:lnTo>
                <a:lnTo>
                  <a:pt x="353374" y="34328"/>
                </a:lnTo>
                <a:close/>
              </a:path>
              <a:path w="478790" h="638810">
                <a:moveTo>
                  <a:pt x="367467" y="48437"/>
                </a:moveTo>
                <a:lnTo>
                  <a:pt x="319087" y="48437"/>
                </a:lnTo>
                <a:lnTo>
                  <a:pt x="430148" y="159639"/>
                </a:lnTo>
                <a:lnTo>
                  <a:pt x="478536" y="159639"/>
                </a:lnTo>
                <a:lnTo>
                  <a:pt x="367467" y="48437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93635" y="2935985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56387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93635" y="3032760"/>
            <a:ext cx="274320" cy="58419"/>
          </a:xfrm>
          <a:custGeom>
            <a:avLst/>
            <a:gdLst/>
            <a:ahLst/>
            <a:cxnLst/>
            <a:rect l="l" t="t" r="r" b="b"/>
            <a:pathLst>
              <a:path w="274320" h="58419">
                <a:moveTo>
                  <a:pt x="0" y="0"/>
                </a:moveTo>
                <a:lnTo>
                  <a:pt x="274320" y="0"/>
                </a:lnTo>
                <a:lnTo>
                  <a:pt x="274320" y="57912"/>
                </a:lnTo>
                <a:lnTo>
                  <a:pt x="0" y="57912"/>
                </a:lnTo>
                <a:lnTo>
                  <a:pt x="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93635" y="3187445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320" y="0"/>
                </a:lnTo>
              </a:path>
            </a:pathLst>
          </a:custGeom>
          <a:ln w="56387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84461" y="3548324"/>
            <a:ext cx="1866264" cy="159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135890" indent="-215900">
              <a:lnSpc>
                <a:spcPct val="100000"/>
              </a:lnSpc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b="1" spc="-5" dirty="0">
                <a:solidFill>
                  <a:srgbClr val="212121"/>
                </a:solidFill>
                <a:latin typeface="Calibri"/>
                <a:cs typeface="Calibri"/>
              </a:rPr>
              <a:t>Vulnerabilities </a:t>
            </a: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in association  and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disassociation </a:t>
            </a: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protocols  have been found</a:t>
            </a:r>
            <a:r>
              <a:rPr sz="1000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recently</a:t>
            </a:r>
            <a:endParaRPr sz="1000">
              <a:latin typeface="Calibri"/>
              <a:cs typeface="Calibri"/>
            </a:endParaRPr>
          </a:p>
          <a:p>
            <a:pPr marL="228600" marR="320675" indent="-215900">
              <a:lnSpc>
                <a:spcPct val="100000"/>
              </a:lnSpc>
              <a:spcBef>
                <a:spcPts val="204"/>
              </a:spcBef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There is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still </a:t>
            </a:r>
            <a:r>
              <a:rPr sz="1000" b="1" spc="-5" dirty="0">
                <a:solidFill>
                  <a:srgbClr val="212121"/>
                </a:solidFill>
                <a:latin typeface="Calibri"/>
                <a:cs typeface="Calibri"/>
              </a:rPr>
              <a:t>room for  improvement </a:t>
            </a: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in terms of  security</a:t>
            </a:r>
            <a:endParaRPr sz="1000">
              <a:latin typeface="Calibri"/>
              <a:cs typeface="Calibri"/>
            </a:endParaRPr>
          </a:p>
          <a:p>
            <a:pPr marL="228600" marR="5080" indent="-215900">
              <a:lnSpc>
                <a:spcPct val="100000"/>
              </a:lnSpc>
              <a:spcBef>
                <a:spcPts val="190"/>
              </a:spcBef>
              <a:buFont typeface="Symbol"/>
              <a:buChar char=""/>
              <a:tabLst>
                <a:tab pos="228600" algn="l"/>
                <a:tab pos="229235" algn="l"/>
              </a:tabLst>
            </a:pP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Many new medical applications 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(such </a:t>
            </a: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as Neural Dust), </a:t>
            </a:r>
            <a:r>
              <a:rPr sz="1000" b="1" dirty="0">
                <a:solidFill>
                  <a:srgbClr val="212121"/>
                </a:solidFill>
                <a:latin typeface="Calibri"/>
                <a:cs typeface="Calibri"/>
              </a:rPr>
              <a:t>do </a:t>
            </a:r>
            <a:r>
              <a:rPr sz="1000" b="1" spc="-5" dirty="0">
                <a:solidFill>
                  <a:srgbClr val="212121"/>
                </a:solidFill>
                <a:latin typeface="Calibri"/>
                <a:cs typeface="Calibri"/>
              </a:rPr>
              <a:t>not  exactly fit </a:t>
            </a: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within the  framework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set </a:t>
            </a:r>
            <a:r>
              <a:rPr sz="1000" spc="-5" dirty="0">
                <a:solidFill>
                  <a:srgbClr val="212121"/>
                </a:solidFill>
                <a:latin typeface="Calibri"/>
                <a:cs typeface="Calibri"/>
              </a:rPr>
              <a:t>by</a:t>
            </a:r>
            <a:r>
              <a:rPr sz="1000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12121"/>
                </a:solidFill>
                <a:latin typeface="Calibri"/>
                <a:cs typeface="Calibri"/>
              </a:rPr>
              <a:t>802.15.6.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561831" y="3108960"/>
            <a:ext cx="218440" cy="1609725"/>
          </a:xfrm>
          <a:custGeom>
            <a:avLst/>
            <a:gdLst/>
            <a:ahLst/>
            <a:cxnLst/>
            <a:rect l="l" t="t" r="r" b="b"/>
            <a:pathLst>
              <a:path w="218440" h="1609725">
                <a:moveTo>
                  <a:pt x="108966" y="0"/>
                </a:moveTo>
                <a:lnTo>
                  <a:pt x="0" y="0"/>
                </a:lnTo>
                <a:lnTo>
                  <a:pt x="108966" y="804672"/>
                </a:lnTo>
                <a:lnTo>
                  <a:pt x="0" y="1609344"/>
                </a:lnTo>
                <a:lnTo>
                  <a:pt x="108966" y="1609344"/>
                </a:lnTo>
                <a:lnTo>
                  <a:pt x="217932" y="804672"/>
                </a:lnTo>
                <a:lnTo>
                  <a:pt x="108966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04961" y="2875788"/>
            <a:ext cx="2011680" cy="216535"/>
          </a:xfrm>
          <a:custGeom>
            <a:avLst/>
            <a:gdLst/>
            <a:ahLst/>
            <a:cxnLst/>
            <a:rect l="l" t="t" r="r" b="b"/>
            <a:pathLst>
              <a:path w="2011679" h="216535">
                <a:moveTo>
                  <a:pt x="1975612" y="0"/>
                </a:moveTo>
                <a:lnTo>
                  <a:pt x="36068" y="0"/>
                </a:lnTo>
                <a:lnTo>
                  <a:pt x="22025" y="2835"/>
                </a:lnTo>
                <a:lnTo>
                  <a:pt x="10561" y="10566"/>
                </a:lnTo>
                <a:lnTo>
                  <a:pt x="2833" y="22031"/>
                </a:lnTo>
                <a:lnTo>
                  <a:pt x="0" y="36068"/>
                </a:lnTo>
                <a:lnTo>
                  <a:pt x="0" y="216408"/>
                </a:lnTo>
                <a:lnTo>
                  <a:pt x="2011680" y="216408"/>
                </a:lnTo>
                <a:lnTo>
                  <a:pt x="2011680" y="36068"/>
                </a:lnTo>
                <a:lnTo>
                  <a:pt x="2008844" y="22031"/>
                </a:lnTo>
                <a:lnTo>
                  <a:pt x="2001113" y="10566"/>
                </a:lnTo>
                <a:lnTo>
                  <a:pt x="1989648" y="2835"/>
                </a:lnTo>
                <a:lnTo>
                  <a:pt x="1975612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04961" y="2875788"/>
            <a:ext cx="2011680" cy="216535"/>
          </a:xfrm>
          <a:custGeom>
            <a:avLst/>
            <a:gdLst/>
            <a:ahLst/>
            <a:cxnLst/>
            <a:rect l="l" t="t" r="r" b="b"/>
            <a:pathLst>
              <a:path w="2011679" h="216535">
                <a:moveTo>
                  <a:pt x="36068" y="0"/>
                </a:moveTo>
                <a:lnTo>
                  <a:pt x="1975612" y="0"/>
                </a:lnTo>
                <a:lnTo>
                  <a:pt x="1989648" y="2835"/>
                </a:lnTo>
                <a:lnTo>
                  <a:pt x="2001113" y="10566"/>
                </a:lnTo>
                <a:lnTo>
                  <a:pt x="2008844" y="22031"/>
                </a:lnTo>
                <a:lnTo>
                  <a:pt x="2011680" y="36068"/>
                </a:lnTo>
                <a:lnTo>
                  <a:pt x="2011680" y="216408"/>
                </a:lnTo>
                <a:lnTo>
                  <a:pt x="0" y="216408"/>
                </a:lnTo>
                <a:lnTo>
                  <a:pt x="0" y="36068"/>
                </a:lnTo>
                <a:lnTo>
                  <a:pt x="2833" y="22031"/>
                </a:lnTo>
                <a:lnTo>
                  <a:pt x="10561" y="10566"/>
                </a:lnTo>
                <a:lnTo>
                  <a:pt x="22025" y="2835"/>
                </a:lnTo>
                <a:lnTo>
                  <a:pt x="36068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556385" y="2896320"/>
            <a:ext cx="130810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 research</a:t>
            </a:r>
            <a:r>
              <a:rPr sz="11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question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204959" y="3093720"/>
            <a:ext cx="2011680" cy="1859280"/>
          </a:xfrm>
          <a:custGeom>
            <a:avLst/>
            <a:gdLst/>
            <a:ahLst/>
            <a:cxnLst/>
            <a:rect l="l" t="t" r="r" b="b"/>
            <a:pathLst>
              <a:path w="2011679" h="1859279">
                <a:moveTo>
                  <a:pt x="0" y="0"/>
                </a:moveTo>
                <a:lnTo>
                  <a:pt x="2011679" y="0"/>
                </a:lnTo>
                <a:lnTo>
                  <a:pt x="2011679" y="1859280"/>
                </a:lnTo>
                <a:lnTo>
                  <a:pt x="0" y="185928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416569" y="3271308"/>
            <a:ext cx="1588770" cy="1515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How 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can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the</a:t>
            </a:r>
            <a:r>
              <a:rPr sz="1400" b="1" spc="-1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IEEE</a:t>
            </a:r>
            <a:endParaRPr sz="1400">
              <a:latin typeface="Calibri"/>
              <a:cs typeface="Calibri"/>
            </a:endParaRPr>
          </a:p>
          <a:p>
            <a:pPr marL="30480" marR="22860" indent="42545" algn="just">
              <a:lnSpc>
                <a:spcPct val="100000"/>
              </a:lnSpc>
            </a:pP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802.15.6 </a:t>
            </a:r>
            <a:r>
              <a:rPr sz="1400" b="1" spc="-15" dirty="0">
                <a:solidFill>
                  <a:srgbClr val="212121"/>
                </a:solidFill>
                <a:latin typeface="Calibri"/>
                <a:cs typeface="Calibri"/>
              </a:rPr>
              <a:t>standard’s 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security 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posture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be  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improved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in 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order</a:t>
            </a:r>
            <a:r>
              <a:rPr sz="1400" b="1" spc="-1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to</a:t>
            </a:r>
            <a:endParaRPr sz="1400">
              <a:latin typeface="Calibri"/>
              <a:cs typeface="Calibri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provide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a secure  </a:t>
            </a:r>
            <a:r>
              <a:rPr sz="1400" b="1" spc="-10" dirty="0">
                <a:solidFill>
                  <a:srgbClr val="212121"/>
                </a:solidFill>
                <a:latin typeface="Calibri"/>
                <a:cs typeface="Calibri"/>
              </a:rPr>
              <a:t>framework for</a:t>
            </a:r>
            <a:r>
              <a:rPr sz="1400" b="1" spc="-10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212121"/>
                </a:solidFill>
                <a:latin typeface="Calibri"/>
                <a:cs typeface="Calibri"/>
              </a:rPr>
              <a:t>future  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MBAN</a:t>
            </a:r>
            <a:r>
              <a:rPr sz="1400" b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12121"/>
                </a:solidFill>
                <a:latin typeface="Calibri"/>
                <a:cs typeface="Calibri"/>
              </a:rPr>
              <a:t>applications?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080766" y="3037670"/>
            <a:ext cx="30480" cy="29845"/>
          </a:xfrm>
          <a:custGeom>
            <a:avLst/>
            <a:gdLst/>
            <a:ahLst/>
            <a:cxnLst/>
            <a:rect l="l" t="t" r="r" b="b"/>
            <a:pathLst>
              <a:path w="30479" h="29844">
                <a:moveTo>
                  <a:pt x="23223" y="29710"/>
                </a:moveTo>
                <a:lnTo>
                  <a:pt x="6698" y="29710"/>
                </a:lnTo>
                <a:lnTo>
                  <a:pt x="0" y="23059"/>
                </a:lnTo>
                <a:lnTo>
                  <a:pt x="0" y="6651"/>
                </a:lnTo>
                <a:lnTo>
                  <a:pt x="6698" y="0"/>
                </a:lnTo>
                <a:lnTo>
                  <a:pt x="23223" y="0"/>
                </a:lnTo>
                <a:lnTo>
                  <a:pt x="29921" y="6651"/>
                </a:lnTo>
                <a:lnTo>
                  <a:pt x="29921" y="23059"/>
                </a:lnTo>
                <a:lnTo>
                  <a:pt x="23223" y="297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044876" y="2901056"/>
            <a:ext cx="102235" cy="126364"/>
          </a:xfrm>
          <a:custGeom>
            <a:avLst/>
            <a:gdLst/>
            <a:ahLst/>
            <a:cxnLst/>
            <a:rect l="l" t="t" r="r" b="b"/>
            <a:pathLst>
              <a:path w="102234" h="126364">
                <a:moveTo>
                  <a:pt x="17944" y="51746"/>
                </a:moveTo>
                <a:lnTo>
                  <a:pt x="0" y="51746"/>
                </a:lnTo>
                <a:lnTo>
                  <a:pt x="3654" y="30918"/>
                </a:lnTo>
                <a:lnTo>
                  <a:pt x="13983" y="14546"/>
                </a:lnTo>
                <a:lnTo>
                  <a:pt x="30032" y="3837"/>
                </a:lnTo>
                <a:lnTo>
                  <a:pt x="50849" y="0"/>
                </a:lnTo>
                <a:lnTo>
                  <a:pt x="70472" y="3714"/>
                </a:lnTo>
                <a:lnTo>
                  <a:pt x="86578" y="14246"/>
                </a:lnTo>
                <a:lnTo>
                  <a:pt x="89060" y="17817"/>
                </a:lnTo>
                <a:lnTo>
                  <a:pt x="50849" y="17817"/>
                </a:lnTo>
                <a:lnTo>
                  <a:pt x="37012" y="20240"/>
                </a:lnTo>
                <a:lnTo>
                  <a:pt x="26667" y="27107"/>
                </a:lnTo>
                <a:lnTo>
                  <a:pt x="20187" y="37811"/>
                </a:lnTo>
                <a:lnTo>
                  <a:pt x="17944" y="51746"/>
                </a:lnTo>
                <a:close/>
              </a:path>
              <a:path w="102234" h="126364">
                <a:moveTo>
                  <a:pt x="59888" y="125798"/>
                </a:moveTo>
                <a:lnTo>
                  <a:pt x="41809" y="125798"/>
                </a:lnTo>
                <a:lnTo>
                  <a:pt x="41809" y="80200"/>
                </a:lnTo>
                <a:lnTo>
                  <a:pt x="50849" y="80200"/>
                </a:lnTo>
                <a:lnTo>
                  <a:pt x="64418" y="78095"/>
                </a:lnTo>
                <a:lnTo>
                  <a:pt x="74793" y="72110"/>
                </a:lnTo>
                <a:lnTo>
                  <a:pt x="81421" y="62743"/>
                </a:lnTo>
                <a:lnTo>
                  <a:pt x="83753" y="50489"/>
                </a:lnTo>
                <a:lnTo>
                  <a:pt x="81510" y="37998"/>
                </a:lnTo>
                <a:lnTo>
                  <a:pt x="74848" y="27688"/>
                </a:lnTo>
                <a:lnTo>
                  <a:pt x="64777" y="20610"/>
                </a:lnTo>
                <a:lnTo>
                  <a:pt x="52311" y="17817"/>
                </a:lnTo>
                <a:lnTo>
                  <a:pt x="89060" y="17817"/>
                </a:lnTo>
                <a:lnTo>
                  <a:pt x="97532" y="30006"/>
                </a:lnTo>
                <a:lnTo>
                  <a:pt x="101698" y="49405"/>
                </a:lnTo>
                <a:lnTo>
                  <a:pt x="101698" y="50489"/>
                </a:lnTo>
                <a:lnTo>
                  <a:pt x="98692" y="67922"/>
                </a:lnTo>
                <a:lnTo>
                  <a:pt x="90200" y="82054"/>
                </a:lnTo>
                <a:lnTo>
                  <a:pt x="77004" y="92134"/>
                </a:lnTo>
                <a:lnTo>
                  <a:pt x="59888" y="97411"/>
                </a:lnTo>
                <a:lnTo>
                  <a:pt x="59888" y="1257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43300" y="2356104"/>
            <a:ext cx="1511935" cy="218440"/>
          </a:xfrm>
          <a:custGeom>
            <a:avLst/>
            <a:gdLst/>
            <a:ahLst/>
            <a:cxnLst/>
            <a:rect l="l" t="t" r="r" b="b"/>
            <a:pathLst>
              <a:path w="1511935" h="218439">
                <a:moveTo>
                  <a:pt x="1475486" y="0"/>
                </a:moveTo>
                <a:lnTo>
                  <a:pt x="36322" y="0"/>
                </a:lnTo>
                <a:lnTo>
                  <a:pt x="22181" y="2853"/>
                </a:lnTo>
                <a:lnTo>
                  <a:pt x="10636" y="10636"/>
                </a:lnTo>
                <a:lnTo>
                  <a:pt x="2853" y="22181"/>
                </a:lnTo>
                <a:lnTo>
                  <a:pt x="0" y="36322"/>
                </a:lnTo>
                <a:lnTo>
                  <a:pt x="0" y="217932"/>
                </a:lnTo>
                <a:lnTo>
                  <a:pt x="1511808" y="217932"/>
                </a:lnTo>
                <a:lnTo>
                  <a:pt x="1511808" y="36322"/>
                </a:lnTo>
                <a:lnTo>
                  <a:pt x="1508954" y="22181"/>
                </a:lnTo>
                <a:lnTo>
                  <a:pt x="1501171" y="10636"/>
                </a:lnTo>
                <a:lnTo>
                  <a:pt x="1489626" y="2853"/>
                </a:lnTo>
                <a:lnTo>
                  <a:pt x="147548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051503" y="2377949"/>
            <a:ext cx="49593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3536950" y="2613407"/>
          <a:ext cx="1511808" cy="2849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138430" marR="137160" indent="127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Medical data is  extremely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sensitive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and  private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94310" marR="46990" indent="-14668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Medical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devices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often have  a critical</a:t>
                      </a:r>
                      <a:r>
                        <a:rPr sz="1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functionality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8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07314" marR="1054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Cyber incidents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involving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medical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devices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are  getting more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prominent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0650" marR="1181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Only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secure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applications 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will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be adopted by  broader</a:t>
                      </a:r>
                      <a:r>
                        <a:rPr sz="1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population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4886727" y="2375916"/>
            <a:ext cx="121285" cy="178435"/>
          </a:xfrm>
          <a:custGeom>
            <a:avLst/>
            <a:gdLst/>
            <a:ahLst/>
            <a:cxnLst/>
            <a:rect l="l" t="t" r="r" b="b"/>
            <a:pathLst>
              <a:path w="121285" h="178435">
                <a:moveTo>
                  <a:pt x="60654" y="0"/>
                </a:moveTo>
                <a:lnTo>
                  <a:pt x="32549" y="30162"/>
                </a:lnTo>
                <a:lnTo>
                  <a:pt x="1929" y="30162"/>
                </a:lnTo>
                <a:lnTo>
                  <a:pt x="1548" y="35509"/>
                </a:lnTo>
                <a:lnTo>
                  <a:pt x="1006" y="45347"/>
                </a:lnTo>
                <a:lnTo>
                  <a:pt x="125" y="66122"/>
                </a:lnTo>
                <a:lnTo>
                  <a:pt x="0" y="90003"/>
                </a:lnTo>
                <a:lnTo>
                  <a:pt x="1738" y="108813"/>
                </a:lnTo>
                <a:lnTo>
                  <a:pt x="27953" y="151507"/>
                </a:lnTo>
                <a:lnTo>
                  <a:pt x="60463" y="178308"/>
                </a:lnTo>
                <a:lnTo>
                  <a:pt x="63930" y="175641"/>
                </a:lnTo>
                <a:lnTo>
                  <a:pt x="78179" y="163995"/>
                </a:lnTo>
                <a:lnTo>
                  <a:pt x="60463" y="163995"/>
                </a:lnTo>
                <a:lnTo>
                  <a:pt x="35521" y="142908"/>
                </a:lnTo>
                <a:lnTo>
                  <a:pt x="13295" y="108432"/>
                </a:lnTo>
                <a:lnTo>
                  <a:pt x="11435" y="74096"/>
                </a:lnTo>
                <a:lnTo>
                  <a:pt x="12009" y="55568"/>
                </a:lnTo>
                <a:lnTo>
                  <a:pt x="12711" y="41427"/>
                </a:lnTo>
                <a:lnTo>
                  <a:pt x="37552" y="41427"/>
                </a:lnTo>
                <a:lnTo>
                  <a:pt x="60463" y="16992"/>
                </a:lnTo>
                <a:lnTo>
                  <a:pt x="75629" y="16992"/>
                </a:lnTo>
                <a:lnTo>
                  <a:pt x="60654" y="0"/>
                </a:lnTo>
                <a:close/>
              </a:path>
              <a:path w="121285" h="178435">
                <a:moveTo>
                  <a:pt x="75629" y="16992"/>
                </a:moveTo>
                <a:lnTo>
                  <a:pt x="60463" y="16992"/>
                </a:lnTo>
                <a:lnTo>
                  <a:pt x="82028" y="41427"/>
                </a:lnTo>
                <a:lnTo>
                  <a:pt x="108215" y="41427"/>
                </a:lnTo>
                <a:lnTo>
                  <a:pt x="108864" y="55651"/>
                </a:lnTo>
                <a:lnTo>
                  <a:pt x="109138" y="66122"/>
                </a:lnTo>
                <a:lnTo>
                  <a:pt x="109238" y="89869"/>
                </a:lnTo>
                <a:lnTo>
                  <a:pt x="109219" y="92624"/>
                </a:lnTo>
                <a:lnTo>
                  <a:pt x="85738" y="142824"/>
                </a:lnTo>
                <a:lnTo>
                  <a:pt x="60463" y="163995"/>
                </a:lnTo>
                <a:lnTo>
                  <a:pt x="78179" y="163995"/>
                </a:lnTo>
                <a:lnTo>
                  <a:pt x="107763" y="135259"/>
                </a:lnTo>
                <a:lnTo>
                  <a:pt x="120785" y="90003"/>
                </a:lnTo>
                <a:lnTo>
                  <a:pt x="120687" y="66122"/>
                </a:lnTo>
                <a:lnTo>
                  <a:pt x="119928" y="45296"/>
                </a:lnTo>
                <a:lnTo>
                  <a:pt x="119391" y="35509"/>
                </a:lnTo>
                <a:lnTo>
                  <a:pt x="118998" y="30162"/>
                </a:lnTo>
                <a:lnTo>
                  <a:pt x="87235" y="30162"/>
                </a:lnTo>
                <a:lnTo>
                  <a:pt x="75629" y="16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07278" y="2435351"/>
            <a:ext cx="79375" cy="60960"/>
          </a:xfrm>
          <a:custGeom>
            <a:avLst/>
            <a:gdLst/>
            <a:ahLst/>
            <a:cxnLst/>
            <a:rect l="l" t="t" r="r" b="b"/>
            <a:pathLst>
              <a:path w="79375" h="60960">
                <a:moveTo>
                  <a:pt x="10985" y="17195"/>
                </a:moveTo>
                <a:lnTo>
                  <a:pt x="5981" y="17386"/>
                </a:lnTo>
                <a:lnTo>
                  <a:pt x="3086" y="20713"/>
                </a:lnTo>
                <a:lnTo>
                  <a:pt x="0" y="23837"/>
                </a:lnTo>
                <a:lnTo>
                  <a:pt x="190" y="28917"/>
                </a:lnTo>
                <a:lnTo>
                  <a:pt x="3276" y="32042"/>
                </a:lnTo>
                <a:lnTo>
                  <a:pt x="33743" y="60960"/>
                </a:lnTo>
                <a:lnTo>
                  <a:pt x="54428" y="38290"/>
                </a:lnTo>
                <a:lnTo>
                  <a:pt x="32969" y="38290"/>
                </a:lnTo>
                <a:lnTo>
                  <a:pt x="14071" y="20320"/>
                </a:lnTo>
                <a:lnTo>
                  <a:pt x="10985" y="17195"/>
                </a:lnTo>
                <a:close/>
              </a:path>
              <a:path w="79375" h="60960">
                <a:moveTo>
                  <a:pt x="72694" y="0"/>
                </a:moveTo>
                <a:lnTo>
                  <a:pt x="67678" y="190"/>
                </a:lnTo>
                <a:lnTo>
                  <a:pt x="64782" y="3327"/>
                </a:lnTo>
                <a:lnTo>
                  <a:pt x="32969" y="38290"/>
                </a:lnTo>
                <a:lnTo>
                  <a:pt x="54428" y="38290"/>
                </a:lnTo>
                <a:lnTo>
                  <a:pt x="76352" y="14262"/>
                </a:lnTo>
                <a:lnTo>
                  <a:pt x="79247" y="10947"/>
                </a:lnTo>
                <a:lnTo>
                  <a:pt x="79057" y="6057"/>
                </a:lnTo>
                <a:lnTo>
                  <a:pt x="75971" y="2933"/>
                </a:lnTo>
                <a:lnTo>
                  <a:pt x="726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3167" y="2356104"/>
            <a:ext cx="1511935" cy="218440"/>
          </a:xfrm>
          <a:custGeom>
            <a:avLst/>
            <a:gdLst/>
            <a:ahLst/>
            <a:cxnLst/>
            <a:rect l="l" t="t" r="r" b="b"/>
            <a:pathLst>
              <a:path w="1511935" h="218439">
                <a:moveTo>
                  <a:pt x="1475486" y="0"/>
                </a:moveTo>
                <a:lnTo>
                  <a:pt x="36321" y="0"/>
                </a:lnTo>
                <a:lnTo>
                  <a:pt x="22181" y="2853"/>
                </a:lnTo>
                <a:lnTo>
                  <a:pt x="10636" y="10636"/>
                </a:lnTo>
                <a:lnTo>
                  <a:pt x="2853" y="22181"/>
                </a:lnTo>
                <a:lnTo>
                  <a:pt x="0" y="36322"/>
                </a:lnTo>
                <a:lnTo>
                  <a:pt x="0" y="217932"/>
                </a:lnTo>
                <a:lnTo>
                  <a:pt x="1511808" y="217932"/>
                </a:lnTo>
                <a:lnTo>
                  <a:pt x="1511808" y="36322"/>
                </a:lnTo>
                <a:lnTo>
                  <a:pt x="1508954" y="22181"/>
                </a:lnTo>
                <a:lnTo>
                  <a:pt x="1501171" y="10636"/>
                </a:lnTo>
                <a:lnTo>
                  <a:pt x="1489626" y="2853"/>
                </a:lnTo>
                <a:lnTo>
                  <a:pt x="147548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72172" y="2377949"/>
            <a:ext cx="69278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hno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gy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63167" y="2619761"/>
            <a:ext cx="1511935" cy="678180"/>
          </a:xfrm>
          <a:custGeom>
            <a:avLst/>
            <a:gdLst/>
            <a:ahLst/>
            <a:cxnLst/>
            <a:rect l="l" t="t" r="r" b="b"/>
            <a:pathLst>
              <a:path w="1511935" h="678179">
                <a:moveTo>
                  <a:pt x="0" y="36880"/>
                </a:moveTo>
                <a:lnTo>
                  <a:pt x="2897" y="22524"/>
                </a:lnTo>
                <a:lnTo>
                  <a:pt x="10801" y="10801"/>
                </a:lnTo>
                <a:lnTo>
                  <a:pt x="22524" y="2897"/>
                </a:lnTo>
                <a:lnTo>
                  <a:pt x="36880" y="0"/>
                </a:lnTo>
                <a:lnTo>
                  <a:pt x="1474927" y="0"/>
                </a:lnTo>
                <a:lnTo>
                  <a:pt x="1489283" y="2897"/>
                </a:lnTo>
                <a:lnTo>
                  <a:pt x="1501006" y="10801"/>
                </a:lnTo>
                <a:lnTo>
                  <a:pt x="1508910" y="22524"/>
                </a:lnTo>
                <a:lnTo>
                  <a:pt x="1511808" y="36880"/>
                </a:lnTo>
                <a:lnTo>
                  <a:pt x="1511808" y="641286"/>
                </a:lnTo>
                <a:lnTo>
                  <a:pt x="1508910" y="655645"/>
                </a:lnTo>
                <a:lnTo>
                  <a:pt x="1501006" y="667372"/>
                </a:lnTo>
                <a:lnTo>
                  <a:pt x="1489283" y="675280"/>
                </a:lnTo>
                <a:lnTo>
                  <a:pt x="1474927" y="678180"/>
                </a:lnTo>
                <a:lnTo>
                  <a:pt x="36880" y="678180"/>
                </a:lnTo>
                <a:lnTo>
                  <a:pt x="22524" y="675280"/>
                </a:lnTo>
                <a:lnTo>
                  <a:pt x="10801" y="667372"/>
                </a:lnTo>
                <a:lnTo>
                  <a:pt x="2897" y="655645"/>
                </a:lnTo>
                <a:lnTo>
                  <a:pt x="0" y="641286"/>
                </a:lnTo>
                <a:lnTo>
                  <a:pt x="0" y="3688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63167" y="2721609"/>
            <a:ext cx="1511935" cy="57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905" marR="121285" algn="ctr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Medical applications</a:t>
            </a:r>
            <a:r>
              <a:rPr sz="1000" spc="-1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are  becoming increasingly  </a:t>
            </a:r>
            <a:r>
              <a:rPr sz="1000" spc="-10" dirty="0">
                <a:latin typeface="Calibri"/>
                <a:cs typeface="Calibri"/>
              </a:rPr>
              <a:t>wireless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63167" y="3343661"/>
            <a:ext cx="1511935" cy="678180"/>
          </a:xfrm>
          <a:custGeom>
            <a:avLst/>
            <a:gdLst/>
            <a:ahLst/>
            <a:cxnLst/>
            <a:rect l="l" t="t" r="r" b="b"/>
            <a:pathLst>
              <a:path w="1511935" h="678179">
                <a:moveTo>
                  <a:pt x="0" y="33705"/>
                </a:moveTo>
                <a:lnTo>
                  <a:pt x="2648" y="20584"/>
                </a:lnTo>
                <a:lnTo>
                  <a:pt x="9871" y="9871"/>
                </a:lnTo>
                <a:lnTo>
                  <a:pt x="20584" y="2648"/>
                </a:lnTo>
                <a:lnTo>
                  <a:pt x="33705" y="0"/>
                </a:lnTo>
                <a:lnTo>
                  <a:pt x="1478102" y="0"/>
                </a:lnTo>
                <a:lnTo>
                  <a:pt x="1491223" y="2648"/>
                </a:lnTo>
                <a:lnTo>
                  <a:pt x="1501936" y="9871"/>
                </a:lnTo>
                <a:lnTo>
                  <a:pt x="1509159" y="20584"/>
                </a:lnTo>
                <a:lnTo>
                  <a:pt x="1511808" y="33705"/>
                </a:lnTo>
                <a:lnTo>
                  <a:pt x="1511808" y="644461"/>
                </a:lnTo>
                <a:lnTo>
                  <a:pt x="1509159" y="657584"/>
                </a:lnTo>
                <a:lnTo>
                  <a:pt x="1501936" y="668302"/>
                </a:lnTo>
                <a:lnTo>
                  <a:pt x="1491223" y="675529"/>
                </a:lnTo>
                <a:lnTo>
                  <a:pt x="1478102" y="678180"/>
                </a:lnTo>
                <a:lnTo>
                  <a:pt x="33705" y="678180"/>
                </a:lnTo>
                <a:lnTo>
                  <a:pt x="20584" y="675529"/>
                </a:lnTo>
                <a:lnTo>
                  <a:pt x="9871" y="668302"/>
                </a:lnTo>
                <a:lnTo>
                  <a:pt x="2648" y="657584"/>
                </a:lnTo>
                <a:lnTo>
                  <a:pt x="0" y="644461"/>
                </a:lnTo>
                <a:lnTo>
                  <a:pt x="0" y="33705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963167" y="3445743"/>
            <a:ext cx="1511935" cy="576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203200" indent="-1905" algn="ctr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IoT and IoMT are  disrupting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traditional  healthcare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63167" y="4067552"/>
            <a:ext cx="1511935" cy="678180"/>
          </a:xfrm>
          <a:custGeom>
            <a:avLst/>
            <a:gdLst/>
            <a:ahLst/>
            <a:cxnLst/>
            <a:rect l="l" t="t" r="r" b="b"/>
            <a:pathLst>
              <a:path w="1511935" h="678179">
                <a:moveTo>
                  <a:pt x="0" y="24193"/>
                </a:moveTo>
                <a:lnTo>
                  <a:pt x="1901" y="14776"/>
                </a:lnTo>
                <a:lnTo>
                  <a:pt x="7086" y="7086"/>
                </a:lnTo>
                <a:lnTo>
                  <a:pt x="14776" y="1901"/>
                </a:lnTo>
                <a:lnTo>
                  <a:pt x="24193" y="0"/>
                </a:lnTo>
                <a:lnTo>
                  <a:pt x="1487614" y="0"/>
                </a:lnTo>
                <a:lnTo>
                  <a:pt x="1497031" y="1901"/>
                </a:lnTo>
                <a:lnTo>
                  <a:pt x="1504721" y="7086"/>
                </a:lnTo>
                <a:lnTo>
                  <a:pt x="1509906" y="14776"/>
                </a:lnTo>
                <a:lnTo>
                  <a:pt x="1511808" y="24193"/>
                </a:lnTo>
                <a:lnTo>
                  <a:pt x="1511808" y="653999"/>
                </a:lnTo>
                <a:lnTo>
                  <a:pt x="1509906" y="663413"/>
                </a:lnTo>
                <a:lnTo>
                  <a:pt x="1504721" y="671099"/>
                </a:lnTo>
                <a:lnTo>
                  <a:pt x="1497031" y="676280"/>
                </a:lnTo>
                <a:lnTo>
                  <a:pt x="1487614" y="678180"/>
                </a:lnTo>
                <a:lnTo>
                  <a:pt x="24193" y="678180"/>
                </a:lnTo>
                <a:lnTo>
                  <a:pt x="14776" y="676280"/>
                </a:lnTo>
                <a:lnTo>
                  <a:pt x="7086" y="671099"/>
                </a:lnTo>
                <a:lnTo>
                  <a:pt x="1901" y="663413"/>
                </a:lnTo>
                <a:lnTo>
                  <a:pt x="0" y="653999"/>
                </a:lnTo>
                <a:lnTo>
                  <a:pt x="0" y="24193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093884" y="4246077"/>
            <a:ext cx="125031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955" marR="5080" indent="-13589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Devices </a:t>
            </a:r>
            <a:r>
              <a:rPr sz="1000" spc="-5" dirty="0">
                <a:latin typeface="Calibri"/>
                <a:cs typeface="Calibri"/>
              </a:rPr>
              <a:t>get increasingly  more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functionality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63167" y="4791452"/>
            <a:ext cx="1511935" cy="678180"/>
          </a:xfrm>
          <a:custGeom>
            <a:avLst/>
            <a:gdLst/>
            <a:ahLst/>
            <a:cxnLst/>
            <a:rect l="l" t="t" r="r" b="b"/>
            <a:pathLst>
              <a:path w="1511935" h="678179">
                <a:moveTo>
                  <a:pt x="0" y="27368"/>
                </a:moveTo>
                <a:lnTo>
                  <a:pt x="2151" y="16716"/>
                </a:lnTo>
                <a:lnTo>
                  <a:pt x="8016" y="8016"/>
                </a:lnTo>
                <a:lnTo>
                  <a:pt x="16716" y="2151"/>
                </a:lnTo>
                <a:lnTo>
                  <a:pt x="27368" y="0"/>
                </a:lnTo>
                <a:lnTo>
                  <a:pt x="1484439" y="0"/>
                </a:lnTo>
                <a:lnTo>
                  <a:pt x="1495091" y="2151"/>
                </a:lnTo>
                <a:lnTo>
                  <a:pt x="1503791" y="8016"/>
                </a:lnTo>
                <a:lnTo>
                  <a:pt x="1509656" y="16716"/>
                </a:lnTo>
                <a:lnTo>
                  <a:pt x="1511808" y="27368"/>
                </a:lnTo>
                <a:lnTo>
                  <a:pt x="1511808" y="650824"/>
                </a:lnTo>
                <a:lnTo>
                  <a:pt x="1509656" y="661474"/>
                </a:lnTo>
                <a:lnTo>
                  <a:pt x="1503791" y="670169"/>
                </a:lnTo>
                <a:lnTo>
                  <a:pt x="1495091" y="676030"/>
                </a:lnTo>
                <a:lnTo>
                  <a:pt x="1484439" y="678180"/>
                </a:lnTo>
                <a:lnTo>
                  <a:pt x="27368" y="678180"/>
                </a:lnTo>
                <a:lnTo>
                  <a:pt x="16716" y="676030"/>
                </a:lnTo>
                <a:lnTo>
                  <a:pt x="8016" y="670169"/>
                </a:lnTo>
                <a:lnTo>
                  <a:pt x="2151" y="661474"/>
                </a:lnTo>
                <a:lnTo>
                  <a:pt x="0" y="650824"/>
                </a:lnTo>
                <a:lnTo>
                  <a:pt x="0" y="27368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111473" y="4894010"/>
            <a:ext cx="1216025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Lack of</a:t>
            </a:r>
            <a:r>
              <a:rPr sz="1000" spc="-6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standardisation  for </a:t>
            </a:r>
            <a:r>
              <a:rPr sz="1000" spc="-10" dirty="0">
                <a:latin typeface="Calibri"/>
                <a:cs typeface="Calibri"/>
              </a:rPr>
              <a:t>wireless </a:t>
            </a:r>
            <a:r>
              <a:rPr sz="1000" spc="-5" dirty="0">
                <a:latin typeface="Calibri"/>
                <a:cs typeface="Calibri"/>
              </a:rPr>
              <a:t>medical  </a:t>
            </a:r>
            <a:r>
              <a:rPr sz="1000" spc="-10" dirty="0">
                <a:latin typeface="Calibri"/>
                <a:cs typeface="Calibri"/>
              </a:rPr>
              <a:t>sensors </a:t>
            </a:r>
            <a:r>
              <a:rPr sz="1000" spc="-5" dirty="0">
                <a:latin typeface="Calibri"/>
                <a:cs typeface="Calibri"/>
              </a:rPr>
              <a:t>and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actuators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232662" y="2377436"/>
            <a:ext cx="193675" cy="175260"/>
          </a:xfrm>
          <a:custGeom>
            <a:avLst/>
            <a:gdLst/>
            <a:ahLst/>
            <a:cxnLst/>
            <a:rect l="l" t="t" r="r" b="b"/>
            <a:pathLst>
              <a:path w="193675" h="175260">
                <a:moveTo>
                  <a:pt x="23267" y="94208"/>
                </a:moveTo>
                <a:lnTo>
                  <a:pt x="15811" y="94208"/>
                </a:lnTo>
                <a:lnTo>
                  <a:pt x="37426" y="139484"/>
                </a:lnTo>
                <a:lnTo>
                  <a:pt x="32829" y="143128"/>
                </a:lnTo>
                <a:lnTo>
                  <a:pt x="30022" y="148780"/>
                </a:lnTo>
                <a:lnTo>
                  <a:pt x="30022" y="155054"/>
                </a:lnTo>
                <a:lnTo>
                  <a:pt x="31601" y="162899"/>
                </a:lnTo>
                <a:lnTo>
                  <a:pt x="35901" y="169324"/>
                </a:lnTo>
                <a:lnTo>
                  <a:pt x="42265" y="173665"/>
                </a:lnTo>
                <a:lnTo>
                  <a:pt x="50037" y="175259"/>
                </a:lnTo>
                <a:lnTo>
                  <a:pt x="57013" y="173977"/>
                </a:lnTo>
                <a:lnTo>
                  <a:pt x="62918" y="170459"/>
                </a:lnTo>
                <a:lnTo>
                  <a:pt x="64468" y="168592"/>
                </a:lnTo>
                <a:lnTo>
                  <a:pt x="42633" y="168592"/>
                </a:lnTo>
                <a:lnTo>
                  <a:pt x="36626" y="162534"/>
                </a:lnTo>
                <a:lnTo>
                  <a:pt x="36626" y="147573"/>
                </a:lnTo>
                <a:lnTo>
                  <a:pt x="42633" y="141503"/>
                </a:lnTo>
                <a:lnTo>
                  <a:pt x="65243" y="141503"/>
                </a:lnTo>
                <a:lnTo>
                  <a:pt x="62852" y="139484"/>
                </a:lnTo>
                <a:lnTo>
                  <a:pt x="64475" y="136042"/>
                </a:lnTo>
                <a:lnTo>
                  <a:pt x="43230" y="136042"/>
                </a:lnTo>
                <a:lnTo>
                  <a:pt x="23267" y="94208"/>
                </a:lnTo>
                <a:close/>
              </a:path>
              <a:path w="193675" h="175260">
                <a:moveTo>
                  <a:pt x="65243" y="141503"/>
                </a:moveTo>
                <a:lnTo>
                  <a:pt x="57442" y="141503"/>
                </a:lnTo>
                <a:lnTo>
                  <a:pt x="63449" y="147573"/>
                </a:lnTo>
                <a:lnTo>
                  <a:pt x="63449" y="162534"/>
                </a:lnTo>
                <a:lnTo>
                  <a:pt x="57442" y="168592"/>
                </a:lnTo>
                <a:lnTo>
                  <a:pt x="64468" y="168592"/>
                </a:lnTo>
                <a:lnTo>
                  <a:pt x="67286" y="165198"/>
                </a:lnTo>
                <a:lnTo>
                  <a:pt x="69646" y="158686"/>
                </a:lnTo>
                <a:lnTo>
                  <a:pt x="111678" y="151815"/>
                </a:lnTo>
                <a:lnTo>
                  <a:pt x="69849" y="151815"/>
                </a:lnTo>
                <a:lnTo>
                  <a:pt x="69049" y="146964"/>
                </a:lnTo>
                <a:lnTo>
                  <a:pt x="66446" y="142519"/>
                </a:lnTo>
                <a:lnTo>
                  <a:pt x="65243" y="141503"/>
                </a:lnTo>
                <a:close/>
              </a:path>
              <a:path w="193675" h="175260">
                <a:moveTo>
                  <a:pt x="123695" y="150799"/>
                </a:moveTo>
                <a:lnTo>
                  <a:pt x="117894" y="150799"/>
                </a:lnTo>
                <a:lnTo>
                  <a:pt x="120294" y="157276"/>
                </a:lnTo>
                <a:lnTo>
                  <a:pt x="126288" y="161721"/>
                </a:lnTo>
                <a:lnTo>
                  <a:pt x="142709" y="161721"/>
                </a:lnTo>
                <a:lnTo>
                  <a:pt x="149309" y="155054"/>
                </a:lnTo>
                <a:lnTo>
                  <a:pt x="127901" y="155054"/>
                </a:lnTo>
                <a:lnTo>
                  <a:pt x="123695" y="150799"/>
                </a:lnTo>
                <a:close/>
              </a:path>
              <a:path w="193675" h="175260">
                <a:moveTo>
                  <a:pt x="146912" y="134835"/>
                </a:moveTo>
                <a:lnTo>
                  <a:pt x="138899" y="134835"/>
                </a:lnTo>
                <a:lnTo>
                  <a:pt x="143509" y="139280"/>
                </a:lnTo>
                <a:lnTo>
                  <a:pt x="143509" y="150596"/>
                </a:lnTo>
                <a:lnTo>
                  <a:pt x="138899" y="155054"/>
                </a:lnTo>
                <a:lnTo>
                  <a:pt x="149309" y="155054"/>
                </a:lnTo>
                <a:lnTo>
                  <a:pt x="150113" y="154241"/>
                </a:lnTo>
                <a:lnTo>
                  <a:pt x="150113" y="140500"/>
                </a:lnTo>
                <a:lnTo>
                  <a:pt x="148310" y="136245"/>
                </a:lnTo>
                <a:lnTo>
                  <a:pt x="146912" y="134835"/>
                </a:lnTo>
                <a:close/>
              </a:path>
              <a:path w="193675" h="175260">
                <a:moveTo>
                  <a:pt x="106820" y="96024"/>
                </a:moveTo>
                <a:lnTo>
                  <a:pt x="98869" y="96024"/>
                </a:lnTo>
                <a:lnTo>
                  <a:pt x="121894" y="132816"/>
                </a:lnTo>
                <a:lnTo>
                  <a:pt x="118884" y="135648"/>
                </a:lnTo>
                <a:lnTo>
                  <a:pt x="117081" y="139687"/>
                </a:lnTo>
                <a:lnTo>
                  <a:pt x="116890" y="144132"/>
                </a:lnTo>
                <a:lnTo>
                  <a:pt x="69849" y="151815"/>
                </a:lnTo>
                <a:lnTo>
                  <a:pt x="111678" y="151815"/>
                </a:lnTo>
                <a:lnTo>
                  <a:pt x="117894" y="150799"/>
                </a:lnTo>
                <a:lnTo>
                  <a:pt x="123695" y="150799"/>
                </a:lnTo>
                <a:lnTo>
                  <a:pt x="123494" y="150596"/>
                </a:lnTo>
                <a:lnTo>
                  <a:pt x="123494" y="139280"/>
                </a:lnTo>
                <a:lnTo>
                  <a:pt x="127901" y="134835"/>
                </a:lnTo>
                <a:lnTo>
                  <a:pt x="146912" y="134835"/>
                </a:lnTo>
                <a:lnTo>
                  <a:pt x="145313" y="133222"/>
                </a:lnTo>
                <a:lnTo>
                  <a:pt x="147930" y="129374"/>
                </a:lnTo>
                <a:lnTo>
                  <a:pt x="139903" y="129374"/>
                </a:lnTo>
                <a:lnTo>
                  <a:pt x="139404" y="129171"/>
                </a:lnTo>
                <a:lnTo>
                  <a:pt x="127495" y="129171"/>
                </a:lnTo>
                <a:lnTo>
                  <a:pt x="106820" y="96024"/>
                </a:lnTo>
                <a:close/>
              </a:path>
              <a:path w="193675" h="175260">
                <a:moveTo>
                  <a:pt x="52438" y="134835"/>
                </a:moveTo>
                <a:lnTo>
                  <a:pt x="47637" y="134835"/>
                </a:lnTo>
                <a:lnTo>
                  <a:pt x="45237" y="135242"/>
                </a:lnTo>
                <a:lnTo>
                  <a:pt x="43230" y="136042"/>
                </a:lnTo>
                <a:lnTo>
                  <a:pt x="57035" y="136042"/>
                </a:lnTo>
                <a:lnTo>
                  <a:pt x="54838" y="135242"/>
                </a:lnTo>
                <a:lnTo>
                  <a:pt x="52438" y="134835"/>
                </a:lnTo>
                <a:close/>
              </a:path>
              <a:path w="193675" h="175260">
                <a:moveTo>
                  <a:pt x="73456" y="79654"/>
                </a:moveTo>
                <a:lnTo>
                  <a:pt x="67449" y="79654"/>
                </a:lnTo>
                <a:lnTo>
                  <a:pt x="68846" y="85509"/>
                </a:lnTo>
                <a:lnTo>
                  <a:pt x="72250" y="90563"/>
                </a:lnTo>
                <a:lnTo>
                  <a:pt x="77050" y="93802"/>
                </a:lnTo>
                <a:lnTo>
                  <a:pt x="57035" y="136042"/>
                </a:lnTo>
                <a:lnTo>
                  <a:pt x="64475" y="136042"/>
                </a:lnTo>
                <a:lnTo>
                  <a:pt x="83057" y="96634"/>
                </a:lnTo>
                <a:lnTo>
                  <a:pt x="97457" y="96634"/>
                </a:lnTo>
                <a:lnTo>
                  <a:pt x="98869" y="96024"/>
                </a:lnTo>
                <a:lnTo>
                  <a:pt x="106820" y="96024"/>
                </a:lnTo>
                <a:lnTo>
                  <a:pt x="104673" y="92582"/>
                </a:lnTo>
                <a:lnTo>
                  <a:pt x="106679" y="90970"/>
                </a:lnTo>
                <a:lnTo>
                  <a:pt x="80860" y="90970"/>
                </a:lnTo>
                <a:lnTo>
                  <a:pt x="73456" y="83489"/>
                </a:lnTo>
                <a:lnTo>
                  <a:pt x="73456" y="79654"/>
                </a:lnTo>
                <a:close/>
              </a:path>
              <a:path w="193675" h="175260">
                <a:moveTo>
                  <a:pt x="166725" y="79247"/>
                </a:moveTo>
                <a:lnTo>
                  <a:pt x="112890" y="79247"/>
                </a:lnTo>
                <a:lnTo>
                  <a:pt x="160324" y="83083"/>
                </a:lnTo>
                <a:lnTo>
                  <a:pt x="160718" y="86728"/>
                </a:lnTo>
                <a:lnTo>
                  <a:pt x="162318" y="90157"/>
                </a:lnTo>
                <a:lnTo>
                  <a:pt x="164922" y="92582"/>
                </a:lnTo>
                <a:lnTo>
                  <a:pt x="139903" y="129374"/>
                </a:lnTo>
                <a:lnTo>
                  <a:pt x="147930" y="129374"/>
                </a:lnTo>
                <a:lnTo>
                  <a:pt x="170332" y="96431"/>
                </a:lnTo>
                <a:lnTo>
                  <a:pt x="187336" y="96431"/>
                </a:lnTo>
                <a:lnTo>
                  <a:pt x="192743" y="90970"/>
                </a:lnTo>
                <a:lnTo>
                  <a:pt x="171322" y="90970"/>
                </a:lnTo>
                <a:lnTo>
                  <a:pt x="166725" y="86525"/>
                </a:lnTo>
                <a:lnTo>
                  <a:pt x="166725" y="79247"/>
                </a:lnTo>
                <a:close/>
              </a:path>
              <a:path w="193675" h="175260">
                <a:moveTo>
                  <a:pt x="135699" y="128168"/>
                </a:moveTo>
                <a:lnTo>
                  <a:pt x="131292" y="128168"/>
                </a:lnTo>
                <a:lnTo>
                  <a:pt x="129298" y="128562"/>
                </a:lnTo>
                <a:lnTo>
                  <a:pt x="127495" y="129171"/>
                </a:lnTo>
                <a:lnTo>
                  <a:pt x="139404" y="129171"/>
                </a:lnTo>
                <a:lnTo>
                  <a:pt x="137909" y="128562"/>
                </a:lnTo>
                <a:lnTo>
                  <a:pt x="135699" y="128168"/>
                </a:lnTo>
                <a:close/>
              </a:path>
              <a:path w="193675" h="175260">
                <a:moveTo>
                  <a:pt x="97457" y="96634"/>
                </a:moveTo>
                <a:lnTo>
                  <a:pt x="83057" y="96634"/>
                </a:lnTo>
                <a:lnTo>
                  <a:pt x="85267" y="97434"/>
                </a:lnTo>
                <a:lnTo>
                  <a:pt x="87668" y="97840"/>
                </a:lnTo>
                <a:lnTo>
                  <a:pt x="93268" y="97840"/>
                </a:lnTo>
                <a:lnTo>
                  <a:pt x="96075" y="97231"/>
                </a:lnTo>
                <a:lnTo>
                  <a:pt x="97457" y="96634"/>
                </a:lnTo>
                <a:close/>
              </a:path>
              <a:path w="193675" h="175260">
                <a:moveTo>
                  <a:pt x="187336" y="96431"/>
                </a:moveTo>
                <a:lnTo>
                  <a:pt x="170332" y="96431"/>
                </a:lnTo>
                <a:lnTo>
                  <a:pt x="172326" y="97231"/>
                </a:lnTo>
                <a:lnTo>
                  <a:pt x="174536" y="97840"/>
                </a:lnTo>
                <a:lnTo>
                  <a:pt x="185940" y="97840"/>
                </a:lnTo>
                <a:lnTo>
                  <a:pt x="187336" y="96431"/>
                </a:lnTo>
                <a:close/>
              </a:path>
              <a:path w="193675" h="175260">
                <a:moveTo>
                  <a:pt x="14808" y="67525"/>
                </a:moveTo>
                <a:lnTo>
                  <a:pt x="6007" y="67525"/>
                </a:lnTo>
                <a:lnTo>
                  <a:pt x="0" y="73583"/>
                </a:lnTo>
                <a:lnTo>
                  <a:pt x="0" y="88341"/>
                </a:lnTo>
                <a:lnTo>
                  <a:pt x="6007" y="94411"/>
                </a:lnTo>
                <a:lnTo>
                  <a:pt x="15011" y="94411"/>
                </a:lnTo>
                <a:lnTo>
                  <a:pt x="15811" y="94208"/>
                </a:lnTo>
                <a:lnTo>
                  <a:pt x="23267" y="94208"/>
                </a:lnTo>
                <a:lnTo>
                  <a:pt x="21818" y="91173"/>
                </a:lnTo>
                <a:lnTo>
                  <a:pt x="24218" y="89153"/>
                </a:lnTo>
                <a:lnTo>
                  <a:pt x="25084" y="87731"/>
                </a:lnTo>
                <a:lnTo>
                  <a:pt x="9601" y="87731"/>
                </a:lnTo>
                <a:lnTo>
                  <a:pt x="6603" y="84708"/>
                </a:lnTo>
                <a:lnTo>
                  <a:pt x="6603" y="77228"/>
                </a:lnTo>
                <a:lnTo>
                  <a:pt x="9601" y="74193"/>
                </a:lnTo>
                <a:lnTo>
                  <a:pt x="25041" y="74193"/>
                </a:lnTo>
                <a:lnTo>
                  <a:pt x="24422" y="73177"/>
                </a:lnTo>
                <a:lnTo>
                  <a:pt x="23012" y="71767"/>
                </a:lnTo>
                <a:lnTo>
                  <a:pt x="25282" y="68122"/>
                </a:lnTo>
                <a:lnTo>
                  <a:pt x="17411" y="68122"/>
                </a:lnTo>
                <a:lnTo>
                  <a:pt x="16014" y="67716"/>
                </a:lnTo>
                <a:lnTo>
                  <a:pt x="14808" y="67525"/>
                </a:lnTo>
                <a:close/>
              </a:path>
              <a:path w="193675" h="175260">
                <a:moveTo>
                  <a:pt x="110175" y="57416"/>
                </a:moveTo>
                <a:lnTo>
                  <a:pt x="99275" y="57416"/>
                </a:lnTo>
                <a:lnTo>
                  <a:pt x="106679" y="64896"/>
                </a:lnTo>
                <a:lnTo>
                  <a:pt x="106679" y="83489"/>
                </a:lnTo>
                <a:lnTo>
                  <a:pt x="99275" y="90970"/>
                </a:lnTo>
                <a:lnTo>
                  <a:pt x="106679" y="90970"/>
                </a:lnTo>
                <a:lnTo>
                  <a:pt x="108686" y="89357"/>
                </a:lnTo>
                <a:lnTo>
                  <a:pt x="111683" y="84708"/>
                </a:lnTo>
                <a:lnTo>
                  <a:pt x="112890" y="79247"/>
                </a:lnTo>
                <a:lnTo>
                  <a:pt x="166725" y="79247"/>
                </a:lnTo>
                <a:lnTo>
                  <a:pt x="166725" y="76212"/>
                </a:lnTo>
                <a:lnTo>
                  <a:pt x="160921" y="76212"/>
                </a:lnTo>
                <a:lnTo>
                  <a:pt x="113283" y="72567"/>
                </a:lnTo>
                <a:lnTo>
                  <a:pt x="113080" y="67716"/>
                </a:lnTo>
                <a:lnTo>
                  <a:pt x="111277" y="63068"/>
                </a:lnTo>
                <a:lnTo>
                  <a:pt x="108280" y="59435"/>
                </a:lnTo>
                <a:lnTo>
                  <a:pt x="110175" y="57416"/>
                </a:lnTo>
                <a:close/>
              </a:path>
              <a:path w="193675" h="175260">
                <a:moveTo>
                  <a:pt x="192721" y="70751"/>
                </a:moveTo>
                <a:lnTo>
                  <a:pt x="182333" y="70751"/>
                </a:lnTo>
                <a:lnTo>
                  <a:pt x="186740" y="75399"/>
                </a:lnTo>
                <a:lnTo>
                  <a:pt x="186740" y="86525"/>
                </a:lnTo>
                <a:lnTo>
                  <a:pt x="182333" y="90970"/>
                </a:lnTo>
                <a:lnTo>
                  <a:pt x="192743" y="90970"/>
                </a:lnTo>
                <a:lnTo>
                  <a:pt x="193547" y="90157"/>
                </a:lnTo>
                <a:lnTo>
                  <a:pt x="193547" y="71564"/>
                </a:lnTo>
                <a:lnTo>
                  <a:pt x="192721" y="70751"/>
                </a:lnTo>
                <a:close/>
              </a:path>
              <a:path w="193675" h="175260">
                <a:moveTo>
                  <a:pt x="25041" y="74193"/>
                </a:moveTo>
                <a:lnTo>
                  <a:pt x="17005" y="74193"/>
                </a:lnTo>
                <a:lnTo>
                  <a:pt x="20015" y="77228"/>
                </a:lnTo>
                <a:lnTo>
                  <a:pt x="20015" y="84708"/>
                </a:lnTo>
                <a:lnTo>
                  <a:pt x="17005" y="87731"/>
                </a:lnTo>
                <a:lnTo>
                  <a:pt x="25084" y="87731"/>
                </a:lnTo>
                <a:lnTo>
                  <a:pt x="25819" y="86525"/>
                </a:lnTo>
                <a:lnTo>
                  <a:pt x="26415" y="83489"/>
                </a:lnTo>
                <a:lnTo>
                  <a:pt x="67449" y="79654"/>
                </a:lnTo>
                <a:lnTo>
                  <a:pt x="73456" y="79654"/>
                </a:lnTo>
                <a:lnTo>
                  <a:pt x="73456" y="76619"/>
                </a:lnTo>
                <a:lnTo>
                  <a:pt x="26022" y="76619"/>
                </a:lnTo>
                <a:lnTo>
                  <a:pt x="25412" y="74802"/>
                </a:lnTo>
                <a:lnTo>
                  <a:pt x="25041" y="74193"/>
                </a:lnTo>
                <a:close/>
              </a:path>
              <a:path w="193675" h="175260">
                <a:moveTo>
                  <a:pt x="67011" y="32550"/>
                </a:moveTo>
                <a:lnTo>
                  <a:pt x="59245" y="32550"/>
                </a:lnTo>
                <a:lnTo>
                  <a:pt x="74460" y="56807"/>
                </a:lnTo>
                <a:lnTo>
                  <a:pt x="70053" y="60845"/>
                </a:lnTo>
                <a:lnTo>
                  <a:pt x="67043" y="66509"/>
                </a:lnTo>
                <a:lnTo>
                  <a:pt x="66852" y="72974"/>
                </a:lnTo>
                <a:lnTo>
                  <a:pt x="26022" y="76619"/>
                </a:lnTo>
                <a:lnTo>
                  <a:pt x="73456" y="76619"/>
                </a:lnTo>
                <a:lnTo>
                  <a:pt x="73456" y="64896"/>
                </a:lnTo>
                <a:lnTo>
                  <a:pt x="80860" y="57416"/>
                </a:lnTo>
                <a:lnTo>
                  <a:pt x="110175" y="57416"/>
                </a:lnTo>
                <a:lnTo>
                  <a:pt x="112451" y="54990"/>
                </a:lnTo>
                <a:lnTo>
                  <a:pt x="103479" y="54990"/>
                </a:lnTo>
                <a:lnTo>
                  <a:pt x="100763" y="52971"/>
                </a:lnTo>
                <a:lnTo>
                  <a:pt x="79857" y="52971"/>
                </a:lnTo>
                <a:lnTo>
                  <a:pt x="67011" y="32550"/>
                </a:lnTo>
                <a:close/>
              </a:path>
              <a:path w="193675" h="175260">
                <a:moveTo>
                  <a:pt x="153894" y="29921"/>
                </a:moveTo>
                <a:lnTo>
                  <a:pt x="146507" y="29921"/>
                </a:lnTo>
                <a:lnTo>
                  <a:pt x="166319" y="67919"/>
                </a:lnTo>
                <a:lnTo>
                  <a:pt x="163728" y="70154"/>
                </a:lnTo>
                <a:lnTo>
                  <a:pt x="161721" y="72974"/>
                </a:lnTo>
                <a:lnTo>
                  <a:pt x="160921" y="76212"/>
                </a:lnTo>
                <a:lnTo>
                  <a:pt x="166725" y="76212"/>
                </a:lnTo>
                <a:lnTo>
                  <a:pt x="166725" y="75399"/>
                </a:lnTo>
                <a:lnTo>
                  <a:pt x="171322" y="70751"/>
                </a:lnTo>
                <a:lnTo>
                  <a:pt x="192721" y="70751"/>
                </a:lnTo>
                <a:lnTo>
                  <a:pt x="186767" y="64896"/>
                </a:lnTo>
                <a:lnTo>
                  <a:pt x="172135" y="64896"/>
                </a:lnTo>
                <a:lnTo>
                  <a:pt x="153894" y="29921"/>
                </a:lnTo>
                <a:close/>
              </a:path>
              <a:path w="193675" h="175260">
                <a:moveTo>
                  <a:pt x="61442" y="0"/>
                </a:moveTo>
                <a:lnTo>
                  <a:pt x="44234" y="0"/>
                </a:lnTo>
                <a:lnTo>
                  <a:pt x="36626" y="7683"/>
                </a:lnTo>
                <a:lnTo>
                  <a:pt x="36626" y="21628"/>
                </a:lnTo>
                <a:lnTo>
                  <a:pt x="38633" y="25882"/>
                </a:lnTo>
                <a:lnTo>
                  <a:pt x="41833" y="29108"/>
                </a:lnTo>
                <a:lnTo>
                  <a:pt x="17411" y="68122"/>
                </a:lnTo>
                <a:lnTo>
                  <a:pt x="25282" y="68122"/>
                </a:lnTo>
                <a:lnTo>
                  <a:pt x="47434" y="32550"/>
                </a:lnTo>
                <a:lnTo>
                  <a:pt x="67011" y="32550"/>
                </a:lnTo>
                <a:lnTo>
                  <a:pt x="64846" y="29108"/>
                </a:lnTo>
                <a:lnTo>
                  <a:pt x="66844" y="27089"/>
                </a:lnTo>
                <a:lnTo>
                  <a:pt x="47840" y="27089"/>
                </a:lnTo>
                <a:lnTo>
                  <a:pt x="43433" y="22440"/>
                </a:lnTo>
                <a:lnTo>
                  <a:pt x="43433" y="11328"/>
                </a:lnTo>
                <a:lnTo>
                  <a:pt x="47840" y="6870"/>
                </a:lnTo>
                <a:lnTo>
                  <a:pt x="68432" y="6870"/>
                </a:lnTo>
                <a:lnTo>
                  <a:pt x="68249" y="5867"/>
                </a:lnTo>
                <a:lnTo>
                  <a:pt x="61442" y="0"/>
                </a:lnTo>
                <a:close/>
              </a:path>
              <a:path w="193675" h="175260">
                <a:moveTo>
                  <a:pt x="185940" y="64084"/>
                </a:moveTo>
                <a:lnTo>
                  <a:pt x="175132" y="64084"/>
                </a:lnTo>
                <a:lnTo>
                  <a:pt x="173735" y="64490"/>
                </a:lnTo>
                <a:lnTo>
                  <a:pt x="172135" y="64896"/>
                </a:lnTo>
                <a:lnTo>
                  <a:pt x="186767" y="64896"/>
                </a:lnTo>
                <a:lnTo>
                  <a:pt x="185940" y="64084"/>
                </a:lnTo>
                <a:close/>
              </a:path>
              <a:path w="193675" h="175260">
                <a:moveTo>
                  <a:pt x="136702" y="20218"/>
                </a:moveTo>
                <a:lnTo>
                  <a:pt x="130492" y="20218"/>
                </a:lnTo>
                <a:lnTo>
                  <a:pt x="130898" y="21628"/>
                </a:lnTo>
                <a:lnTo>
                  <a:pt x="132105" y="24053"/>
                </a:lnTo>
                <a:lnTo>
                  <a:pt x="103479" y="54990"/>
                </a:lnTo>
                <a:lnTo>
                  <a:pt x="112451" y="54990"/>
                </a:lnTo>
                <a:lnTo>
                  <a:pt x="137109" y="28714"/>
                </a:lnTo>
                <a:lnTo>
                  <a:pt x="153264" y="28714"/>
                </a:lnTo>
                <a:lnTo>
                  <a:pt x="152311" y="26885"/>
                </a:lnTo>
                <a:lnTo>
                  <a:pt x="155117" y="24460"/>
                </a:lnTo>
                <a:lnTo>
                  <a:pt x="155470" y="23660"/>
                </a:lnTo>
                <a:lnTo>
                  <a:pt x="139699" y="23660"/>
                </a:lnTo>
                <a:lnTo>
                  <a:pt x="136702" y="20624"/>
                </a:lnTo>
                <a:lnTo>
                  <a:pt x="136702" y="20218"/>
                </a:lnTo>
                <a:close/>
              </a:path>
              <a:path w="193675" h="175260">
                <a:moveTo>
                  <a:pt x="95072" y="50545"/>
                </a:moveTo>
                <a:lnTo>
                  <a:pt x="86461" y="50545"/>
                </a:lnTo>
                <a:lnTo>
                  <a:pt x="83057" y="51549"/>
                </a:lnTo>
                <a:lnTo>
                  <a:pt x="79857" y="52971"/>
                </a:lnTo>
                <a:lnTo>
                  <a:pt x="100763" y="52971"/>
                </a:lnTo>
                <a:lnTo>
                  <a:pt x="99669" y="52158"/>
                </a:lnTo>
                <a:lnTo>
                  <a:pt x="95072" y="50545"/>
                </a:lnTo>
                <a:close/>
              </a:path>
              <a:path w="193675" h="175260">
                <a:moveTo>
                  <a:pt x="59245" y="32550"/>
                </a:moveTo>
                <a:lnTo>
                  <a:pt x="47434" y="32550"/>
                </a:lnTo>
                <a:lnTo>
                  <a:pt x="49237" y="33362"/>
                </a:lnTo>
                <a:lnTo>
                  <a:pt x="51231" y="33756"/>
                </a:lnTo>
                <a:lnTo>
                  <a:pt x="55435" y="33756"/>
                </a:lnTo>
                <a:lnTo>
                  <a:pt x="57442" y="33362"/>
                </a:lnTo>
                <a:lnTo>
                  <a:pt x="59245" y="32550"/>
                </a:lnTo>
                <a:close/>
              </a:path>
              <a:path w="193675" h="175260">
                <a:moveTo>
                  <a:pt x="153264" y="28714"/>
                </a:moveTo>
                <a:lnTo>
                  <a:pt x="137109" y="28714"/>
                </a:lnTo>
                <a:lnTo>
                  <a:pt x="138899" y="29717"/>
                </a:lnTo>
                <a:lnTo>
                  <a:pt x="141109" y="30327"/>
                </a:lnTo>
                <a:lnTo>
                  <a:pt x="145503" y="30327"/>
                </a:lnTo>
                <a:lnTo>
                  <a:pt x="146507" y="29921"/>
                </a:lnTo>
                <a:lnTo>
                  <a:pt x="153894" y="29921"/>
                </a:lnTo>
                <a:lnTo>
                  <a:pt x="153264" y="28714"/>
                </a:lnTo>
                <a:close/>
              </a:path>
              <a:path w="193675" h="175260">
                <a:moveTo>
                  <a:pt x="68432" y="6870"/>
                </a:moveTo>
                <a:lnTo>
                  <a:pt x="58839" y="6870"/>
                </a:lnTo>
                <a:lnTo>
                  <a:pt x="63449" y="11328"/>
                </a:lnTo>
                <a:lnTo>
                  <a:pt x="63449" y="22440"/>
                </a:lnTo>
                <a:lnTo>
                  <a:pt x="58839" y="27089"/>
                </a:lnTo>
                <a:lnTo>
                  <a:pt x="66844" y="27089"/>
                </a:lnTo>
                <a:lnTo>
                  <a:pt x="67246" y="26682"/>
                </a:lnTo>
                <a:lnTo>
                  <a:pt x="69049" y="23660"/>
                </a:lnTo>
                <a:lnTo>
                  <a:pt x="69646" y="20218"/>
                </a:lnTo>
                <a:lnTo>
                  <a:pt x="136702" y="20218"/>
                </a:lnTo>
                <a:lnTo>
                  <a:pt x="136702" y="13550"/>
                </a:lnTo>
                <a:lnTo>
                  <a:pt x="69646" y="13550"/>
                </a:lnTo>
                <a:lnTo>
                  <a:pt x="68432" y="6870"/>
                </a:lnTo>
                <a:close/>
              </a:path>
              <a:path w="193675" h="175260">
                <a:moveTo>
                  <a:pt x="156717" y="10109"/>
                </a:moveTo>
                <a:lnTo>
                  <a:pt x="147116" y="10109"/>
                </a:lnTo>
                <a:lnTo>
                  <a:pt x="150113" y="13144"/>
                </a:lnTo>
                <a:lnTo>
                  <a:pt x="150113" y="20624"/>
                </a:lnTo>
                <a:lnTo>
                  <a:pt x="147116" y="23660"/>
                </a:lnTo>
                <a:lnTo>
                  <a:pt x="155470" y="23660"/>
                </a:lnTo>
                <a:lnTo>
                  <a:pt x="156717" y="20827"/>
                </a:lnTo>
                <a:lnTo>
                  <a:pt x="156717" y="10109"/>
                </a:lnTo>
                <a:close/>
              </a:path>
              <a:path w="193675" h="175260">
                <a:moveTo>
                  <a:pt x="150710" y="3441"/>
                </a:moveTo>
                <a:lnTo>
                  <a:pt x="137299" y="3441"/>
                </a:lnTo>
                <a:lnTo>
                  <a:pt x="132105" y="7683"/>
                </a:lnTo>
                <a:lnTo>
                  <a:pt x="130492" y="13550"/>
                </a:lnTo>
                <a:lnTo>
                  <a:pt x="136702" y="13550"/>
                </a:lnTo>
                <a:lnTo>
                  <a:pt x="136702" y="13144"/>
                </a:lnTo>
                <a:lnTo>
                  <a:pt x="139699" y="10109"/>
                </a:lnTo>
                <a:lnTo>
                  <a:pt x="156717" y="10109"/>
                </a:lnTo>
                <a:lnTo>
                  <a:pt x="156717" y="9499"/>
                </a:lnTo>
                <a:lnTo>
                  <a:pt x="150710" y="3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1445240" y="6541589"/>
            <a:ext cx="1289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D9D84D14-8F9B-491B-A41E-E2C97F3138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300418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MBAN</a:t>
            </a:r>
            <a:r>
              <a:rPr spc="-190" dirty="0"/>
              <a:t> </a:t>
            </a:r>
            <a:r>
              <a:rPr spc="-60" dirty="0"/>
              <a:t>taxonomies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286829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Explaining Medical Body Area Networks</a:t>
            </a:r>
            <a:r>
              <a:rPr sz="1100" b="1" spc="-1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(MBANs)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563624"/>
            <a:ext cx="0" cy="4767580"/>
          </a:xfrm>
          <a:custGeom>
            <a:avLst/>
            <a:gdLst/>
            <a:ahLst/>
            <a:cxnLst/>
            <a:rect l="l" t="t" r="r" b="b"/>
            <a:pathLst>
              <a:path h="4767580">
                <a:moveTo>
                  <a:pt x="0" y="0"/>
                </a:moveTo>
                <a:lnTo>
                  <a:pt x="0" y="4767554"/>
                </a:lnTo>
              </a:path>
            </a:pathLst>
          </a:custGeom>
          <a:ln w="12700">
            <a:solidFill>
              <a:srgbClr val="00A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191" y="3893820"/>
            <a:ext cx="10644505" cy="8255"/>
          </a:xfrm>
          <a:custGeom>
            <a:avLst/>
            <a:gdLst/>
            <a:ahLst/>
            <a:cxnLst/>
            <a:rect l="l" t="t" r="r" b="b"/>
            <a:pathLst>
              <a:path w="10644505" h="8254">
                <a:moveTo>
                  <a:pt x="0" y="0"/>
                </a:moveTo>
                <a:lnTo>
                  <a:pt x="10643908" y="7835"/>
                </a:lnTo>
              </a:path>
            </a:pathLst>
          </a:custGeom>
          <a:ln w="12700">
            <a:solidFill>
              <a:srgbClr val="00A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27890" y="3688937"/>
            <a:ext cx="61341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Node</a:t>
            </a:r>
            <a:r>
              <a:rPr sz="1000" spc="-70" dirty="0">
                <a:solidFill>
                  <a:srgbClr val="222453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types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64373" y="3688937"/>
            <a:ext cx="5842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222453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opo</a:t>
            </a: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l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o</a:t>
            </a: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gie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6298" y="3945715"/>
            <a:ext cx="66040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Applications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0441" y="3945715"/>
            <a:ext cx="66802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Architecture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52984" y="2239387"/>
            <a:ext cx="250190" cy="159385"/>
          </a:xfrm>
          <a:custGeom>
            <a:avLst/>
            <a:gdLst/>
            <a:ahLst/>
            <a:cxnLst/>
            <a:rect l="l" t="t" r="r" b="b"/>
            <a:pathLst>
              <a:path w="250190" h="159385">
                <a:moveTo>
                  <a:pt x="249961" y="0"/>
                </a:moveTo>
                <a:lnTo>
                  <a:pt x="0" y="158940"/>
                </a:lnTo>
              </a:path>
            </a:pathLst>
          </a:custGeom>
          <a:ln w="12699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20840" y="2370075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29235" y="0"/>
                </a:moveTo>
                <a:lnTo>
                  <a:pt x="0" y="48691"/>
                </a:lnTo>
                <a:lnTo>
                  <a:pt x="56489" y="42862"/>
                </a:lnTo>
                <a:lnTo>
                  <a:pt x="29235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78602" y="2218942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56489" y="0"/>
                </a:moveTo>
                <a:lnTo>
                  <a:pt x="0" y="5816"/>
                </a:lnTo>
                <a:lnTo>
                  <a:pt x="27254" y="48691"/>
                </a:lnTo>
                <a:lnTo>
                  <a:pt x="56489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6933" y="2239387"/>
            <a:ext cx="250190" cy="159385"/>
          </a:xfrm>
          <a:custGeom>
            <a:avLst/>
            <a:gdLst/>
            <a:ahLst/>
            <a:cxnLst/>
            <a:rect l="l" t="t" r="r" b="b"/>
            <a:pathLst>
              <a:path w="250190" h="159385">
                <a:moveTo>
                  <a:pt x="0" y="0"/>
                </a:moveTo>
                <a:lnTo>
                  <a:pt x="249961" y="158940"/>
                </a:lnTo>
              </a:path>
            </a:pathLst>
          </a:custGeom>
          <a:ln w="12699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92551" y="2370075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27254" y="0"/>
                </a:moveTo>
                <a:lnTo>
                  <a:pt x="0" y="42862"/>
                </a:lnTo>
                <a:lnTo>
                  <a:pt x="56489" y="48691"/>
                </a:lnTo>
                <a:lnTo>
                  <a:pt x="27254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34789" y="2218942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5" h="48894">
                <a:moveTo>
                  <a:pt x="0" y="0"/>
                </a:moveTo>
                <a:lnTo>
                  <a:pt x="29235" y="48691"/>
                </a:lnTo>
                <a:lnTo>
                  <a:pt x="56489" y="5816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05137" y="2622284"/>
            <a:ext cx="93345" cy="137160"/>
          </a:xfrm>
          <a:custGeom>
            <a:avLst/>
            <a:gdLst/>
            <a:ahLst/>
            <a:cxnLst/>
            <a:rect l="l" t="t" r="r" b="b"/>
            <a:pathLst>
              <a:path w="93345" h="137160">
                <a:moveTo>
                  <a:pt x="93256" y="0"/>
                </a:moveTo>
                <a:lnTo>
                  <a:pt x="0" y="136855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83673" y="273434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7620" y="0"/>
                </a:moveTo>
                <a:lnTo>
                  <a:pt x="0" y="56286"/>
                </a:lnTo>
                <a:lnTo>
                  <a:pt x="49606" y="28600"/>
                </a:lnTo>
                <a:lnTo>
                  <a:pt x="762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70255" y="259079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9593" y="0"/>
                </a:moveTo>
                <a:lnTo>
                  <a:pt x="0" y="27673"/>
                </a:lnTo>
                <a:lnTo>
                  <a:pt x="41973" y="56286"/>
                </a:lnTo>
                <a:lnTo>
                  <a:pt x="49593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42295" y="2622284"/>
            <a:ext cx="93345" cy="137160"/>
          </a:xfrm>
          <a:custGeom>
            <a:avLst/>
            <a:gdLst/>
            <a:ahLst/>
            <a:cxnLst/>
            <a:rect l="l" t="t" r="r" b="b"/>
            <a:pathLst>
              <a:path w="93345" h="137160">
                <a:moveTo>
                  <a:pt x="0" y="0"/>
                </a:moveTo>
                <a:lnTo>
                  <a:pt x="93256" y="136855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07408" y="273434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1986" y="0"/>
                </a:moveTo>
                <a:lnTo>
                  <a:pt x="0" y="28600"/>
                </a:lnTo>
                <a:lnTo>
                  <a:pt x="49606" y="56286"/>
                </a:lnTo>
                <a:lnTo>
                  <a:pt x="41986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20840" y="259079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0" y="0"/>
                </a:moveTo>
                <a:lnTo>
                  <a:pt x="7620" y="56286"/>
                </a:lnTo>
                <a:lnTo>
                  <a:pt x="49593" y="27673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34551" y="2622284"/>
            <a:ext cx="93345" cy="137160"/>
          </a:xfrm>
          <a:custGeom>
            <a:avLst/>
            <a:gdLst/>
            <a:ahLst/>
            <a:cxnLst/>
            <a:rect l="l" t="t" r="r" b="b"/>
            <a:pathLst>
              <a:path w="93345" h="137160">
                <a:moveTo>
                  <a:pt x="93256" y="0"/>
                </a:moveTo>
                <a:lnTo>
                  <a:pt x="0" y="136855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13086" y="273434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7620" y="0"/>
                </a:moveTo>
                <a:lnTo>
                  <a:pt x="0" y="56286"/>
                </a:lnTo>
                <a:lnTo>
                  <a:pt x="49606" y="28600"/>
                </a:lnTo>
                <a:lnTo>
                  <a:pt x="762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9669" y="259079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9593" y="0"/>
                </a:moveTo>
                <a:lnTo>
                  <a:pt x="0" y="27673"/>
                </a:lnTo>
                <a:lnTo>
                  <a:pt x="41973" y="56286"/>
                </a:lnTo>
                <a:lnTo>
                  <a:pt x="49593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70183" y="2622284"/>
            <a:ext cx="93345" cy="137160"/>
          </a:xfrm>
          <a:custGeom>
            <a:avLst/>
            <a:gdLst/>
            <a:ahLst/>
            <a:cxnLst/>
            <a:rect l="l" t="t" r="r" b="b"/>
            <a:pathLst>
              <a:path w="93345" h="137160">
                <a:moveTo>
                  <a:pt x="0" y="0"/>
                </a:moveTo>
                <a:lnTo>
                  <a:pt x="93256" y="136855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5296" y="273434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1986" y="0"/>
                </a:moveTo>
                <a:lnTo>
                  <a:pt x="0" y="28600"/>
                </a:lnTo>
                <a:lnTo>
                  <a:pt x="49593" y="56286"/>
                </a:lnTo>
                <a:lnTo>
                  <a:pt x="41986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48728" y="2590796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0" y="0"/>
                </a:moveTo>
                <a:lnTo>
                  <a:pt x="7620" y="56286"/>
                </a:lnTo>
                <a:lnTo>
                  <a:pt x="49593" y="27673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47916" y="2045207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86868" y="0"/>
                </a:moveTo>
                <a:lnTo>
                  <a:pt x="53053" y="6825"/>
                </a:lnTo>
                <a:lnTo>
                  <a:pt x="25441" y="25441"/>
                </a:lnTo>
                <a:lnTo>
                  <a:pt x="6825" y="53053"/>
                </a:lnTo>
                <a:lnTo>
                  <a:pt x="0" y="86867"/>
                </a:lnTo>
                <a:lnTo>
                  <a:pt x="6825" y="120682"/>
                </a:lnTo>
                <a:lnTo>
                  <a:pt x="25441" y="148294"/>
                </a:lnTo>
                <a:lnTo>
                  <a:pt x="53053" y="166910"/>
                </a:lnTo>
                <a:lnTo>
                  <a:pt x="86868" y="173735"/>
                </a:lnTo>
                <a:lnTo>
                  <a:pt x="120682" y="166910"/>
                </a:lnTo>
                <a:lnTo>
                  <a:pt x="148294" y="148294"/>
                </a:lnTo>
                <a:lnTo>
                  <a:pt x="166910" y="120682"/>
                </a:lnTo>
                <a:lnTo>
                  <a:pt x="173736" y="86867"/>
                </a:lnTo>
                <a:lnTo>
                  <a:pt x="166910" y="53053"/>
                </a:lnTo>
                <a:lnTo>
                  <a:pt x="148294" y="25441"/>
                </a:lnTo>
                <a:lnTo>
                  <a:pt x="120682" y="6825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3971" y="2418588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19">
                <a:moveTo>
                  <a:pt x="86106" y="0"/>
                </a:moveTo>
                <a:lnTo>
                  <a:pt x="52592" y="6767"/>
                </a:lnTo>
                <a:lnTo>
                  <a:pt x="25222" y="25222"/>
                </a:lnTo>
                <a:lnTo>
                  <a:pt x="6767" y="52592"/>
                </a:lnTo>
                <a:lnTo>
                  <a:pt x="0" y="86105"/>
                </a:lnTo>
                <a:lnTo>
                  <a:pt x="6767" y="119619"/>
                </a:lnTo>
                <a:lnTo>
                  <a:pt x="25222" y="146989"/>
                </a:lnTo>
                <a:lnTo>
                  <a:pt x="52592" y="165444"/>
                </a:lnTo>
                <a:lnTo>
                  <a:pt x="86106" y="172211"/>
                </a:lnTo>
                <a:lnTo>
                  <a:pt x="119619" y="165444"/>
                </a:lnTo>
                <a:lnTo>
                  <a:pt x="146989" y="146989"/>
                </a:lnTo>
                <a:lnTo>
                  <a:pt x="165444" y="119619"/>
                </a:lnTo>
                <a:lnTo>
                  <a:pt x="172212" y="86105"/>
                </a:lnTo>
                <a:lnTo>
                  <a:pt x="165444" y="52592"/>
                </a:lnTo>
                <a:lnTo>
                  <a:pt x="146989" y="25222"/>
                </a:lnTo>
                <a:lnTo>
                  <a:pt x="119619" y="6767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61859" y="2418588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86868" y="0"/>
                </a:moveTo>
                <a:lnTo>
                  <a:pt x="53053" y="6767"/>
                </a:lnTo>
                <a:lnTo>
                  <a:pt x="25441" y="25222"/>
                </a:lnTo>
                <a:lnTo>
                  <a:pt x="6825" y="52592"/>
                </a:lnTo>
                <a:lnTo>
                  <a:pt x="0" y="86105"/>
                </a:lnTo>
                <a:lnTo>
                  <a:pt x="6825" y="119619"/>
                </a:lnTo>
                <a:lnTo>
                  <a:pt x="25441" y="146989"/>
                </a:lnTo>
                <a:lnTo>
                  <a:pt x="53053" y="165444"/>
                </a:lnTo>
                <a:lnTo>
                  <a:pt x="86868" y="172211"/>
                </a:lnTo>
                <a:lnTo>
                  <a:pt x="120682" y="165444"/>
                </a:lnTo>
                <a:lnTo>
                  <a:pt x="148294" y="146989"/>
                </a:lnTo>
                <a:lnTo>
                  <a:pt x="166910" y="119619"/>
                </a:lnTo>
                <a:lnTo>
                  <a:pt x="173736" y="86105"/>
                </a:lnTo>
                <a:lnTo>
                  <a:pt x="166910" y="52592"/>
                </a:lnTo>
                <a:lnTo>
                  <a:pt x="148294" y="25222"/>
                </a:lnTo>
                <a:lnTo>
                  <a:pt x="120682" y="6767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26223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99019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98335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69607" y="2790444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86868" y="0"/>
                </a:moveTo>
                <a:lnTo>
                  <a:pt x="53053" y="6825"/>
                </a:lnTo>
                <a:lnTo>
                  <a:pt x="25441" y="25441"/>
                </a:lnTo>
                <a:lnTo>
                  <a:pt x="6825" y="53053"/>
                </a:lnTo>
                <a:lnTo>
                  <a:pt x="0" y="86867"/>
                </a:lnTo>
                <a:lnTo>
                  <a:pt x="6825" y="120682"/>
                </a:lnTo>
                <a:lnTo>
                  <a:pt x="25441" y="148294"/>
                </a:lnTo>
                <a:lnTo>
                  <a:pt x="53053" y="166910"/>
                </a:lnTo>
                <a:lnTo>
                  <a:pt x="86868" y="173735"/>
                </a:lnTo>
                <a:lnTo>
                  <a:pt x="120682" y="166910"/>
                </a:lnTo>
                <a:lnTo>
                  <a:pt x="148294" y="148294"/>
                </a:lnTo>
                <a:lnTo>
                  <a:pt x="166910" y="120682"/>
                </a:lnTo>
                <a:lnTo>
                  <a:pt x="173736" y="86867"/>
                </a:lnTo>
                <a:lnTo>
                  <a:pt x="166910" y="53053"/>
                </a:lnTo>
                <a:lnTo>
                  <a:pt x="148294" y="25441"/>
                </a:lnTo>
                <a:lnTo>
                  <a:pt x="120682" y="6825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819388" y="2418588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19">
                <a:moveTo>
                  <a:pt x="86106" y="0"/>
                </a:moveTo>
                <a:lnTo>
                  <a:pt x="52592" y="6767"/>
                </a:lnTo>
                <a:lnTo>
                  <a:pt x="25222" y="25222"/>
                </a:lnTo>
                <a:lnTo>
                  <a:pt x="6767" y="52592"/>
                </a:lnTo>
                <a:lnTo>
                  <a:pt x="0" y="86105"/>
                </a:lnTo>
                <a:lnTo>
                  <a:pt x="6767" y="119619"/>
                </a:lnTo>
                <a:lnTo>
                  <a:pt x="25222" y="146989"/>
                </a:lnTo>
                <a:lnTo>
                  <a:pt x="52592" y="165444"/>
                </a:lnTo>
                <a:lnTo>
                  <a:pt x="86106" y="172211"/>
                </a:lnTo>
                <a:lnTo>
                  <a:pt x="119619" y="165444"/>
                </a:lnTo>
                <a:lnTo>
                  <a:pt x="146989" y="146989"/>
                </a:lnTo>
                <a:lnTo>
                  <a:pt x="165444" y="119619"/>
                </a:lnTo>
                <a:lnTo>
                  <a:pt x="172212" y="86105"/>
                </a:lnTo>
                <a:lnTo>
                  <a:pt x="165444" y="52592"/>
                </a:lnTo>
                <a:lnTo>
                  <a:pt x="146989" y="25222"/>
                </a:lnTo>
                <a:lnTo>
                  <a:pt x="119619" y="6767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819388" y="2045207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19388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46007" y="2418588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86868" y="0"/>
                </a:moveTo>
                <a:lnTo>
                  <a:pt x="53053" y="6767"/>
                </a:lnTo>
                <a:lnTo>
                  <a:pt x="25441" y="25222"/>
                </a:lnTo>
                <a:lnTo>
                  <a:pt x="6825" y="52592"/>
                </a:lnTo>
                <a:lnTo>
                  <a:pt x="0" y="86106"/>
                </a:lnTo>
                <a:lnTo>
                  <a:pt x="6825" y="119619"/>
                </a:lnTo>
                <a:lnTo>
                  <a:pt x="25441" y="146989"/>
                </a:lnTo>
                <a:lnTo>
                  <a:pt x="53053" y="165444"/>
                </a:lnTo>
                <a:lnTo>
                  <a:pt x="86868" y="172212"/>
                </a:lnTo>
                <a:lnTo>
                  <a:pt x="120682" y="165444"/>
                </a:lnTo>
                <a:lnTo>
                  <a:pt x="148294" y="146989"/>
                </a:lnTo>
                <a:lnTo>
                  <a:pt x="166910" y="119619"/>
                </a:lnTo>
                <a:lnTo>
                  <a:pt x="173736" y="86106"/>
                </a:lnTo>
                <a:lnTo>
                  <a:pt x="166910" y="52592"/>
                </a:lnTo>
                <a:lnTo>
                  <a:pt x="148294" y="25222"/>
                </a:lnTo>
                <a:lnTo>
                  <a:pt x="120682" y="6767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91243" y="2418588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90" h="172719">
                <a:moveTo>
                  <a:pt x="86868" y="0"/>
                </a:moveTo>
                <a:lnTo>
                  <a:pt x="53053" y="6767"/>
                </a:lnTo>
                <a:lnTo>
                  <a:pt x="25441" y="25222"/>
                </a:lnTo>
                <a:lnTo>
                  <a:pt x="6825" y="52592"/>
                </a:lnTo>
                <a:lnTo>
                  <a:pt x="0" y="86106"/>
                </a:lnTo>
                <a:lnTo>
                  <a:pt x="6825" y="119619"/>
                </a:lnTo>
                <a:lnTo>
                  <a:pt x="25441" y="146989"/>
                </a:lnTo>
                <a:lnTo>
                  <a:pt x="53053" y="165444"/>
                </a:lnTo>
                <a:lnTo>
                  <a:pt x="86868" y="172212"/>
                </a:lnTo>
                <a:lnTo>
                  <a:pt x="120682" y="165444"/>
                </a:lnTo>
                <a:lnTo>
                  <a:pt x="148294" y="146989"/>
                </a:lnTo>
                <a:lnTo>
                  <a:pt x="166910" y="119619"/>
                </a:lnTo>
                <a:lnTo>
                  <a:pt x="173736" y="86106"/>
                </a:lnTo>
                <a:lnTo>
                  <a:pt x="166910" y="52592"/>
                </a:lnTo>
                <a:lnTo>
                  <a:pt x="148294" y="25222"/>
                </a:lnTo>
                <a:lnTo>
                  <a:pt x="120682" y="6767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906256" y="2257044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621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80859" y="236796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254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80859" y="221894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0" y="50800"/>
                </a:lnTo>
                <a:lnTo>
                  <a:pt x="50800" y="50800"/>
                </a:lnTo>
                <a:lnTo>
                  <a:pt x="254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29702" y="250393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123621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1597" y="2478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140622" y="2478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06256" y="262890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123621"/>
                </a:moveTo>
                <a:lnTo>
                  <a:pt x="0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80859" y="259079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0" y="50800"/>
                </a:lnTo>
                <a:lnTo>
                  <a:pt x="50800" y="50800"/>
                </a:lnTo>
                <a:lnTo>
                  <a:pt x="254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80859" y="273982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254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657843" y="2503932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621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68768" y="2478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19742" y="247853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613135" y="2045207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12780" y="2790444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90" h="173989">
                <a:moveTo>
                  <a:pt x="86868" y="0"/>
                </a:moveTo>
                <a:lnTo>
                  <a:pt x="53053" y="6825"/>
                </a:lnTo>
                <a:lnTo>
                  <a:pt x="25441" y="25441"/>
                </a:lnTo>
                <a:lnTo>
                  <a:pt x="6825" y="53053"/>
                </a:lnTo>
                <a:lnTo>
                  <a:pt x="0" y="86867"/>
                </a:lnTo>
                <a:lnTo>
                  <a:pt x="6825" y="120682"/>
                </a:lnTo>
                <a:lnTo>
                  <a:pt x="25441" y="148294"/>
                </a:lnTo>
                <a:lnTo>
                  <a:pt x="53053" y="166910"/>
                </a:lnTo>
                <a:lnTo>
                  <a:pt x="86868" y="173735"/>
                </a:lnTo>
                <a:lnTo>
                  <a:pt x="120682" y="166910"/>
                </a:lnTo>
                <a:lnTo>
                  <a:pt x="148294" y="148294"/>
                </a:lnTo>
                <a:lnTo>
                  <a:pt x="166910" y="120682"/>
                </a:lnTo>
                <a:lnTo>
                  <a:pt x="173736" y="86867"/>
                </a:lnTo>
                <a:lnTo>
                  <a:pt x="166910" y="53053"/>
                </a:lnTo>
                <a:lnTo>
                  <a:pt x="148294" y="25441"/>
                </a:lnTo>
                <a:lnTo>
                  <a:pt x="120682" y="6825"/>
                </a:lnTo>
                <a:lnTo>
                  <a:pt x="86868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11968" y="2790444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6" y="0"/>
                </a:moveTo>
                <a:lnTo>
                  <a:pt x="52592" y="6825"/>
                </a:lnTo>
                <a:lnTo>
                  <a:pt x="25222" y="25441"/>
                </a:lnTo>
                <a:lnTo>
                  <a:pt x="6767" y="53053"/>
                </a:lnTo>
                <a:lnTo>
                  <a:pt x="0" y="86867"/>
                </a:lnTo>
                <a:lnTo>
                  <a:pt x="6767" y="120682"/>
                </a:lnTo>
                <a:lnTo>
                  <a:pt x="25222" y="148294"/>
                </a:lnTo>
                <a:lnTo>
                  <a:pt x="52592" y="166910"/>
                </a:lnTo>
                <a:lnTo>
                  <a:pt x="86106" y="173735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2" y="86867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39756" y="2377439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5" y="0"/>
                </a:moveTo>
                <a:lnTo>
                  <a:pt x="52586" y="6825"/>
                </a:lnTo>
                <a:lnTo>
                  <a:pt x="25217" y="25441"/>
                </a:lnTo>
                <a:lnTo>
                  <a:pt x="6765" y="53053"/>
                </a:lnTo>
                <a:lnTo>
                  <a:pt x="0" y="86868"/>
                </a:lnTo>
                <a:lnTo>
                  <a:pt x="6765" y="120682"/>
                </a:lnTo>
                <a:lnTo>
                  <a:pt x="25217" y="148294"/>
                </a:lnTo>
                <a:lnTo>
                  <a:pt x="52586" y="166910"/>
                </a:lnTo>
                <a:lnTo>
                  <a:pt x="86105" y="173736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1" y="86868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5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984992" y="2377439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6105" y="0"/>
                </a:moveTo>
                <a:lnTo>
                  <a:pt x="52586" y="6825"/>
                </a:lnTo>
                <a:lnTo>
                  <a:pt x="25217" y="25441"/>
                </a:lnTo>
                <a:lnTo>
                  <a:pt x="6765" y="53053"/>
                </a:lnTo>
                <a:lnTo>
                  <a:pt x="0" y="86868"/>
                </a:lnTo>
                <a:lnTo>
                  <a:pt x="6765" y="120682"/>
                </a:lnTo>
                <a:lnTo>
                  <a:pt x="25217" y="148294"/>
                </a:lnTo>
                <a:lnTo>
                  <a:pt x="52586" y="166910"/>
                </a:lnTo>
                <a:lnTo>
                  <a:pt x="86105" y="173736"/>
                </a:lnTo>
                <a:lnTo>
                  <a:pt x="119619" y="166910"/>
                </a:lnTo>
                <a:lnTo>
                  <a:pt x="146989" y="148294"/>
                </a:lnTo>
                <a:lnTo>
                  <a:pt x="165444" y="120682"/>
                </a:lnTo>
                <a:lnTo>
                  <a:pt x="172211" y="86868"/>
                </a:lnTo>
                <a:lnTo>
                  <a:pt x="165444" y="53053"/>
                </a:lnTo>
                <a:lnTo>
                  <a:pt x="146989" y="25441"/>
                </a:lnTo>
                <a:lnTo>
                  <a:pt x="119619" y="6825"/>
                </a:lnTo>
                <a:lnTo>
                  <a:pt x="86105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341321" y="2586330"/>
            <a:ext cx="81915" cy="195580"/>
          </a:xfrm>
          <a:custGeom>
            <a:avLst/>
            <a:gdLst/>
            <a:ahLst/>
            <a:cxnLst/>
            <a:rect l="l" t="t" r="r" b="b"/>
            <a:pathLst>
              <a:path w="81915" h="195580">
                <a:moveTo>
                  <a:pt x="81635" y="195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22778" y="2551174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3848" y="0"/>
                </a:moveTo>
                <a:lnTo>
                  <a:pt x="0" y="56667"/>
                </a:lnTo>
                <a:lnTo>
                  <a:pt x="46875" y="37071"/>
                </a:lnTo>
                <a:lnTo>
                  <a:pt x="3848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94628" y="2760117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46863" y="0"/>
                </a:moveTo>
                <a:lnTo>
                  <a:pt x="0" y="19596"/>
                </a:lnTo>
                <a:lnTo>
                  <a:pt x="43027" y="56667"/>
                </a:lnTo>
                <a:lnTo>
                  <a:pt x="46863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622280" y="287731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15200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584177" y="285191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761586" y="285190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75306" y="2586328"/>
            <a:ext cx="81915" cy="195580"/>
          </a:xfrm>
          <a:custGeom>
            <a:avLst/>
            <a:gdLst/>
            <a:ahLst/>
            <a:cxnLst/>
            <a:rect l="l" t="t" r="r" b="b"/>
            <a:pathLst>
              <a:path w="81915" h="195580">
                <a:moveTo>
                  <a:pt x="81635" y="0"/>
                </a:moveTo>
                <a:lnTo>
                  <a:pt x="0" y="19530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956762" y="2760118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0" y="0"/>
                </a:moveTo>
                <a:lnTo>
                  <a:pt x="3848" y="56667"/>
                </a:lnTo>
                <a:lnTo>
                  <a:pt x="46875" y="19596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028612" y="2551174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43027" y="0"/>
                </a:moveTo>
                <a:lnTo>
                  <a:pt x="0" y="37071"/>
                </a:lnTo>
                <a:lnTo>
                  <a:pt x="46863" y="56667"/>
                </a:lnTo>
                <a:lnTo>
                  <a:pt x="43027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416776" y="2217514"/>
            <a:ext cx="192405" cy="161290"/>
          </a:xfrm>
          <a:custGeom>
            <a:avLst/>
            <a:gdLst/>
            <a:ahLst/>
            <a:cxnLst/>
            <a:rect l="l" t="t" r="r" b="b"/>
            <a:pathLst>
              <a:path w="192404" h="161289">
                <a:moveTo>
                  <a:pt x="192049" y="0"/>
                </a:moveTo>
                <a:lnTo>
                  <a:pt x="0" y="16101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387585" y="2350895"/>
            <a:ext cx="55244" cy="52705"/>
          </a:xfrm>
          <a:custGeom>
            <a:avLst/>
            <a:gdLst/>
            <a:ahLst/>
            <a:cxnLst/>
            <a:rect l="l" t="t" r="r" b="b"/>
            <a:pathLst>
              <a:path w="55245" h="52705">
                <a:moveTo>
                  <a:pt x="22605" y="0"/>
                </a:moveTo>
                <a:lnTo>
                  <a:pt x="0" y="52108"/>
                </a:lnTo>
                <a:lnTo>
                  <a:pt x="55244" y="38925"/>
                </a:lnTo>
                <a:lnTo>
                  <a:pt x="22605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582770" y="2193041"/>
            <a:ext cx="55244" cy="52705"/>
          </a:xfrm>
          <a:custGeom>
            <a:avLst/>
            <a:gdLst/>
            <a:ahLst/>
            <a:cxnLst/>
            <a:rect l="l" t="t" r="r" b="b"/>
            <a:pathLst>
              <a:path w="55245" h="52705">
                <a:moveTo>
                  <a:pt x="55257" y="0"/>
                </a:moveTo>
                <a:lnTo>
                  <a:pt x="0" y="13169"/>
                </a:lnTo>
                <a:lnTo>
                  <a:pt x="32639" y="52095"/>
                </a:lnTo>
                <a:lnTo>
                  <a:pt x="55257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788636" y="2217514"/>
            <a:ext cx="192405" cy="161290"/>
          </a:xfrm>
          <a:custGeom>
            <a:avLst/>
            <a:gdLst/>
            <a:ahLst/>
            <a:cxnLst/>
            <a:rect l="l" t="t" r="r" b="b"/>
            <a:pathLst>
              <a:path w="192404" h="161289">
                <a:moveTo>
                  <a:pt x="0" y="0"/>
                </a:moveTo>
                <a:lnTo>
                  <a:pt x="192049" y="161010"/>
                </a:lnTo>
              </a:path>
            </a:pathLst>
          </a:custGeom>
          <a:ln w="12700">
            <a:solidFill>
              <a:srgbClr val="82D7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954631" y="2350895"/>
            <a:ext cx="55244" cy="52705"/>
          </a:xfrm>
          <a:custGeom>
            <a:avLst/>
            <a:gdLst/>
            <a:ahLst/>
            <a:cxnLst/>
            <a:rect l="l" t="t" r="r" b="b"/>
            <a:pathLst>
              <a:path w="55245" h="52705">
                <a:moveTo>
                  <a:pt x="32639" y="0"/>
                </a:moveTo>
                <a:lnTo>
                  <a:pt x="0" y="38925"/>
                </a:lnTo>
                <a:lnTo>
                  <a:pt x="55245" y="52108"/>
                </a:lnTo>
                <a:lnTo>
                  <a:pt x="32639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759433" y="2193041"/>
            <a:ext cx="55244" cy="52705"/>
          </a:xfrm>
          <a:custGeom>
            <a:avLst/>
            <a:gdLst/>
            <a:ahLst/>
            <a:cxnLst/>
            <a:rect l="l" t="t" r="r" b="b"/>
            <a:pathLst>
              <a:path w="55245" h="52705">
                <a:moveTo>
                  <a:pt x="0" y="0"/>
                </a:moveTo>
                <a:lnTo>
                  <a:pt x="22618" y="52095"/>
                </a:lnTo>
                <a:lnTo>
                  <a:pt x="55257" y="13169"/>
                </a:lnTo>
                <a:lnTo>
                  <a:pt x="0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0356967" y="3046982"/>
            <a:ext cx="68199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Peer-to-peer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789098" y="3046982"/>
            <a:ext cx="2311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S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tar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05885" y="3046982"/>
            <a:ext cx="25654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222453"/>
                </a:solidFill>
                <a:latin typeface="Calibri"/>
                <a:cs typeface="Calibri"/>
              </a:rPr>
              <a:t>T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r</a:t>
            </a:r>
            <a:r>
              <a:rPr sz="1000" spc="-10" dirty="0">
                <a:solidFill>
                  <a:srgbClr val="222453"/>
                </a:solidFill>
                <a:latin typeface="Calibri"/>
                <a:cs typeface="Calibri"/>
              </a:rPr>
              <a:t>e</a:t>
            </a:r>
            <a:r>
              <a:rPr sz="1000" spc="-5" dirty="0">
                <a:solidFill>
                  <a:srgbClr val="222453"/>
                </a:solidFill>
                <a:latin typeface="Calibri"/>
                <a:cs typeface="Calibri"/>
              </a:rPr>
              <a:t>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49809" y="1755648"/>
            <a:ext cx="1623060" cy="234950"/>
          </a:xfrm>
          <a:custGeom>
            <a:avLst/>
            <a:gdLst/>
            <a:ahLst/>
            <a:cxnLst/>
            <a:rect l="l" t="t" r="r" b="b"/>
            <a:pathLst>
              <a:path w="1623060" h="234950">
                <a:moveTo>
                  <a:pt x="1583944" y="0"/>
                </a:moveTo>
                <a:lnTo>
                  <a:pt x="39115" y="0"/>
                </a:lnTo>
                <a:lnTo>
                  <a:pt x="23890" y="3073"/>
                </a:lnTo>
                <a:lnTo>
                  <a:pt x="11456" y="11456"/>
                </a:lnTo>
                <a:lnTo>
                  <a:pt x="3073" y="23890"/>
                </a:lnTo>
                <a:lnTo>
                  <a:pt x="0" y="39116"/>
                </a:lnTo>
                <a:lnTo>
                  <a:pt x="0" y="234696"/>
                </a:lnTo>
                <a:lnTo>
                  <a:pt x="1623060" y="234696"/>
                </a:lnTo>
                <a:lnTo>
                  <a:pt x="1623060" y="39116"/>
                </a:lnTo>
                <a:lnTo>
                  <a:pt x="1619986" y="23890"/>
                </a:lnTo>
                <a:lnTo>
                  <a:pt x="1611603" y="11456"/>
                </a:lnTo>
                <a:lnTo>
                  <a:pt x="1599169" y="3073"/>
                </a:lnTo>
                <a:lnTo>
                  <a:pt x="158394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168354" y="1785718"/>
            <a:ext cx="78549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Functionality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502409" y="1755648"/>
            <a:ext cx="1623060" cy="234950"/>
          </a:xfrm>
          <a:custGeom>
            <a:avLst/>
            <a:gdLst/>
            <a:ahLst/>
            <a:cxnLst/>
            <a:rect l="l" t="t" r="r" b="b"/>
            <a:pathLst>
              <a:path w="1623060" h="234950">
                <a:moveTo>
                  <a:pt x="1583944" y="0"/>
                </a:moveTo>
                <a:lnTo>
                  <a:pt x="39116" y="0"/>
                </a:lnTo>
                <a:lnTo>
                  <a:pt x="23890" y="3073"/>
                </a:lnTo>
                <a:lnTo>
                  <a:pt x="11456" y="11456"/>
                </a:lnTo>
                <a:lnTo>
                  <a:pt x="3073" y="23890"/>
                </a:lnTo>
                <a:lnTo>
                  <a:pt x="0" y="39116"/>
                </a:lnTo>
                <a:lnTo>
                  <a:pt x="0" y="234696"/>
                </a:lnTo>
                <a:lnTo>
                  <a:pt x="1623060" y="234696"/>
                </a:lnTo>
                <a:lnTo>
                  <a:pt x="1623060" y="39116"/>
                </a:lnTo>
                <a:lnTo>
                  <a:pt x="1619986" y="23890"/>
                </a:lnTo>
                <a:lnTo>
                  <a:pt x="1611603" y="11456"/>
                </a:lnTo>
                <a:lnTo>
                  <a:pt x="1599169" y="3073"/>
                </a:lnTo>
                <a:lnTo>
                  <a:pt x="158394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2829490" y="1785718"/>
            <a:ext cx="96837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Implementation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255009" y="1755648"/>
            <a:ext cx="1623060" cy="234950"/>
          </a:xfrm>
          <a:custGeom>
            <a:avLst/>
            <a:gdLst/>
            <a:ahLst/>
            <a:cxnLst/>
            <a:rect l="l" t="t" r="r" b="b"/>
            <a:pathLst>
              <a:path w="1623060" h="234950">
                <a:moveTo>
                  <a:pt x="1583943" y="0"/>
                </a:moveTo>
                <a:lnTo>
                  <a:pt x="39115" y="0"/>
                </a:lnTo>
                <a:lnTo>
                  <a:pt x="23890" y="3073"/>
                </a:lnTo>
                <a:lnTo>
                  <a:pt x="11456" y="11456"/>
                </a:lnTo>
                <a:lnTo>
                  <a:pt x="3073" y="23890"/>
                </a:lnTo>
                <a:lnTo>
                  <a:pt x="0" y="39116"/>
                </a:lnTo>
                <a:lnTo>
                  <a:pt x="0" y="234696"/>
                </a:lnTo>
                <a:lnTo>
                  <a:pt x="1623059" y="234696"/>
                </a:lnTo>
                <a:lnTo>
                  <a:pt x="1623059" y="39116"/>
                </a:lnTo>
                <a:lnTo>
                  <a:pt x="1619986" y="23890"/>
                </a:lnTo>
                <a:lnTo>
                  <a:pt x="1611603" y="11456"/>
                </a:lnTo>
                <a:lnTo>
                  <a:pt x="1599169" y="3073"/>
                </a:lnTo>
                <a:lnTo>
                  <a:pt x="1583943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4923475" y="1785718"/>
            <a:ext cx="28511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81" name="object 81"/>
          <p:cNvGraphicFramePr>
            <a:graphicFrameLocks noGrp="1"/>
          </p:cNvGraphicFramePr>
          <p:nvPr/>
        </p:nvGraphicFramePr>
        <p:xfrm>
          <a:off x="743458" y="2061714"/>
          <a:ext cx="1623060" cy="1374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Sensor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Actuator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Hybrid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995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Central Control Unit</a:t>
                      </a:r>
                      <a:r>
                        <a:rPr sz="1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(CCU)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2" name="object 82"/>
          <p:cNvGraphicFramePr>
            <a:graphicFrameLocks noGrp="1"/>
          </p:cNvGraphicFramePr>
          <p:nvPr/>
        </p:nvGraphicFramePr>
        <p:xfrm>
          <a:off x="2496057" y="2061714"/>
          <a:ext cx="1623059" cy="1374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518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Invasive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Semi-Invasive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Wearable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9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Ambient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3" name="object 83"/>
          <p:cNvGraphicFramePr>
            <a:graphicFrameLocks noGrp="1"/>
          </p:cNvGraphicFramePr>
          <p:nvPr/>
        </p:nvGraphicFramePr>
        <p:xfrm>
          <a:off x="4248658" y="2061714"/>
          <a:ext cx="1623060" cy="1022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3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End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node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Relay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node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Coordinator</a:t>
                      </a:r>
                      <a:r>
                        <a:rPr sz="1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node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4" name="object 84"/>
          <p:cNvSpPr/>
          <p:nvPr/>
        </p:nvSpPr>
        <p:spPr>
          <a:xfrm>
            <a:off x="1237488" y="4264152"/>
            <a:ext cx="4233671" cy="1879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77240" y="4221478"/>
            <a:ext cx="226060" cy="1964689"/>
          </a:xfrm>
          <a:custGeom>
            <a:avLst/>
            <a:gdLst/>
            <a:ahLst/>
            <a:cxnLst/>
            <a:rect l="l" t="t" r="r" b="b"/>
            <a:pathLst>
              <a:path w="226059" h="1964689">
                <a:moveTo>
                  <a:pt x="225552" y="0"/>
                </a:moveTo>
                <a:lnTo>
                  <a:pt x="37592" y="0"/>
                </a:lnTo>
                <a:lnTo>
                  <a:pt x="22958" y="2953"/>
                </a:lnTo>
                <a:lnTo>
                  <a:pt x="11009" y="11009"/>
                </a:lnTo>
                <a:lnTo>
                  <a:pt x="2953" y="22958"/>
                </a:lnTo>
                <a:lnTo>
                  <a:pt x="0" y="37592"/>
                </a:lnTo>
                <a:lnTo>
                  <a:pt x="0" y="1926844"/>
                </a:lnTo>
                <a:lnTo>
                  <a:pt x="2953" y="1941477"/>
                </a:lnTo>
                <a:lnTo>
                  <a:pt x="11009" y="1953426"/>
                </a:lnTo>
                <a:lnTo>
                  <a:pt x="22958" y="1961482"/>
                </a:lnTo>
                <a:lnTo>
                  <a:pt x="37592" y="1964436"/>
                </a:lnTo>
                <a:lnTo>
                  <a:pt x="225552" y="1964436"/>
                </a:lnTo>
                <a:lnTo>
                  <a:pt x="225552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7240" y="4221478"/>
            <a:ext cx="226060" cy="1964689"/>
          </a:xfrm>
          <a:custGeom>
            <a:avLst/>
            <a:gdLst/>
            <a:ahLst/>
            <a:cxnLst/>
            <a:rect l="l" t="t" r="r" b="b"/>
            <a:pathLst>
              <a:path w="226059" h="1964689">
                <a:moveTo>
                  <a:pt x="0" y="1926844"/>
                </a:moveTo>
                <a:lnTo>
                  <a:pt x="0" y="37592"/>
                </a:lnTo>
                <a:lnTo>
                  <a:pt x="2953" y="22958"/>
                </a:lnTo>
                <a:lnTo>
                  <a:pt x="11009" y="11009"/>
                </a:lnTo>
                <a:lnTo>
                  <a:pt x="22958" y="2953"/>
                </a:lnTo>
                <a:lnTo>
                  <a:pt x="37592" y="0"/>
                </a:lnTo>
                <a:lnTo>
                  <a:pt x="225552" y="0"/>
                </a:lnTo>
                <a:lnTo>
                  <a:pt x="225552" y="1964436"/>
                </a:lnTo>
                <a:lnTo>
                  <a:pt x="37592" y="1964436"/>
                </a:lnTo>
                <a:lnTo>
                  <a:pt x="22958" y="1961482"/>
                </a:lnTo>
                <a:lnTo>
                  <a:pt x="11009" y="1953426"/>
                </a:lnTo>
                <a:lnTo>
                  <a:pt x="2953" y="1941477"/>
                </a:lnTo>
                <a:lnTo>
                  <a:pt x="0" y="1926844"/>
                </a:lnTo>
                <a:close/>
              </a:path>
            </a:pathLst>
          </a:custGeom>
          <a:ln w="12699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824496" y="4472858"/>
            <a:ext cx="165735" cy="1462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BA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tect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ure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002791" y="4221479"/>
            <a:ext cx="4703445" cy="1964689"/>
          </a:xfrm>
          <a:custGeom>
            <a:avLst/>
            <a:gdLst/>
            <a:ahLst/>
            <a:cxnLst/>
            <a:rect l="l" t="t" r="r" b="b"/>
            <a:pathLst>
              <a:path w="4703445" h="1964689">
                <a:moveTo>
                  <a:pt x="0" y="0"/>
                </a:moveTo>
                <a:lnTo>
                  <a:pt x="4703064" y="0"/>
                </a:lnTo>
                <a:lnTo>
                  <a:pt x="4703064" y="1964436"/>
                </a:lnTo>
                <a:lnTo>
                  <a:pt x="0" y="196443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98337" y="4386071"/>
            <a:ext cx="1135380" cy="216535"/>
          </a:xfrm>
          <a:custGeom>
            <a:avLst/>
            <a:gdLst/>
            <a:ahLst/>
            <a:cxnLst/>
            <a:rect l="l" t="t" r="r" b="b"/>
            <a:pathLst>
              <a:path w="1135379" h="216535">
                <a:moveTo>
                  <a:pt x="1099311" y="0"/>
                </a:moveTo>
                <a:lnTo>
                  <a:pt x="36067" y="0"/>
                </a:lnTo>
                <a:lnTo>
                  <a:pt x="22025" y="2835"/>
                </a:lnTo>
                <a:lnTo>
                  <a:pt x="10561" y="10566"/>
                </a:lnTo>
                <a:lnTo>
                  <a:pt x="2833" y="22031"/>
                </a:lnTo>
                <a:lnTo>
                  <a:pt x="0" y="36068"/>
                </a:lnTo>
                <a:lnTo>
                  <a:pt x="0" y="216408"/>
                </a:lnTo>
                <a:lnTo>
                  <a:pt x="1135379" y="216408"/>
                </a:lnTo>
                <a:lnTo>
                  <a:pt x="1135379" y="36068"/>
                </a:lnTo>
                <a:lnTo>
                  <a:pt x="1132544" y="22031"/>
                </a:lnTo>
                <a:lnTo>
                  <a:pt x="1124813" y="10566"/>
                </a:lnTo>
                <a:lnTo>
                  <a:pt x="1113348" y="2835"/>
                </a:lnTo>
                <a:lnTo>
                  <a:pt x="1099311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6814315" y="4407168"/>
            <a:ext cx="50355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91" name="object 91"/>
          <p:cNvGraphicFramePr>
            <a:graphicFrameLocks noGrp="1"/>
          </p:cNvGraphicFramePr>
          <p:nvPr/>
        </p:nvGraphicFramePr>
        <p:xfrm>
          <a:off x="6491985" y="4669278"/>
          <a:ext cx="1135379" cy="127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661"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Leadless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Cardiac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248920" algn="l"/>
                          <a:tab pos="1116330" algn="l"/>
                        </a:tabLst>
                      </a:pPr>
                      <a:r>
                        <a:rPr sz="1000" u="heavy" dirty="0">
                          <a:latin typeface="Calibri"/>
                          <a:cs typeface="Calibri"/>
                        </a:rPr>
                        <a:t> 	</a:t>
                      </a:r>
                      <a:r>
                        <a:rPr sz="1000" u="heavy" spc="-5" dirty="0">
                          <a:latin typeface="Calibri"/>
                          <a:cs typeface="Calibri"/>
                        </a:rPr>
                        <a:t>Pacemakers	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7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Cancer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detection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Body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dust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…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" name="object 92"/>
          <p:cNvSpPr/>
          <p:nvPr/>
        </p:nvSpPr>
        <p:spPr>
          <a:xfrm>
            <a:off x="7744969" y="4386071"/>
            <a:ext cx="1137285" cy="216535"/>
          </a:xfrm>
          <a:custGeom>
            <a:avLst/>
            <a:gdLst/>
            <a:ahLst/>
            <a:cxnLst/>
            <a:rect l="l" t="t" r="r" b="b"/>
            <a:pathLst>
              <a:path w="1137284" h="216535">
                <a:moveTo>
                  <a:pt x="1100836" y="0"/>
                </a:moveTo>
                <a:lnTo>
                  <a:pt x="36068" y="0"/>
                </a:lnTo>
                <a:lnTo>
                  <a:pt x="22025" y="2835"/>
                </a:lnTo>
                <a:lnTo>
                  <a:pt x="10561" y="10566"/>
                </a:lnTo>
                <a:lnTo>
                  <a:pt x="2833" y="22031"/>
                </a:lnTo>
                <a:lnTo>
                  <a:pt x="0" y="36068"/>
                </a:lnTo>
                <a:lnTo>
                  <a:pt x="0" y="216408"/>
                </a:lnTo>
                <a:lnTo>
                  <a:pt x="1136904" y="216408"/>
                </a:lnTo>
                <a:lnTo>
                  <a:pt x="1136904" y="36068"/>
                </a:lnTo>
                <a:lnTo>
                  <a:pt x="1134068" y="22031"/>
                </a:lnTo>
                <a:lnTo>
                  <a:pt x="1126337" y="10566"/>
                </a:lnTo>
                <a:lnTo>
                  <a:pt x="1114872" y="2835"/>
                </a:lnTo>
                <a:lnTo>
                  <a:pt x="110083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897035" y="4407168"/>
            <a:ext cx="83121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94" name="object 94"/>
          <p:cNvGraphicFramePr>
            <a:graphicFrameLocks noGrp="1"/>
          </p:cNvGraphicFramePr>
          <p:nvPr/>
        </p:nvGraphicFramePr>
        <p:xfrm>
          <a:off x="7738618" y="4669278"/>
          <a:ext cx="1136903" cy="944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661"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48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Diabetes</a:t>
                      </a:r>
                      <a:r>
                        <a:rPr sz="1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control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900"/>
                        </a:lnSpc>
                        <a:tabLst>
                          <a:tab pos="1118235" algn="l"/>
                        </a:tabLst>
                      </a:pPr>
                      <a:r>
                        <a:rPr sz="1000" u="sng" dirty="0">
                          <a:latin typeface="Calibri"/>
                          <a:cs typeface="Calibri"/>
                        </a:rPr>
                        <a:t> 	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Remote hearing</a:t>
                      </a:r>
                      <a:r>
                        <a:rPr sz="1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aids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…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5" name="object 95"/>
          <p:cNvSpPr/>
          <p:nvPr/>
        </p:nvSpPr>
        <p:spPr>
          <a:xfrm>
            <a:off x="10239757" y="4386071"/>
            <a:ext cx="1135380" cy="216535"/>
          </a:xfrm>
          <a:custGeom>
            <a:avLst/>
            <a:gdLst/>
            <a:ahLst/>
            <a:cxnLst/>
            <a:rect l="l" t="t" r="r" b="b"/>
            <a:pathLst>
              <a:path w="1135379" h="216535">
                <a:moveTo>
                  <a:pt x="1099312" y="0"/>
                </a:moveTo>
                <a:lnTo>
                  <a:pt x="36068" y="0"/>
                </a:lnTo>
                <a:lnTo>
                  <a:pt x="22025" y="2835"/>
                </a:lnTo>
                <a:lnTo>
                  <a:pt x="10561" y="10566"/>
                </a:lnTo>
                <a:lnTo>
                  <a:pt x="2833" y="22031"/>
                </a:lnTo>
                <a:lnTo>
                  <a:pt x="0" y="36068"/>
                </a:lnTo>
                <a:lnTo>
                  <a:pt x="0" y="216408"/>
                </a:lnTo>
                <a:lnTo>
                  <a:pt x="1135380" y="216408"/>
                </a:lnTo>
                <a:lnTo>
                  <a:pt x="1135380" y="36068"/>
                </a:lnTo>
                <a:lnTo>
                  <a:pt x="1132544" y="22031"/>
                </a:lnTo>
                <a:lnTo>
                  <a:pt x="1124813" y="10566"/>
                </a:lnTo>
                <a:lnTo>
                  <a:pt x="1113348" y="2835"/>
                </a:lnTo>
                <a:lnTo>
                  <a:pt x="1099312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0333970" y="4407168"/>
            <a:ext cx="94678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Remote</a:t>
            </a:r>
            <a:r>
              <a:rPr sz="11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10239756" y="4675628"/>
            <a:ext cx="1135380" cy="291465"/>
          </a:xfrm>
          <a:custGeom>
            <a:avLst/>
            <a:gdLst/>
            <a:ahLst/>
            <a:cxnLst/>
            <a:rect l="l" t="t" r="r" b="b"/>
            <a:pathLst>
              <a:path w="1135379" h="291464">
                <a:moveTo>
                  <a:pt x="0" y="9258"/>
                </a:moveTo>
                <a:lnTo>
                  <a:pt x="0" y="4152"/>
                </a:lnTo>
                <a:lnTo>
                  <a:pt x="4140" y="0"/>
                </a:lnTo>
                <a:lnTo>
                  <a:pt x="9258" y="0"/>
                </a:lnTo>
                <a:lnTo>
                  <a:pt x="1126121" y="0"/>
                </a:lnTo>
                <a:lnTo>
                  <a:pt x="1131239" y="0"/>
                </a:lnTo>
                <a:lnTo>
                  <a:pt x="1135380" y="4152"/>
                </a:lnTo>
                <a:lnTo>
                  <a:pt x="1135380" y="9258"/>
                </a:lnTo>
                <a:lnTo>
                  <a:pt x="1135380" y="281838"/>
                </a:lnTo>
                <a:lnTo>
                  <a:pt x="1135380" y="286943"/>
                </a:lnTo>
                <a:lnTo>
                  <a:pt x="1131239" y="291084"/>
                </a:lnTo>
                <a:lnTo>
                  <a:pt x="1126121" y="291084"/>
                </a:lnTo>
                <a:lnTo>
                  <a:pt x="9258" y="291084"/>
                </a:lnTo>
                <a:lnTo>
                  <a:pt x="4140" y="291084"/>
                </a:lnTo>
                <a:lnTo>
                  <a:pt x="0" y="286943"/>
                </a:lnTo>
                <a:lnTo>
                  <a:pt x="0" y="281838"/>
                </a:lnTo>
                <a:lnTo>
                  <a:pt x="0" y="9258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0236313" y="4660766"/>
            <a:ext cx="114236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Ambient</a:t>
            </a:r>
            <a:r>
              <a:rPr sz="1000" spc="-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Assisted</a:t>
            </a:r>
            <a:endParaRPr sz="1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258445" algn="l"/>
                <a:tab pos="1116330" algn="l"/>
              </a:tabLst>
            </a:pPr>
            <a:r>
              <a:rPr sz="1000" u="sng" spc="-5" dirty="0">
                <a:latin typeface="Calibri"/>
                <a:cs typeface="Calibri"/>
              </a:rPr>
              <a:t> 	Living</a:t>
            </a:r>
            <a:r>
              <a:rPr sz="1000" u="sng" spc="-100" dirty="0">
                <a:latin typeface="Calibri"/>
                <a:cs typeface="Calibri"/>
              </a:rPr>
              <a:t> </a:t>
            </a:r>
            <a:r>
              <a:rPr sz="1000" u="sng" spc="-5" dirty="0">
                <a:latin typeface="Calibri"/>
                <a:cs typeface="Calibri"/>
              </a:rPr>
              <a:t>(AAL)	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0239756" y="5003289"/>
            <a:ext cx="1135380" cy="289560"/>
          </a:xfrm>
          <a:custGeom>
            <a:avLst/>
            <a:gdLst/>
            <a:ahLst/>
            <a:cxnLst/>
            <a:rect l="l" t="t" r="r" b="b"/>
            <a:pathLst>
              <a:path w="1135379" h="289560">
                <a:moveTo>
                  <a:pt x="0" y="9207"/>
                </a:moveTo>
                <a:lnTo>
                  <a:pt x="0" y="4127"/>
                </a:lnTo>
                <a:lnTo>
                  <a:pt x="4114" y="0"/>
                </a:lnTo>
                <a:lnTo>
                  <a:pt x="9207" y="0"/>
                </a:lnTo>
                <a:lnTo>
                  <a:pt x="1126172" y="0"/>
                </a:lnTo>
                <a:lnTo>
                  <a:pt x="1131265" y="0"/>
                </a:lnTo>
                <a:lnTo>
                  <a:pt x="1135380" y="4127"/>
                </a:lnTo>
                <a:lnTo>
                  <a:pt x="1135380" y="9207"/>
                </a:lnTo>
                <a:lnTo>
                  <a:pt x="1135380" y="280352"/>
                </a:lnTo>
                <a:lnTo>
                  <a:pt x="1135380" y="285445"/>
                </a:lnTo>
                <a:lnTo>
                  <a:pt x="1131265" y="289560"/>
                </a:lnTo>
                <a:lnTo>
                  <a:pt x="1126172" y="289560"/>
                </a:lnTo>
                <a:lnTo>
                  <a:pt x="9207" y="289560"/>
                </a:lnTo>
                <a:lnTo>
                  <a:pt x="4114" y="289560"/>
                </a:lnTo>
                <a:lnTo>
                  <a:pt x="0" y="285445"/>
                </a:lnTo>
                <a:lnTo>
                  <a:pt x="0" y="280352"/>
                </a:lnTo>
                <a:lnTo>
                  <a:pt x="0" y="9207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10751261" y="5063738"/>
            <a:ext cx="11303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…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993125" y="4386071"/>
            <a:ext cx="1135380" cy="216535"/>
          </a:xfrm>
          <a:custGeom>
            <a:avLst/>
            <a:gdLst/>
            <a:ahLst/>
            <a:cxnLst/>
            <a:rect l="l" t="t" r="r" b="b"/>
            <a:pathLst>
              <a:path w="1135379" h="216535">
                <a:moveTo>
                  <a:pt x="1099312" y="0"/>
                </a:moveTo>
                <a:lnTo>
                  <a:pt x="36068" y="0"/>
                </a:lnTo>
                <a:lnTo>
                  <a:pt x="22025" y="2835"/>
                </a:lnTo>
                <a:lnTo>
                  <a:pt x="10561" y="10566"/>
                </a:lnTo>
                <a:lnTo>
                  <a:pt x="2833" y="22031"/>
                </a:lnTo>
                <a:lnTo>
                  <a:pt x="0" y="36068"/>
                </a:lnTo>
                <a:lnTo>
                  <a:pt x="0" y="216408"/>
                </a:lnTo>
                <a:lnTo>
                  <a:pt x="1135380" y="216408"/>
                </a:lnTo>
                <a:lnTo>
                  <a:pt x="1135380" y="36068"/>
                </a:lnTo>
                <a:lnTo>
                  <a:pt x="1132544" y="22031"/>
                </a:lnTo>
                <a:lnTo>
                  <a:pt x="1124813" y="10566"/>
                </a:lnTo>
                <a:lnTo>
                  <a:pt x="1113348" y="2835"/>
                </a:lnTo>
                <a:lnTo>
                  <a:pt x="1099312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9264807" y="4407168"/>
            <a:ext cx="58991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Wearable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0236263" y="5139961"/>
            <a:ext cx="114236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29030" algn="l"/>
              </a:tabLst>
            </a:pPr>
            <a:r>
              <a:rPr sz="1000" u="sng" spc="-5" dirty="0">
                <a:latin typeface="Calibri"/>
                <a:cs typeface="Calibri"/>
              </a:rPr>
              <a:t> 	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104" name="object 104"/>
          <p:cNvGraphicFramePr>
            <a:graphicFrameLocks noGrp="1"/>
          </p:cNvGraphicFramePr>
          <p:nvPr/>
        </p:nvGraphicFramePr>
        <p:xfrm>
          <a:off x="8986773" y="4669278"/>
          <a:ext cx="1135379" cy="1271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661">
                <a:tc>
                  <a:txBody>
                    <a:bodyPr/>
                    <a:lstStyle/>
                    <a:p>
                      <a:pPr algn="ctr">
                        <a:lnSpc>
                          <a:spcPts val="108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Epileptic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seizure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311150" algn="l"/>
                          <a:tab pos="1116330" algn="l"/>
                        </a:tabLst>
                      </a:pPr>
                      <a:r>
                        <a:rPr sz="1000" u="sng" dirty="0">
                          <a:latin typeface="Calibri"/>
                          <a:cs typeface="Calibri"/>
                        </a:rPr>
                        <a:t> 	</a:t>
                      </a:r>
                      <a:r>
                        <a:rPr sz="1000" u="sng" spc="-5" dirty="0">
                          <a:latin typeface="Calibri"/>
                          <a:cs typeface="Calibri"/>
                        </a:rPr>
                        <a:t>detection	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34"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Mental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status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271780" algn="l"/>
                          <a:tab pos="1116330" algn="l"/>
                        </a:tabLst>
                      </a:pPr>
                      <a:r>
                        <a:rPr sz="1000" u="sng" dirty="0">
                          <a:latin typeface="Calibri"/>
                          <a:cs typeface="Calibri"/>
                        </a:rPr>
                        <a:t> 	</a:t>
                      </a:r>
                      <a:r>
                        <a:rPr sz="1000" u="sng" spc="-5" dirty="0">
                          <a:latin typeface="Calibri"/>
                          <a:cs typeface="Calibri"/>
                        </a:rPr>
                        <a:t>monitoring	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Sleep</a:t>
                      </a:r>
                      <a:r>
                        <a:rPr sz="1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analysis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…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007188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5" name="object 105"/>
          <p:cNvSpPr/>
          <p:nvPr/>
        </p:nvSpPr>
        <p:spPr>
          <a:xfrm>
            <a:off x="5623559" y="3442715"/>
            <a:ext cx="934719" cy="934719"/>
          </a:xfrm>
          <a:custGeom>
            <a:avLst/>
            <a:gdLst/>
            <a:ahLst/>
            <a:cxnLst/>
            <a:rect l="l" t="t" r="r" b="b"/>
            <a:pathLst>
              <a:path w="934720" h="934720">
                <a:moveTo>
                  <a:pt x="467106" y="0"/>
                </a:moveTo>
                <a:lnTo>
                  <a:pt x="419347" y="2411"/>
                </a:lnTo>
                <a:lnTo>
                  <a:pt x="372967" y="9489"/>
                </a:lnTo>
                <a:lnTo>
                  <a:pt x="328203" y="21000"/>
                </a:lnTo>
                <a:lnTo>
                  <a:pt x="285287" y="36707"/>
                </a:lnTo>
                <a:lnTo>
                  <a:pt x="244455" y="56377"/>
                </a:lnTo>
                <a:lnTo>
                  <a:pt x="205942" y="79774"/>
                </a:lnTo>
                <a:lnTo>
                  <a:pt x="169983" y="106664"/>
                </a:lnTo>
                <a:lnTo>
                  <a:pt x="136812" y="136812"/>
                </a:lnTo>
                <a:lnTo>
                  <a:pt x="106664" y="169983"/>
                </a:lnTo>
                <a:lnTo>
                  <a:pt x="79774" y="205942"/>
                </a:lnTo>
                <a:lnTo>
                  <a:pt x="56377" y="244455"/>
                </a:lnTo>
                <a:lnTo>
                  <a:pt x="36707" y="285287"/>
                </a:lnTo>
                <a:lnTo>
                  <a:pt x="21000" y="328203"/>
                </a:lnTo>
                <a:lnTo>
                  <a:pt x="9489" y="372967"/>
                </a:lnTo>
                <a:lnTo>
                  <a:pt x="2411" y="419347"/>
                </a:lnTo>
                <a:lnTo>
                  <a:pt x="0" y="467105"/>
                </a:lnTo>
                <a:lnTo>
                  <a:pt x="2411" y="514864"/>
                </a:lnTo>
                <a:lnTo>
                  <a:pt x="9489" y="561244"/>
                </a:lnTo>
                <a:lnTo>
                  <a:pt x="21000" y="606008"/>
                </a:lnTo>
                <a:lnTo>
                  <a:pt x="36707" y="648924"/>
                </a:lnTo>
                <a:lnTo>
                  <a:pt x="56377" y="689756"/>
                </a:lnTo>
                <a:lnTo>
                  <a:pt x="79774" y="728269"/>
                </a:lnTo>
                <a:lnTo>
                  <a:pt x="106664" y="764228"/>
                </a:lnTo>
                <a:lnTo>
                  <a:pt x="136812" y="797399"/>
                </a:lnTo>
                <a:lnTo>
                  <a:pt x="169983" y="827547"/>
                </a:lnTo>
                <a:lnTo>
                  <a:pt x="205942" y="854437"/>
                </a:lnTo>
                <a:lnTo>
                  <a:pt x="244455" y="877834"/>
                </a:lnTo>
                <a:lnTo>
                  <a:pt x="285287" y="897504"/>
                </a:lnTo>
                <a:lnTo>
                  <a:pt x="328203" y="913211"/>
                </a:lnTo>
                <a:lnTo>
                  <a:pt x="372967" y="924722"/>
                </a:lnTo>
                <a:lnTo>
                  <a:pt x="419347" y="931800"/>
                </a:lnTo>
                <a:lnTo>
                  <a:pt x="467106" y="934211"/>
                </a:lnTo>
                <a:lnTo>
                  <a:pt x="514864" y="931800"/>
                </a:lnTo>
                <a:lnTo>
                  <a:pt x="561244" y="924722"/>
                </a:lnTo>
                <a:lnTo>
                  <a:pt x="606008" y="913211"/>
                </a:lnTo>
                <a:lnTo>
                  <a:pt x="648924" y="897504"/>
                </a:lnTo>
                <a:lnTo>
                  <a:pt x="689756" y="877834"/>
                </a:lnTo>
                <a:lnTo>
                  <a:pt x="728269" y="854437"/>
                </a:lnTo>
                <a:lnTo>
                  <a:pt x="764228" y="827547"/>
                </a:lnTo>
                <a:lnTo>
                  <a:pt x="797399" y="797399"/>
                </a:lnTo>
                <a:lnTo>
                  <a:pt x="827547" y="764228"/>
                </a:lnTo>
                <a:lnTo>
                  <a:pt x="854437" y="728269"/>
                </a:lnTo>
                <a:lnTo>
                  <a:pt x="877834" y="689756"/>
                </a:lnTo>
                <a:lnTo>
                  <a:pt x="897504" y="648924"/>
                </a:lnTo>
                <a:lnTo>
                  <a:pt x="913211" y="606008"/>
                </a:lnTo>
                <a:lnTo>
                  <a:pt x="924722" y="561244"/>
                </a:lnTo>
                <a:lnTo>
                  <a:pt x="931800" y="514864"/>
                </a:lnTo>
                <a:lnTo>
                  <a:pt x="934212" y="467105"/>
                </a:lnTo>
                <a:lnTo>
                  <a:pt x="931800" y="419347"/>
                </a:lnTo>
                <a:lnTo>
                  <a:pt x="924722" y="372967"/>
                </a:lnTo>
                <a:lnTo>
                  <a:pt x="913211" y="328203"/>
                </a:lnTo>
                <a:lnTo>
                  <a:pt x="897504" y="285287"/>
                </a:lnTo>
                <a:lnTo>
                  <a:pt x="877834" y="244455"/>
                </a:lnTo>
                <a:lnTo>
                  <a:pt x="854437" y="205942"/>
                </a:lnTo>
                <a:lnTo>
                  <a:pt x="827547" y="169983"/>
                </a:lnTo>
                <a:lnTo>
                  <a:pt x="797399" y="136812"/>
                </a:lnTo>
                <a:lnTo>
                  <a:pt x="764228" y="106664"/>
                </a:lnTo>
                <a:lnTo>
                  <a:pt x="728269" y="79774"/>
                </a:lnTo>
                <a:lnTo>
                  <a:pt x="689756" y="56377"/>
                </a:lnTo>
                <a:lnTo>
                  <a:pt x="648924" y="36707"/>
                </a:lnTo>
                <a:lnTo>
                  <a:pt x="606008" y="21000"/>
                </a:lnTo>
                <a:lnTo>
                  <a:pt x="561244" y="9489"/>
                </a:lnTo>
                <a:lnTo>
                  <a:pt x="514864" y="2411"/>
                </a:lnTo>
                <a:lnTo>
                  <a:pt x="467106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5803201" y="3775392"/>
            <a:ext cx="5721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1445240" y="6541589"/>
            <a:ext cx="1289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283829" y="1064901"/>
            <a:ext cx="699262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Disclaimer: </a:t>
            </a:r>
            <a:r>
              <a:rPr sz="1600" dirty="0">
                <a:solidFill>
                  <a:srgbClr val="00A6D6"/>
                </a:solidFill>
                <a:latin typeface="Calibri"/>
                <a:cs typeface="Calibri"/>
              </a:rPr>
              <a:t>In this </a:t>
            </a:r>
            <a:r>
              <a:rPr sz="1600" spc="-10" dirty="0">
                <a:solidFill>
                  <a:srgbClr val="00A6D6"/>
                </a:solidFill>
                <a:latin typeface="Calibri"/>
                <a:cs typeface="Calibri"/>
              </a:rPr>
              <a:t>presentation, MBANs </a:t>
            </a: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and </a:t>
            </a:r>
            <a:r>
              <a:rPr sz="1600" spc="-10" dirty="0">
                <a:solidFill>
                  <a:srgbClr val="00A6D6"/>
                </a:solidFill>
                <a:latin typeface="Calibri"/>
                <a:cs typeface="Calibri"/>
              </a:rPr>
              <a:t>WBANs </a:t>
            </a: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will be used</a:t>
            </a:r>
            <a:r>
              <a:rPr sz="1600" spc="114" dirty="0">
                <a:solidFill>
                  <a:srgbClr val="00A6D6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A6D6"/>
                </a:solidFill>
                <a:latin typeface="Calibri"/>
                <a:cs typeface="Calibri"/>
              </a:rPr>
              <a:t>interchangeably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9" name="Slide Number Placeholder 108">
            <a:extLst>
              <a:ext uri="{FF2B5EF4-FFF2-40B4-BE49-F238E27FC236}">
                <a16:creationId xmlns:a16="http://schemas.microsoft.com/office/drawing/2014/main" id="{10712166-5F1B-461C-A0A0-5693E40DDA5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352361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0" dirty="0"/>
              <a:t>IEEE </a:t>
            </a:r>
            <a:r>
              <a:rPr spc="-50" dirty="0"/>
              <a:t>802.15.6</a:t>
            </a:r>
            <a:r>
              <a:rPr spc="-170" dirty="0"/>
              <a:t> </a:t>
            </a:r>
            <a:r>
              <a:rPr spc="-50" dirty="0"/>
              <a:t>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206819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The IEEE 802.15.6 standard</a:t>
            </a:r>
            <a:r>
              <a:rPr sz="1100" b="1" spc="-7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7737" y="1633727"/>
            <a:ext cx="5122545" cy="254635"/>
          </a:xfrm>
          <a:custGeom>
            <a:avLst/>
            <a:gdLst/>
            <a:ahLst/>
            <a:cxnLst/>
            <a:rect l="l" t="t" r="r" b="b"/>
            <a:pathLst>
              <a:path w="5122545" h="254635">
                <a:moveTo>
                  <a:pt x="5079746" y="0"/>
                </a:moveTo>
                <a:lnTo>
                  <a:pt x="42418" y="0"/>
                </a:lnTo>
                <a:lnTo>
                  <a:pt x="25905" y="3332"/>
                </a:lnTo>
                <a:lnTo>
                  <a:pt x="12422" y="12422"/>
                </a:lnTo>
                <a:lnTo>
                  <a:pt x="3332" y="25905"/>
                </a:lnTo>
                <a:lnTo>
                  <a:pt x="0" y="42418"/>
                </a:lnTo>
                <a:lnTo>
                  <a:pt x="0" y="254508"/>
                </a:lnTo>
                <a:lnTo>
                  <a:pt x="5122164" y="254508"/>
                </a:lnTo>
                <a:lnTo>
                  <a:pt x="5122164" y="42418"/>
                </a:lnTo>
                <a:lnTo>
                  <a:pt x="5118831" y="25905"/>
                </a:lnTo>
                <a:lnTo>
                  <a:pt x="5109741" y="12422"/>
                </a:lnTo>
                <a:lnTo>
                  <a:pt x="5096258" y="3332"/>
                </a:lnTo>
                <a:lnTo>
                  <a:pt x="5079746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3576" y="1932432"/>
            <a:ext cx="1652270" cy="452755"/>
          </a:xfrm>
          <a:custGeom>
            <a:avLst/>
            <a:gdLst/>
            <a:ahLst/>
            <a:cxnLst/>
            <a:rect l="l" t="t" r="r" b="b"/>
            <a:pathLst>
              <a:path w="1652270" h="452755">
                <a:moveTo>
                  <a:pt x="0" y="0"/>
                </a:moveTo>
                <a:lnTo>
                  <a:pt x="1652016" y="0"/>
                </a:lnTo>
                <a:lnTo>
                  <a:pt x="1652016" y="452627"/>
                </a:lnTo>
                <a:lnTo>
                  <a:pt x="0" y="45262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59802" y="1625790"/>
          <a:ext cx="5122162" cy="751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2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508">
                <a:tc gridSpan="3">
                  <a:txBody>
                    <a:bodyPr/>
                    <a:lstStyle/>
                    <a:p>
                      <a:pPr marL="161036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Security is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offered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three</a:t>
                      </a:r>
                      <a:r>
                        <a:rPr sz="11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R w="15875">
                      <a:solidFill>
                        <a:srgbClr val="087188"/>
                      </a:solidFill>
                      <a:prstDash val="solid"/>
                    </a:lnR>
                    <a:lnB w="15875">
                      <a:solidFill>
                        <a:srgbClr val="087188"/>
                      </a:solidFill>
                      <a:prstDash val="solid"/>
                    </a:lnB>
                    <a:solidFill>
                      <a:srgbClr val="00718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24">
                <a:tc>
                  <a:txBody>
                    <a:bodyPr/>
                    <a:lstStyle/>
                    <a:p>
                      <a:pPr marL="415925" marR="410845" indent="126364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Unsecured 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7188"/>
                      </a:solidFill>
                      <a:prstDash val="solid"/>
                    </a:lnL>
                    <a:lnR w="12700">
                      <a:solidFill>
                        <a:srgbClr val="007188"/>
                      </a:solidFill>
                      <a:prstDash val="solid"/>
                    </a:lnR>
                    <a:lnT w="15875">
                      <a:solidFill>
                        <a:srgbClr val="087188"/>
                      </a:solidFill>
                      <a:prstDash val="solid"/>
                    </a:lnT>
                    <a:lnB w="12700">
                      <a:solidFill>
                        <a:srgbClr val="00718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935" marR="294640" indent="-32321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Authentication without  encryption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12700">
                      <a:solidFill>
                        <a:srgbClr val="007188"/>
                      </a:solidFill>
                      <a:prstDash val="solid"/>
                    </a:lnL>
                    <a:lnR w="12700">
                      <a:solidFill>
                        <a:srgbClr val="007188"/>
                      </a:solidFill>
                      <a:prstDash val="solid"/>
                    </a:lnR>
                    <a:lnT w="15875">
                      <a:solidFill>
                        <a:srgbClr val="08718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3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Authentication with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encryption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7188"/>
                      </a:solidFill>
                      <a:prstDash val="solid"/>
                    </a:lnL>
                    <a:lnR w="12700">
                      <a:solidFill>
                        <a:srgbClr val="007188"/>
                      </a:solidFill>
                      <a:prstDash val="solid"/>
                    </a:lnR>
                    <a:lnT w="15875">
                      <a:solidFill>
                        <a:srgbClr val="087188"/>
                      </a:solidFill>
                      <a:prstDash val="solid"/>
                    </a:lnT>
                    <a:lnB w="12700">
                      <a:solidFill>
                        <a:srgbClr val="0071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63167" y="3425952"/>
            <a:ext cx="236220" cy="2037714"/>
          </a:xfrm>
          <a:custGeom>
            <a:avLst/>
            <a:gdLst/>
            <a:ahLst/>
            <a:cxnLst/>
            <a:rect l="l" t="t" r="r" b="b"/>
            <a:pathLst>
              <a:path w="236219" h="2037714">
                <a:moveTo>
                  <a:pt x="236220" y="0"/>
                </a:moveTo>
                <a:lnTo>
                  <a:pt x="39370" y="0"/>
                </a:lnTo>
                <a:lnTo>
                  <a:pt x="24045" y="3094"/>
                </a:lnTo>
                <a:lnTo>
                  <a:pt x="11531" y="11531"/>
                </a:lnTo>
                <a:lnTo>
                  <a:pt x="3094" y="24045"/>
                </a:lnTo>
                <a:lnTo>
                  <a:pt x="0" y="39369"/>
                </a:lnTo>
                <a:lnTo>
                  <a:pt x="0" y="1998218"/>
                </a:lnTo>
                <a:lnTo>
                  <a:pt x="3094" y="2013542"/>
                </a:lnTo>
                <a:lnTo>
                  <a:pt x="11531" y="2026056"/>
                </a:lnTo>
                <a:lnTo>
                  <a:pt x="24045" y="2034493"/>
                </a:lnTo>
                <a:lnTo>
                  <a:pt x="39370" y="2037588"/>
                </a:lnTo>
                <a:lnTo>
                  <a:pt x="236220" y="2037588"/>
                </a:lnTo>
                <a:lnTo>
                  <a:pt x="236220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3167" y="3425952"/>
            <a:ext cx="236220" cy="2037714"/>
          </a:xfrm>
          <a:custGeom>
            <a:avLst/>
            <a:gdLst/>
            <a:ahLst/>
            <a:cxnLst/>
            <a:rect l="l" t="t" r="r" b="b"/>
            <a:pathLst>
              <a:path w="236219" h="2037714">
                <a:moveTo>
                  <a:pt x="0" y="1998218"/>
                </a:moveTo>
                <a:lnTo>
                  <a:pt x="0" y="39369"/>
                </a:lnTo>
                <a:lnTo>
                  <a:pt x="3094" y="24045"/>
                </a:lnTo>
                <a:lnTo>
                  <a:pt x="11531" y="11531"/>
                </a:lnTo>
                <a:lnTo>
                  <a:pt x="24045" y="3094"/>
                </a:lnTo>
                <a:lnTo>
                  <a:pt x="39370" y="0"/>
                </a:lnTo>
                <a:lnTo>
                  <a:pt x="236220" y="0"/>
                </a:lnTo>
                <a:lnTo>
                  <a:pt x="236220" y="2037588"/>
                </a:lnTo>
                <a:lnTo>
                  <a:pt x="39370" y="2037588"/>
                </a:lnTo>
                <a:lnTo>
                  <a:pt x="24045" y="2034493"/>
                </a:lnTo>
                <a:lnTo>
                  <a:pt x="11531" y="2026056"/>
                </a:lnTo>
                <a:lnTo>
                  <a:pt x="3094" y="2013542"/>
                </a:lnTo>
                <a:lnTo>
                  <a:pt x="0" y="1998218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6190" y="3799545"/>
            <a:ext cx="165735" cy="12928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uri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diagram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5483" y="3425952"/>
            <a:ext cx="5108575" cy="2037714"/>
          </a:xfrm>
          <a:custGeom>
            <a:avLst/>
            <a:gdLst/>
            <a:ahLst/>
            <a:cxnLst/>
            <a:rect l="l" t="t" r="r" b="b"/>
            <a:pathLst>
              <a:path w="5108575" h="2037714">
                <a:moveTo>
                  <a:pt x="0" y="0"/>
                </a:moveTo>
                <a:lnTo>
                  <a:pt x="5108448" y="0"/>
                </a:lnTo>
                <a:lnTo>
                  <a:pt x="5108448" y="2037588"/>
                </a:lnTo>
                <a:lnTo>
                  <a:pt x="0" y="203758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72539" y="3633215"/>
            <a:ext cx="4975859" cy="1623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4911" y="2782823"/>
            <a:ext cx="1609725" cy="216535"/>
          </a:xfrm>
          <a:custGeom>
            <a:avLst/>
            <a:gdLst/>
            <a:ahLst/>
            <a:cxnLst/>
            <a:rect l="l" t="t" r="r" b="b"/>
            <a:pathLst>
              <a:path w="1609725" h="216535">
                <a:moveTo>
                  <a:pt x="1609344" y="0"/>
                </a:moveTo>
                <a:lnTo>
                  <a:pt x="804672" y="108204"/>
                </a:lnTo>
                <a:lnTo>
                  <a:pt x="0" y="108204"/>
                </a:lnTo>
                <a:lnTo>
                  <a:pt x="804672" y="216408"/>
                </a:lnTo>
                <a:lnTo>
                  <a:pt x="1609344" y="108204"/>
                </a:lnTo>
                <a:lnTo>
                  <a:pt x="804672" y="108204"/>
                </a:lnTo>
                <a:lnTo>
                  <a:pt x="0" y="0"/>
                </a:lnTo>
                <a:lnTo>
                  <a:pt x="1609344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40629" y="2596808"/>
            <a:ext cx="162179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The </a:t>
            </a:r>
            <a:r>
              <a:rPr sz="1000" spc="-5" dirty="0">
                <a:latin typeface="Calibri"/>
                <a:cs typeface="Calibri"/>
              </a:rPr>
              <a:t>network’s central  coordinator (hub) </a:t>
            </a:r>
            <a:r>
              <a:rPr sz="1000" spc="-10" dirty="0">
                <a:latin typeface="Calibri"/>
                <a:cs typeface="Calibri"/>
              </a:rPr>
              <a:t>must </a:t>
            </a:r>
            <a:r>
              <a:rPr sz="1000" spc="-5" dirty="0">
                <a:latin typeface="Calibri"/>
                <a:cs typeface="Calibri"/>
              </a:rPr>
              <a:t>choose  a security </a:t>
            </a:r>
            <a:r>
              <a:rPr sz="1000" spc="-10" dirty="0">
                <a:latin typeface="Calibri"/>
                <a:cs typeface="Calibri"/>
              </a:rPr>
              <a:t>level </a:t>
            </a:r>
            <a:r>
              <a:rPr sz="1000" spc="-5" dirty="0">
                <a:latin typeface="Calibri"/>
                <a:cs typeface="Calibri"/>
              </a:rPr>
              <a:t>before  initiating a</a:t>
            </a:r>
            <a:r>
              <a:rPr sz="1000" spc="-9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connection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49133" y="1826514"/>
            <a:ext cx="2620010" cy="2618740"/>
          </a:xfrm>
          <a:custGeom>
            <a:avLst/>
            <a:gdLst/>
            <a:ahLst/>
            <a:cxnLst/>
            <a:rect l="l" t="t" r="r" b="b"/>
            <a:pathLst>
              <a:path w="2620009" h="2618740">
                <a:moveTo>
                  <a:pt x="0" y="0"/>
                </a:moveTo>
                <a:lnTo>
                  <a:pt x="2619755" y="0"/>
                </a:lnTo>
                <a:lnTo>
                  <a:pt x="2619755" y="2618232"/>
                </a:lnTo>
                <a:lnTo>
                  <a:pt x="0" y="261823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C33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9133" y="1625346"/>
            <a:ext cx="2620010" cy="218440"/>
          </a:xfrm>
          <a:custGeom>
            <a:avLst/>
            <a:gdLst/>
            <a:ahLst/>
            <a:cxnLst/>
            <a:rect l="l" t="t" r="r" b="b"/>
            <a:pathLst>
              <a:path w="2620009" h="218439">
                <a:moveTo>
                  <a:pt x="2583434" y="0"/>
                </a:moveTo>
                <a:lnTo>
                  <a:pt x="36322" y="0"/>
                </a:lnTo>
                <a:lnTo>
                  <a:pt x="22181" y="2853"/>
                </a:lnTo>
                <a:lnTo>
                  <a:pt x="10636" y="10636"/>
                </a:lnTo>
                <a:lnTo>
                  <a:pt x="2853" y="22181"/>
                </a:lnTo>
                <a:lnTo>
                  <a:pt x="0" y="36322"/>
                </a:lnTo>
                <a:lnTo>
                  <a:pt x="0" y="217932"/>
                </a:lnTo>
                <a:lnTo>
                  <a:pt x="2619756" y="217932"/>
                </a:lnTo>
                <a:lnTo>
                  <a:pt x="2619756" y="36322"/>
                </a:lnTo>
                <a:lnTo>
                  <a:pt x="2616900" y="22181"/>
                </a:lnTo>
                <a:lnTo>
                  <a:pt x="2609114" y="10636"/>
                </a:lnTo>
                <a:lnTo>
                  <a:pt x="2597569" y="2853"/>
                </a:lnTo>
                <a:lnTo>
                  <a:pt x="2583434" y="0"/>
                </a:lnTo>
                <a:close/>
              </a:path>
            </a:pathLst>
          </a:custGeom>
          <a:solidFill>
            <a:srgbClr val="007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9133" y="1625346"/>
            <a:ext cx="2620010" cy="218440"/>
          </a:xfrm>
          <a:custGeom>
            <a:avLst/>
            <a:gdLst/>
            <a:ahLst/>
            <a:cxnLst/>
            <a:rect l="l" t="t" r="r" b="b"/>
            <a:pathLst>
              <a:path w="2620009" h="218439">
                <a:moveTo>
                  <a:pt x="36322" y="0"/>
                </a:moveTo>
                <a:lnTo>
                  <a:pt x="2583434" y="0"/>
                </a:lnTo>
                <a:lnTo>
                  <a:pt x="2597569" y="2853"/>
                </a:lnTo>
                <a:lnTo>
                  <a:pt x="2609114" y="10636"/>
                </a:lnTo>
                <a:lnTo>
                  <a:pt x="2616900" y="22181"/>
                </a:lnTo>
                <a:lnTo>
                  <a:pt x="2619756" y="36322"/>
                </a:lnTo>
                <a:lnTo>
                  <a:pt x="2619756" y="217932"/>
                </a:lnTo>
                <a:lnTo>
                  <a:pt x="0" y="217932"/>
                </a:lnTo>
                <a:lnTo>
                  <a:pt x="0" y="36322"/>
                </a:lnTo>
                <a:lnTo>
                  <a:pt x="2853" y="22181"/>
                </a:lnTo>
                <a:lnTo>
                  <a:pt x="10636" y="10636"/>
                </a:lnTo>
                <a:lnTo>
                  <a:pt x="22181" y="2853"/>
                </a:lnTo>
                <a:lnTo>
                  <a:pt x="36322" y="0"/>
                </a:lnTo>
                <a:close/>
              </a:path>
            </a:pathLst>
          </a:custGeom>
          <a:ln w="19049">
            <a:solidFill>
              <a:srgbClr val="C33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747068" y="1641568"/>
            <a:ext cx="222186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Association /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Disassociation</a:t>
            </a:r>
            <a:r>
              <a:rPr sz="11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protocols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00188" y="1885188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4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55221" y="1961672"/>
            <a:ext cx="180530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Master-key pre-shared</a:t>
            </a:r>
            <a:r>
              <a:rPr sz="1000" spc="-7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600188" y="2249423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4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07589" y="2325354"/>
            <a:ext cx="150241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Unauthenticated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00188" y="2612135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4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087809" y="2689037"/>
            <a:ext cx="15417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Public-key hidden</a:t>
            </a:r>
            <a:r>
              <a:rPr sz="1000" spc="-1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00188" y="2976372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5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921693" y="3052717"/>
            <a:ext cx="187388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Password authenticated</a:t>
            </a:r>
            <a:r>
              <a:rPr sz="1000" spc="-8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00188" y="3339084"/>
            <a:ext cx="2517775" cy="323215"/>
          </a:xfrm>
          <a:custGeom>
            <a:avLst/>
            <a:gdLst/>
            <a:ahLst/>
            <a:cxnLst/>
            <a:rect l="l" t="t" r="r" b="b"/>
            <a:pathLst>
              <a:path w="2517775" h="323214">
                <a:moveTo>
                  <a:pt x="0" y="0"/>
                </a:moveTo>
                <a:lnTo>
                  <a:pt x="2517648" y="0"/>
                </a:lnTo>
                <a:lnTo>
                  <a:pt x="2517648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82653" y="3416400"/>
            <a:ext cx="17500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Display </a:t>
            </a:r>
            <a:r>
              <a:rPr sz="1000" spc="-5" dirty="0">
                <a:latin typeface="Calibri"/>
                <a:cs typeface="Calibri"/>
              </a:rPr>
              <a:t>authenticated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00188" y="3703320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5">
                <a:moveTo>
                  <a:pt x="0" y="0"/>
                </a:moveTo>
                <a:lnTo>
                  <a:pt x="2517648" y="0"/>
                </a:lnTo>
                <a:lnTo>
                  <a:pt x="2517648" y="321563"/>
                </a:lnTo>
                <a:lnTo>
                  <a:pt x="0" y="3215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976525" y="3780082"/>
            <a:ext cx="176276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PTK </a:t>
            </a:r>
            <a:r>
              <a:rPr sz="1000" spc="-5" dirty="0">
                <a:latin typeface="Calibri"/>
                <a:cs typeface="Calibri"/>
              </a:rPr>
              <a:t>creation and </a:t>
            </a:r>
            <a:r>
              <a:rPr sz="1000" spc="-10" dirty="0">
                <a:latin typeface="Calibri"/>
                <a:cs typeface="Calibri"/>
              </a:rPr>
              <a:t>GTK </a:t>
            </a:r>
            <a:r>
              <a:rPr sz="1000" spc="-5" dirty="0">
                <a:latin typeface="Calibri"/>
                <a:cs typeface="Calibri"/>
              </a:rPr>
              <a:t>distribution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00188" y="4067555"/>
            <a:ext cx="2517775" cy="321945"/>
          </a:xfrm>
          <a:custGeom>
            <a:avLst/>
            <a:gdLst/>
            <a:ahLst/>
            <a:cxnLst/>
            <a:rect l="l" t="t" r="r" b="b"/>
            <a:pathLst>
              <a:path w="2517775" h="321945">
                <a:moveTo>
                  <a:pt x="0" y="0"/>
                </a:moveTo>
                <a:lnTo>
                  <a:pt x="2517648" y="0"/>
                </a:lnTo>
                <a:lnTo>
                  <a:pt x="2517648" y="321564"/>
                </a:lnTo>
                <a:lnTo>
                  <a:pt x="0" y="3215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480969" y="4143762"/>
            <a:ext cx="75501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Disassociation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56222" y="1699089"/>
            <a:ext cx="1267901" cy="2920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92211" y="4315966"/>
            <a:ext cx="279400" cy="510540"/>
          </a:xfrm>
          <a:custGeom>
            <a:avLst/>
            <a:gdLst/>
            <a:ahLst/>
            <a:cxnLst/>
            <a:rect l="l" t="t" r="r" b="b"/>
            <a:pathLst>
              <a:path w="279400" h="510539">
                <a:moveTo>
                  <a:pt x="231822" y="3737"/>
                </a:moveTo>
                <a:lnTo>
                  <a:pt x="230417" y="5255"/>
                </a:lnTo>
                <a:lnTo>
                  <a:pt x="226704" y="14355"/>
                </a:lnTo>
                <a:lnTo>
                  <a:pt x="223910" y="26530"/>
                </a:lnTo>
                <a:lnTo>
                  <a:pt x="221805" y="41008"/>
                </a:lnTo>
                <a:lnTo>
                  <a:pt x="217742" y="58851"/>
                </a:lnTo>
                <a:lnTo>
                  <a:pt x="199052" y="121452"/>
                </a:lnTo>
                <a:lnTo>
                  <a:pt x="182587" y="168135"/>
                </a:lnTo>
                <a:lnTo>
                  <a:pt x="160646" y="220257"/>
                </a:lnTo>
                <a:lnTo>
                  <a:pt x="134797" y="271419"/>
                </a:lnTo>
                <a:lnTo>
                  <a:pt x="107110" y="320659"/>
                </a:lnTo>
                <a:lnTo>
                  <a:pt x="79654" y="367017"/>
                </a:lnTo>
                <a:lnTo>
                  <a:pt x="54763" y="404433"/>
                </a:lnTo>
                <a:lnTo>
                  <a:pt x="18303" y="447747"/>
                </a:lnTo>
                <a:lnTo>
                  <a:pt x="0" y="461327"/>
                </a:lnTo>
                <a:lnTo>
                  <a:pt x="4902" y="471589"/>
                </a:lnTo>
                <a:lnTo>
                  <a:pt x="8572" y="473633"/>
                </a:lnTo>
                <a:lnTo>
                  <a:pt x="19608" y="485940"/>
                </a:lnTo>
                <a:lnTo>
                  <a:pt x="26962" y="485940"/>
                </a:lnTo>
                <a:lnTo>
                  <a:pt x="28181" y="490042"/>
                </a:lnTo>
                <a:lnTo>
                  <a:pt x="37985" y="498233"/>
                </a:lnTo>
                <a:lnTo>
                  <a:pt x="41668" y="502335"/>
                </a:lnTo>
                <a:lnTo>
                  <a:pt x="42887" y="502335"/>
                </a:lnTo>
                <a:lnTo>
                  <a:pt x="45338" y="506437"/>
                </a:lnTo>
                <a:lnTo>
                  <a:pt x="50241" y="510540"/>
                </a:lnTo>
                <a:lnTo>
                  <a:pt x="55143" y="510540"/>
                </a:lnTo>
                <a:lnTo>
                  <a:pt x="57594" y="508495"/>
                </a:lnTo>
                <a:lnTo>
                  <a:pt x="62496" y="506437"/>
                </a:lnTo>
                <a:lnTo>
                  <a:pt x="95580" y="477735"/>
                </a:lnTo>
                <a:lnTo>
                  <a:pt x="124990" y="431344"/>
                </a:lnTo>
                <a:lnTo>
                  <a:pt x="150723" y="389572"/>
                </a:lnTo>
                <a:lnTo>
                  <a:pt x="160507" y="373231"/>
                </a:lnTo>
                <a:lnTo>
                  <a:pt x="172934" y="352663"/>
                </a:lnTo>
                <a:lnTo>
                  <a:pt x="184672" y="333633"/>
                </a:lnTo>
                <a:lnTo>
                  <a:pt x="192392" y="321906"/>
                </a:lnTo>
                <a:lnTo>
                  <a:pt x="198513" y="311658"/>
                </a:lnTo>
                <a:lnTo>
                  <a:pt x="203415" y="305511"/>
                </a:lnTo>
                <a:lnTo>
                  <a:pt x="204647" y="301409"/>
                </a:lnTo>
                <a:lnTo>
                  <a:pt x="204647" y="293204"/>
                </a:lnTo>
                <a:lnTo>
                  <a:pt x="206657" y="283880"/>
                </a:lnTo>
                <a:lnTo>
                  <a:pt x="208820" y="270649"/>
                </a:lnTo>
                <a:lnTo>
                  <a:pt x="210677" y="258313"/>
                </a:lnTo>
                <a:lnTo>
                  <a:pt x="212001" y="250139"/>
                </a:lnTo>
                <a:lnTo>
                  <a:pt x="213220" y="246049"/>
                </a:lnTo>
                <a:lnTo>
                  <a:pt x="225341" y="246049"/>
                </a:lnTo>
                <a:lnTo>
                  <a:pt x="226627" y="239126"/>
                </a:lnTo>
                <a:lnTo>
                  <a:pt x="227926" y="229641"/>
                </a:lnTo>
                <a:lnTo>
                  <a:pt x="230382" y="212213"/>
                </a:lnTo>
                <a:lnTo>
                  <a:pt x="231722" y="204270"/>
                </a:lnTo>
                <a:lnTo>
                  <a:pt x="232829" y="200939"/>
                </a:lnTo>
                <a:lnTo>
                  <a:pt x="242194" y="200939"/>
                </a:lnTo>
                <a:lnTo>
                  <a:pt x="242460" y="189021"/>
                </a:lnTo>
                <a:lnTo>
                  <a:pt x="242633" y="178384"/>
                </a:lnTo>
                <a:lnTo>
                  <a:pt x="241867" y="151505"/>
                </a:lnTo>
                <a:lnTo>
                  <a:pt x="240182" y="109442"/>
                </a:lnTo>
                <a:lnTo>
                  <a:pt x="238497" y="68531"/>
                </a:lnTo>
                <a:lnTo>
                  <a:pt x="237731" y="45110"/>
                </a:lnTo>
                <a:lnTo>
                  <a:pt x="236946" y="38830"/>
                </a:lnTo>
                <a:lnTo>
                  <a:pt x="235127" y="36396"/>
                </a:lnTo>
                <a:lnTo>
                  <a:pt x="233080" y="34732"/>
                </a:lnTo>
                <a:lnTo>
                  <a:pt x="231609" y="30759"/>
                </a:lnTo>
                <a:lnTo>
                  <a:pt x="229158" y="22555"/>
                </a:lnTo>
                <a:lnTo>
                  <a:pt x="227926" y="14351"/>
                </a:lnTo>
                <a:lnTo>
                  <a:pt x="230377" y="6146"/>
                </a:lnTo>
                <a:lnTo>
                  <a:pt x="231822" y="3737"/>
                </a:lnTo>
                <a:close/>
              </a:path>
              <a:path w="279400" h="510539">
                <a:moveTo>
                  <a:pt x="225341" y="246049"/>
                </a:moveTo>
                <a:lnTo>
                  <a:pt x="214452" y="246049"/>
                </a:lnTo>
                <a:lnTo>
                  <a:pt x="214407" y="248610"/>
                </a:lnTo>
                <a:lnTo>
                  <a:pt x="214011" y="253153"/>
                </a:lnTo>
                <a:lnTo>
                  <a:pt x="212697" y="264502"/>
                </a:lnTo>
                <a:lnTo>
                  <a:pt x="210830" y="278653"/>
                </a:lnTo>
                <a:lnTo>
                  <a:pt x="208318" y="295249"/>
                </a:lnTo>
                <a:lnTo>
                  <a:pt x="220573" y="274751"/>
                </a:lnTo>
                <a:lnTo>
                  <a:pt x="221728" y="270905"/>
                </a:lnTo>
                <a:lnTo>
                  <a:pt x="221805" y="264502"/>
                </a:lnTo>
                <a:lnTo>
                  <a:pt x="223104" y="257325"/>
                </a:lnTo>
                <a:lnTo>
                  <a:pt x="224962" y="248094"/>
                </a:lnTo>
                <a:lnTo>
                  <a:pt x="225341" y="246049"/>
                </a:lnTo>
                <a:close/>
              </a:path>
              <a:path w="279400" h="510539">
                <a:moveTo>
                  <a:pt x="242214" y="219392"/>
                </a:moveTo>
                <a:lnTo>
                  <a:pt x="240182" y="219392"/>
                </a:lnTo>
                <a:lnTo>
                  <a:pt x="240182" y="227596"/>
                </a:lnTo>
                <a:lnTo>
                  <a:pt x="242633" y="231686"/>
                </a:lnTo>
                <a:lnTo>
                  <a:pt x="242214" y="219392"/>
                </a:lnTo>
                <a:close/>
              </a:path>
              <a:path w="279400" h="510539">
                <a:moveTo>
                  <a:pt x="242194" y="200939"/>
                </a:moveTo>
                <a:lnTo>
                  <a:pt x="232829" y="200939"/>
                </a:lnTo>
                <a:lnTo>
                  <a:pt x="234060" y="209143"/>
                </a:lnTo>
                <a:lnTo>
                  <a:pt x="237731" y="215290"/>
                </a:lnTo>
                <a:lnTo>
                  <a:pt x="240182" y="221437"/>
                </a:lnTo>
                <a:lnTo>
                  <a:pt x="240182" y="219392"/>
                </a:lnTo>
                <a:lnTo>
                  <a:pt x="242214" y="219392"/>
                </a:lnTo>
                <a:lnTo>
                  <a:pt x="242194" y="200939"/>
                </a:lnTo>
                <a:close/>
              </a:path>
              <a:path w="279400" h="510539">
                <a:moveTo>
                  <a:pt x="278168" y="14351"/>
                </a:moveTo>
                <a:lnTo>
                  <a:pt x="275711" y="14351"/>
                </a:lnTo>
                <a:lnTo>
                  <a:pt x="279399" y="16408"/>
                </a:lnTo>
                <a:lnTo>
                  <a:pt x="278168" y="14351"/>
                </a:lnTo>
                <a:close/>
              </a:path>
              <a:path w="279400" h="510539">
                <a:moveTo>
                  <a:pt x="241401" y="0"/>
                </a:moveTo>
                <a:lnTo>
                  <a:pt x="235280" y="0"/>
                </a:lnTo>
                <a:lnTo>
                  <a:pt x="233376" y="2057"/>
                </a:lnTo>
                <a:lnTo>
                  <a:pt x="236512" y="2057"/>
                </a:lnTo>
                <a:lnTo>
                  <a:pt x="238963" y="6146"/>
                </a:lnTo>
                <a:lnTo>
                  <a:pt x="253657" y="6146"/>
                </a:lnTo>
                <a:lnTo>
                  <a:pt x="258559" y="8204"/>
                </a:lnTo>
                <a:lnTo>
                  <a:pt x="264693" y="10248"/>
                </a:lnTo>
                <a:lnTo>
                  <a:pt x="269595" y="14351"/>
                </a:lnTo>
                <a:lnTo>
                  <a:pt x="275711" y="14351"/>
                </a:lnTo>
                <a:lnTo>
                  <a:pt x="272046" y="12306"/>
                </a:lnTo>
                <a:lnTo>
                  <a:pt x="267144" y="8204"/>
                </a:lnTo>
                <a:lnTo>
                  <a:pt x="261054" y="5191"/>
                </a:lnTo>
                <a:lnTo>
                  <a:pt x="254273" y="2563"/>
                </a:lnTo>
                <a:lnTo>
                  <a:pt x="247492" y="705"/>
                </a:lnTo>
                <a:lnTo>
                  <a:pt x="241401" y="0"/>
                </a:lnTo>
                <a:close/>
              </a:path>
              <a:path w="279400" h="510539">
                <a:moveTo>
                  <a:pt x="233376" y="2057"/>
                </a:moveTo>
                <a:lnTo>
                  <a:pt x="232829" y="2057"/>
                </a:lnTo>
                <a:lnTo>
                  <a:pt x="231822" y="3737"/>
                </a:lnTo>
                <a:lnTo>
                  <a:pt x="233376" y="2057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36052" y="4332734"/>
            <a:ext cx="79375" cy="454659"/>
          </a:xfrm>
          <a:custGeom>
            <a:avLst/>
            <a:gdLst/>
            <a:ahLst/>
            <a:cxnLst/>
            <a:rect l="l" t="t" r="r" b="b"/>
            <a:pathLst>
              <a:path w="79375" h="454660">
                <a:moveTo>
                  <a:pt x="56083" y="6134"/>
                </a:moveTo>
                <a:lnTo>
                  <a:pt x="60445" y="11822"/>
                </a:lnTo>
                <a:lnTo>
                  <a:pt x="62636" y="19430"/>
                </a:lnTo>
                <a:lnTo>
                  <a:pt x="62769" y="28572"/>
                </a:lnTo>
                <a:lnTo>
                  <a:pt x="60960" y="38861"/>
                </a:lnTo>
                <a:lnTo>
                  <a:pt x="57340" y="49957"/>
                </a:lnTo>
                <a:lnTo>
                  <a:pt x="53949" y="61626"/>
                </a:lnTo>
                <a:lnTo>
                  <a:pt x="51015" y="73677"/>
                </a:lnTo>
                <a:lnTo>
                  <a:pt x="48768" y="85915"/>
                </a:lnTo>
                <a:lnTo>
                  <a:pt x="44291" y="101995"/>
                </a:lnTo>
                <a:lnTo>
                  <a:pt x="30765" y="142588"/>
                </a:lnTo>
                <a:lnTo>
                  <a:pt x="15240" y="184372"/>
                </a:lnTo>
                <a:lnTo>
                  <a:pt x="3657" y="208660"/>
                </a:lnTo>
                <a:lnTo>
                  <a:pt x="2438" y="212750"/>
                </a:lnTo>
                <a:lnTo>
                  <a:pt x="0" y="214795"/>
                </a:lnTo>
                <a:lnTo>
                  <a:pt x="2438" y="218884"/>
                </a:lnTo>
                <a:lnTo>
                  <a:pt x="3657" y="222986"/>
                </a:lnTo>
                <a:lnTo>
                  <a:pt x="4876" y="233210"/>
                </a:lnTo>
                <a:lnTo>
                  <a:pt x="4876" y="247535"/>
                </a:lnTo>
                <a:lnTo>
                  <a:pt x="5410" y="254981"/>
                </a:lnTo>
                <a:lnTo>
                  <a:pt x="6400" y="267223"/>
                </a:lnTo>
                <a:lnTo>
                  <a:pt x="6934" y="282918"/>
                </a:lnTo>
                <a:lnTo>
                  <a:pt x="6096" y="300723"/>
                </a:lnTo>
                <a:lnTo>
                  <a:pt x="6096" y="306857"/>
                </a:lnTo>
                <a:lnTo>
                  <a:pt x="6800" y="322840"/>
                </a:lnTo>
                <a:lnTo>
                  <a:pt x="7162" y="336523"/>
                </a:lnTo>
                <a:lnTo>
                  <a:pt x="7252" y="343674"/>
                </a:lnTo>
                <a:lnTo>
                  <a:pt x="7315" y="353910"/>
                </a:lnTo>
                <a:lnTo>
                  <a:pt x="7519" y="368479"/>
                </a:lnTo>
                <a:lnTo>
                  <a:pt x="7924" y="384849"/>
                </a:lnTo>
                <a:lnTo>
                  <a:pt x="8534" y="405053"/>
                </a:lnTo>
                <a:lnTo>
                  <a:pt x="6877" y="412978"/>
                </a:lnTo>
                <a:lnTo>
                  <a:pt x="31737" y="444043"/>
                </a:lnTo>
                <a:lnTo>
                  <a:pt x="51511" y="447240"/>
                </a:lnTo>
                <a:lnTo>
                  <a:pt x="59740" y="450056"/>
                </a:lnTo>
                <a:lnTo>
                  <a:pt x="66141" y="452872"/>
                </a:lnTo>
                <a:lnTo>
                  <a:pt x="70713" y="454151"/>
                </a:lnTo>
                <a:lnTo>
                  <a:pt x="76809" y="454151"/>
                </a:lnTo>
                <a:lnTo>
                  <a:pt x="79248" y="452107"/>
                </a:lnTo>
                <a:lnTo>
                  <a:pt x="79165" y="433692"/>
                </a:lnTo>
                <a:lnTo>
                  <a:pt x="77685" y="367940"/>
                </a:lnTo>
                <a:lnTo>
                  <a:pt x="75395" y="306857"/>
                </a:lnTo>
                <a:lnTo>
                  <a:pt x="71693" y="206616"/>
                </a:lnTo>
                <a:lnTo>
                  <a:pt x="70713" y="182067"/>
                </a:lnTo>
                <a:lnTo>
                  <a:pt x="68732" y="154354"/>
                </a:lnTo>
                <a:lnTo>
                  <a:pt x="66751" y="118394"/>
                </a:lnTo>
                <a:lnTo>
                  <a:pt x="65227" y="85117"/>
                </a:lnTo>
                <a:lnTo>
                  <a:pt x="64617" y="65455"/>
                </a:lnTo>
                <a:lnTo>
                  <a:pt x="64789" y="56062"/>
                </a:lnTo>
                <a:lnTo>
                  <a:pt x="65022" y="49957"/>
                </a:lnTo>
                <a:lnTo>
                  <a:pt x="65131" y="41872"/>
                </a:lnTo>
                <a:lnTo>
                  <a:pt x="64617" y="34772"/>
                </a:lnTo>
                <a:lnTo>
                  <a:pt x="64141" y="26559"/>
                </a:lnTo>
                <a:lnTo>
                  <a:pt x="63550" y="18153"/>
                </a:lnTo>
                <a:lnTo>
                  <a:pt x="61360" y="10896"/>
                </a:lnTo>
                <a:lnTo>
                  <a:pt x="56083" y="6134"/>
                </a:lnTo>
                <a:close/>
              </a:path>
              <a:path w="79375" h="454660">
                <a:moveTo>
                  <a:pt x="41452" y="0"/>
                </a:moveTo>
                <a:lnTo>
                  <a:pt x="39014" y="0"/>
                </a:lnTo>
                <a:lnTo>
                  <a:pt x="42672" y="2044"/>
                </a:lnTo>
                <a:lnTo>
                  <a:pt x="47548" y="4089"/>
                </a:lnTo>
                <a:lnTo>
                  <a:pt x="54864" y="6134"/>
                </a:lnTo>
                <a:lnTo>
                  <a:pt x="56083" y="6134"/>
                </a:lnTo>
                <a:lnTo>
                  <a:pt x="48768" y="4089"/>
                </a:lnTo>
                <a:lnTo>
                  <a:pt x="41452" y="0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19284" y="4317491"/>
            <a:ext cx="79375" cy="230504"/>
          </a:xfrm>
          <a:custGeom>
            <a:avLst/>
            <a:gdLst/>
            <a:ahLst/>
            <a:cxnLst/>
            <a:rect l="l" t="t" r="r" b="b"/>
            <a:pathLst>
              <a:path w="79375" h="230504">
                <a:moveTo>
                  <a:pt x="8572" y="0"/>
                </a:moveTo>
                <a:lnTo>
                  <a:pt x="4902" y="0"/>
                </a:lnTo>
                <a:lnTo>
                  <a:pt x="2451" y="4114"/>
                </a:lnTo>
                <a:lnTo>
                  <a:pt x="0" y="12331"/>
                </a:lnTo>
                <a:lnTo>
                  <a:pt x="1231" y="20548"/>
                </a:lnTo>
                <a:lnTo>
                  <a:pt x="3670" y="28765"/>
                </a:lnTo>
                <a:lnTo>
                  <a:pt x="5146" y="32745"/>
                </a:lnTo>
                <a:lnTo>
                  <a:pt x="7192" y="34415"/>
                </a:lnTo>
                <a:lnTo>
                  <a:pt x="9008" y="36854"/>
                </a:lnTo>
                <a:lnTo>
                  <a:pt x="9791" y="43141"/>
                </a:lnTo>
                <a:lnTo>
                  <a:pt x="10557" y="66611"/>
                </a:lnTo>
                <a:lnTo>
                  <a:pt x="12242" y="107610"/>
                </a:lnTo>
                <a:lnTo>
                  <a:pt x="13927" y="149765"/>
                </a:lnTo>
                <a:lnTo>
                  <a:pt x="14693" y="176707"/>
                </a:lnTo>
                <a:lnTo>
                  <a:pt x="14520" y="187361"/>
                </a:lnTo>
                <a:lnTo>
                  <a:pt x="14249" y="199559"/>
                </a:lnTo>
                <a:lnTo>
                  <a:pt x="14174" y="214841"/>
                </a:lnTo>
                <a:lnTo>
                  <a:pt x="14693" y="230123"/>
                </a:lnTo>
                <a:lnTo>
                  <a:pt x="15913" y="230123"/>
                </a:lnTo>
                <a:lnTo>
                  <a:pt x="18364" y="228066"/>
                </a:lnTo>
                <a:lnTo>
                  <a:pt x="19583" y="223964"/>
                </a:lnTo>
                <a:lnTo>
                  <a:pt x="20802" y="221907"/>
                </a:lnTo>
                <a:lnTo>
                  <a:pt x="36986" y="185207"/>
                </a:lnTo>
                <a:lnTo>
                  <a:pt x="53697" y="137404"/>
                </a:lnTo>
                <a:lnTo>
                  <a:pt x="64871" y="100672"/>
                </a:lnTo>
                <a:lnTo>
                  <a:pt x="67123" y="88379"/>
                </a:lnTo>
                <a:lnTo>
                  <a:pt x="70067" y="76277"/>
                </a:lnTo>
                <a:lnTo>
                  <a:pt x="73470" y="64559"/>
                </a:lnTo>
                <a:lnTo>
                  <a:pt x="77101" y="53416"/>
                </a:lnTo>
                <a:lnTo>
                  <a:pt x="78907" y="43141"/>
                </a:lnTo>
                <a:lnTo>
                  <a:pt x="78786" y="33901"/>
                </a:lnTo>
                <a:lnTo>
                  <a:pt x="76589" y="26261"/>
                </a:lnTo>
                <a:lnTo>
                  <a:pt x="72212" y="20548"/>
                </a:lnTo>
                <a:lnTo>
                  <a:pt x="70980" y="20548"/>
                </a:lnTo>
                <a:lnTo>
                  <a:pt x="63639" y="18491"/>
                </a:lnTo>
                <a:lnTo>
                  <a:pt x="58750" y="16433"/>
                </a:lnTo>
                <a:lnTo>
                  <a:pt x="55079" y="14376"/>
                </a:lnTo>
                <a:lnTo>
                  <a:pt x="51409" y="14376"/>
                </a:lnTo>
                <a:lnTo>
                  <a:pt x="50177" y="12331"/>
                </a:lnTo>
                <a:lnTo>
                  <a:pt x="41617" y="12331"/>
                </a:lnTo>
                <a:lnTo>
                  <a:pt x="36715" y="8216"/>
                </a:lnTo>
                <a:lnTo>
                  <a:pt x="30594" y="6159"/>
                </a:lnTo>
                <a:lnTo>
                  <a:pt x="25704" y="4114"/>
                </a:lnTo>
                <a:lnTo>
                  <a:pt x="11023" y="4114"/>
                </a:lnTo>
                <a:lnTo>
                  <a:pt x="8572" y="0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05298" y="4552188"/>
            <a:ext cx="236854" cy="803275"/>
          </a:xfrm>
          <a:custGeom>
            <a:avLst/>
            <a:gdLst/>
            <a:ahLst/>
            <a:cxnLst/>
            <a:rect l="l" t="t" r="r" b="b"/>
            <a:pathLst>
              <a:path w="236854" h="803275">
                <a:moveTo>
                  <a:pt x="96659" y="477890"/>
                </a:moveTo>
                <a:lnTo>
                  <a:pt x="95744" y="479425"/>
                </a:lnTo>
                <a:lnTo>
                  <a:pt x="92716" y="489801"/>
                </a:lnTo>
                <a:lnTo>
                  <a:pt x="88076" y="505552"/>
                </a:lnTo>
                <a:lnTo>
                  <a:pt x="82975" y="522069"/>
                </a:lnTo>
                <a:lnTo>
                  <a:pt x="78561" y="534746"/>
                </a:lnTo>
                <a:lnTo>
                  <a:pt x="74286" y="547424"/>
                </a:lnTo>
                <a:lnTo>
                  <a:pt x="68287" y="563945"/>
                </a:lnTo>
                <a:lnTo>
                  <a:pt x="62516" y="579696"/>
                </a:lnTo>
                <a:lnTo>
                  <a:pt x="58927" y="590067"/>
                </a:lnTo>
                <a:lnTo>
                  <a:pt x="53884" y="602295"/>
                </a:lnTo>
                <a:lnTo>
                  <a:pt x="46197" y="621823"/>
                </a:lnTo>
                <a:lnTo>
                  <a:pt x="38740" y="641352"/>
                </a:lnTo>
                <a:lnTo>
                  <a:pt x="34390" y="653580"/>
                </a:lnTo>
                <a:lnTo>
                  <a:pt x="27813" y="666127"/>
                </a:lnTo>
                <a:lnTo>
                  <a:pt x="16752" y="686360"/>
                </a:lnTo>
                <a:lnTo>
                  <a:pt x="5921" y="706595"/>
                </a:lnTo>
                <a:lnTo>
                  <a:pt x="37" y="719150"/>
                </a:lnTo>
                <a:lnTo>
                  <a:pt x="0" y="726511"/>
                </a:lnTo>
                <a:lnTo>
                  <a:pt x="2491" y="735026"/>
                </a:lnTo>
                <a:lnTo>
                  <a:pt x="5902" y="742772"/>
                </a:lnTo>
                <a:lnTo>
                  <a:pt x="8622" y="747826"/>
                </a:lnTo>
                <a:lnTo>
                  <a:pt x="13338" y="754423"/>
                </a:lnTo>
                <a:lnTo>
                  <a:pt x="29675" y="776066"/>
                </a:lnTo>
                <a:lnTo>
                  <a:pt x="34390" y="782662"/>
                </a:lnTo>
                <a:lnTo>
                  <a:pt x="35622" y="786752"/>
                </a:lnTo>
                <a:lnTo>
                  <a:pt x="44207" y="799045"/>
                </a:lnTo>
                <a:lnTo>
                  <a:pt x="46659" y="801103"/>
                </a:lnTo>
                <a:lnTo>
                  <a:pt x="46659" y="803148"/>
                </a:lnTo>
                <a:lnTo>
                  <a:pt x="52793" y="803148"/>
                </a:lnTo>
                <a:lnTo>
                  <a:pt x="56476" y="801103"/>
                </a:lnTo>
                <a:lnTo>
                  <a:pt x="63842" y="801103"/>
                </a:lnTo>
                <a:lnTo>
                  <a:pt x="63842" y="792899"/>
                </a:lnTo>
                <a:lnTo>
                  <a:pt x="66293" y="788809"/>
                </a:lnTo>
                <a:lnTo>
                  <a:pt x="70490" y="779780"/>
                </a:lnTo>
                <a:lnTo>
                  <a:pt x="85792" y="743286"/>
                </a:lnTo>
                <a:lnTo>
                  <a:pt x="112960" y="669491"/>
                </a:lnTo>
                <a:lnTo>
                  <a:pt x="125805" y="633347"/>
                </a:lnTo>
                <a:lnTo>
                  <a:pt x="134263" y="608507"/>
                </a:lnTo>
                <a:lnTo>
                  <a:pt x="55244" y="608507"/>
                </a:lnTo>
                <a:lnTo>
                  <a:pt x="57708" y="600316"/>
                </a:lnTo>
                <a:lnTo>
                  <a:pt x="60159" y="594169"/>
                </a:lnTo>
                <a:lnTo>
                  <a:pt x="65061" y="577773"/>
                </a:lnTo>
                <a:lnTo>
                  <a:pt x="67364" y="571144"/>
                </a:lnTo>
                <a:lnTo>
                  <a:pt x="71508" y="560100"/>
                </a:lnTo>
                <a:lnTo>
                  <a:pt x="76110" y="548671"/>
                </a:lnTo>
                <a:lnTo>
                  <a:pt x="79793" y="540893"/>
                </a:lnTo>
                <a:lnTo>
                  <a:pt x="82418" y="532986"/>
                </a:lnTo>
                <a:lnTo>
                  <a:pt x="86081" y="520661"/>
                </a:lnTo>
                <a:lnTo>
                  <a:pt x="89974" y="507185"/>
                </a:lnTo>
                <a:lnTo>
                  <a:pt x="93293" y="495820"/>
                </a:lnTo>
                <a:lnTo>
                  <a:pt x="95744" y="485571"/>
                </a:lnTo>
                <a:lnTo>
                  <a:pt x="96659" y="477890"/>
                </a:lnTo>
                <a:close/>
              </a:path>
              <a:path w="236854" h="803275">
                <a:moveTo>
                  <a:pt x="110463" y="446646"/>
                </a:moveTo>
                <a:lnTo>
                  <a:pt x="109125" y="448791"/>
                </a:lnTo>
                <a:lnTo>
                  <a:pt x="107095" y="454585"/>
                </a:lnTo>
                <a:lnTo>
                  <a:pt x="104602" y="463067"/>
                </a:lnTo>
                <a:lnTo>
                  <a:pt x="101878" y="473278"/>
                </a:lnTo>
                <a:lnTo>
                  <a:pt x="94666" y="497868"/>
                </a:lnTo>
                <a:lnTo>
                  <a:pt x="91350" y="508432"/>
                </a:lnTo>
                <a:lnTo>
                  <a:pt x="88378" y="516305"/>
                </a:lnTo>
                <a:lnTo>
                  <a:pt x="85216" y="526905"/>
                </a:lnTo>
                <a:lnTo>
                  <a:pt x="80556" y="542686"/>
                </a:lnTo>
                <a:lnTo>
                  <a:pt x="76128" y="558082"/>
                </a:lnTo>
                <a:lnTo>
                  <a:pt x="73659" y="567524"/>
                </a:lnTo>
                <a:lnTo>
                  <a:pt x="70645" y="574475"/>
                </a:lnTo>
                <a:lnTo>
                  <a:pt x="66140" y="586227"/>
                </a:lnTo>
                <a:lnTo>
                  <a:pt x="61407" y="598362"/>
                </a:lnTo>
                <a:lnTo>
                  <a:pt x="57708" y="606463"/>
                </a:lnTo>
                <a:lnTo>
                  <a:pt x="57708" y="608507"/>
                </a:lnTo>
                <a:lnTo>
                  <a:pt x="134263" y="608507"/>
                </a:lnTo>
                <a:lnTo>
                  <a:pt x="135888" y="603735"/>
                </a:lnTo>
                <a:lnTo>
                  <a:pt x="148500" y="565480"/>
                </a:lnTo>
                <a:lnTo>
                  <a:pt x="160940" y="521293"/>
                </a:lnTo>
                <a:lnTo>
                  <a:pt x="168889" y="487629"/>
                </a:lnTo>
                <a:lnTo>
                  <a:pt x="121512" y="487629"/>
                </a:lnTo>
                <a:lnTo>
                  <a:pt x="125470" y="469188"/>
                </a:lnTo>
                <a:lnTo>
                  <a:pt x="105561" y="469188"/>
                </a:lnTo>
                <a:lnTo>
                  <a:pt x="109244" y="452793"/>
                </a:lnTo>
                <a:lnTo>
                  <a:pt x="110437" y="448791"/>
                </a:lnTo>
                <a:lnTo>
                  <a:pt x="110463" y="446646"/>
                </a:lnTo>
                <a:close/>
              </a:path>
              <a:path w="236854" h="803275">
                <a:moveTo>
                  <a:pt x="142366" y="415912"/>
                </a:moveTo>
                <a:lnTo>
                  <a:pt x="138683" y="424116"/>
                </a:lnTo>
                <a:lnTo>
                  <a:pt x="135000" y="438454"/>
                </a:lnTo>
                <a:lnTo>
                  <a:pt x="132052" y="451288"/>
                </a:lnTo>
                <a:lnTo>
                  <a:pt x="128870" y="464318"/>
                </a:lnTo>
                <a:lnTo>
                  <a:pt x="125686" y="476195"/>
                </a:lnTo>
                <a:lnTo>
                  <a:pt x="122732" y="485571"/>
                </a:lnTo>
                <a:lnTo>
                  <a:pt x="122732" y="487629"/>
                </a:lnTo>
                <a:lnTo>
                  <a:pt x="168889" y="487629"/>
                </a:lnTo>
                <a:lnTo>
                  <a:pt x="172906" y="470614"/>
                </a:lnTo>
                <a:lnTo>
                  <a:pt x="183561" y="420014"/>
                </a:lnTo>
                <a:lnTo>
                  <a:pt x="142366" y="420014"/>
                </a:lnTo>
                <a:lnTo>
                  <a:pt x="142366" y="415912"/>
                </a:lnTo>
                <a:close/>
              </a:path>
              <a:path w="236854" h="803275">
                <a:moveTo>
                  <a:pt x="96963" y="475335"/>
                </a:moveTo>
                <a:lnTo>
                  <a:pt x="96659" y="477890"/>
                </a:lnTo>
                <a:lnTo>
                  <a:pt x="96963" y="477380"/>
                </a:lnTo>
                <a:lnTo>
                  <a:pt x="96963" y="475335"/>
                </a:lnTo>
                <a:close/>
              </a:path>
              <a:path w="236854" h="803275">
                <a:moveTo>
                  <a:pt x="195134" y="59410"/>
                </a:moveTo>
                <a:lnTo>
                  <a:pt x="193902" y="63512"/>
                </a:lnTo>
                <a:lnTo>
                  <a:pt x="191451" y="65557"/>
                </a:lnTo>
                <a:lnTo>
                  <a:pt x="190219" y="69659"/>
                </a:lnTo>
                <a:lnTo>
                  <a:pt x="188400" y="79103"/>
                </a:lnTo>
                <a:lnTo>
                  <a:pt x="185219" y="96452"/>
                </a:lnTo>
                <a:lnTo>
                  <a:pt x="184085" y="102438"/>
                </a:lnTo>
                <a:lnTo>
                  <a:pt x="183069" y="111690"/>
                </a:lnTo>
                <a:lnTo>
                  <a:pt x="180558" y="127282"/>
                </a:lnTo>
                <a:lnTo>
                  <a:pt x="177356" y="144793"/>
                </a:lnTo>
                <a:lnTo>
                  <a:pt x="174268" y="159804"/>
                </a:lnTo>
                <a:lnTo>
                  <a:pt x="171086" y="181287"/>
                </a:lnTo>
                <a:lnTo>
                  <a:pt x="161499" y="244228"/>
                </a:lnTo>
                <a:lnTo>
                  <a:pt x="146201" y="309887"/>
                </a:lnTo>
                <a:lnTo>
                  <a:pt x="138818" y="338891"/>
                </a:lnTo>
                <a:lnTo>
                  <a:pt x="135000" y="354444"/>
                </a:lnTo>
                <a:lnTo>
                  <a:pt x="131400" y="370868"/>
                </a:lnTo>
                <a:lnTo>
                  <a:pt x="124578" y="401316"/>
                </a:lnTo>
                <a:lnTo>
                  <a:pt x="117753" y="431378"/>
                </a:lnTo>
                <a:lnTo>
                  <a:pt x="114146" y="446646"/>
                </a:lnTo>
                <a:lnTo>
                  <a:pt x="112914" y="452793"/>
                </a:lnTo>
                <a:lnTo>
                  <a:pt x="106780" y="467131"/>
                </a:lnTo>
                <a:lnTo>
                  <a:pt x="105561" y="469188"/>
                </a:lnTo>
                <a:lnTo>
                  <a:pt x="125470" y="469188"/>
                </a:lnTo>
                <a:lnTo>
                  <a:pt x="127340" y="460478"/>
                </a:lnTo>
                <a:lnTo>
                  <a:pt x="131329" y="442556"/>
                </a:lnTo>
                <a:lnTo>
                  <a:pt x="134450" y="427221"/>
                </a:lnTo>
                <a:lnTo>
                  <a:pt x="143598" y="383133"/>
                </a:lnTo>
                <a:lnTo>
                  <a:pt x="160006" y="293239"/>
                </a:lnTo>
                <a:lnTo>
                  <a:pt x="170340" y="234754"/>
                </a:lnTo>
                <a:lnTo>
                  <a:pt x="177394" y="190962"/>
                </a:lnTo>
                <a:lnTo>
                  <a:pt x="180556" y="165701"/>
                </a:lnTo>
                <a:lnTo>
                  <a:pt x="183949" y="140057"/>
                </a:lnTo>
                <a:lnTo>
                  <a:pt x="186536" y="124980"/>
                </a:lnTo>
                <a:lnTo>
                  <a:pt x="187882" y="117326"/>
                </a:lnTo>
                <a:lnTo>
                  <a:pt x="189916" y="102182"/>
                </a:lnTo>
                <a:lnTo>
                  <a:pt x="192410" y="82044"/>
                </a:lnTo>
                <a:lnTo>
                  <a:pt x="195134" y="59410"/>
                </a:lnTo>
                <a:close/>
              </a:path>
              <a:path w="236854" h="803275">
                <a:moveTo>
                  <a:pt x="229488" y="0"/>
                </a:moveTo>
                <a:lnTo>
                  <a:pt x="223638" y="10116"/>
                </a:lnTo>
                <a:lnTo>
                  <a:pt x="217674" y="21001"/>
                </a:lnTo>
                <a:lnTo>
                  <a:pt x="212400" y="31116"/>
                </a:lnTo>
                <a:lnTo>
                  <a:pt x="208622" y="38925"/>
                </a:lnTo>
                <a:lnTo>
                  <a:pt x="207402" y="38925"/>
                </a:lnTo>
                <a:lnTo>
                  <a:pt x="196206" y="126006"/>
                </a:lnTo>
                <a:lnTo>
                  <a:pt x="189284" y="174345"/>
                </a:lnTo>
                <a:lnTo>
                  <a:pt x="176783" y="249831"/>
                </a:lnTo>
                <a:lnTo>
                  <a:pt x="165221" y="315009"/>
                </a:lnTo>
                <a:lnTo>
                  <a:pt x="153890" y="376346"/>
                </a:lnTo>
                <a:lnTo>
                  <a:pt x="147281" y="407720"/>
                </a:lnTo>
                <a:lnTo>
                  <a:pt x="146049" y="415912"/>
                </a:lnTo>
                <a:lnTo>
                  <a:pt x="143598" y="420014"/>
                </a:lnTo>
                <a:lnTo>
                  <a:pt x="183561" y="420014"/>
                </a:lnTo>
                <a:lnTo>
                  <a:pt x="193541" y="369054"/>
                </a:lnTo>
                <a:lnTo>
                  <a:pt x="201268" y="327812"/>
                </a:lnTo>
                <a:lnTo>
                  <a:pt x="208735" y="284590"/>
                </a:lnTo>
                <a:lnTo>
                  <a:pt x="217147" y="229862"/>
                </a:lnTo>
                <a:lnTo>
                  <a:pt x="225383" y="172773"/>
                </a:lnTo>
                <a:lnTo>
                  <a:pt x="232325" y="122470"/>
                </a:lnTo>
                <a:lnTo>
                  <a:pt x="236854" y="88099"/>
                </a:lnTo>
                <a:lnTo>
                  <a:pt x="235911" y="69500"/>
                </a:lnTo>
                <a:lnTo>
                  <a:pt x="234853" y="51477"/>
                </a:lnTo>
                <a:lnTo>
                  <a:pt x="233568" y="35377"/>
                </a:lnTo>
                <a:lnTo>
                  <a:pt x="231939" y="22542"/>
                </a:lnTo>
                <a:lnTo>
                  <a:pt x="230707" y="16395"/>
                </a:lnTo>
                <a:lnTo>
                  <a:pt x="230707" y="8191"/>
                </a:lnTo>
                <a:lnTo>
                  <a:pt x="229488" y="0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96135" y="4517132"/>
            <a:ext cx="38735" cy="101600"/>
          </a:xfrm>
          <a:custGeom>
            <a:avLst/>
            <a:gdLst/>
            <a:ahLst/>
            <a:cxnLst/>
            <a:rect l="l" t="t" r="r" b="b"/>
            <a:pathLst>
              <a:path w="38734" h="101600">
                <a:moveTo>
                  <a:pt x="28486" y="0"/>
                </a:moveTo>
                <a:lnTo>
                  <a:pt x="27365" y="3351"/>
                </a:lnTo>
                <a:lnTo>
                  <a:pt x="26009" y="11342"/>
                </a:lnTo>
                <a:lnTo>
                  <a:pt x="23533" y="28867"/>
                </a:lnTo>
                <a:lnTo>
                  <a:pt x="22214" y="38403"/>
                </a:lnTo>
                <a:lnTo>
                  <a:pt x="20435" y="47940"/>
                </a:lnTo>
                <a:lnTo>
                  <a:pt x="18659" y="56704"/>
                </a:lnTo>
                <a:lnTo>
                  <a:pt x="17348" y="63919"/>
                </a:lnTo>
                <a:lnTo>
                  <a:pt x="17348" y="70103"/>
                </a:lnTo>
                <a:lnTo>
                  <a:pt x="16103" y="74231"/>
                </a:lnTo>
                <a:lnTo>
                  <a:pt x="17348" y="74231"/>
                </a:lnTo>
                <a:lnTo>
                  <a:pt x="21156" y="66371"/>
                </a:lnTo>
                <a:lnTo>
                  <a:pt x="26474" y="56189"/>
                </a:lnTo>
                <a:lnTo>
                  <a:pt x="32491" y="45233"/>
                </a:lnTo>
                <a:lnTo>
                  <a:pt x="38392" y="35051"/>
                </a:lnTo>
                <a:lnTo>
                  <a:pt x="38392" y="30937"/>
                </a:lnTo>
                <a:lnTo>
                  <a:pt x="35915" y="26809"/>
                </a:lnTo>
                <a:lnTo>
                  <a:pt x="35915" y="20624"/>
                </a:lnTo>
                <a:lnTo>
                  <a:pt x="33439" y="14439"/>
                </a:lnTo>
                <a:lnTo>
                  <a:pt x="29730" y="8254"/>
                </a:lnTo>
                <a:lnTo>
                  <a:pt x="28486" y="0"/>
                </a:lnTo>
                <a:close/>
              </a:path>
              <a:path w="38734" h="101600">
                <a:moveTo>
                  <a:pt x="9918" y="45364"/>
                </a:moveTo>
                <a:lnTo>
                  <a:pt x="8674" y="45364"/>
                </a:lnTo>
                <a:lnTo>
                  <a:pt x="7442" y="49491"/>
                </a:lnTo>
                <a:lnTo>
                  <a:pt x="6102" y="57706"/>
                </a:lnTo>
                <a:lnTo>
                  <a:pt x="4183" y="70367"/>
                </a:lnTo>
                <a:lnTo>
                  <a:pt x="2032" y="83413"/>
                </a:lnTo>
                <a:lnTo>
                  <a:pt x="0" y="92786"/>
                </a:lnTo>
                <a:lnTo>
                  <a:pt x="0" y="101041"/>
                </a:lnTo>
                <a:lnTo>
                  <a:pt x="8215" y="63409"/>
                </a:lnTo>
                <a:lnTo>
                  <a:pt x="9918" y="47421"/>
                </a:lnTo>
                <a:lnTo>
                  <a:pt x="9918" y="45364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38349" y="4547615"/>
            <a:ext cx="0" cy="91440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39"/>
                </a:lnTo>
              </a:path>
            </a:pathLst>
          </a:custGeom>
          <a:ln w="7643">
            <a:solidFill>
              <a:srgbClr val="C331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193365" y="5390869"/>
            <a:ext cx="156908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-10" dirty="0">
                <a:latin typeface="Calibri"/>
                <a:cs typeface="Calibri"/>
              </a:rPr>
              <a:t>Several </a:t>
            </a:r>
            <a:r>
              <a:rPr sz="1000" spc="-5" dirty="0">
                <a:latin typeface="Calibri"/>
                <a:cs typeface="Calibri"/>
              </a:rPr>
              <a:t>vulnerabilities in the  association and </a:t>
            </a:r>
            <a:r>
              <a:rPr sz="1000" spc="-10" dirty="0">
                <a:latin typeface="Calibri"/>
                <a:cs typeface="Calibri"/>
              </a:rPr>
              <a:t>disassociation  </a:t>
            </a:r>
            <a:r>
              <a:rPr sz="1000" spc="-5" dirty="0">
                <a:latin typeface="Calibri"/>
                <a:cs typeface="Calibri"/>
              </a:rPr>
              <a:t>protocols provided by</a:t>
            </a:r>
            <a:r>
              <a:rPr sz="1000" spc="-8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IEEE</a:t>
            </a:r>
            <a:endParaRPr sz="1000">
              <a:latin typeface="Calibri"/>
              <a:cs typeface="Calibri"/>
            </a:endParaRPr>
          </a:p>
          <a:p>
            <a:pPr marL="12700" marR="4318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802.15.6 have been found by  Toorani et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al.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312907" y="1770888"/>
            <a:ext cx="216535" cy="3450590"/>
          </a:xfrm>
          <a:custGeom>
            <a:avLst/>
            <a:gdLst/>
            <a:ahLst/>
            <a:cxnLst/>
            <a:rect l="l" t="t" r="r" b="b"/>
            <a:pathLst>
              <a:path w="216534" h="3450590">
                <a:moveTo>
                  <a:pt x="108204" y="0"/>
                </a:moveTo>
                <a:lnTo>
                  <a:pt x="0" y="0"/>
                </a:lnTo>
                <a:lnTo>
                  <a:pt x="108204" y="1725168"/>
                </a:lnTo>
                <a:lnTo>
                  <a:pt x="0" y="3450336"/>
                </a:lnTo>
                <a:lnTo>
                  <a:pt x="108204" y="3450336"/>
                </a:lnTo>
                <a:lnTo>
                  <a:pt x="216408" y="1725168"/>
                </a:lnTo>
                <a:lnTo>
                  <a:pt x="108204" y="0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613207" y="3179719"/>
            <a:ext cx="1150620" cy="934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</a:pP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Which other  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security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flaws 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does the</a:t>
            </a:r>
            <a:r>
              <a:rPr sz="1200" spc="-9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12121"/>
                </a:solidFill>
                <a:latin typeface="Calibri"/>
                <a:cs typeface="Calibri"/>
              </a:rPr>
              <a:t>standard 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have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and how</a:t>
            </a:r>
            <a:r>
              <a:rPr sz="1200" spc="-8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Calibri"/>
                <a:cs typeface="Calibri"/>
              </a:rPr>
              <a:t>can  we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identify</a:t>
            </a:r>
            <a:r>
              <a:rPr sz="1200" spc="-9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12121"/>
                </a:solidFill>
                <a:latin typeface="Calibri"/>
                <a:cs typeface="Calibri"/>
              </a:rPr>
              <a:t>them?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61631" y="5221223"/>
            <a:ext cx="1153667" cy="11186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445240" y="6541589"/>
            <a:ext cx="1289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5B40E48F-E63E-4104-A676-A47B1EC5254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918319"/>
            <a:ext cx="531177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-65" dirty="0"/>
              <a:t>Attack </a:t>
            </a:r>
            <a:r>
              <a:rPr sz="3000" spc="-55" dirty="0"/>
              <a:t>surface </a:t>
            </a:r>
            <a:r>
              <a:rPr sz="3000" spc="-60" dirty="0"/>
              <a:t>constantly</a:t>
            </a:r>
            <a:r>
              <a:rPr sz="3000" spc="-340" dirty="0"/>
              <a:t> </a:t>
            </a:r>
            <a:r>
              <a:rPr sz="3000" spc="-50" dirty="0"/>
              <a:t>increasing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294068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Calibri"/>
                <a:cs typeface="Calibri"/>
              </a:rPr>
              <a:t>MBAN threat landscape and security</a:t>
            </a:r>
            <a:r>
              <a:rPr sz="1100" b="1" spc="-114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requirements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5673" y="1616940"/>
            <a:ext cx="2651841" cy="324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4681" y="2639540"/>
            <a:ext cx="1704084" cy="33733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0291" y="2101483"/>
            <a:ext cx="950594" cy="586105"/>
          </a:xfrm>
          <a:custGeom>
            <a:avLst/>
            <a:gdLst/>
            <a:ahLst/>
            <a:cxnLst/>
            <a:rect l="l" t="t" r="r" b="b"/>
            <a:pathLst>
              <a:path w="950595" h="586105">
                <a:moveTo>
                  <a:pt x="191696" y="237406"/>
                </a:moveTo>
                <a:lnTo>
                  <a:pt x="168417" y="237406"/>
                </a:lnTo>
                <a:lnTo>
                  <a:pt x="198687" y="198183"/>
                </a:lnTo>
                <a:lnTo>
                  <a:pt x="234616" y="168811"/>
                </a:lnTo>
                <a:lnTo>
                  <a:pt x="274925" y="150386"/>
                </a:lnTo>
                <a:lnTo>
                  <a:pt x="318338" y="144000"/>
                </a:lnTo>
                <a:lnTo>
                  <a:pt x="323205" y="144000"/>
                </a:lnTo>
                <a:lnTo>
                  <a:pt x="347493" y="102252"/>
                </a:lnTo>
                <a:lnTo>
                  <a:pt x="377001" y="66883"/>
                </a:lnTo>
                <a:lnTo>
                  <a:pt x="410943" y="38432"/>
                </a:lnTo>
                <a:lnTo>
                  <a:pt x="448536" y="17441"/>
                </a:lnTo>
                <a:lnTo>
                  <a:pt x="488995" y="4450"/>
                </a:lnTo>
                <a:lnTo>
                  <a:pt x="531536" y="0"/>
                </a:lnTo>
                <a:lnTo>
                  <a:pt x="574910" y="4652"/>
                </a:lnTo>
                <a:lnTo>
                  <a:pt x="614083" y="17513"/>
                </a:lnTo>
                <a:lnTo>
                  <a:pt x="532510" y="17513"/>
                </a:lnTo>
                <a:lnTo>
                  <a:pt x="484473" y="23678"/>
                </a:lnTo>
                <a:lnTo>
                  <a:pt x="439333" y="41612"/>
                </a:lnTo>
                <a:lnTo>
                  <a:pt x="398352" y="70474"/>
                </a:lnTo>
                <a:lnTo>
                  <a:pt x="362792" y="109425"/>
                </a:lnTo>
                <a:lnTo>
                  <a:pt x="333914" y="157622"/>
                </a:lnTo>
                <a:lnTo>
                  <a:pt x="331967" y="161514"/>
                </a:lnTo>
                <a:lnTo>
                  <a:pt x="321258" y="161514"/>
                </a:lnTo>
                <a:lnTo>
                  <a:pt x="279367" y="167595"/>
                </a:lnTo>
                <a:lnTo>
                  <a:pt x="240943" y="185352"/>
                </a:lnTo>
                <a:lnTo>
                  <a:pt x="207631" y="214055"/>
                </a:lnTo>
                <a:lnTo>
                  <a:pt x="191696" y="237406"/>
                </a:lnTo>
                <a:close/>
              </a:path>
              <a:path w="950595" h="586105">
                <a:moveTo>
                  <a:pt x="752523" y="214055"/>
                </a:moveTo>
                <a:lnTo>
                  <a:pt x="734870" y="162115"/>
                </a:lnTo>
                <a:lnTo>
                  <a:pt x="712042" y="121052"/>
                </a:lnTo>
                <a:lnTo>
                  <a:pt x="683833" y="85775"/>
                </a:lnTo>
                <a:lnTo>
                  <a:pt x="651009" y="57034"/>
                </a:lnTo>
                <a:lnTo>
                  <a:pt x="614336" y="35577"/>
                </a:lnTo>
                <a:lnTo>
                  <a:pt x="574581" y="22154"/>
                </a:lnTo>
                <a:lnTo>
                  <a:pt x="532510" y="17513"/>
                </a:lnTo>
                <a:lnTo>
                  <a:pt x="614083" y="17513"/>
                </a:lnTo>
                <a:lnTo>
                  <a:pt x="654097" y="39826"/>
                </a:lnTo>
                <a:lnTo>
                  <a:pt x="688275" y="68987"/>
                </a:lnTo>
                <a:lnTo>
                  <a:pt x="717752" y="104956"/>
                </a:lnTo>
                <a:lnTo>
                  <a:pt x="741713" y="147053"/>
                </a:lnTo>
                <a:lnTo>
                  <a:pt x="759338" y="194595"/>
                </a:lnTo>
                <a:lnTo>
                  <a:pt x="797765" y="194595"/>
                </a:lnTo>
                <a:lnTo>
                  <a:pt x="829246" y="199640"/>
                </a:lnTo>
                <a:lnTo>
                  <a:pt x="846301" y="208217"/>
                </a:lnTo>
                <a:lnTo>
                  <a:pt x="788543" y="208217"/>
                </a:lnTo>
                <a:lnTo>
                  <a:pt x="781242" y="208551"/>
                </a:lnTo>
                <a:lnTo>
                  <a:pt x="773941" y="209433"/>
                </a:lnTo>
                <a:lnTo>
                  <a:pt x="766639" y="210680"/>
                </a:lnTo>
                <a:lnTo>
                  <a:pt x="759338" y="212109"/>
                </a:lnTo>
                <a:lnTo>
                  <a:pt x="752523" y="214055"/>
                </a:lnTo>
                <a:close/>
              </a:path>
              <a:path w="950595" h="586105">
                <a:moveTo>
                  <a:pt x="797765" y="194595"/>
                </a:moveTo>
                <a:lnTo>
                  <a:pt x="759338" y="194595"/>
                </a:lnTo>
                <a:lnTo>
                  <a:pt x="766183" y="193470"/>
                </a:lnTo>
                <a:lnTo>
                  <a:pt x="772480" y="192893"/>
                </a:lnTo>
                <a:lnTo>
                  <a:pt x="778778" y="192680"/>
                </a:lnTo>
                <a:lnTo>
                  <a:pt x="785623" y="192649"/>
                </a:lnTo>
                <a:lnTo>
                  <a:pt x="797765" y="194595"/>
                </a:lnTo>
                <a:close/>
              </a:path>
              <a:path w="950595" h="586105">
                <a:moveTo>
                  <a:pt x="846301" y="570165"/>
                </a:moveTo>
                <a:lnTo>
                  <a:pt x="788543" y="570165"/>
                </a:lnTo>
                <a:lnTo>
                  <a:pt x="827632" y="563652"/>
                </a:lnTo>
                <a:lnTo>
                  <a:pt x="863071" y="545300"/>
                </a:lnTo>
                <a:lnTo>
                  <a:pt x="893317" y="516894"/>
                </a:lnTo>
                <a:lnTo>
                  <a:pt x="916830" y="480219"/>
                </a:lnTo>
                <a:lnTo>
                  <a:pt x="932069" y="437056"/>
                </a:lnTo>
                <a:lnTo>
                  <a:pt x="937490" y="389191"/>
                </a:lnTo>
                <a:lnTo>
                  <a:pt x="932069" y="341326"/>
                </a:lnTo>
                <a:lnTo>
                  <a:pt x="916830" y="298163"/>
                </a:lnTo>
                <a:lnTo>
                  <a:pt x="893317" y="261488"/>
                </a:lnTo>
                <a:lnTo>
                  <a:pt x="863071" y="233082"/>
                </a:lnTo>
                <a:lnTo>
                  <a:pt x="827632" y="214731"/>
                </a:lnTo>
                <a:lnTo>
                  <a:pt x="788543" y="208217"/>
                </a:lnTo>
                <a:lnTo>
                  <a:pt x="846301" y="208217"/>
                </a:lnTo>
                <a:lnTo>
                  <a:pt x="901836" y="250055"/>
                </a:lnTo>
                <a:lnTo>
                  <a:pt x="927611" y="289803"/>
                </a:lnTo>
                <a:lnTo>
                  <a:pt x="944246" y="336794"/>
                </a:lnTo>
                <a:lnTo>
                  <a:pt x="950146" y="389191"/>
                </a:lnTo>
                <a:lnTo>
                  <a:pt x="944246" y="441588"/>
                </a:lnTo>
                <a:lnTo>
                  <a:pt x="927611" y="488579"/>
                </a:lnTo>
                <a:lnTo>
                  <a:pt x="901836" y="528327"/>
                </a:lnTo>
                <a:lnTo>
                  <a:pt x="868515" y="558994"/>
                </a:lnTo>
                <a:lnTo>
                  <a:pt x="846301" y="570165"/>
                </a:lnTo>
                <a:close/>
              </a:path>
              <a:path w="950595" h="586105">
                <a:moveTo>
                  <a:pt x="785623" y="585733"/>
                </a:moveTo>
                <a:lnTo>
                  <a:pt x="146026" y="585733"/>
                </a:lnTo>
                <a:lnTo>
                  <a:pt x="107153" y="579516"/>
                </a:lnTo>
                <a:lnTo>
                  <a:pt x="72256" y="561949"/>
                </a:lnTo>
                <a:lnTo>
                  <a:pt x="42712" y="534651"/>
                </a:lnTo>
                <a:lnTo>
                  <a:pt x="19902" y="499246"/>
                </a:lnTo>
                <a:lnTo>
                  <a:pt x="5205" y="457354"/>
                </a:lnTo>
                <a:lnTo>
                  <a:pt x="0" y="410597"/>
                </a:lnTo>
                <a:lnTo>
                  <a:pt x="5137" y="363840"/>
                </a:lnTo>
                <a:lnTo>
                  <a:pt x="19686" y="321947"/>
                </a:lnTo>
                <a:lnTo>
                  <a:pt x="42347" y="286542"/>
                </a:lnTo>
                <a:lnTo>
                  <a:pt x="71823" y="259244"/>
                </a:lnTo>
                <a:lnTo>
                  <a:pt x="106815" y="241677"/>
                </a:lnTo>
                <a:lnTo>
                  <a:pt x="146026" y="235460"/>
                </a:lnTo>
                <a:lnTo>
                  <a:pt x="161602" y="235460"/>
                </a:lnTo>
                <a:lnTo>
                  <a:pt x="168417" y="237406"/>
                </a:lnTo>
                <a:lnTo>
                  <a:pt x="191696" y="237406"/>
                </a:lnTo>
                <a:lnTo>
                  <a:pt x="182400" y="251028"/>
                </a:lnTo>
                <a:lnTo>
                  <a:pt x="147973" y="251028"/>
                </a:lnTo>
                <a:lnTo>
                  <a:pt x="106167" y="259217"/>
                </a:lnTo>
                <a:lnTo>
                  <a:pt x="69827" y="281977"/>
                </a:lnTo>
                <a:lnTo>
                  <a:pt x="41152" y="316599"/>
                </a:lnTo>
                <a:lnTo>
                  <a:pt x="22336" y="360375"/>
                </a:lnTo>
                <a:lnTo>
                  <a:pt x="15576" y="410597"/>
                </a:lnTo>
                <a:lnTo>
                  <a:pt x="22242" y="460818"/>
                </a:lnTo>
                <a:lnTo>
                  <a:pt x="40871" y="504594"/>
                </a:lnTo>
                <a:lnTo>
                  <a:pt x="69407" y="539217"/>
                </a:lnTo>
                <a:lnTo>
                  <a:pt x="105793" y="561976"/>
                </a:lnTo>
                <a:lnTo>
                  <a:pt x="147973" y="570165"/>
                </a:lnTo>
                <a:lnTo>
                  <a:pt x="846301" y="570165"/>
                </a:lnTo>
                <a:lnTo>
                  <a:pt x="829246" y="578742"/>
                </a:lnTo>
                <a:lnTo>
                  <a:pt x="785623" y="585733"/>
                </a:lnTo>
                <a:close/>
              </a:path>
              <a:path w="950595" h="586105">
                <a:moveTo>
                  <a:pt x="178152" y="256866"/>
                </a:moveTo>
                <a:lnTo>
                  <a:pt x="175231" y="256866"/>
                </a:lnTo>
                <a:lnTo>
                  <a:pt x="166728" y="254312"/>
                </a:lnTo>
                <a:lnTo>
                  <a:pt x="159777" y="252487"/>
                </a:lnTo>
                <a:lnTo>
                  <a:pt x="153738" y="251393"/>
                </a:lnTo>
                <a:lnTo>
                  <a:pt x="147973" y="251028"/>
                </a:lnTo>
                <a:lnTo>
                  <a:pt x="182400" y="251028"/>
                </a:lnTo>
                <a:lnTo>
                  <a:pt x="181073" y="252974"/>
                </a:lnTo>
                <a:lnTo>
                  <a:pt x="178152" y="25686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1457" y="2425485"/>
            <a:ext cx="40005" cy="88900"/>
          </a:xfrm>
          <a:custGeom>
            <a:avLst/>
            <a:gdLst/>
            <a:ahLst/>
            <a:cxnLst/>
            <a:rect l="l" t="t" r="r" b="b"/>
            <a:pathLst>
              <a:path w="40004" h="88900">
                <a:moveTo>
                  <a:pt x="39913" y="3891"/>
                </a:moveTo>
                <a:lnTo>
                  <a:pt x="0" y="3891"/>
                </a:lnTo>
                <a:lnTo>
                  <a:pt x="0" y="0"/>
                </a:lnTo>
                <a:lnTo>
                  <a:pt x="4867" y="972"/>
                </a:lnTo>
                <a:lnTo>
                  <a:pt x="39913" y="972"/>
                </a:lnTo>
                <a:lnTo>
                  <a:pt x="39913" y="3891"/>
                </a:lnTo>
                <a:close/>
              </a:path>
              <a:path w="40004" h="88900">
                <a:moveTo>
                  <a:pt x="39913" y="972"/>
                </a:moveTo>
                <a:lnTo>
                  <a:pt x="35046" y="972"/>
                </a:lnTo>
                <a:lnTo>
                  <a:pt x="39913" y="0"/>
                </a:lnTo>
                <a:lnTo>
                  <a:pt x="39913" y="972"/>
                </a:lnTo>
                <a:close/>
              </a:path>
              <a:path w="40004" h="88900">
                <a:moveTo>
                  <a:pt x="26284" y="84649"/>
                </a:moveTo>
                <a:lnTo>
                  <a:pt x="13629" y="84649"/>
                </a:lnTo>
                <a:lnTo>
                  <a:pt x="13629" y="3891"/>
                </a:lnTo>
                <a:lnTo>
                  <a:pt x="26284" y="3891"/>
                </a:lnTo>
                <a:lnTo>
                  <a:pt x="25311" y="5837"/>
                </a:lnTo>
                <a:lnTo>
                  <a:pt x="25311" y="82703"/>
                </a:lnTo>
                <a:lnTo>
                  <a:pt x="26284" y="84649"/>
                </a:lnTo>
                <a:close/>
              </a:path>
              <a:path w="40004" h="88900">
                <a:moveTo>
                  <a:pt x="39913" y="88541"/>
                </a:moveTo>
                <a:lnTo>
                  <a:pt x="0" y="88541"/>
                </a:lnTo>
                <a:lnTo>
                  <a:pt x="0" y="84649"/>
                </a:lnTo>
                <a:lnTo>
                  <a:pt x="39913" y="84649"/>
                </a:lnTo>
                <a:lnTo>
                  <a:pt x="39913" y="8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9159" y="2456621"/>
            <a:ext cx="65405" cy="57785"/>
          </a:xfrm>
          <a:custGeom>
            <a:avLst/>
            <a:gdLst/>
            <a:ahLst/>
            <a:cxnLst/>
            <a:rect l="l" t="t" r="r" b="b"/>
            <a:pathLst>
              <a:path w="65404" h="57785">
                <a:moveTo>
                  <a:pt x="18496" y="53513"/>
                </a:moveTo>
                <a:lnTo>
                  <a:pt x="9735" y="53513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7523" y="0"/>
                </a:lnTo>
                <a:lnTo>
                  <a:pt x="17523" y="13621"/>
                </a:lnTo>
                <a:lnTo>
                  <a:pt x="20923" y="13621"/>
                </a:lnTo>
                <a:lnTo>
                  <a:pt x="20139" y="14822"/>
                </a:lnTo>
                <a:lnTo>
                  <a:pt x="18496" y="23351"/>
                </a:lnTo>
                <a:lnTo>
                  <a:pt x="18496" y="53513"/>
                </a:lnTo>
                <a:close/>
              </a:path>
              <a:path w="65404" h="57785">
                <a:moveTo>
                  <a:pt x="20923" y="13621"/>
                </a:moveTo>
                <a:lnTo>
                  <a:pt x="17523" y="13621"/>
                </a:lnTo>
                <a:lnTo>
                  <a:pt x="21417" y="5837"/>
                </a:lnTo>
                <a:lnTo>
                  <a:pt x="27258" y="0"/>
                </a:lnTo>
                <a:lnTo>
                  <a:pt x="44781" y="0"/>
                </a:lnTo>
                <a:lnTo>
                  <a:pt x="48675" y="2918"/>
                </a:lnTo>
                <a:lnTo>
                  <a:pt x="36019" y="2918"/>
                </a:lnTo>
                <a:lnTo>
                  <a:pt x="29996" y="4332"/>
                </a:lnTo>
                <a:lnTo>
                  <a:pt x="24337" y="8391"/>
                </a:lnTo>
                <a:lnTo>
                  <a:pt x="20923" y="13621"/>
                </a:lnTo>
                <a:close/>
              </a:path>
              <a:path w="65404" h="57785">
                <a:moveTo>
                  <a:pt x="54516" y="53513"/>
                </a:moveTo>
                <a:lnTo>
                  <a:pt x="45755" y="53513"/>
                </a:lnTo>
                <a:lnTo>
                  <a:pt x="45755" y="9729"/>
                </a:lnTo>
                <a:lnTo>
                  <a:pt x="44781" y="2918"/>
                </a:lnTo>
                <a:lnTo>
                  <a:pt x="48675" y="2918"/>
                </a:lnTo>
                <a:lnTo>
                  <a:pt x="50622" y="4864"/>
                </a:lnTo>
                <a:lnTo>
                  <a:pt x="54516" y="9729"/>
                </a:lnTo>
                <a:lnTo>
                  <a:pt x="54516" y="53513"/>
                </a:lnTo>
                <a:close/>
              </a:path>
              <a:path w="65404" h="57785">
                <a:moveTo>
                  <a:pt x="29205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29205" y="53513"/>
                </a:lnTo>
                <a:lnTo>
                  <a:pt x="29205" y="57405"/>
                </a:lnTo>
                <a:close/>
              </a:path>
              <a:path w="65404" h="57785">
                <a:moveTo>
                  <a:pt x="65225" y="57405"/>
                </a:moveTo>
                <a:lnTo>
                  <a:pt x="36019" y="57405"/>
                </a:lnTo>
                <a:lnTo>
                  <a:pt x="36019" y="53513"/>
                </a:lnTo>
                <a:lnTo>
                  <a:pt x="65225" y="53513"/>
                </a:lnTo>
                <a:lnTo>
                  <a:pt x="65225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95358" y="2434242"/>
            <a:ext cx="41275" cy="81280"/>
          </a:xfrm>
          <a:custGeom>
            <a:avLst/>
            <a:gdLst/>
            <a:ahLst/>
            <a:cxnLst/>
            <a:rect l="l" t="t" r="r" b="b"/>
            <a:pathLst>
              <a:path w="41275" h="81280">
                <a:moveTo>
                  <a:pt x="38940" y="28216"/>
                </a:moveTo>
                <a:lnTo>
                  <a:pt x="0" y="28216"/>
                </a:lnTo>
                <a:lnTo>
                  <a:pt x="0" y="25297"/>
                </a:lnTo>
                <a:lnTo>
                  <a:pt x="7924" y="22439"/>
                </a:lnTo>
                <a:lnTo>
                  <a:pt x="13020" y="16297"/>
                </a:lnTo>
                <a:lnTo>
                  <a:pt x="15743" y="8331"/>
                </a:lnTo>
                <a:lnTo>
                  <a:pt x="16549" y="0"/>
                </a:lnTo>
                <a:lnTo>
                  <a:pt x="20443" y="0"/>
                </a:lnTo>
                <a:lnTo>
                  <a:pt x="20443" y="24324"/>
                </a:lnTo>
                <a:lnTo>
                  <a:pt x="38940" y="24324"/>
                </a:lnTo>
                <a:lnTo>
                  <a:pt x="38940" y="28216"/>
                </a:lnTo>
                <a:close/>
              </a:path>
              <a:path w="41275" h="81280">
                <a:moveTo>
                  <a:pt x="36993" y="80757"/>
                </a:moveTo>
                <a:lnTo>
                  <a:pt x="23364" y="80757"/>
                </a:lnTo>
                <a:lnTo>
                  <a:pt x="11682" y="79784"/>
                </a:lnTo>
                <a:lnTo>
                  <a:pt x="11682" y="28216"/>
                </a:lnTo>
                <a:lnTo>
                  <a:pt x="20443" y="28216"/>
                </a:lnTo>
                <a:lnTo>
                  <a:pt x="20443" y="77838"/>
                </a:lnTo>
                <a:lnTo>
                  <a:pt x="38291" y="77838"/>
                </a:lnTo>
                <a:lnTo>
                  <a:pt x="36993" y="80757"/>
                </a:lnTo>
                <a:close/>
              </a:path>
              <a:path w="41275" h="81280">
                <a:moveTo>
                  <a:pt x="38291" y="77838"/>
                </a:moveTo>
                <a:lnTo>
                  <a:pt x="34072" y="77838"/>
                </a:lnTo>
                <a:lnTo>
                  <a:pt x="37966" y="72973"/>
                </a:lnTo>
                <a:lnTo>
                  <a:pt x="37966" y="56432"/>
                </a:lnTo>
                <a:lnTo>
                  <a:pt x="40887" y="56432"/>
                </a:lnTo>
                <a:lnTo>
                  <a:pt x="40887" y="72000"/>
                </a:lnTo>
                <a:lnTo>
                  <a:pt x="38291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46954" y="2455648"/>
            <a:ext cx="50800" cy="59690"/>
          </a:xfrm>
          <a:custGeom>
            <a:avLst/>
            <a:gdLst/>
            <a:ahLst/>
            <a:cxnLst/>
            <a:rect l="l" t="t" r="r" b="b"/>
            <a:pathLst>
              <a:path w="50800" h="59689">
                <a:moveTo>
                  <a:pt x="28231" y="59351"/>
                </a:moveTo>
                <a:lnTo>
                  <a:pt x="17660" y="57253"/>
                </a:lnTo>
                <a:lnTo>
                  <a:pt x="8639" y="51324"/>
                </a:lnTo>
                <a:lnTo>
                  <a:pt x="2357" y="42111"/>
                </a:lnTo>
                <a:lnTo>
                  <a:pt x="0" y="30162"/>
                </a:lnTo>
                <a:lnTo>
                  <a:pt x="2068" y="18471"/>
                </a:lnTo>
                <a:lnTo>
                  <a:pt x="7788" y="8878"/>
                </a:lnTo>
                <a:lnTo>
                  <a:pt x="16427" y="2386"/>
                </a:lnTo>
                <a:lnTo>
                  <a:pt x="27258" y="0"/>
                </a:lnTo>
                <a:lnTo>
                  <a:pt x="37480" y="2173"/>
                </a:lnTo>
                <a:lnTo>
                  <a:pt x="38429" y="2918"/>
                </a:lnTo>
                <a:lnTo>
                  <a:pt x="27258" y="2918"/>
                </a:lnTo>
                <a:lnTo>
                  <a:pt x="22755" y="3815"/>
                </a:lnTo>
                <a:lnTo>
                  <a:pt x="17523" y="7175"/>
                </a:lnTo>
                <a:lnTo>
                  <a:pt x="13020" y="14001"/>
                </a:lnTo>
                <a:lnTo>
                  <a:pt x="10708" y="25297"/>
                </a:lnTo>
                <a:lnTo>
                  <a:pt x="50622" y="25297"/>
                </a:lnTo>
                <a:lnTo>
                  <a:pt x="50622" y="28216"/>
                </a:lnTo>
                <a:lnTo>
                  <a:pt x="10708" y="28216"/>
                </a:lnTo>
                <a:lnTo>
                  <a:pt x="10708" y="41838"/>
                </a:lnTo>
                <a:lnTo>
                  <a:pt x="14602" y="47675"/>
                </a:lnTo>
                <a:lnTo>
                  <a:pt x="17523" y="52540"/>
                </a:lnTo>
                <a:lnTo>
                  <a:pt x="23364" y="56432"/>
                </a:lnTo>
                <a:lnTo>
                  <a:pt x="39743" y="56432"/>
                </a:lnTo>
                <a:lnTo>
                  <a:pt x="38712" y="57177"/>
                </a:lnTo>
                <a:lnTo>
                  <a:pt x="28231" y="59351"/>
                </a:lnTo>
                <a:close/>
              </a:path>
              <a:path w="50800" h="59689">
                <a:moveTo>
                  <a:pt x="50622" y="25297"/>
                </a:moveTo>
                <a:lnTo>
                  <a:pt x="41860" y="25297"/>
                </a:lnTo>
                <a:lnTo>
                  <a:pt x="41495" y="19748"/>
                </a:lnTo>
                <a:lnTo>
                  <a:pt x="39670" y="12283"/>
                </a:lnTo>
                <a:lnTo>
                  <a:pt x="35289" y="5731"/>
                </a:lnTo>
                <a:lnTo>
                  <a:pt x="27258" y="2918"/>
                </a:lnTo>
                <a:lnTo>
                  <a:pt x="38429" y="2918"/>
                </a:lnTo>
                <a:lnTo>
                  <a:pt x="44781" y="7905"/>
                </a:lnTo>
                <a:lnTo>
                  <a:pt x="49162" y="16008"/>
                </a:lnTo>
                <a:lnTo>
                  <a:pt x="50622" y="25297"/>
                </a:lnTo>
                <a:close/>
              </a:path>
              <a:path w="50800" h="59689">
                <a:moveTo>
                  <a:pt x="43639" y="53616"/>
                </a:moveTo>
                <a:lnTo>
                  <a:pt x="46728" y="42811"/>
                </a:lnTo>
                <a:lnTo>
                  <a:pt x="46728" y="41838"/>
                </a:lnTo>
                <a:lnTo>
                  <a:pt x="50622" y="41838"/>
                </a:lnTo>
                <a:lnTo>
                  <a:pt x="50622" y="42811"/>
                </a:lnTo>
                <a:lnTo>
                  <a:pt x="49451" y="46626"/>
                </a:lnTo>
                <a:lnTo>
                  <a:pt x="45633" y="52175"/>
                </a:lnTo>
                <a:lnTo>
                  <a:pt x="43639" y="53616"/>
                </a:lnTo>
                <a:close/>
              </a:path>
              <a:path w="50800" h="59689">
                <a:moveTo>
                  <a:pt x="42834" y="56432"/>
                </a:moveTo>
                <a:lnTo>
                  <a:pt x="39743" y="56432"/>
                </a:lnTo>
                <a:lnTo>
                  <a:pt x="43639" y="53616"/>
                </a:lnTo>
                <a:lnTo>
                  <a:pt x="42834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4392" y="2456621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5" h="57785">
                <a:moveTo>
                  <a:pt x="19470" y="53513"/>
                </a:moveTo>
                <a:lnTo>
                  <a:pt x="10708" y="53513"/>
                </a:lnTo>
                <a:lnTo>
                  <a:pt x="10708" y="6810"/>
                </a:lnTo>
                <a:lnTo>
                  <a:pt x="9735" y="5837"/>
                </a:lnTo>
                <a:lnTo>
                  <a:pt x="0" y="5837"/>
                </a:lnTo>
                <a:lnTo>
                  <a:pt x="0" y="1945"/>
                </a:lnTo>
                <a:lnTo>
                  <a:pt x="18496" y="0"/>
                </a:lnTo>
                <a:lnTo>
                  <a:pt x="18496" y="14594"/>
                </a:lnTo>
                <a:lnTo>
                  <a:pt x="21620" y="14594"/>
                </a:lnTo>
                <a:lnTo>
                  <a:pt x="20382" y="18106"/>
                </a:lnTo>
                <a:lnTo>
                  <a:pt x="19470" y="27243"/>
                </a:lnTo>
                <a:lnTo>
                  <a:pt x="19470" y="53513"/>
                </a:lnTo>
                <a:close/>
              </a:path>
              <a:path w="43815" h="57785">
                <a:moveTo>
                  <a:pt x="21620" y="14594"/>
                </a:moveTo>
                <a:lnTo>
                  <a:pt x="18496" y="14594"/>
                </a:lnTo>
                <a:lnTo>
                  <a:pt x="20443" y="8756"/>
                </a:lnTo>
                <a:lnTo>
                  <a:pt x="25311" y="0"/>
                </a:lnTo>
                <a:lnTo>
                  <a:pt x="39913" y="0"/>
                </a:lnTo>
                <a:lnTo>
                  <a:pt x="42834" y="2918"/>
                </a:lnTo>
                <a:lnTo>
                  <a:pt x="34072" y="2918"/>
                </a:lnTo>
                <a:lnTo>
                  <a:pt x="27684" y="4940"/>
                </a:lnTo>
                <a:lnTo>
                  <a:pt x="23120" y="10337"/>
                </a:lnTo>
                <a:lnTo>
                  <a:pt x="21620" y="14594"/>
                </a:lnTo>
                <a:close/>
              </a:path>
              <a:path w="43815" h="57785">
                <a:moveTo>
                  <a:pt x="40887" y="13621"/>
                </a:moveTo>
                <a:lnTo>
                  <a:pt x="35046" y="13621"/>
                </a:lnTo>
                <a:lnTo>
                  <a:pt x="33099" y="11675"/>
                </a:lnTo>
                <a:lnTo>
                  <a:pt x="33099" y="4864"/>
                </a:lnTo>
                <a:lnTo>
                  <a:pt x="35046" y="2918"/>
                </a:lnTo>
                <a:lnTo>
                  <a:pt x="42834" y="2918"/>
                </a:lnTo>
                <a:lnTo>
                  <a:pt x="43807" y="3891"/>
                </a:lnTo>
                <a:lnTo>
                  <a:pt x="43807" y="12648"/>
                </a:lnTo>
                <a:lnTo>
                  <a:pt x="40887" y="13621"/>
                </a:lnTo>
                <a:close/>
              </a:path>
              <a:path w="43815" h="57785">
                <a:moveTo>
                  <a:pt x="31152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55988" y="2456621"/>
            <a:ext cx="65405" cy="57785"/>
          </a:xfrm>
          <a:custGeom>
            <a:avLst/>
            <a:gdLst/>
            <a:ahLst/>
            <a:cxnLst/>
            <a:rect l="l" t="t" r="r" b="b"/>
            <a:pathLst>
              <a:path w="65404" h="57785">
                <a:moveTo>
                  <a:pt x="19470" y="53513"/>
                </a:moveTo>
                <a:lnTo>
                  <a:pt x="9735" y="53513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8496" y="0"/>
                </a:lnTo>
                <a:lnTo>
                  <a:pt x="18496" y="13621"/>
                </a:lnTo>
                <a:lnTo>
                  <a:pt x="21717" y="13621"/>
                </a:lnTo>
                <a:lnTo>
                  <a:pt x="20976" y="14822"/>
                </a:lnTo>
                <a:lnTo>
                  <a:pt x="19470" y="23351"/>
                </a:lnTo>
                <a:lnTo>
                  <a:pt x="19470" y="53513"/>
                </a:lnTo>
                <a:close/>
              </a:path>
              <a:path w="65404" h="57785">
                <a:moveTo>
                  <a:pt x="21717" y="13621"/>
                </a:moveTo>
                <a:lnTo>
                  <a:pt x="18496" y="13621"/>
                </a:lnTo>
                <a:lnTo>
                  <a:pt x="22390" y="5837"/>
                </a:lnTo>
                <a:lnTo>
                  <a:pt x="28231" y="0"/>
                </a:lnTo>
                <a:lnTo>
                  <a:pt x="44781" y="0"/>
                </a:lnTo>
                <a:lnTo>
                  <a:pt x="49649" y="2918"/>
                </a:lnTo>
                <a:lnTo>
                  <a:pt x="36993" y="2918"/>
                </a:lnTo>
                <a:lnTo>
                  <a:pt x="30559" y="4332"/>
                </a:lnTo>
                <a:lnTo>
                  <a:pt x="24946" y="8391"/>
                </a:lnTo>
                <a:lnTo>
                  <a:pt x="21717" y="13621"/>
                </a:lnTo>
                <a:close/>
              </a:path>
              <a:path w="65404" h="57785">
                <a:moveTo>
                  <a:pt x="55490" y="53513"/>
                </a:moveTo>
                <a:lnTo>
                  <a:pt x="45755" y="53513"/>
                </a:lnTo>
                <a:lnTo>
                  <a:pt x="45755" y="9729"/>
                </a:lnTo>
                <a:lnTo>
                  <a:pt x="44781" y="2918"/>
                </a:lnTo>
                <a:lnTo>
                  <a:pt x="49649" y="2918"/>
                </a:lnTo>
                <a:lnTo>
                  <a:pt x="50622" y="4864"/>
                </a:lnTo>
                <a:lnTo>
                  <a:pt x="55490" y="9729"/>
                </a:lnTo>
                <a:lnTo>
                  <a:pt x="55490" y="53513"/>
                </a:lnTo>
                <a:close/>
              </a:path>
              <a:path w="65404" h="57785">
                <a:moveTo>
                  <a:pt x="29205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29205" y="53513"/>
                </a:lnTo>
                <a:lnTo>
                  <a:pt x="29205" y="57405"/>
                </a:lnTo>
                <a:close/>
              </a:path>
              <a:path w="65404" h="57785">
                <a:moveTo>
                  <a:pt x="65225" y="57405"/>
                </a:moveTo>
                <a:lnTo>
                  <a:pt x="36019" y="57405"/>
                </a:lnTo>
                <a:lnTo>
                  <a:pt x="36019" y="53513"/>
                </a:lnTo>
                <a:lnTo>
                  <a:pt x="65225" y="53513"/>
                </a:lnTo>
                <a:lnTo>
                  <a:pt x="65225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7053" y="2455648"/>
            <a:ext cx="50800" cy="59690"/>
          </a:xfrm>
          <a:custGeom>
            <a:avLst/>
            <a:gdLst/>
            <a:ahLst/>
            <a:cxnLst/>
            <a:rect l="l" t="t" r="r" b="b"/>
            <a:pathLst>
              <a:path w="50800" h="59689">
                <a:moveTo>
                  <a:pt x="29205" y="59351"/>
                </a:moveTo>
                <a:lnTo>
                  <a:pt x="18070" y="57253"/>
                </a:lnTo>
                <a:lnTo>
                  <a:pt x="8761" y="51324"/>
                </a:lnTo>
                <a:lnTo>
                  <a:pt x="2372" y="42111"/>
                </a:lnTo>
                <a:lnTo>
                  <a:pt x="0" y="30162"/>
                </a:lnTo>
                <a:lnTo>
                  <a:pt x="2205" y="18471"/>
                </a:lnTo>
                <a:lnTo>
                  <a:pt x="8153" y="8878"/>
                </a:lnTo>
                <a:lnTo>
                  <a:pt x="16838" y="2386"/>
                </a:lnTo>
                <a:lnTo>
                  <a:pt x="27258" y="0"/>
                </a:lnTo>
                <a:lnTo>
                  <a:pt x="37890" y="2173"/>
                </a:lnTo>
                <a:lnTo>
                  <a:pt x="38833" y="2918"/>
                </a:lnTo>
                <a:lnTo>
                  <a:pt x="27258" y="2918"/>
                </a:lnTo>
                <a:lnTo>
                  <a:pt x="23181" y="3815"/>
                </a:lnTo>
                <a:lnTo>
                  <a:pt x="18009" y="7175"/>
                </a:lnTo>
                <a:lnTo>
                  <a:pt x="13568" y="14001"/>
                </a:lnTo>
                <a:lnTo>
                  <a:pt x="11682" y="25297"/>
                </a:lnTo>
                <a:lnTo>
                  <a:pt x="50622" y="25297"/>
                </a:lnTo>
                <a:lnTo>
                  <a:pt x="50622" y="28216"/>
                </a:lnTo>
                <a:lnTo>
                  <a:pt x="11682" y="28216"/>
                </a:lnTo>
                <a:lnTo>
                  <a:pt x="11682" y="41838"/>
                </a:lnTo>
                <a:lnTo>
                  <a:pt x="15576" y="47675"/>
                </a:lnTo>
                <a:lnTo>
                  <a:pt x="18496" y="52540"/>
                </a:lnTo>
                <a:lnTo>
                  <a:pt x="23364" y="56432"/>
                </a:lnTo>
                <a:lnTo>
                  <a:pt x="40110" y="56432"/>
                </a:lnTo>
                <a:lnTo>
                  <a:pt x="39122" y="57177"/>
                </a:lnTo>
                <a:lnTo>
                  <a:pt x="29205" y="59351"/>
                </a:lnTo>
                <a:close/>
              </a:path>
              <a:path w="50800" h="59689">
                <a:moveTo>
                  <a:pt x="50622" y="25297"/>
                </a:moveTo>
                <a:lnTo>
                  <a:pt x="41860" y="25297"/>
                </a:lnTo>
                <a:lnTo>
                  <a:pt x="41495" y="19748"/>
                </a:lnTo>
                <a:lnTo>
                  <a:pt x="39670" y="12283"/>
                </a:lnTo>
                <a:lnTo>
                  <a:pt x="35289" y="5731"/>
                </a:lnTo>
                <a:lnTo>
                  <a:pt x="27258" y="2918"/>
                </a:lnTo>
                <a:lnTo>
                  <a:pt x="38833" y="2918"/>
                </a:lnTo>
                <a:lnTo>
                  <a:pt x="45146" y="7905"/>
                </a:lnTo>
                <a:lnTo>
                  <a:pt x="49299" y="16008"/>
                </a:lnTo>
                <a:lnTo>
                  <a:pt x="50622" y="25297"/>
                </a:lnTo>
                <a:close/>
              </a:path>
              <a:path w="50800" h="59689">
                <a:moveTo>
                  <a:pt x="43839" y="53620"/>
                </a:moveTo>
                <a:lnTo>
                  <a:pt x="47702" y="42811"/>
                </a:lnTo>
                <a:lnTo>
                  <a:pt x="47702" y="41838"/>
                </a:lnTo>
                <a:lnTo>
                  <a:pt x="50622" y="41838"/>
                </a:lnTo>
                <a:lnTo>
                  <a:pt x="50622" y="42811"/>
                </a:lnTo>
                <a:lnTo>
                  <a:pt x="49466" y="46626"/>
                </a:lnTo>
                <a:lnTo>
                  <a:pt x="45755" y="52175"/>
                </a:lnTo>
                <a:lnTo>
                  <a:pt x="43839" y="53620"/>
                </a:lnTo>
                <a:close/>
              </a:path>
              <a:path w="50800" h="59689">
                <a:moveTo>
                  <a:pt x="42834" y="56432"/>
                </a:moveTo>
                <a:lnTo>
                  <a:pt x="40110" y="56432"/>
                </a:lnTo>
                <a:lnTo>
                  <a:pt x="43839" y="53620"/>
                </a:lnTo>
                <a:lnTo>
                  <a:pt x="42834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4490" y="2434242"/>
            <a:ext cx="40005" cy="81280"/>
          </a:xfrm>
          <a:custGeom>
            <a:avLst/>
            <a:gdLst/>
            <a:ahLst/>
            <a:cxnLst/>
            <a:rect l="l" t="t" r="r" b="b"/>
            <a:pathLst>
              <a:path w="40004" h="81280">
                <a:moveTo>
                  <a:pt x="37966" y="28216"/>
                </a:moveTo>
                <a:lnTo>
                  <a:pt x="0" y="28216"/>
                </a:lnTo>
                <a:lnTo>
                  <a:pt x="0" y="25297"/>
                </a:lnTo>
                <a:lnTo>
                  <a:pt x="7924" y="22439"/>
                </a:lnTo>
                <a:lnTo>
                  <a:pt x="13020" y="16297"/>
                </a:lnTo>
                <a:lnTo>
                  <a:pt x="15743" y="8331"/>
                </a:lnTo>
                <a:lnTo>
                  <a:pt x="16549" y="0"/>
                </a:lnTo>
                <a:lnTo>
                  <a:pt x="19470" y="0"/>
                </a:lnTo>
                <a:lnTo>
                  <a:pt x="19470" y="24324"/>
                </a:lnTo>
                <a:lnTo>
                  <a:pt x="37966" y="24324"/>
                </a:lnTo>
                <a:lnTo>
                  <a:pt x="37966" y="28216"/>
                </a:lnTo>
                <a:close/>
              </a:path>
              <a:path w="40004" h="81280">
                <a:moveTo>
                  <a:pt x="36019" y="80757"/>
                </a:moveTo>
                <a:lnTo>
                  <a:pt x="22390" y="80757"/>
                </a:lnTo>
                <a:lnTo>
                  <a:pt x="10708" y="79784"/>
                </a:lnTo>
                <a:lnTo>
                  <a:pt x="10708" y="28216"/>
                </a:lnTo>
                <a:lnTo>
                  <a:pt x="19470" y="28216"/>
                </a:lnTo>
                <a:lnTo>
                  <a:pt x="19470" y="77838"/>
                </a:lnTo>
                <a:lnTo>
                  <a:pt x="37317" y="77838"/>
                </a:lnTo>
                <a:lnTo>
                  <a:pt x="36019" y="80757"/>
                </a:lnTo>
                <a:close/>
              </a:path>
              <a:path w="40004" h="81280">
                <a:moveTo>
                  <a:pt x="37317" y="77838"/>
                </a:moveTo>
                <a:lnTo>
                  <a:pt x="33099" y="77838"/>
                </a:lnTo>
                <a:lnTo>
                  <a:pt x="36993" y="72973"/>
                </a:lnTo>
                <a:lnTo>
                  <a:pt x="36993" y="56432"/>
                </a:lnTo>
                <a:lnTo>
                  <a:pt x="39913" y="56432"/>
                </a:lnTo>
                <a:lnTo>
                  <a:pt x="39913" y="72000"/>
                </a:lnTo>
                <a:lnTo>
                  <a:pt x="37317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0927" y="4844310"/>
            <a:ext cx="500384" cy="216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50463" y="2458567"/>
            <a:ext cx="88900" cy="53975"/>
          </a:xfrm>
          <a:custGeom>
            <a:avLst/>
            <a:gdLst/>
            <a:ahLst/>
            <a:cxnLst/>
            <a:rect l="l" t="t" r="r" b="b"/>
            <a:pathLst>
              <a:path w="88900" h="53975">
                <a:moveTo>
                  <a:pt x="88589" y="53513"/>
                </a:moveTo>
                <a:lnTo>
                  <a:pt x="88589" y="53513"/>
                </a:lnTo>
                <a:lnTo>
                  <a:pt x="0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1338" y="2353485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5">
                <a:moveTo>
                  <a:pt x="89562" y="52540"/>
                </a:moveTo>
                <a:lnTo>
                  <a:pt x="89562" y="52540"/>
                </a:lnTo>
                <a:lnTo>
                  <a:pt x="0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92212" y="2248403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5">
                <a:moveTo>
                  <a:pt x="89562" y="52540"/>
                </a:moveTo>
                <a:lnTo>
                  <a:pt x="89562" y="52540"/>
                </a:lnTo>
                <a:lnTo>
                  <a:pt x="0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50463" y="2505270"/>
            <a:ext cx="88900" cy="52705"/>
          </a:xfrm>
          <a:custGeom>
            <a:avLst/>
            <a:gdLst/>
            <a:ahLst/>
            <a:cxnLst/>
            <a:rect l="l" t="t" r="r" b="b"/>
            <a:pathLst>
              <a:path w="88900" h="52705">
                <a:moveTo>
                  <a:pt x="88589" y="0"/>
                </a:moveTo>
                <a:lnTo>
                  <a:pt x="88589" y="0"/>
                </a:lnTo>
                <a:lnTo>
                  <a:pt x="0" y="5254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71338" y="2610351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5">
                <a:moveTo>
                  <a:pt x="89562" y="0"/>
                </a:moveTo>
                <a:lnTo>
                  <a:pt x="89562" y="0"/>
                </a:lnTo>
                <a:lnTo>
                  <a:pt x="0" y="5254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2212" y="2715433"/>
            <a:ext cx="90170" cy="52705"/>
          </a:xfrm>
          <a:custGeom>
            <a:avLst/>
            <a:gdLst/>
            <a:ahLst/>
            <a:cxnLst/>
            <a:rect l="l" t="t" r="r" b="b"/>
            <a:pathLst>
              <a:path w="90170" h="52705">
                <a:moveTo>
                  <a:pt x="89562" y="0"/>
                </a:moveTo>
                <a:lnTo>
                  <a:pt x="89562" y="0"/>
                </a:lnTo>
                <a:lnTo>
                  <a:pt x="0" y="5254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95633" y="4938689"/>
            <a:ext cx="103505" cy="2540"/>
          </a:xfrm>
          <a:custGeom>
            <a:avLst/>
            <a:gdLst/>
            <a:ahLst/>
            <a:cxnLst/>
            <a:rect l="l" t="t" r="r" b="b"/>
            <a:pathLst>
              <a:path w="103505" h="2539">
                <a:moveTo>
                  <a:pt x="0" y="1945"/>
                </a:moveTo>
                <a:lnTo>
                  <a:pt x="36019" y="1945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2990" y="4929932"/>
            <a:ext cx="104775" cy="5080"/>
          </a:xfrm>
          <a:custGeom>
            <a:avLst/>
            <a:gdLst/>
            <a:ahLst/>
            <a:cxnLst/>
            <a:rect l="l" t="t" r="r" b="b"/>
            <a:pathLst>
              <a:path w="104775" h="5079">
                <a:moveTo>
                  <a:pt x="0" y="4864"/>
                </a:moveTo>
                <a:lnTo>
                  <a:pt x="0" y="4864"/>
                </a:lnTo>
                <a:lnTo>
                  <a:pt x="104165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10348" y="4916311"/>
            <a:ext cx="103505" cy="8255"/>
          </a:xfrm>
          <a:custGeom>
            <a:avLst/>
            <a:gdLst/>
            <a:ahLst/>
            <a:cxnLst/>
            <a:rect l="l" t="t" r="r" b="b"/>
            <a:pathLst>
              <a:path w="103505" h="8254">
                <a:moveTo>
                  <a:pt x="0" y="7783"/>
                </a:moveTo>
                <a:lnTo>
                  <a:pt x="100271" y="972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17706" y="4896851"/>
            <a:ext cx="103505" cy="10795"/>
          </a:xfrm>
          <a:custGeom>
            <a:avLst/>
            <a:gdLst/>
            <a:ahLst/>
            <a:cxnLst/>
            <a:rect l="l" t="t" r="r" b="b"/>
            <a:pathLst>
              <a:path w="103505" h="10795">
                <a:moveTo>
                  <a:pt x="0" y="10702"/>
                </a:moveTo>
                <a:lnTo>
                  <a:pt x="58410" y="4864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24090" y="4872527"/>
            <a:ext cx="103505" cy="13970"/>
          </a:xfrm>
          <a:custGeom>
            <a:avLst/>
            <a:gdLst/>
            <a:ahLst/>
            <a:cxnLst/>
            <a:rect l="l" t="t" r="r" b="b"/>
            <a:pathLst>
              <a:path w="103505" h="13970">
                <a:moveTo>
                  <a:pt x="0" y="13621"/>
                </a:moveTo>
                <a:lnTo>
                  <a:pt x="19470" y="10702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29501" y="4842364"/>
            <a:ext cx="103505" cy="17145"/>
          </a:xfrm>
          <a:custGeom>
            <a:avLst/>
            <a:gdLst/>
            <a:ahLst/>
            <a:cxnLst/>
            <a:rect l="l" t="t" r="r" b="b"/>
            <a:pathLst>
              <a:path w="103504" h="17145">
                <a:moveTo>
                  <a:pt x="0" y="16540"/>
                </a:moveTo>
                <a:lnTo>
                  <a:pt x="0" y="16540"/>
                </a:lnTo>
                <a:lnTo>
                  <a:pt x="103192" y="0"/>
                </a:lnTo>
              </a:path>
            </a:pathLst>
          </a:custGeom>
          <a:ln w="58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95132" y="4055224"/>
            <a:ext cx="88900" cy="54610"/>
          </a:xfrm>
          <a:custGeom>
            <a:avLst/>
            <a:gdLst/>
            <a:ahLst/>
            <a:cxnLst/>
            <a:rect l="l" t="t" r="r" b="b"/>
            <a:pathLst>
              <a:path w="88900" h="54610">
                <a:moveTo>
                  <a:pt x="0" y="54486"/>
                </a:moveTo>
                <a:lnTo>
                  <a:pt x="43807" y="28216"/>
                </a:lnTo>
                <a:lnTo>
                  <a:pt x="88589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70364" y="3936521"/>
            <a:ext cx="83820" cy="61594"/>
          </a:xfrm>
          <a:custGeom>
            <a:avLst/>
            <a:gdLst/>
            <a:ahLst/>
            <a:cxnLst/>
            <a:rect l="l" t="t" r="r" b="b"/>
            <a:pathLst>
              <a:path w="83820" h="61595">
                <a:moveTo>
                  <a:pt x="0" y="61297"/>
                </a:moveTo>
                <a:lnTo>
                  <a:pt x="40887" y="32108"/>
                </a:lnTo>
                <a:lnTo>
                  <a:pt x="83721" y="0"/>
                </a:lnTo>
              </a:path>
            </a:pathLst>
          </a:custGeom>
          <a:ln w="58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34887" y="3802250"/>
            <a:ext cx="78105" cy="69215"/>
          </a:xfrm>
          <a:custGeom>
            <a:avLst/>
            <a:gdLst/>
            <a:ahLst/>
            <a:cxnLst/>
            <a:rect l="l" t="t" r="r" b="b"/>
            <a:pathLst>
              <a:path w="78104" h="69214">
                <a:moveTo>
                  <a:pt x="0" y="69081"/>
                </a:moveTo>
                <a:lnTo>
                  <a:pt x="49649" y="26270"/>
                </a:lnTo>
                <a:lnTo>
                  <a:pt x="77880" y="0"/>
                </a:lnTo>
              </a:path>
            </a:pathLst>
          </a:custGeom>
          <a:ln w="5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86755" y="3652411"/>
            <a:ext cx="69215" cy="77470"/>
          </a:xfrm>
          <a:custGeom>
            <a:avLst/>
            <a:gdLst/>
            <a:ahLst/>
            <a:cxnLst/>
            <a:rect l="l" t="t" r="r" b="b"/>
            <a:pathLst>
              <a:path w="69214" h="77470">
                <a:moveTo>
                  <a:pt x="0" y="76865"/>
                </a:moveTo>
                <a:lnTo>
                  <a:pt x="9735" y="67135"/>
                </a:lnTo>
                <a:lnTo>
                  <a:pt x="63278" y="7783"/>
                </a:lnTo>
                <a:lnTo>
                  <a:pt x="69119" y="0"/>
                </a:lnTo>
              </a:path>
            </a:pathLst>
          </a:custGeom>
          <a:ln w="5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21100" y="3486032"/>
            <a:ext cx="59690" cy="85725"/>
          </a:xfrm>
          <a:custGeom>
            <a:avLst/>
            <a:gdLst/>
            <a:ahLst/>
            <a:cxnLst/>
            <a:rect l="l" t="t" r="r" b="b"/>
            <a:pathLst>
              <a:path w="59689" h="85725">
                <a:moveTo>
                  <a:pt x="0" y="85622"/>
                </a:moveTo>
                <a:lnTo>
                  <a:pt x="29205" y="45730"/>
                </a:lnTo>
                <a:lnTo>
                  <a:pt x="59384" y="0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34027" y="3305058"/>
            <a:ext cx="48260" cy="92710"/>
          </a:xfrm>
          <a:custGeom>
            <a:avLst/>
            <a:gdLst/>
            <a:ahLst/>
            <a:cxnLst/>
            <a:rect l="l" t="t" r="r" b="b"/>
            <a:pathLst>
              <a:path w="48260" h="92710">
                <a:moveTo>
                  <a:pt x="0" y="92432"/>
                </a:moveTo>
                <a:lnTo>
                  <a:pt x="3894" y="85622"/>
                </a:lnTo>
                <a:lnTo>
                  <a:pt x="42834" y="10702"/>
                </a:lnTo>
                <a:lnTo>
                  <a:pt x="47702" y="0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21643" y="3110462"/>
            <a:ext cx="32384" cy="99695"/>
          </a:xfrm>
          <a:custGeom>
            <a:avLst/>
            <a:gdLst/>
            <a:ahLst/>
            <a:cxnLst/>
            <a:rect l="l" t="t" r="r" b="b"/>
            <a:pathLst>
              <a:path w="32385" h="99694">
                <a:moveTo>
                  <a:pt x="0" y="99243"/>
                </a:moveTo>
                <a:lnTo>
                  <a:pt x="19470" y="43784"/>
                </a:lnTo>
                <a:lnTo>
                  <a:pt x="32125" y="0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79080" y="2908083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5">
                <a:moveTo>
                  <a:pt x="0" y="102162"/>
                </a:moveTo>
                <a:lnTo>
                  <a:pt x="5841" y="72000"/>
                </a:lnTo>
                <a:lnTo>
                  <a:pt x="16549" y="0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05364" y="2782568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0" y="22378"/>
                </a:moveTo>
                <a:lnTo>
                  <a:pt x="0" y="22378"/>
                </a:lnTo>
                <a:lnTo>
                  <a:pt x="1947" y="0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86868" y="2725163"/>
            <a:ext cx="38100" cy="71120"/>
          </a:xfrm>
          <a:custGeom>
            <a:avLst/>
            <a:gdLst/>
            <a:ahLst/>
            <a:cxnLst/>
            <a:rect l="l" t="t" r="r" b="b"/>
            <a:pathLst>
              <a:path w="38100" h="71119">
                <a:moveTo>
                  <a:pt x="37966" y="71027"/>
                </a:moveTo>
                <a:lnTo>
                  <a:pt x="0" y="69081"/>
                </a:lnTo>
                <a:lnTo>
                  <a:pt x="21417" y="0"/>
                </a:lnTo>
                <a:lnTo>
                  <a:pt x="37966" y="710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22506" y="2794244"/>
            <a:ext cx="1239520" cy="2052320"/>
          </a:xfrm>
          <a:custGeom>
            <a:avLst/>
            <a:gdLst/>
            <a:ahLst/>
            <a:cxnLst/>
            <a:rect l="l" t="t" r="r" b="b"/>
            <a:pathLst>
              <a:path w="1239520" h="2052320">
                <a:moveTo>
                  <a:pt x="1239279" y="0"/>
                </a:moveTo>
                <a:lnTo>
                  <a:pt x="1239279" y="0"/>
                </a:lnTo>
                <a:lnTo>
                  <a:pt x="0" y="2052012"/>
                </a:lnTo>
              </a:path>
            </a:pathLst>
          </a:custGeom>
          <a:ln w="5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92327" y="4825824"/>
            <a:ext cx="52705" cy="70485"/>
          </a:xfrm>
          <a:custGeom>
            <a:avLst/>
            <a:gdLst/>
            <a:ahLst/>
            <a:cxnLst/>
            <a:rect l="l" t="t" r="r" b="b"/>
            <a:pathLst>
              <a:path w="52705" h="70485">
                <a:moveTo>
                  <a:pt x="0" y="70054"/>
                </a:moveTo>
                <a:lnTo>
                  <a:pt x="20443" y="0"/>
                </a:lnTo>
                <a:lnTo>
                  <a:pt x="52569" y="19459"/>
                </a:lnTo>
                <a:lnTo>
                  <a:pt x="0" y="70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60382" y="2824407"/>
            <a:ext cx="267970" cy="1911985"/>
          </a:xfrm>
          <a:custGeom>
            <a:avLst/>
            <a:gdLst/>
            <a:ahLst/>
            <a:cxnLst/>
            <a:rect l="l" t="t" r="r" b="b"/>
            <a:pathLst>
              <a:path w="267970" h="1911985">
                <a:moveTo>
                  <a:pt x="0" y="0"/>
                </a:moveTo>
                <a:lnTo>
                  <a:pt x="0" y="0"/>
                </a:lnTo>
                <a:lnTo>
                  <a:pt x="267715" y="1911903"/>
                </a:lnTo>
              </a:path>
            </a:pathLst>
          </a:custGeom>
          <a:ln w="58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7653" y="4720742"/>
            <a:ext cx="37465" cy="72390"/>
          </a:xfrm>
          <a:custGeom>
            <a:avLst/>
            <a:gdLst/>
            <a:ahLst/>
            <a:cxnLst/>
            <a:rect l="l" t="t" r="r" b="b"/>
            <a:pathLst>
              <a:path w="37464" h="72389">
                <a:moveTo>
                  <a:pt x="28231" y="72000"/>
                </a:moveTo>
                <a:lnTo>
                  <a:pt x="0" y="4864"/>
                </a:lnTo>
                <a:lnTo>
                  <a:pt x="36993" y="0"/>
                </a:lnTo>
                <a:lnTo>
                  <a:pt x="28231" y="7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40348" y="1801806"/>
            <a:ext cx="3951478" cy="3094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32129" y="6047885"/>
            <a:ext cx="109220" cy="88900"/>
          </a:xfrm>
          <a:custGeom>
            <a:avLst/>
            <a:gdLst/>
            <a:ahLst/>
            <a:cxnLst/>
            <a:rect l="l" t="t" r="r" b="b"/>
            <a:pathLst>
              <a:path w="109219" h="88900">
                <a:moveTo>
                  <a:pt x="16549" y="84649"/>
                </a:moveTo>
                <a:lnTo>
                  <a:pt x="13629" y="84649"/>
                </a:lnTo>
                <a:lnTo>
                  <a:pt x="13629" y="4864"/>
                </a:lnTo>
                <a:lnTo>
                  <a:pt x="12655" y="3891"/>
                </a:lnTo>
                <a:lnTo>
                  <a:pt x="0" y="3891"/>
                </a:lnTo>
                <a:lnTo>
                  <a:pt x="0" y="0"/>
                </a:lnTo>
                <a:lnTo>
                  <a:pt x="25311" y="0"/>
                </a:lnTo>
                <a:lnTo>
                  <a:pt x="26284" y="2918"/>
                </a:lnTo>
                <a:lnTo>
                  <a:pt x="27047" y="4864"/>
                </a:lnTo>
                <a:lnTo>
                  <a:pt x="16549" y="4864"/>
                </a:lnTo>
                <a:lnTo>
                  <a:pt x="16549" y="84649"/>
                </a:lnTo>
                <a:close/>
              </a:path>
              <a:path w="109219" h="88900">
                <a:moveTo>
                  <a:pt x="56776" y="74919"/>
                </a:moveTo>
                <a:lnTo>
                  <a:pt x="54516" y="74919"/>
                </a:lnTo>
                <a:lnTo>
                  <a:pt x="82748" y="1945"/>
                </a:lnTo>
                <a:lnTo>
                  <a:pt x="83721" y="0"/>
                </a:lnTo>
                <a:lnTo>
                  <a:pt x="109033" y="0"/>
                </a:lnTo>
                <a:lnTo>
                  <a:pt x="109033" y="3891"/>
                </a:lnTo>
                <a:lnTo>
                  <a:pt x="84695" y="3891"/>
                </a:lnTo>
                <a:lnTo>
                  <a:pt x="56776" y="74919"/>
                </a:lnTo>
                <a:close/>
              </a:path>
              <a:path w="109219" h="88900">
                <a:moveTo>
                  <a:pt x="95404" y="84649"/>
                </a:moveTo>
                <a:lnTo>
                  <a:pt x="84695" y="84649"/>
                </a:lnTo>
                <a:lnTo>
                  <a:pt x="84695" y="3891"/>
                </a:lnTo>
                <a:lnTo>
                  <a:pt x="95404" y="3891"/>
                </a:lnTo>
                <a:lnTo>
                  <a:pt x="95404" y="84649"/>
                </a:lnTo>
                <a:close/>
              </a:path>
              <a:path w="109219" h="88900">
                <a:moveTo>
                  <a:pt x="52569" y="88541"/>
                </a:moveTo>
                <a:lnTo>
                  <a:pt x="49649" y="88541"/>
                </a:lnTo>
                <a:lnTo>
                  <a:pt x="48675" y="86595"/>
                </a:lnTo>
                <a:lnTo>
                  <a:pt x="47702" y="85622"/>
                </a:lnTo>
                <a:lnTo>
                  <a:pt x="16549" y="4864"/>
                </a:lnTo>
                <a:lnTo>
                  <a:pt x="27047" y="4864"/>
                </a:lnTo>
                <a:lnTo>
                  <a:pt x="54516" y="74919"/>
                </a:lnTo>
                <a:lnTo>
                  <a:pt x="56776" y="74919"/>
                </a:lnTo>
                <a:lnTo>
                  <a:pt x="52569" y="85622"/>
                </a:lnTo>
                <a:lnTo>
                  <a:pt x="52569" y="88541"/>
                </a:lnTo>
                <a:close/>
              </a:path>
              <a:path w="109219" h="88900">
                <a:moveTo>
                  <a:pt x="3894" y="88541"/>
                </a:moveTo>
                <a:lnTo>
                  <a:pt x="0" y="88541"/>
                </a:lnTo>
                <a:lnTo>
                  <a:pt x="0" y="84649"/>
                </a:lnTo>
                <a:lnTo>
                  <a:pt x="30178" y="84649"/>
                </a:lnTo>
                <a:lnTo>
                  <a:pt x="30178" y="87568"/>
                </a:lnTo>
                <a:lnTo>
                  <a:pt x="10708" y="87568"/>
                </a:lnTo>
                <a:lnTo>
                  <a:pt x="3894" y="88541"/>
                </a:lnTo>
                <a:close/>
              </a:path>
              <a:path w="109219" h="88900">
                <a:moveTo>
                  <a:pt x="72039" y="88541"/>
                </a:moveTo>
                <a:lnTo>
                  <a:pt x="72039" y="84649"/>
                </a:lnTo>
                <a:lnTo>
                  <a:pt x="109033" y="84649"/>
                </a:lnTo>
                <a:lnTo>
                  <a:pt x="109033" y="87568"/>
                </a:lnTo>
                <a:lnTo>
                  <a:pt x="76907" y="87568"/>
                </a:lnTo>
                <a:lnTo>
                  <a:pt x="72039" y="88541"/>
                </a:lnTo>
                <a:close/>
              </a:path>
              <a:path w="109219" h="88900">
                <a:moveTo>
                  <a:pt x="30178" y="88541"/>
                </a:moveTo>
                <a:lnTo>
                  <a:pt x="25311" y="88541"/>
                </a:lnTo>
                <a:lnTo>
                  <a:pt x="19470" y="87568"/>
                </a:lnTo>
                <a:lnTo>
                  <a:pt x="30178" y="87568"/>
                </a:lnTo>
                <a:lnTo>
                  <a:pt x="30178" y="88541"/>
                </a:lnTo>
                <a:close/>
              </a:path>
              <a:path w="109219" h="88900">
                <a:moveTo>
                  <a:pt x="109033" y="88541"/>
                </a:moveTo>
                <a:lnTo>
                  <a:pt x="104165" y="87568"/>
                </a:lnTo>
                <a:lnTo>
                  <a:pt x="109033" y="87568"/>
                </a:lnTo>
                <a:lnTo>
                  <a:pt x="109033" y="8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50897" y="6047885"/>
            <a:ext cx="80010" cy="88900"/>
          </a:xfrm>
          <a:custGeom>
            <a:avLst/>
            <a:gdLst/>
            <a:ahLst/>
            <a:cxnLst/>
            <a:rect l="l" t="t" r="r" b="b"/>
            <a:pathLst>
              <a:path w="80009" h="88900">
                <a:moveTo>
                  <a:pt x="57711" y="40865"/>
                </a:moveTo>
                <a:lnTo>
                  <a:pt x="42834" y="40865"/>
                </a:lnTo>
                <a:lnTo>
                  <a:pt x="52189" y="39055"/>
                </a:lnTo>
                <a:lnTo>
                  <a:pt x="58532" y="34419"/>
                </a:lnTo>
                <a:lnTo>
                  <a:pt x="62137" y="28140"/>
                </a:lnTo>
                <a:lnTo>
                  <a:pt x="63278" y="21405"/>
                </a:lnTo>
                <a:lnTo>
                  <a:pt x="63278" y="14594"/>
                </a:lnTo>
                <a:lnTo>
                  <a:pt x="58410" y="3891"/>
                </a:lnTo>
                <a:lnTo>
                  <a:pt x="0" y="3891"/>
                </a:lnTo>
                <a:lnTo>
                  <a:pt x="0" y="0"/>
                </a:lnTo>
                <a:lnTo>
                  <a:pt x="46728" y="0"/>
                </a:lnTo>
                <a:lnTo>
                  <a:pt x="58684" y="1839"/>
                </a:lnTo>
                <a:lnTo>
                  <a:pt x="67902" y="6689"/>
                </a:lnTo>
                <a:lnTo>
                  <a:pt x="73834" y="13545"/>
                </a:lnTo>
                <a:lnTo>
                  <a:pt x="75933" y="21405"/>
                </a:lnTo>
                <a:lnTo>
                  <a:pt x="74367" y="28429"/>
                </a:lnTo>
                <a:lnTo>
                  <a:pt x="69971" y="34540"/>
                </a:lnTo>
                <a:lnTo>
                  <a:pt x="63202" y="39192"/>
                </a:lnTo>
                <a:lnTo>
                  <a:pt x="57711" y="40865"/>
                </a:lnTo>
                <a:close/>
              </a:path>
              <a:path w="80009" h="88900">
                <a:moveTo>
                  <a:pt x="24337" y="84649"/>
                </a:moveTo>
                <a:lnTo>
                  <a:pt x="12655" y="84649"/>
                </a:lnTo>
                <a:lnTo>
                  <a:pt x="13629" y="82703"/>
                </a:lnTo>
                <a:lnTo>
                  <a:pt x="13629" y="4864"/>
                </a:lnTo>
                <a:lnTo>
                  <a:pt x="12655" y="3891"/>
                </a:lnTo>
                <a:lnTo>
                  <a:pt x="24337" y="3891"/>
                </a:lnTo>
                <a:lnTo>
                  <a:pt x="24337" y="40865"/>
                </a:lnTo>
                <a:lnTo>
                  <a:pt x="57711" y="40865"/>
                </a:lnTo>
                <a:lnTo>
                  <a:pt x="54516" y="41838"/>
                </a:lnTo>
                <a:lnTo>
                  <a:pt x="61515" y="43784"/>
                </a:lnTo>
                <a:lnTo>
                  <a:pt x="24337" y="43784"/>
                </a:lnTo>
                <a:lnTo>
                  <a:pt x="24337" y="84649"/>
                </a:lnTo>
                <a:close/>
              </a:path>
              <a:path w="80009" h="88900">
                <a:moveTo>
                  <a:pt x="50622" y="88541"/>
                </a:moveTo>
                <a:lnTo>
                  <a:pt x="0" y="88541"/>
                </a:lnTo>
                <a:lnTo>
                  <a:pt x="0" y="84649"/>
                </a:lnTo>
                <a:lnTo>
                  <a:pt x="46728" y="84649"/>
                </a:lnTo>
                <a:lnTo>
                  <a:pt x="55109" y="82824"/>
                </a:lnTo>
                <a:lnTo>
                  <a:pt x="61209" y="78081"/>
                </a:lnTo>
                <a:lnTo>
                  <a:pt x="64936" y="71513"/>
                </a:lnTo>
                <a:lnTo>
                  <a:pt x="66198" y="64216"/>
                </a:lnTo>
                <a:lnTo>
                  <a:pt x="65240" y="57329"/>
                </a:lnTo>
                <a:lnTo>
                  <a:pt x="62183" y="50716"/>
                </a:lnTo>
                <a:lnTo>
                  <a:pt x="56752" y="45745"/>
                </a:lnTo>
                <a:lnTo>
                  <a:pt x="48675" y="43784"/>
                </a:lnTo>
                <a:lnTo>
                  <a:pt x="61515" y="43784"/>
                </a:lnTo>
                <a:lnTo>
                  <a:pt x="64631" y="44650"/>
                </a:lnTo>
                <a:lnTo>
                  <a:pt x="72648" y="49743"/>
                </a:lnTo>
                <a:lnTo>
                  <a:pt x="77926" y="56478"/>
                </a:lnTo>
                <a:lnTo>
                  <a:pt x="79827" y="64216"/>
                </a:lnTo>
                <a:lnTo>
                  <a:pt x="77728" y="73353"/>
                </a:lnTo>
                <a:lnTo>
                  <a:pt x="71796" y="81122"/>
                </a:lnTo>
                <a:lnTo>
                  <a:pt x="62578" y="86519"/>
                </a:lnTo>
                <a:lnTo>
                  <a:pt x="50622" y="8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42407" y="6043020"/>
            <a:ext cx="88900" cy="93980"/>
          </a:xfrm>
          <a:custGeom>
            <a:avLst/>
            <a:gdLst/>
            <a:ahLst/>
            <a:cxnLst/>
            <a:rect l="l" t="t" r="r" b="b"/>
            <a:pathLst>
              <a:path w="88900" h="93979">
                <a:moveTo>
                  <a:pt x="2920" y="93405"/>
                </a:moveTo>
                <a:lnTo>
                  <a:pt x="0" y="93405"/>
                </a:lnTo>
                <a:lnTo>
                  <a:pt x="0" y="89514"/>
                </a:lnTo>
                <a:lnTo>
                  <a:pt x="6814" y="88541"/>
                </a:lnTo>
                <a:lnTo>
                  <a:pt x="11682" y="86595"/>
                </a:lnTo>
                <a:lnTo>
                  <a:pt x="14602" y="80757"/>
                </a:lnTo>
                <a:lnTo>
                  <a:pt x="40887" y="2918"/>
                </a:lnTo>
                <a:lnTo>
                  <a:pt x="41860" y="972"/>
                </a:lnTo>
                <a:lnTo>
                  <a:pt x="41860" y="0"/>
                </a:lnTo>
                <a:lnTo>
                  <a:pt x="45755" y="0"/>
                </a:lnTo>
                <a:lnTo>
                  <a:pt x="46728" y="972"/>
                </a:lnTo>
                <a:lnTo>
                  <a:pt x="46728" y="2918"/>
                </a:lnTo>
                <a:lnTo>
                  <a:pt x="51830" y="17513"/>
                </a:lnTo>
                <a:lnTo>
                  <a:pt x="39913" y="17513"/>
                </a:lnTo>
                <a:lnTo>
                  <a:pt x="25311" y="59351"/>
                </a:lnTo>
                <a:lnTo>
                  <a:pt x="66456" y="59351"/>
                </a:lnTo>
                <a:lnTo>
                  <a:pt x="67817" y="63243"/>
                </a:lnTo>
                <a:lnTo>
                  <a:pt x="24337" y="63243"/>
                </a:lnTo>
                <a:lnTo>
                  <a:pt x="18496" y="80757"/>
                </a:lnTo>
                <a:lnTo>
                  <a:pt x="18496" y="85622"/>
                </a:lnTo>
                <a:lnTo>
                  <a:pt x="21417" y="89514"/>
                </a:lnTo>
                <a:lnTo>
                  <a:pt x="28231" y="89514"/>
                </a:lnTo>
                <a:lnTo>
                  <a:pt x="28231" y="92432"/>
                </a:lnTo>
                <a:lnTo>
                  <a:pt x="7788" y="92432"/>
                </a:lnTo>
                <a:lnTo>
                  <a:pt x="2920" y="93405"/>
                </a:lnTo>
                <a:close/>
              </a:path>
              <a:path w="88900" h="93979">
                <a:moveTo>
                  <a:pt x="66456" y="59351"/>
                </a:moveTo>
                <a:lnTo>
                  <a:pt x="54516" y="59351"/>
                </a:lnTo>
                <a:lnTo>
                  <a:pt x="39913" y="17513"/>
                </a:lnTo>
                <a:lnTo>
                  <a:pt x="51830" y="17513"/>
                </a:lnTo>
                <a:lnTo>
                  <a:pt x="66456" y="59351"/>
                </a:lnTo>
                <a:close/>
              </a:path>
              <a:path w="88900" h="93979">
                <a:moveTo>
                  <a:pt x="77880" y="89514"/>
                </a:moveTo>
                <a:lnTo>
                  <a:pt x="63278" y="89514"/>
                </a:lnTo>
                <a:lnTo>
                  <a:pt x="63278" y="83676"/>
                </a:lnTo>
                <a:lnTo>
                  <a:pt x="56463" y="63243"/>
                </a:lnTo>
                <a:lnTo>
                  <a:pt x="67817" y="63243"/>
                </a:lnTo>
                <a:lnTo>
                  <a:pt x="74960" y="83676"/>
                </a:lnTo>
                <a:lnTo>
                  <a:pt x="76907" y="88541"/>
                </a:lnTo>
                <a:lnTo>
                  <a:pt x="77880" y="89514"/>
                </a:lnTo>
                <a:close/>
              </a:path>
              <a:path w="88900" h="93979">
                <a:moveTo>
                  <a:pt x="52569" y="93405"/>
                </a:moveTo>
                <a:lnTo>
                  <a:pt x="52569" y="89514"/>
                </a:lnTo>
                <a:lnTo>
                  <a:pt x="88589" y="89514"/>
                </a:lnTo>
                <a:lnTo>
                  <a:pt x="88589" y="92432"/>
                </a:lnTo>
                <a:lnTo>
                  <a:pt x="57437" y="92432"/>
                </a:lnTo>
                <a:lnTo>
                  <a:pt x="52569" y="93405"/>
                </a:lnTo>
                <a:close/>
              </a:path>
              <a:path w="88900" h="93979">
                <a:moveTo>
                  <a:pt x="28231" y="93405"/>
                </a:moveTo>
                <a:lnTo>
                  <a:pt x="23364" y="93405"/>
                </a:lnTo>
                <a:lnTo>
                  <a:pt x="16549" y="92432"/>
                </a:lnTo>
                <a:lnTo>
                  <a:pt x="28231" y="92432"/>
                </a:lnTo>
                <a:lnTo>
                  <a:pt x="28231" y="93405"/>
                </a:lnTo>
                <a:close/>
              </a:path>
              <a:path w="88900" h="93979">
                <a:moveTo>
                  <a:pt x="88589" y="93405"/>
                </a:moveTo>
                <a:lnTo>
                  <a:pt x="82748" y="92432"/>
                </a:lnTo>
                <a:lnTo>
                  <a:pt x="88589" y="92432"/>
                </a:lnTo>
                <a:lnTo>
                  <a:pt x="88589" y="93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39758" y="604788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16549" y="84649"/>
                </a:moveTo>
                <a:lnTo>
                  <a:pt x="13629" y="84649"/>
                </a:lnTo>
                <a:lnTo>
                  <a:pt x="13629" y="4864"/>
                </a:lnTo>
                <a:lnTo>
                  <a:pt x="12655" y="4864"/>
                </a:lnTo>
                <a:lnTo>
                  <a:pt x="9735" y="3891"/>
                </a:lnTo>
                <a:lnTo>
                  <a:pt x="0" y="3891"/>
                </a:lnTo>
                <a:lnTo>
                  <a:pt x="0" y="0"/>
                </a:lnTo>
                <a:lnTo>
                  <a:pt x="24337" y="0"/>
                </a:lnTo>
                <a:lnTo>
                  <a:pt x="25311" y="1945"/>
                </a:lnTo>
                <a:lnTo>
                  <a:pt x="29289" y="7783"/>
                </a:lnTo>
                <a:lnTo>
                  <a:pt x="16549" y="7783"/>
                </a:lnTo>
                <a:lnTo>
                  <a:pt x="16549" y="84649"/>
                </a:lnTo>
                <a:close/>
              </a:path>
              <a:path w="88900" h="88900">
                <a:moveTo>
                  <a:pt x="88589" y="3891"/>
                </a:moveTo>
                <a:lnTo>
                  <a:pt x="58410" y="3891"/>
                </a:lnTo>
                <a:lnTo>
                  <a:pt x="58410" y="0"/>
                </a:lnTo>
                <a:lnTo>
                  <a:pt x="88589" y="0"/>
                </a:lnTo>
                <a:lnTo>
                  <a:pt x="88589" y="3891"/>
                </a:lnTo>
                <a:close/>
              </a:path>
              <a:path w="88900" h="88900">
                <a:moveTo>
                  <a:pt x="74960" y="69081"/>
                </a:moveTo>
                <a:lnTo>
                  <a:pt x="71066" y="69081"/>
                </a:lnTo>
                <a:lnTo>
                  <a:pt x="71066" y="3891"/>
                </a:lnTo>
                <a:lnTo>
                  <a:pt x="74960" y="3891"/>
                </a:lnTo>
                <a:lnTo>
                  <a:pt x="74960" y="69081"/>
                </a:lnTo>
                <a:close/>
              </a:path>
              <a:path w="88900" h="88900">
                <a:moveTo>
                  <a:pt x="74960" y="88541"/>
                </a:moveTo>
                <a:lnTo>
                  <a:pt x="72039" y="88541"/>
                </a:lnTo>
                <a:lnTo>
                  <a:pt x="71066" y="86595"/>
                </a:lnTo>
                <a:lnTo>
                  <a:pt x="18496" y="8756"/>
                </a:lnTo>
                <a:lnTo>
                  <a:pt x="17523" y="7783"/>
                </a:lnTo>
                <a:lnTo>
                  <a:pt x="29289" y="7783"/>
                </a:lnTo>
                <a:lnTo>
                  <a:pt x="71066" y="69081"/>
                </a:lnTo>
                <a:lnTo>
                  <a:pt x="74960" y="69081"/>
                </a:lnTo>
                <a:lnTo>
                  <a:pt x="74960" y="88541"/>
                </a:lnTo>
                <a:close/>
              </a:path>
              <a:path w="88900" h="88900">
                <a:moveTo>
                  <a:pt x="3894" y="88541"/>
                </a:moveTo>
                <a:lnTo>
                  <a:pt x="0" y="88541"/>
                </a:lnTo>
                <a:lnTo>
                  <a:pt x="0" y="84649"/>
                </a:lnTo>
                <a:lnTo>
                  <a:pt x="30178" y="84649"/>
                </a:lnTo>
                <a:lnTo>
                  <a:pt x="30178" y="87568"/>
                </a:lnTo>
                <a:lnTo>
                  <a:pt x="10708" y="87568"/>
                </a:lnTo>
                <a:lnTo>
                  <a:pt x="3894" y="88541"/>
                </a:lnTo>
                <a:close/>
              </a:path>
              <a:path w="88900" h="88900">
                <a:moveTo>
                  <a:pt x="30178" y="88541"/>
                </a:moveTo>
                <a:lnTo>
                  <a:pt x="25311" y="88541"/>
                </a:lnTo>
                <a:lnTo>
                  <a:pt x="19470" y="87568"/>
                </a:lnTo>
                <a:lnTo>
                  <a:pt x="30178" y="87568"/>
                </a:lnTo>
                <a:lnTo>
                  <a:pt x="30178" y="885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78695" y="5623666"/>
            <a:ext cx="73025" cy="73025"/>
          </a:xfrm>
          <a:custGeom>
            <a:avLst/>
            <a:gdLst/>
            <a:ahLst/>
            <a:cxnLst/>
            <a:rect l="l" t="t" r="r" b="b"/>
            <a:pathLst>
              <a:path w="73025" h="73025">
                <a:moveTo>
                  <a:pt x="36019" y="72973"/>
                </a:moveTo>
                <a:lnTo>
                  <a:pt x="22177" y="70221"/>
                </a:lnTo>
                <a:lnTo>
                  <a:pt x="10708" y="62635"/>
                </a:lnTo>
                <a:lnTo>
                  <a:pt x="2890" y="51218"/>
                </a:lnTo>
                <a:lnTo>
                  <a:pt x="0" y="36973"/>
                </a:lnTo>
                <a:lnTo>
                  <a:pt x="2890" y="22576"/>
                </a:lnTo>
                <a:lnTo>
                  <a:pt x="10708" y="10824"/>
                </a:lnTo>
                <a:lnTo>
                  <a:pt x="22177" y="2903"/>
                </a:lnTo>
                <a:lnTo>
                  <a:pt x="36019" y="0"/>
                </a:lnTo>
                <a:lnTo>
                  <a:pt x="50424" y="2903"/>
                </a:lnTo>
                <a:lnTo>
                  <a:pt x="62183" y="10824"/>
                </a:lnTo>
                <a:lnTo>
                  <a:pt x="70107" y="22576"/>
                </a:lnTo>
                <a:lnTo>
                  <a:pt x="73013" y="36973"/>
                </a:lnTo>
                <a:lnTo>
                  <a:pt x="70107" y="51218"/>
                </a:lnTo>
                <a:lnTo>
                  <a:pt x="62183" y="62635"/>
                </a:lnTo>
                <a:lnTo>
                  <a:pt x="50424" y="70221"/>
                </a:lnTo>
                <a:lnTo>
                  <a:pt x="36019" y="72973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18881" y="5611990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>
                <a:moveTo>
                  <a:pt x="2920" y="29189"/>
                </a:moveTo>
                <a:lnTo>
                  <a:pt x="0" y="29189"/>
                </a:lnTo>
                <a:lnTo>
                  <a:pt x="1947" y="0"/>
                </a:lnTo>
                <a:lnTo>
                  <a:pt x="80801" y="0"/>
                </a:lnTo>
                <a:lnTo>
                  <a:pt x="81190" y="3891"/>
                </a:lnTo>
                <a:lnTo>
                  <a:pt x="26284" y="3891"/>
                </a:lnTo>
                <a:lnTo>
                  <a:pt x="14693" y="4971"/>
                </a:lnTo>
                <a:lnTo>
                  <a:pt x="8031" y="8878"/>
                </a:lnTo>
                <a:lnTo>
                  <a:pt x="4654" y="16616"/>
                </a:lnTo>
                <a:lnTo>
                  <a:pt x="2920" y="29189"/>
                </a:lnTo>
                <a:close/>
              </a:path>
              <a:path w="83820" h="87629">
                <a:moveTo>
                  <a:pt x="47702" y="83676"/>
                </a:moveTo>
                <a:lnTo>
                  <a:pt x="36019" y="83676"/>
                </a:lnTo>
                <a:lnTo>
                  <a:pt x="36019" y="4864"/>
                </a:lnTo>
                <a:lnTo>
                  <a:pt x="33099" y="3891"/>
                </a:lnTo>
                <a:lnTo>
                  <a:pt x="49649" y="3891"/>
                </a:lnTo>
                <a:lnTo>
                  <a:pt x="47702" y="4864"/>
                </a:lnTo>
                <a:lnTo>
                  <a:pt x="47702" y="83676"/>
                </a:lnTo>
                <a:close/>
              </a:path>
              <a:path w="83820" h="87629">
                <a:moveTo>
                  <a:pt x="83721" y="29189"/>
                </a:moveTo>
                <a:lnTo>
                  <a:pt x="80801" y="29189"/>
                </a:lnTo>
                <a:lnTo>
                  <a:pt x="79067" y="16616"/>
                </a:lnTo>
                <a:lnTo>
                  <a:pt x="75690" y="8878"/>
                </a:lnTo>
                <a:lnTo>
                  <a:pt x="69028" y="4971"/>
                </a:lnTo>
                <a:lnTo>
                  <a:pt x="57437" y="3891"/>
                </a:lnTo>
                <a:lnTo>
                  <a:pt x="81190" y="3891"/>
                </a:lnTo>
                <a:lnTo>
                  <a:pt x="83721" y="29189"/>
                </a:lnTo>
                <a:close/>
              </a:path>
              <a:path w="83820" h="87629">
                <a:moveTo>
                  <a:pt x="66198" y="87568"/>
                </a:moveTo>
                <a:lnTo>
                  <a:pt x="17523" y="87568"/>
                </a:lnTo>
                <a:lnTo>
                  <a:pt x="17523" y="83676"/>
                </a:lnTo>
                <a:lnTo>
                  <a:pt x="66198" y="83676"/>
                </a:lnTo>
                <a:lnTo>
                  <a:pt x="66198" y="8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11365" y="5610044"/>
            <a:ext cx="65405" cy="89535"/>
          </a:xfrm>
          <a:custGeom>
            <a:avLst/>
            <a:gdLst/>
            <a:ahLst/>
            <a:cxnLst/>
            <a:rect l="l" t="t" r="r" b="b"/>
            <a:pathLst>
              <a:path w="65404" h="89535">
                <a:moveTo>
                  <a:pt x="19470" y="85622"/>
                </a:moveTo>
                <a:lnTo>
                  <a:pt x="10708" y="85622"/>
                </a:lnTo>
                <a:lnTo>
                  <a:pt x="10708" y="5837"/>
                </a:lnTo>
                <a:lnTo>
                  <a:pt x="9735" y="4864"/>
                </a:lnTo>
                <a:lnTo>
                  <a:pt x="0" y="4864"/>
                </a:lnTo>
                <a:lnTo>
                  <a:pt x="0" y="972"/>
                </a:lnTo>
                <a:lnTo>
                  <a:pt x="18496" y="0"/>
                </a:lnTo>
                <a:lnTo>
                  <a:pt x="18496" y="44757"/>
                </a:lnTo>
                <a:lnTo>
                  <a:pt x="22503" y="44757"/>
                </a:lnTo>
                <a:lnTo>
                  <a:pt x="20976" y="47341"/>
                </a:lnTo>
                <a:lnTo>
                  <a:pt x="19470" y="56432"/>
                </a:lnTo>
                <a:lnTo>
                  <a:pt x="19470" y="85622"/>
                </a:lnTo>
                <a:close/>
              </a:path>
              <a:path w="65404" h="89535">
                <a:moveTo>
                  <a:pt x="22503" y="44757"/>
                </a:moveTo>
                <a:lnTo>
                  <a:pt x="19470" y="44757"/>
                </a:lnTo>
                <a:lnTo>
                  <a:pt x="21417" y="39892"/>
                </a:lnTo>
                <a:lnTo>
                  <a:pt x="27258" y="32108"/>
                </a:lnTo>
                <a:lnTo>
                  <a:pt x="44781" y="32108"/>
                </a:lnTo>
                <a:lnTo>
                  <a:pt x="49649" y="35027"/>
                </a:lnTo>
                <a:lnTo>
                  <a:pt x="36993" y="35027"/>
                </a:lnTo>
                <a:lnTo>
                  <a:pt x="30559" y="36456"/>
                </a:lnTo>
                <a:lnTo>
                  <a:pt x="24946" y="40621"/>
                </a:lnTo>
                <a:lnTo>
                  <a:pt x="22503" y="44757"/>
                </a:lnTo>
                <a:close/>
              </a:path>
              <a:path w="65404" h="89535">
                <a:moveTo>
                  <a:pt x="55490" y="85622"/>
                </a:moveTo>
                <a:lnTo>
                  <a:pt x="46728" y="85622"/>
                </a:lnTo>
                <a:lnTo>
                  <a:pt x="46728" y="41838"/>
                </a:lnTo>
                <a:lnTo>
                  <a:pt x="44781" y="35027"/>
                </a:lnTo>
                <a:lnTo>
                  <a:pt x="49649" y="35027"/>
                </a:lnTo>
                <a:lnTo>
                  <a:pt x="51596" y="36973"/>
                </a:lnTo>
                <a:lnTo>
                  <a:pt x="55490" y="41838"/>
                </a:lnTo>
                <a:lnTo>
                  <a:pt x="55490" y="85622"/>
                </a:lnTo>
                <a:close/>
              </a:path>
              <a:path w="65404" h="89535">
                <a:moveTo>
                  <a:pt x="29205" y="89514"/>
                </a:moveTo>
                <a:lnTo>
                  <a:pt x="0" y="89514"/>
                </a:lnTo>
                <a:lnTo>
                  <a:pt x="0" y="85622"/>
                </a:lnTo>
                <a:lnTo>
                  <a:pt x="29205" y="85622"/>
                </a:lnTo>
                <a:lnTo>
                  <a:pt x="29205" y="89514"/>
                </a:lnTo>
                <a:close/>
              </a:path>
              <a:path w="65404" h="89535">
                <a:moveTo>
                  <a:pt x="65225" y="89514"/>
                </a:moveTo>
                <a:lnTo>
                  <a:pt x="36019" y="89514"/>
                </a:lnTo>
                <a:lnTo>
                  <a:pt x="36019" y="85622"/>
                </a:lnTo>
                <a:lnTo>
                  <a:pt x="65225" y="85622"/>
                </a:lnTo>
                <a:lnTo>
                  <a:pt x="65225" y="89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83404" y="5642153"/>
            <a:ext cx="43180" cy="57785"/>
          </a:xfrm>
          <a:custGeom>
            <a:avLst/>
            <a:gdLst/>
            <a:ahLst/>
            <a:cxnLst/>
            <a:rect l="l" t="t" r="r" b="b"/>
            <a:pathLst>
              <a:path w="43179" h="57785">
                <a:moveTo>
                  <a:pt x="18496" y="53513"/>
                </a:moveTo>
                <a:lnTo>
                  <a:pt x="9735" y="53513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7523" y="0"/>
                </a:lnTo>
                <a:lnTo>
                  <a:pt x="17523" y="14594"/>
                </a:lnTo>
                <a:lnTo>
                  <a:pt x="20950" y="14594"/>
                </a:lnTo>
                <a:lnTo>
                  <a:pt x="19561" y="18106"/>
                </a:lnTo>
                <a:lnTo>
                  <a:pt x="18496" y="27243"/>
                </a:lnTo>
                <a:lnTo>
                  <a:pt x="18496" y="53513"/>
                </a:lnTo>
                <a:close/>
              </a:path>
              <a:path w="43179" h="57785">
                <a:moveTo>
                  <a:pt x="20950" y="14594"/>
                </a:moveTo>
                <a:lnTo>
                  <a:pt x="17523" y="14594"/>
                </a:lnTo>
                <a:lnTo>
                  <a:pt x="19470" y="8756"/>
                </a:lnTo>
                <a:lnTo>
                  <a:pt x="24337" y="0"/>
                </a:lnTo>
                <a:lnTo>
                  <a:pt x="38940" y="0"/>
                </a:lnTo>
                <a:lnTo>
                  <a:pt x="41860" y="2918"/>
                </a:lnTo>
                <a:lnTo>
                  <a:pt x="34072" y="2918"/>
                </a:lnTo>
                <a:lnTo>
                  <a:pt x="27532" y="4940"/>
                </a:lnTo>
                <a:lnTo>
                  <a:pt x="22634" y="10337"/>
                </a:lnTo>
                <a:lnTo>
                  <a:pt x="20950" y="14594"/>
                </a:lnTo>
                <a:close/>
              </a:path>
              <a:path w="43179" h="57785">
                <a:moveTo>
                  <a:pt x="39913" y="13621"/>
                </a:moveTo>
                <a:lnTo>
                  <a:pt x="35046" y="13621"/>
                </a:lnTo>
                <a:lnTo>
                  <a:pt x="32125" y="11675"/>
                </a:lnTo>
                <a:lnTo>
                  <a:pt x="32125" y="4864"/>
                </a:lnTo>
                <a:lnTo>
                  <a:pt x="35046" y="2918"/>
                </a:lnTo>
                <a:lnTo>
                  <a:pt x="41860" y="2918"/>
                </a:lnTo>
                <a:lnTo>
                  <a:pt x="42834" y="3891"/>
                </a:lnTo>
                <a:lnTo>
                  <a:pt x="42834" y="12648"/>
                </a:lnTo>
                <a:lnTo>
                  <a:pt x="39913" y="13621"/>
                </a:lnTo>
                <a:close/>
              </a:path>
              <a:path w="43179" h="57785">
                <a:moveTo>
                  <a:pt x="31152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34026" y="5642153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89">
                <a:moveTo>
                  <a:pt x="28231" y="59351"/>
                </a:moveTo>
                <a:lnTo>
                  <a:pt x="17660" y="57101"/>
                </a:lnTo>
                <a:lnTo>
                  <a:pt x="8639" y="50838"/>
                </a:lnTo>
                <a:lnTo>
                  <a:pt x="2357" y="41290"/>
                </a:lnTo>
                <a:lnTo>
                  <a:pt x="0" y="29189"/>
                </a:lnTo>
                <a:lnTo>
                  <a:pt x="2068" y="17650"/>
                </a:lnTo>
                <a:lnTo>
                  <a:pt x="7788" y="8391"/>
                </a:lnTo>
                <a:lnTo>
                  <a:pt x="16427" y="2234"/>
                </a:lnTo>
                <a:lnTo>
                  <a:pt x="27258" y="0"/>
                </a:lnTo>
                <a:lnTo>
                  <a:pt x="36877" y="1945"/>
                </a:lnTo>
                <a:lnTo>
                  <a:pt x="27258" y="1945"/>
                </a:lnTo>
                <a:lnTo>
                  <a:pt x="22755" y="2858"/>
                </a:lnTo>
                <a:lnTo>
                  <a:pt x="17523" y="6324"/>
                </a:lnTo>
                <a:lnTo>
                  <a:pt x="13020" y="13439"/>
                </a:lnTo>
                <a:lnTo>
                  <a:pt x="10708" y="25297"/>
                </a:lnTo>
                <a:lnTo>
                  <a:pt x="49649" y="25297"/>
                </a:lnTo>
                <a:lnTo>
                  <a:pt x="49649" y="27243"/>
                </a:lnTo>
                <a:lnTo>
                  <a:pt x="10708" y="27243"/>
                </a:lnTo>
                <a:lnTo>
                  <a:pt x="10708" y="40865"/>
                </a:lnTo>
                <a:lnTo>
                  <a:pt x="14602" y="46702"/>
                </a:lnTo>
                <a:lnTo>
                  <a:pt x="17523" y="51567"/>
                </a:lnTo>
                <a:lnTo>
                  <a:pt x="22390" y="55459"/>
                </a:lnTo>
                <a:lnTo>
                  <a:pt x="40095" y="55459"/>
                </a:lnTo>
                <a:lnTo>
                  <a:pt x="38149" y="57025"/>
                </a:lnTo>
                <a:lnTo>
                  <a:pt x="28231" y="59351"/>
                </a:lnTo>
                <a:close/>
              </a:path>
              <a:path w="50164" h="59689">
                <a:moveTo>
                  <a:pt x="49649" y="25297"/>
                </a:moveTo>
                <a:lnTo>
                  <a:pt x="41860" y="25297"/>
                </a:lnTo>
                <a:lnTo>
                  <a:pt x="41358" y="19185"/>
                </a:lnTo>
                <a:lnTo>
                  <a:pt x="39305" y="11432"/>
                </a:lnTo>
                <a:lnTo>
                  <a:pt x="34879" y="4773"/>
                </a:lnTo>
                <a:lnTo>
                  <a:pt x="27258" y="1945"/>
                </a:lnTo>
                <a:lnTo>
                  <a:pt x="36877" y="1945"/>
                </a:lnTo>
                <a:lnTo>
                  <a:pt x="37328" y="2037"/>
                </a:lnTo>
                <a:lnTo>
                  <a:pt x="44294" y="7540"/>
                </a:lnTo>
                <a:lnTo>
                  <a:pt x="48340" y="15598"/>
                </a:lnTo>
                <a:lnTo>
                  <a:pt x="49649" y="25297"/>
                </a:lnTo>
                <a:close/>
              </a:path>
              <a:path w="50164" h="59689">
                <a:moveTo>
                  <a:pt x="42652" y="53402"/>
                </a:moveTo>
                <a:lnTo>
                  <a:pt x="46728" y="42811"/>
                </a:lnTo>
                <a:lnTo>
                  <a:pt x="46728" y="40865"/>
                </a:lnTo>
                <a:lnTo>
                  <a:pt x="49649" y="40865"/>
                </a:lnTo>
                <a:lnTo>
                  <a:pt x="49649" y="41838"/>
                </a:lnTo>
                <a:lnTo>
                  <a:pt x="48493" y="45806"/>
                </a:lnTo>
                <a:lnTo>
                  <a:pt x="44781" y="51689"/>
                </a:lnTo>
                <a:lnTo>
                  <a:pt x="42652" y="53402"/>
                </a:lnTo>
                <a:close/>
              </a:path>
              <a:path w="50164" h="59689">
                <a:moveTo>
                  <a:pt x="41860" y="55459"/>
                </a:moveTo>
                <a:lnTo>
                  <a:pt x="40095" y="55459"/>
                </a:lnTo>
                <a:lnTo>
                  <a:pt x="42652" y="53402"/>
                </a:lnTo>
                <a:lnTo>
                  <a:pt x="41860" y="55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93410" y="5642153"/>
            <a:ext cx="58419" cy="59690"/>
          </a:xfrm>
          <a:custGeom>
            <a:avLst/>
            <a:gdLst/>
            <a:ahLst/>
            <a:cxnLst/>
            <a:rect l="l" t="t" r="r" b="b"/>
            <a:pathLst>
              <a:path w="58420" h="59689">
                <a:moveTo>
                  <a:pt x="13629" y="20432"/>
                </a:moveTo>
                <a:lnTo>
                  <a:pt x="5841" y="20432"/>
                </a:lnTo>
                <a:lnTo>
                  <a:pt x="3894" y="18486"/>
                </a:lnTo>
                <a:lnTo>
                  <a:pt x="3894" y="5837"/>
                </a:lnTo>
                <a:lnTo>
                  <a:pt x="12655" y="0"/>
                </a:lnTo>
                <a:lnTo>
                  <a:pt x="29205" y="0"/>
                </a:lnTo>
                <a:lnTo>
                  <a:pt x="36019" y="1945"/>
                </a:lnTo>
                <a:lnTo>
                  <a:pt x="18496" y="1945"/>
                </a:lnTo>
                <a:lnTo>
                  <a:pt x="12655" y="3891"/>
                </a:lnTo>
                <a:lnTo>
                  <a:pt x="8761" y="8756"/>
                </a:lnTo>
                <a:lnTo>
                  <a:pt x="14602" y="8756"/>
                </a:lnTo>
                <a:lnTo>
                  <a:pt x="15576" y="12648"/>
                </a:lnTo>
                <a:lnTo>
                  <a:pt x="15576" y="17513"/>
                </a:lnTo>
                <a:lnTo>
                  <a:pt x="13629" y="20432"/>
                </a:lnTo>
                <a:close/>
              </a:path>
              <a:path w="58420" h="59689">
                <a:moveTo>
                  <a:pt x="29205" y="59351"/>
                </a:moveTo>
                <a:lnTo>
                  <a:pt x="12655" y="59351"/>
                </a:lnTo>
                <a:lnTo>
                  <a:pt x="0" y="55459"/>
                </a:lnTo>
                <a:lnTo>
                  <a:pt x="0" y="39892"/>
                </a:lnTo>
                <a:lnTo>
                  <a:pt x="2920" y="33081"/>
                </a:lnTo>
                <a:lnTo>
                  <a:pt x="12655" y="28216"/>
                </a:lnTo>
                <a:lnTo>
                  <a:pt x="21417" y="24324"/>
                </a:lnTo>
                <a:lnTo>
                  <a:pt x="30178" y="24324"/>
                </a:lnTo>
                <a:lnTo>
                  <a:pt x="36993" y="23351"/>
                </a:lnTo>
                <a:lnTo>
                  <a:pt x="36993" y="7783"/>
                </a:lnTo>
                <a:lnTo>
                  <a:pt x="29205" y="1945"/>
                </a:lnTo>
                <a:lnTo>
                  <a:pt x="36019" y="1945"/>
                </a:lnTo>
                <a:lnTo>
                  <a:pt x="45755" y="11675"/>
                </a:lnTo>
                <a:lnTo>
                  <a:pt x="45755" y="26270"/>
                </a:lnTo>
                <a:lnTo>
                  <a:pt x="36993" y="26270"/>
                </a:lnTo>
                <a:lnTo>
                  <a:pt x="23698" y="28611"/>
                </a:lnTo>
                <a:lnTo>
                  <a:pt x="15332" y="33324"/>
                </a:lnTo>
                <a:lnTo>
                  <a:pt x="10982" y="39131"/>
                </a:lnTo>
                <a:lnTo>
                  <a:pt x="9735" y="44757"/>
                </a:lnTo>
                <a:lnTo>
                  <a:pt x="9735" y="51567"/>
                </a:lnTo>
                <a:lnTo>
                  <a:pt x="15576" y="56432"/>
                </a:lnTo>
                <a:lnTo>
                  <a:pt x="32125" y="56432"/>
                </a:lnTo>
                <a:lnTo>
                  <a:pt x="29205" y="59351"/>
                </a:lnTo>
                <a:close/>
              </a:path>
              <a:path w="58420" h="59689">
                <a:moveTo>
                  <a:pt x="36993" y="49621"/>
                </a:moveTo>
                <a:lnTo>
                  <a:pt x="36993" y="26270"/>
                </a:lnTo>
                <a:lnTo>
                  <a:pt x="45755" y="26270"/>
                </a:lnTo>
                <a:lnTo>
                  <a:pt x="45755" y="47675"/>
                </a:lnTo>
                <a:lnTo>
                  <a:pt x="37966" y="47675"/>
                </a:lnTo>
                <a:lnTo>
                  <a:pt x="36993" y="49621"/>
                </a:lnTo>
                <a:close/>
              </a:path>
              <a:path w="58420" h="59689">
                <a:moveTo>
                  <a:pt x="58410" y="54486"/>
                </a:moveTo>
                <a:lnTo>
                  <a:pt x="51596" y="54486"/>
                </a:lnTo>
                <a:lnTo>
                  <a:pt x="55490" y="53513"/>
                </a:lnTo>
                <a:lnTo>
                  <a:pt x="55490" y="38919"/>
                </a:lnTo>
                <a:lnTo>
                  <a:pt x="58410" y="38919"/>
                </a:lnTo>
                <a:lnTo>
                  <a:pt x="58410" y="54486"/>
                </a:lnTo>
                <a:close/>
              </a:path>
              <a:path w="58420" h="59689">
                <a:moveTo>
                  <a:pt x="50622" y="58378"/>
                </a:moveTo>
                <a:lnTo>
                  <a:pt x="41860" y="58378"/>
                </a:lnTo>
                <a:lnTo>
                  <a:pt x="37966" y="52540"/>
                </a:lnTo>
                <a:lnTo>
                  <a:pt x="37966" y="47675"/>
                </a:lnTo>
                <a:lnTo>
                  <a:pt x="45755" y="47675"/>
                </a:lnTo>
                <a:lnTo>
                  <a:pt x="45755" y="54486"/>
                </a:lnTo>
                <a:lnTo>
                  <a:pt x="58410" y="54486"/>
                </a:lnTo>
                <a:lnTo>
                  <a:pt x="58410" y="56432"/>
                </a:lnTo>
                <a:lnTo>
                  <a:pt x="50622" y="58378"/>
                </a:lnTo>
                <a:close/>
              </a:path>
              <a:path w="58420" h="59689">
                <a:moveTo>
                  <a:pt x="35695" y="52216"/>
                </a:moveTo>
                <a:lnTo>
                  <a:pt x="36993" y="49621"/>
                </a:lnTo>
                <a:lnTo>
                  <a:pt x="36993" y="51567"/>
                </a:lnTo>
                <a:lnTo>
                  <a:pt x="35695" y="52216"/>
                </a:lnTo>
                <a:close/>
              </a:path>
              <a:path w="58420" h="59689">
                <a:moveTo>
                  <a:pt x="32125" y="56432"/>
                </a:moveTo>
                <a:lnTo>
                  <a:pt x="27258" y="56432"/>
                </a:lnTo>
                <a:lnTo>
                  <a:pt x="35695" y="52216"/>
                </a:lnTo>
                <a:lnTo>
                  <a:pt x="35046" y="53513"/>
                </a:lnTo>
                <a:lnTo>
                  <a:pt x="32125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55716" y="5619774"/>
            <a:ext cx="40005" cy="81915"/>
          </a:xfrm>
          <a:custGeom>
            <a:avLst/>
            <a:gdLst/>
            <a:ahLst/>
            <a:cxnLst/>
            <a:rect l="l" t="t" r="r" b="b"/>
            <a:pathLst>
              <a:path w="40004" h="81914">
                <a:moveTo>
                  <a:pt x="37966" y="28216"/>
                </a:moveTo>
                <a:lnTo>
                  <a:pt x="0" y="28216"/>
                </a:lnTo>
                <a:lnTo>
                  <a:pt x="0" y="25297"/>
                </a:lnTo>
                <a:lnTo>
                  <a:pt x="7924" y="22439"/>
                </a:lnTo>
                <a:lnTo>
                  <a:pt x="13020" y="16297"/>
                </a:lnTo>
                <a:lnTo>
                  <a:pt x="15743" y="8331"/>
                </a:lnTo>
                <a:lnTo>
                  <a:pt x="16549" y="0"/>
                </a:lnTo>
                <a:lnTo>
                  <a:pt x="19470" y="0"/>
                </a:lnTo>
                <a:lnTo>
                  <a:pt x="19470" y="24324"/>
                </a:lnTo>
                <a:lnTo>
                  <a:pt x="37966" y="24324"/>
                </a:lnTo>
                <a:lnTo>
                  <a:pt x="37966" y="28216"/>
                </a:lnTo>
                <a:close/>
              </a:path>
              <a:path w="40004" h="81914">
                <a:moveTo>
                  <a:pt x="36019" y="81730"/>
                </a:moveTo>
                <a:lnTo>
                  <a:pt x="22390" y="81730"/>
                </a:lnTo>
                <a:lnTo>
                  <a:pt x="10708" y="79784"/>
                </a:lnTo>
                <a:lnTo>
                  <a:pt x="10708" y="28216"/>
                </a:lnTo>
                <a:lnTo>
                  <a:pt x="19470" y="28216"/>
                </a:lnTo>
                <a:lnTo>
                  <a:pt x="19470" y="77838"/>
                </a:lnTo>
                <a:lnTo>
                  <a:pt x="37577" y="77838"/>
                </a:lnTo>
                <a:lnTo>
                  <a:pt x="36019" y="81730"/>
                </a:lnTo>
                <a:close/>
              </a:path>
              <a:path w="40004" h="81914">
                <a:moveTo>
                  <a:pt x="37577" y="77838"/>
                </a:moveTo>
                <a:lnTo>
                  <a:pt x="33099" y="77838"/>
                </a:lnTo>
                <a:lnTo>
                  <a:pt x="36993" y="72973"/>
                </a:lnTo>
                <a:lnTo>
                  <a:pt x="36993" y="56432"/>
                </a:lnTo>
                <a:lnTo>
                  <a:pt x="39913" y="56432"/>
                </a:lnTo>
                <a:lnTo>
                  <a:pt x="39913" y="72000"/>
                </a:lnTo>
                <a:lnTo>
                  <a:pt x="37577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50145" y="5642153"/>
            <a:ext cx="63500" cy="83185"/>
          </a:xfrm>
          <a:custGeom>
            <a:avLst/>
            <a:gdLst/>
            <a:ahLst/>
            <a:cxnLst/>
            <a:rect l="l" t="t" r="r" b="b"/>
            <a:pathLst>
              <a:path w="63500" h="83185">
                <a:moveTo>
                  <a:pt x="18496" y="78811"/>
                </a:moveTo>
                <a:lnTo>
                  <a:pt x="9735" y="78811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8496" y="0"/>
                </a:lnTo>
                <a:lnTo>
                  <a:pt x="18496" y="8756"/>
                </a:lnTo>
                <a:lnTo>
                  <a:pt x="21278" y="8756"/>
                </a:lnTo>
                <a:lnTo>
                  <a:pt x="18496" y="13621"/>
                </a:lnTo>
                <a:lnTo>
                  <a:pt x="18496" y="45730"/>
                </a:lnTo>
                <a:lnTo>
                  <a:pt x="20443" y="48648"/>
                </a:lnTo>
                <a:lnTo>
                  <a:pt x="21222" y="49621"/>
                </a:lnTo>
                <a:lnTo>
                  <a:pt x="18496" y="49621"/>
                </a:lnTo>
                <a:lnTo>
                  <a:pt x="18496" y="78811"/>
                </a:lnTo>
                <a:close/>
              </a:path>
              <a:path w="63500" h="83185">
                <a:moveTo>
                  <a:pt x="21278" y="8756"/>
                </a:moveTo>
                <a:lnTo>
                  <a:pt x="18496" y="8756"/>
                </a:lnTo>
                <a:lnTo>
                  <a:pt x="21417" y="5837"/>
                </a:lnTo>
                <a:lnTo>
                  <a:pt x="26284" y="0"/>
                </a:lnTo>
                <a:lnTo>
                  <a:pt x="36993" y="0"/>
                </a:lnTo>
                <a:lnTo>
                  <a:pt x="47260" y="2234"/>
                </a:lnTo>
                <a:lnTo>
                  <a:pt x="49508" y="3891"/>
                </a:lnTo>
                <a:lnTo>
                  <a:pt x="29205" y="3891"/>
                </a:lnTo>
                <a:lnTo>
                  <a:pt x="22390" y="6810"/>
                </a:lnTo>
                <a:lnTo>
                  <a:pt x="21278" y="8756"/>
                </a:lnTo>
                <a:close/>
              </a:path>
              <a:path w="63500" h="83185">
                <a:moveTo>
                  <a:pt x="46987" y="56432"/>
                </a:moveTo>
                <a:lnTo>
                  <a:pt x="34072" y="56432"/>
                </a:lnTo>
                <a:lnTo>
                  <a:pt x="41069" y="54365"/>
                </a:lnTo>
                <a:lnTo>
                  <a:pt x="46971" y="48648"/>
                </a:lnTo>
                <a:lnTo>
                  <a:pt x="51048" y="40013"/>
                </a:lnTo>
                <a:lnTo>
                  <a:pt x="52569" y="29189"/>
                </a:lnTo>
                <a:lnTo>
                  <a:pt x="51215" y="19079"/>
                </a:lnTo>
                <a:lnTo>
                  <a:pt x="47580" y="11067"/>
                </a:lnTo>
                <a:lnTo>
                  <a:pt x="42302" y="5792"/>
                </a:lnTo>
                <a:lnTo>
                  <a:pt x="36019" y="3891"/>
                </a:lnTo>
                <a:lnTo>
                  <a:pt x="49508" y="3891"/>
                </a:lnTo>
                <a:lnTo>
                  <a:pt x="55611" y="8391"/>
                </a:lnTo>
                <a:lnTo>
                  <a:pt x="61224" y="17650"/>
                </a:lnTo>
                <a:lnTo>
                  <a:pt x="63278" y="29189"/>
                </a:lnTo>
                <a:lnTo>
                  <a:pt x="61057" y="41290"/>
                </a:lnTo>
                <a:lnTo>
                  <a:pt x="55003" y="50838"/>
                </a:lnTo>
                <a:lnTo>
                  <a:pt x="46987" y="56432"/>
                </a:lnTo>
                <a:close/>
              </a:path>
              <a:path w="63500" h="83185">
                <a:moveTo>
                  <a:pt x="35046" y="59351"/>
                </a:moveTo>
                <a:lnTo>
                  <a:pt x="25311" y="59351"/>
                </a:lnTo>
                <a:lnTo>
                  <a:pt x="19470" y="51567"/>
                </a:lnTo>
                <a:lnTo>
                  <a:pt x="18496" y="49621"/>
                </a:lnTo>
                <a:lnTo>
                  <a:pt x="21222" y="49621"/>
                </a:lnTo>
                <a:lnTo>
                  <a:pt x="24337" y="53513"/>
                </a:lnTo>
                <a:lnTo>
                  <a:pt x="29205" y="56432"/>
                </a:lnTo>
                <a:lnTo>
                  <a:pt x="46987" y="56432"/>
                </a:lnTo>
                <a:lnTo>
                  <a:pt x="46028" y="57101"/>
                </a:lnTo>
                <a:lnTo>
                  <a:pt x="35046" y="59351"/>
                </a:lnTo>
                <a:close/>
              </a:path>
              <a:path w="63500" h="83185">
                <a:moveTo>
                  <a:pt x="3894" y="82703"/>
                </a:moveTo>
                <a:lnTo>
                  <a:pt x="0" y="82703"/>
                </a:lnTo>
                <a:lnTo>
                  <a:pt x="0" y="78811"/>
                </a:lnTo>
                <a:lnTo>
                  <a:pt x="29205" y="78811"/>
                </a:lnTo>
                <a:lnTo>
                  <a:pt x="29205" y="81730"/>
                </a:lnTo>
                <a:lnTo>
                  <a:pt x="10708" y="81730"/>
                </a:lnTo>
                <a:lnTo>
                  <a:pt x="3894" y="82703"/>
                </a:lnTo>
                <a:close/>
              </a:path>
              <a:path w="63500" h="83185">
                <a:moveTo>
                  <a:pt x="29205" y="82703"/>
                </a:moveTo>
                <a:lnTo>
                  <a:pt x="24337" y="82703"/>
                </a:lnTo>
                <a:lnTo>
                  <a:pt x="17523" y="81730"/>
                </a:lnTo>
                <a:lnTo>
                  <a:pt x="29205" y="81730"/>
                </a:lnTo>
                <a:lnTo>
                  <a:pt x="29205" y="82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26080" y="5642153"/>
            <a:ext cx="57785" cy="59690"/>
          </a:xfrm>
          <a:custGeom>
            <a:avLst/>
            <a:gdLst/>
            <a:ahLst/>
            <a:cxnLst/>
            <a:rect l="l" t="t" r="r" b="b"/>
            <a:pathLst>
              <a:path w="57784" h="59689">
                <a:moveTo>
                  <a:pt x="28231" y="59351"/>
                </a:moveTo>
                <a:lnTo>
                  <a:pt x="17249" y="57116"/>
                </a:lnTo>
                <a:lnTo>
                  <a:pt x="8274" y="50959"/>
                </a:lnTo>
                <a:lnTo>
                  <a:pt x="2220" y="41701"/>
                </a:lnTo>
                <a:lnTo>
                  <a:pt x="0" y="30162"/>
                </a:lnTo>
                <a:lnTo>
                  <a:pt x="2220" y="18471"/>
                </a:lnTo>
                <a:lnTo>
                  <a:pt x="8274" y="8878"/>
                </a:lnTo>
                <a:lnTo>
                  <a:pt x="17249" y="2386"/>
                </a:lnTo>
                <a:lnTo>
                  <a:pt x="28231" y="0"/>
                </a:lnTo>
                <a:lnTo>
                  <a:pt x="37309" y="1945"/>
                </a:lnTo>
                <a:lnTo>
                  <a:pt x="23364" y="1945"/>
                </a:lnTo>
                <a:lnTo>
                  <a:pt x="16549" y="4864"/>
                </a:lnTo>
                <a:lnTo>
                  <a:pt x="10708" y="16540"/>
                </a:lnTo>
                <a:lnTo>
                  <a:pt x="10708" y="40865"/>
                </a:lnTo>
                <a:lnTo>
                  <a:pt x="13629" y="46702"/>
                </a:lnTo>
                <a:lnTo>
                  <a:pt x="17523" y="52540"/>
                </a:lnTo>
                <a:lnTo>
                  <a:pt x="22390" y="55459"/>
                </a:lnTo>
                <a:lnTo>
                  <a:pt x="41871" y="55459"/>
                </a:lnTo>
                <a:lnTo>
                  <a:pt x="39366" y="57116"/>
                </a:lnTo>
                <a:lnTo>
                  <a:pt x="28231" y="59351"/>
                </a:lnTo>
                <a:close/>
              </a:path>
              <a:path w="57784" h="59689">
                <a:moveTo>
                  <a:pt x="41871" y="55459"/>
                </a:moveTo>
                <a:lnTo>
                  <a:pt x="35046" y="55459"/>
                </a:lnTo>
                <a:lnTo>
                  <a:pt x="40887" y="51567"/>
                </a:lnTo>
                <a:lnTo>
                  <a:pt x="43807" y="45730"/>
                </a:lnTo>
                <a:lnTo>
                  <a:pt x="46728" y="40865"/>
                </a:lnTo>
                <a:lnTo>
                  <a:pt x="46728" y="16540"/>
                </a:lnTo>
                <a:lnTo>
                  <a:pt x="42834" y="10702"/>
                </a:lnTo>
                <a:lnTo>
                  <a:pt x="39913" y="4864"/>
                </a:lnTo>
                <a:lnTo>
                  <a:pt x="34072" y="1945"/>
                </a:lnTo>
                <a:lnTo>
                  <a:pt x="37309" y="1945"/>
                </a:lnTo>
                <a:lnTo>
                  <a:pt x="39366" y="2386"/>
                </a:lnTo>
                <a:lnTo>
                  <a:pt x="48675" y="8878"/>
                </a:lnTo>
                <a:lnTo>
                  <a:pt x="55064" y="18471"/>
                </a:lnTo>
                <a:lnTo>
                  <a:pt x="57437" y="30162"/>
                </a:lnTo>
                <a:lnTo>
                  <a:pt x="55064" y="41701"/>
                </a:lnTo>
                <a:lnTo>
                  <a:pt x="48675" y="50959"/>
                </a:lnTo>
                <a:lnTo>
                  <a:pt x="41871" y="55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91305" y="5612963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15576" y="13621"/>
                </a:moveTo>
                <a:lnTo>
                  <a:pt x="7788" y="13621"/>
                </a:lnTo>
                <a:lnTo>
                  <a:pt x="5841" y="10702"/>
                </a:lnTo>
                <a:lnTo>
                  <a:pt x="5841" y="3891"/>
                </a:lnTo>
                <a:lnTo>
                  <a:pt x="7788" y="0"/>
                </a:lnTo>
                <a:lnTo>
                  <a:pt x="15576" y="0"/>
                </a:lnTo>
                <a:lnTo>
                  <a:pt x="19470" y="2918"/>
                </a:lnTo>
                <a:lnTo>
                  <a:pt x="19470" y="10702"/>
                </a:lnTo>
                <a:lnTo>
                  <a:pt x="15576" y="13621"/>
                </a:lnTo>
                <a:close/>
              </a:path>
              <a:path w="27304" h="86995">
                <a:moveTo>
                  <a:pt x="19470" y="82703"/>
                </a:moveTo>
                <a:lnTo>
                  <a:pt x="9735" y="82703"/>
                </a:lnTo>
                <a:lnTo>
                  <a:pt x="9735" y="36000"/>
                </a:lnTo>
                <a:lnTo>
                  <a:pt x="8761" y="35027"/>
                </a:lnTo>
                <a:lnTo>
                  <a:pt x="973" y="35027"/>
                </a:lnTo>
                <a:lnTo>
                  <a:pt x="973" y="31135"/>
                </a:lnTo>
                <a:lnTo>
                  <a:pt x="18496" y="29189"/>
                </a:lnTo>
                <a:lnTo>
                  <a:pt x="18496" y="81730"/>
                </a:lnTo>
                <a:lnTo>
                  <a:pt x="19470" y="82703"/>
                </a:lnTo>
                <a:close/>
              </a:path>
              <a:path w="27304" h="86995">
                <a:moveTo>
                  <a:pt x="27258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27258" y="82703"/>
                </a:lnTo>
                <a:lnTo>
                  <a:pt x="27258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27325" y="5642153"/>
            <a:ext cx="65405" cy="57785"/>
          </a:xfrm>
          <a:custGeom>
            <a:avLst/>
            <a:gdLst/>
            <a:ahLst/>
            <a:cxnLst/>
            <a:rect l="l" t="t" r="r" b="b"/>
            <a:pathLst>
              <a:path w="65404" h="57785">
                <a:moveTo>
                  <a:pt x="18496" y="53513"/>
                </a:moveTo>
                <a:lnTo>
                  <a:pt x="9735" y="53513"/>
                </a:lnTo>
                <a:lnTo>
                  <a:pt x="9735" y="6810"/>
                </a:lnTo>
                <a:lnTo>
                  <a:pt x="8761" y="5837"/>
                </a:lnTo>
                <a:lnTo>
                  <a:pt x="0" y="5837"/>
                </a:lnTo>
                <a:lnTo>
                  <a:pt x="0" y="1945"/>
                </a:lnTo>
                <a:lnTo>
                  <a:pt x="18496" y="0"/>
                </a:lnTo>
                <a:lnTo>
                  <a:pt x="18496" y="13621"/>
                </a:lnTo>
                <a:lnTo>
                  <a:pt x="21146" y="13621"/>
                </a:lnTo>
                <a:lnTo>
                  <a:pt x="20139" y="15233"/>
                </a:lnTo>
                <a:lnTo>
                  <a:pt x="18496" y="24324"/>
                </a:lnTo>
                <a:lnTo>
                  <a:pt x="18496" y="53513"/>
                </a:lnTo>
                <a:close/>
              </a:path>
              <a:path w="65404" h="57785">
                <a:moveTo>
                  <a:pt x="21146" y="13621"/>
                </a:moveTo>
                <a:lnTo>
                  <a:pt x="18496" y="13621"/>
                </a:lnTo>
                <a:lnTo>
                  <a:pt x="21417" y="5837"/>
                </a:lnTo>
                <a:lnTo>
                  <a:pt x="28231" y="0"/>
                </a:lnTo>
                <a:lnTo>
                  <a:pt x="44781" y="0"/>
                </a:lnTo>
                <a:lnTo>
                  <a:pt x="48675" y="2918"/>
                </a:lnTo>
                <a:lnTo>
                  <a:pt x="36019" y="2918"/>
                </a:lnTo>
                <a:lnTo>
                  <a:pt x="29996" y="4347"/>
                </a:lnTo>
                <a:lnTo>
                  <a:pt x="24337" y="8513"/>
                </a:lnTo>
                <a:lnTo>
                  <a:pt x="21146" y="13621"/>
                </a:lnTo>
                <a:close/>
              </a:path>
              <a:path w="65404" h="57785">
                <a:moveTo>
                  <a:pt x="54516" y="53513"/>
                </a:moveTo>
                <a:lnTo>
                  <a:pt x="45755" y="53513"/>
                </a:lnTo>
                <a:lnTo>
                  <a:pt x="45755" y="9729"/>
                </a:lnTo>
                <a:lnTo>
                  <a:pt x="44781" y="2918"/>
                </a:lnTo>
                <a:lnTo>
                  <a:pt x="48675" y="2918"/>
                </a:lnTo>
                <a:lnTo>
                  <a:pt x="50622" y="4864"/>
                </a:lnTo>
                <a:lnTo>
                  <a:pt x="54516" y="9729"/>
                </a:lnTo>
                <a:lnTo>
                  <a:pt x="54516" y="53513"/>
                </a:lnTo>
                <a:close/>
              </a:path>
              <a:path w="65404" h="57785">
                <a:moveTo>
                  <a:pt x="29205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29205" y="53513"/>
                </a:lnTo>
                <a:lnTo>
                  <a:pt x="29205" y="57405"/>
                </a:lnTo>
                <a:close/>
              </a:path>
              <a:path w="65404" h="57785">
                <a:moveTo>
                  <a:pt x="65225" y="57405"/>
                </a:moveTo>
                <a:lnTo>
                  <a:pt x="36019" y="57405"/>
                </a:lnTo>
                <a:lnTo>
                  <a:pt x="36019" y="53513"/>
                </a:lnTo>
                <a:lnTo>
                  <a:pt x="65225" y="53513"/>
                </a:lnTo>
                <a:lnTo>
                  <a:pt x="65225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93524" y="5619774"/>
            <a:ext cx="41275" cy="81915"/>
          </a:xfrm>
          <a:custGeom>
            <a:avLst/>
            <a:gdLst/>
            <a:ahLst/>
            <a:cxnLst/>
            <a:rect l="l" t="t" r="r" b="b"/>
            <a:pathLst>
              <a:path w="41275" h="81914">
                <a:moveTo>
                  <a:pt x="38940" y="28216"/>
                </a:moveTo>
                <a:lnTo>
                  <a:pt x="0" y="28216"/>
                </a:lnTo>
                <a:lnTo>
                  <a:pt x="0" y="25297"/>
                </a:lnTo>
                <a:lnTo>
                  <a:pt x="7924" y="22439"/>
                </a:lnTo>
                <a:lnTo>
                  <a:pt x="13020" y="16297"/>
                </a:lnTo>
                <a:lnTo>
                  <a:pt x="15743" y="8331"/>
                </a:lnTo>
                <a:lnTo>
                  <a:pt x="16549" y="0"/>
                </a:lnTo>
                <a:lnTo>
                  <a:pt x="20443" y="0"/>
                </a:lnTo>
                <a:lnTo>
                  <a:pt x="20443" y="24324"/>
                </a:lnTo>
                <a:lnTo>
                  <a:pt x="38940" y="24324"/>
                </a:lnTo>
                <a:lnTo>
                  <a:pt x="38940" y="28216"/>
                </a:lnTo>
                <a:close/>
              </a:path>
              <a:path w="41275" h="81914">
                <a:moveTo>
                  <a:pt x="36993" y="81730"/>
                </a:moveTo>
                <a:lnTo>
                  <a:pt x="23364" y="81730"/>
                </a:lnTo>
                <a:lnTo>
                  <a:pt x="11682" y="79784"/>
                </a:lnTo>
                <a:lnTo>
                  <a:pt x="11682" y="28216"/>
                </a:lnTo>
                <a:lnTo>
                  <a:pt x="20443" y="28216"/>
                </a:lnTo>
                <a:lnTo>
                  <a:pt x="20443" y="77838"/>
                </a:lnTo>
                <a:lnTo>
                  <a:pt x="38551" y="77838"/>
                </a:lnTo>
                <a:lnTo>
                  <a:pt x="36993" y="81730"/>
                </a:lnTo>
                <a:close/>
              </a:path>
              <a:path w="41275" h="81914">
                <a:moveTo>
                  <a:pt x="38551" y="77838"/>
                </a:moveTo>
                <a:lnTo>
                  <a:pt x="34072" y="77838"/>
                </a:lnTo>
                <a:lnTo>
                  <a:pt x="37966" y="72973"/>
                </a:lnTo>
                <a:lnTo>
                  <a:pt x="37966" y="56432"/>
                </a:lnTo>
                <a:lnTo>
                  <a:pt x="40887" y="56432"/>
                </a:lnTo>
                <a:lnTo>
                  <a:pt x="40887" y="72000"/>
                </a:lnTo>
                <a:lnTo>
                  <a:pt x="38551" y="778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63436" y="5622693"/>
            <a:ext cx="74295" cy="73025"/>
          </a:xfrm>
          <a:custGeom>
            <a:avLst/>
            <a:gdLst/>
            <a:ahLst/>
            <a:cxnLst/>
            <a:rect l="l" t="t" r="r" b="b"/>
            <a:pathLst>
              <a:path w="74295" h="73025">
                <a:moveTo>
                  <a:pt x="36993" y="72973"/>
                </a:moveTo>
                <a:lnTo>
                  <a:pt x="22588" y="70069"/>
                </a:lnTo>
                <a:lnTo>
                  <a:pt x="10830" y="62149"/>
                </a:lnTo>
                <a:lnTo>
                  <a:pt x="2905" y="50397"/>
                </a:lnTo>
                <a:lnTo>
                  <a:pt x="0" y="36000"/>
                </a:lnTo>
                <a:lnTo>
                  <a:pt x="2905" y="21755"/>
                </a:lnTo>
                <a:lnTo>
                  <a:pt x="10830" y="10337"/>
                </a:lnTo>
                <a:lnTo>
                  <a:pt x="22588" y="2751"/>
                </a:lnTo>
                <a:lnTo>
                  <a:pt x="36993" y="0"/>
                </a:lnTo>
                <a:lnTo>
                  <a:pt x="51398" y="2751"/>
                </a:lnTo>
                <a:lnTo>
                  <a:pt x="63156" y="10337"/>
                </a:lnTo>
                <a:lnTo>
                  <a:pt x="71081" y="21755"/>
                </a:lnTo>
                <a:lnTo>
                  <a:pt x="73986" y="36000"/>
                </a:lnTo>
                <a:lnTo>
                  <a:pt x="71081" y="50397"/>
                </a:lnTo>
                <a:lnTo>
                  <a:pt x="63156" y="62149"/>
                </a:lnTo>
                <a:lnTo>
                  <a:pt x="51398" y="70069"/>
                </a:lnTo>
                <a:lnTo>
                  <a:pt x="36993" y="72973"/>
                </a:lnTo>
                <a:close/>
              </a:path>
            </a:pathLst>
          </a:custGeom>
          <a:solidFill>
            <a:srgbClr val="00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03622" y="5611017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>
                <a:moveTo>
                  <a:pt x="2920" y="29189"/>
                </a:moveTo>
                <a:lnTo>
                  <a:pt x="0" y="29189"/>
                </a:lnTo>
                <a:lnTo>
                  <a:pt x="1947" y="0"/>
                </a:lnTo>
                <a:lnTo>
                  <a:pt x="81774" y="0"/>
                </a:lnTo>
                <a:lnTo>
                  <a:pt x="82034" y="3891"/>
                </a:lnTo>
                <a:lnTo>
                  <a:pt x="26284" y="3891"/>
                </a:lnTo>
                <a:lnTo>
                  <a:pt x="14693" y="4834"/>
                </a:lnTo>
                <a:lnTo>
                  <a:pt x="8031" y="8513"/>
                </a:lnTo>
                <a:lnTo>
                  <a:pt x="4654" y="16206"/>
                </a:lnTo>
                <a:lnTo>
                  <a:pt x="2920" y="29189"/>
                </a:lnTo>
                <a:close/>
              </a:path>
              <a:path w="83820" h="87629">
                <a:moveTo>
                  <a:pt x="47702" y="83676"/>
                </a:moveTo>
                <a:lnTo>
                  <a:pt x="36019" y="83676"/>
                </a:lnTo>
                <a:lnTo>
                  <a:pt x="36019" y="4864"/>
                </a:lnTo>
                <a:lnTo>
                  <a:pt x="33099" y="3891"/>
                </a:lnTo>
                <a:lnTo>
                  <a:pt x="49649" y="3891"/>
                </a:lnTo>
                <a:lnTo>
                  <a:pt x="47702" y="4864"/>
                </a:lnTo>
                <a:lnTo>
                  <a:pt x="47702" y="83676"/>
                </a:lnTo>
                <a:close/>
              </a:path>
              <a:path w="83820" h="87629">
                <a:moveTo>
                  <a:pt x="83721" y="29189"/>
                </a:moveTo>
                <a:lnTo>
                  <a:pt x="80801" y="29189"/>
                </a:lnTo>
                <a:lnTo>
                  <a:pt x="79067" y="16206"/>
                </a:lnTo>
                <a:lnTo>
                  <a:pt x="75690" y="8513"/>
                </a:lnTo>
                <a:lnTo>
                  <a:pt x="69028" y="4834"/>
                </a:lnTo>
                <a:lnTo>
                  <a:pt x="57437" y="3891"/>
                </a:lnTo>
                <a:lnTo>
                  <a:pt x="82034" y="3891"/>
                </a:lnTo>
                <a:lnTo>
                  <a:pt x="83721" y="29189"/>
                </a:lnTo>
                <a:close/>
              </a:path>
              <a:path w="83820" h="87629">
                <a:moveTo>
                  <a:pt x="17523" y="87568"/>
                </a:moveTo>
                <a:lnTo>
                  <a:pt x="17523" y="83676"/>
                </a:lnTo>
                <a:lnTo>
                  <a:pt x="66198" y="83676"/>
                </a:lnTo>
                <a:lnTo>
                  <a:pt x="66198" y="86595"/>
                </a:lnTo>
                <a:lnTo>
                  <a:pt x="22390" y="86595"/>
                </a:lnTo>
                <a:lnTo>
                  <a:pt x="17523" y="87568"/>
                </a:lnTo>
                <a:close/>
              </a:path>
              <a:path w="83820" h="87629">
                <a:moveTo>
                  <a:pt x="66198" y="87568"/>
                </a:moveTo>
                <a:lnTo>
                  <a:pt x="61331" y="86595"/>
                </a:lnTo>
                <a:lnTo>
                  <a:pt x="66198" y="86595"/>
                </a:lnTo>
                <a:lnTo>
                  <a:pt x="66198" y="8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97079" y="5611990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15576" y="13621"/>
                </a:moveTo>
                <a:lnTo>
                  <a:pt x="7788" y="13621"/>
                </a:lnTo>
                <a:lnTo>
                  <a:pt x="4867" y="9729"/>
                </a:lnTo>
                <a:lnTo>
                  <a:pt x="4867" y="2918"/>
                </a:lnTo>
                <a:lnTo>
                  <a:pt x="7788" y="0"/>
                </a:lnTo>
                <a:lnTo>
                  <a:pt x="15576" y="0"/>
                </a:lnTo>
                <a:lnTo>
                  <a:pt x="18496" y="2918"/>
                </a:lnTo>
                <a:lnTo>
                  <a:pt x="18496" y="10702"/>
                </a:lnTo>
                <a:lnTo>
                  <a:pt x="15576" y="13621"/>
                </a:lnTo>
                <a:close/>
              </a:path>
              <a:path w="27304" h="86995">
                <a:moveTo>
                  <a:pt x="18496" y="82703"/>
                </a:moveTo>
                <a:lnTo>
                  <a:pt x="9735" y="82703"/>
                </a:lnTo>
                <a:lnTo>
                  <a:pt x="9735" y="35027"/>
                </a:lnTo>
                <a:lnTo>
                  <a:pt x="0" y="35027"/>
                </a:lnTo>
                <a:lnTo>
                  <a:pt x="0" y="30162"/>
                </a:lnTo>
                <a:lnTo>
                  <a:pt x="18496" y="29189"/>
                </a:lnTo>
                <a:lnTo>
                  <a:pt x="18496" y="82703"/>
                </a:lnTo>
                <a:close/>
              </a:path>
              <a:path w="27304" h="86995">
                <a:moveTo>
                  <a:pt x="3894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27258" y="82703"/>
                </a:lnTo>
                <a:lnTo>
                  <a:pt x="27258" y="85622"/>
                </a:lnTo>
                <a:lnTo>
                  <a:pt x="10708" y="85622"/>
                </a:lnTo>
                <a:lnTo>
                  <a:pt x="3894" y="86595"/>
                </a:lnTo>
                <a:close/>
              </a:path>
              <a:path w="27304" h="86995">
                <a:moveTo>
                  <a:pt x="27258" y="86595"/>
                </a:moveTo>
                <a:lnTo>
                  <a:pt x="23364" y="86595"/>
                </a:lnTo>
                <a:lnTo>
                  <a:pt x="18496" y="85622"/>
                </a:lnTo>
                <a:lnTo>
                  <a:pt x="27258" y="85622"/>
                </a:lnTo>
                <a:lnTo>
                  <a:pt x="27258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32125" y="5640207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89">
                <a:moveTo>
                  <a:pt x="28231" y="59351"/>
                </a:moveTo>
                <a:lnTo>
                  <a:pt x="17660" y="57101"/>
                </a:lnTo>
                <a:lnTo>
                  <a:pt x="8639" y="50838"/>
                </a:lnTo>
                <a:lnTo>
                  <a:pt x="2357" y="41290"/>
                </a:lnTo>
                <a:lnTo>
                  <a:pt x="0" y="29189"/>
                </a:lnTo>
                <a:lnTo>
                  <a:pt x="2068" y="18060"/>
                </a:lnTo>
                <a:lnTo>
                  <a:pt x="7788" y="8756"/>
                </a:lnTo>
                <a:lnTo>
                  <a:pt x="16427" y="2371"/>
                </a:lnTo>
                <a:lnTo>
                  <a:pt x="27258" y="0"/>
                </a:lnTo>
                <a:lnTo>
                  <a:pt x="37328" y="2173"/>
                </a:lnTo>
                <a:lnTo>
                  <a:pt x="38233" y="2918"/>
                </a:lnTo>
                <a:lnTo>
                  <a:pt x="27258" y="2918"/>
                </a:lnTo>
                <a:lnTo>
                  <a:pt x="22755" y="3679"/>
                </a:lnTo>
                <a:lnTo>
                  <a:pt x="17523" y="6810"/>
                </a:lnTo>
                <a:lnTo>
                  <a:pt x="13020" y="13591"/>
                </a:lnTo>
                <a:lnTo>
                  <a:pt x="10708" y="25297"/>
                </a:lnTo>
                <a:lnTo>
                  <a:pt x="49649" y="25297"/>
                </a:lnTo>
                <a:lnTo>
                  <a:pt x="49649" y="28216"/>
                </a:lnTo>
                <a:lnTo>
                  <a:pt x="10708" y="28216"/>
                </a:lnTo>
                <a:lnTo>
                  <a:pt x="10708" y="41838"/>
                </a:lnTo>
                <a:lnTo>
                  <a:pt x="14602" y="47675"/>
                </a:lnTo>
                <a:lnTo>
                  <a:pt x="17523" y="52540"/>
                </a:lnTo>
                <a:lnTo>
                  <a:pt x="22390" y="56432"/>
                </a:lnTo>
                <a:lnTo>
                  <a:pt x="38920" y="56432"/>
                </a:lnTo>
                <a:lnTo>
                  <a:pt x="38149" y="57040"/>
                </a:lnTo>
                <a:lnTo>
                  <a:pt x="28231" y="59351"/>
                </a:lnTo>
                <a:close/>
              </a:path>
              <a:path w="50164" h="59689">
                <a:moveTo>
                  <a:pt x="49649" y="25297"/>
                </a:moveTo>
                <a:lnTo>
                  <a:pt x="41860" y="25297"/>
                </a:lnTo>
                <a:lnTo>
                  <a:pt x="41358" y="19748"/>
                </a:lnTo>
                <a:lnTo>
                  <a:pt x="39305" y="12283"/>
                </a:lnTo>
                <a:lnTo>
                  <a:pt x="34879" y="5731"/>
                </a:lnTo>
                <a:lnTo>
                  <a:pt x="27258" y="2918"/>
                </a:lnTo>
                <a:lnTo>
                  <a:pt x="38233" y="2918"/>
                </a:lnTo>
                <a:lnTo>
                  <a:pt x="44294" y="7905"/>
                </a:lnTo>
                <a:lnTo>
                  <a:pt x="48340" y="16008"/>
                </a:lnTo>
                <a:lnTo>
                  <a:pt x="49649" y="25297"/>
                </a:lnTo>
                <a:close/>
              </a:path>
              <a:path w="50164" h="59689">
                <a:moveTo>
                  <a:pt x="43014" y="53204"/>
                </a:moveTo>
                <a:lnTo>
                  <a:pt x="46728" y="42811"/>
                </a:lnTo>
                <a:lnTo>
                  <a:pt x="46728" y="41838"/>
                </a:lnTo>
                <a:lnTo>
                  <a:pt x="47702" y="40865"/>
                </a:lnTo>
                <a:lnTo>
                  <a:pt x="48675" y="40865"/>
                </a:lnTo>
                <a:lnTo>
                  <a:pt x="49649" y="41838"/>
                </a:lnTo>
                <a:lnTo>
                  <a:pt x="49649" y="42811"/>
                </a:lnTo>
                <a:lnTo>
                  <a:pt x="48493" y="46216"/>
                </a:lnTo>
                <a:lnTo>
                  <a:pt x="44781" y="51811"/>
                </a:lnTo>
                <a:lnTo>
                  <a:pt x="43014" y="53204"/>
                </a:lnTo>
                <a:close/>
              </a:path>
              <a:path w="50164" h="59689">
                <a:moveTo>
                  <a:pt x="41860" y="56432"/>
                </a:moveTo>
                <a:lnTo>
                  <a:pt x="38920" y="56432"/>
                </a:lnTo>
                <a:lnTo>
                  <a:pt x="43014" y="53204"/>
                </a:lnTo>
                <a:lnTo>
                  <a:pt x="41860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89563" y="5641180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4" h="57785">
                <a:moveTo>
                  <a:pt x="19470" y="53513"/>
                </a:moveTo>
                <a:lnTo>
                  <a:pt x="10708" y="53513"/>
                </a:lnTo>
                <a:lnTo>
                  <a:pt x="10708" y="5837"/>
                </a:lnTo>
                <a:lnTo>
                  <a:pt x="0" y="5837"/>
                </a:lnTo>
                <a:lnTo>
                  <a:pt x="0" y="972"/>
                </a:lnTo>
                <a:lnTo>
                  <a:pt x="18496" y="0"/>
                </a:lnTo>
                <a:lnTo>
                  <a:pt x="18496" y="14594"/>
                </a:lnTo>
                <a:lnTo>
                  <a:pt x="20950" y="14594"/>
                </a:lnTo>
                <a:lnTo>
                  <a:pt x="19561" y="18106"/>
                </a:lnTo>
                <a:lnTo>
                  <a:pt x="18496" y="27243"/>
                </a:lnTo>
                <a:lnTo>
                  <a:pt x="18496" y="51567"/>
                </a:lnTo>
                <a:lnTo>
                  <a:pt x="19470" y="53513"/>
                </a:lnTo>
                <a:close/>
              </a:path>
              <a:path w="43814" h="57785">
                <a:moveTo>
                  <a:pt x="20950" y="14594"/>
                </a:moveTo>
                <a:lnTo>
                  <a:pt x="18496" y="14594"/>
                </a:lnTo>
                <a:lnTo>
                  <a:pt x="20443" y="8756"/>
                </a:lnTo>
                <a:lnTo>
                  <a:pt x="24337" y="0"/>
                </a:lnTo>
                <a:lnTo>
                  <a:pt x="39913" y="0"/>
                </a:lnTo>
                <a:lnTo>
                  <a:pt x="42834" y="2918"/>
                </a:lnTo>
                <a:lnTo>
                  <a:pt x="34072" y="2918"/>
                </a:lnTo>
                <a:lnTo>
                  <a:pt x="27532" y="4940"/>
                </a:lnTo>
                <a:lnTo>
                  <a:pt x="22634" y="10337"/>
                </a:lnTo>
                <a:lnTo>
                  <a:pt x="20950" y="14594"/>
                </a:lnTo>
                <a:close/>
              </a:path>
              <a:path w="43814" h="57785">
                <a:moveTo>
                  <a:pt x="40887" y="13621"/>
                </a:moveTo>
                <a:lnTo>
                  <a:pt x="35046" y="13621"/>
                </a:lnTo>
                <a:lnTo>
                  <a:pt x="32125" y="11675"/>
                </a:lnTo>
                <a:lnTo>
                  <a:pt x="32125" y="4864"/>
                </a:lnTo>
                <a:lnTo>
                  <a:pt x="35046" y="2918"/>
                </a:lnTo>
                <a:lnTo>
                  <a:pt x="42834" y="2918"/>
                </a:lnTo>
                <a:lnTo>
                  <a:pt x="43807" y="3891"/>
                </a:lnTo>
                <a:lnTo>
                  <a:pt x="43807" y="11675"/>
                </a:lnTo>
                <a:lnTo>
                  <a:pt x="40887" y="13621"/>
                </a:lnTo>
                <a:close/>
              </a:path>
              <a:path w="43814" h="57785">
                <a:moveTo>
                  <a:pt x="4867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6432"/>
                </a:lnTo>
                <a:lnTo>
                  <a:pt x="11682" y="56432"/>
                </a:lnTo>
                <a:lnTo>
                  <a:pt x="4867" y="57405"/>
                </a:lnTo>
                <a:close/>
              </a:path>
              <a:path w="43814" h="57785">
                <a:moveTo>
                  <a:pt x="31152" y="57405"/>
                </a:moveTo>
                <a:lnTo>
                  <a:pt x="26284" y="56432"/>
                </a:lnTo>
                <a:lnTo>
                  <a:pt x="31152" y="56432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91781" y="5611990"/>
            <a:ext cx="43180" cy="86995"/>
          </a:xfrm>
          <a:custGeom>
            <a:avLst/>
            <a:gdLst/>
            <a:ahLst/>
            <a:cxnLst/>
            <a:rect l="l" t="t" r="r" b="b"/>
            <a:pathLst>
              <a:path w="43179" h="86995">
                <a:moveTo>
                  <a:pt x="26284" y="82703"/>
                </a:moveTo>
                <a:lnTo>
                  <a:pt x="16549" y="82703"/>
                </a:lnTo>
                <a:lnTo>
                  <a:pt x="16549" y="8756"/>
                </a:lnTo>
                <a:lnTo>
                  <a:pt x="15576" y="8756"/>
                </a:lnTo>
                <a:lnTo>
                  <a:pt x="23364" y="0"/>
                </a:lnTo>
                <a:lnTo>
                  <a:pt x="26284" y="0"/>
                </a:lnTo>
                <a:lnTo>
                  <a:pt x="26284" y="82703"/>
                </a:lnTo>
                <a:close/>
              </a:path>
              <a:path w="43179" h="86995">
                <a:moveTo>
                  <a:pt x="9735" y="12648"/>
                </a:moveTo>
                <a:lnTo>
                  <a:pt x="0" y="12648"/>
                </a:lnTo>
                <a:lnTo>
                  <a:pt x="0" y="8756"/>
                </a:lnTo>
                <a:lnTo>
                  <a:pt x="16549" y="8756"/>
                </a:lnTo>
                <a:lnTo>
                  <a:pt x="9735" y="12648"/>
                </a:lnTo>
                <a:close/>
              </a:path>
              <a:path w="43179" h="86995">
                <a:moveTo>
                  <a:pt x="973" y="86595"/>
                </a:moveTo>
                <a:lnTo>
                  <a:pt x="973" y="82703"/>
                </a:lnTo>
                <a:lnTo>
                  <a:pt x="42834" y="82703"/>
                </a:lnTo>
                <a:lnTo>
                  <a:pt x="42834" y="85622"/>
                </a:lnTo>
                <a:lnTo>
                  <a:pt x="4867" y="85622"/>
                </a:lnTo>
                <a:lnTo>
                  <a:pt x="973" y="86595"/>
                </a:lnTo>
                <a:close/>
              </a:path>
              <a:path w="43179" h="86995">
                <a:moveTo>
                  <a:pt x="42834" y="86595"/>
                </a:moveTo>
                <a:lnTo>
                  <a:pt x="37966" y="85622"/>
                </a:lnTo>
                <a:lnTo>
                  <a:pt x="42834" y="85622"/>
                </a:lnTo>
                <a:lnTo>
                  <a:pt x="42834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63436" y="5819235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6993" y="73946"/>
                </a:moveTo>
                <a:lnTo>
                  <a:pt x="22588" y="71042"/>
                </a:lnTo>
                <a:lnTo>
                  <a:pt x="10830" y="63121"/>
                </a:lnTo>
                <a:lnTo>
                  <a:pt x="2905" y="51370"/>
                </a:lnTo>
                <a:lnTo>
                  <a:pt x="0" y="36973"/>
                </a:lnTo>
                <a:lnTo>
                  <a:pt x="2905" y="22576"/>
                </a:lnTo>
                <a:lnTo>
                  <a:pt x="10830" y="10824"/>
                </a:lnTo>
                <a:lnTo>
                  <a:pt x="22588" y="2903"/>
                </a:lnTo>
                <a:lnTo>
                  <a:pt x="36993" y="0"/>
                </a:lnTo>
                <a:lnTo>
                  <a:pt x="51398" y="2903"/>
                </a:lnTo>
                <a:lnTo>
                  <a:pt x="63156" y="10824"/>
                </a:lnTo>
                <a:lnTo>
                  <a:pt x="71081" y="22576"/>
                </a:lnTo>
                <a:lnTo>
                  <a:pt x="73986" y="36973"/>
                </a:lnTo>
                <a:lnTo>
                  <a:pt x="71081" y="51370"/>
                </a:lnTo>
                <a:lnTo>
                  <a:pt x="63156" y="63121"/>
                </a:lnTo>
                <a:lnTo>
                  <a:pt x="51398" y="71042"/>
                </a:lnTo>
                <a:lnTo>
                  <a:pt x="36993" y="73946"/>
                </a:lnTo>
                <a:close/>
              </a:path>
            </a:pathLst>
          </a:custGeom>
          <a:solidFill>
            <a:srgbClr val="00A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03622" y="5808532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>
                <a:moveTo>
                  <a:pt x="2920" y="29189"/>
                </a:moveTo>
                <a:lnTo>
                  <a:pt x="0" y="29189"/>
                </a:lnTo>
                <a:lnTo>
                  <a:pt x="1947" y="0"/>
                </a:lnTo>
                <a:lnTo>
                  <a:pt x="81774" y="0"/>
                </a:lnTo>
                <a:lnTo>
                  <a:pt x="82034" y="3891"/>
                </a:lnTo>
                <a:lnTo>
                  <a:pt x="26284" y="3891"/>
                </a:lnTo>
                <a:lnTo>
                  <a:pt x="14693" y="4834"/>
                </a:lnTo>
                <a:lnTo>
                  <a:pt x="8031" y="8513"/>
                </a:lnTo>
                <a:lnTo>
                  <a:pt x="4654" y="16206"/>
                </a:lnTo>
                <a:lnTo>
                  <a:pt x="2920" y="29189"/>
                </a:lnTo>
                <a:close/>
              </a:path>
              <a:path w="83820" h="87629">
                <a:moveTo>
                  <a:pt x="47702" y="83676"/>
                </a:moveTo>
                <a:lnTo>
                  <a:pt x="36019" y="83676"/>
                </a:lnTo>
                <a:lnTo>
                  <a:pt x="36019" y="4864"/>
                </a:lnTo>
                <a:lnTo>
                  <a:pt x="33099" y="3891"/>
                </a:lnTo>
                <a:lnTo>
                  <a:pt x="49649" y="3891"/>
                </a:lnTo>
                <a:lnTo>
                  <a:pt x="47702" y="4864"/>
                </a:lnTo>
                <a:lnTo>
                  <a:pt x="47702" y="83676"/>
                </a:lnTo>
                <a:close/>
              </a:path>
              <a:path w="83820" h="87629">
                <a:moveTo>
                  <a:pt x="83721" y="29189"/>
                </a:moveTo>
                <a:lnTo>
                  <a:pt x="80801" y="29189"/>
                </a:lnTo>
                <a:lnTo>
                  <a:pt x="79067" y="16206"/>
                </a:lnTo>
                <a:lnTo>
                  <a:pt x="75690" y="8513"/>
                </a:lnTo>
                <a:lnTo>
                  <a:pt x="69028" y="4834"/>
                </a:lnTo>
                <a:lnTo>
                  <a:pt x="57437" y="3891"/>
                </a:lnTo>
                <a:lnTo>
                  <a:pt x="82034" y="3891"/>
                </a:lnTo>
                <a:lnTo>
                  <a:pt x="83721" y="29189"/>
                </a:lnTo>
                <a:close/>
              </a:path>
              <a:path w="83820" h="87629">
                <a:moveTo>
                  <a:pt x="17523" y="87568"/>
                </a:moveTo>
                <a:lnTo>
                  <a:pt x="17523" y="83676"/>
                </a:lnTo>
                <a:lnTo>
                  <a:pt x="66198" y="83676"/>
                </a:lnTo>
                <a:lnTo>
                  <a:pt x="66198" y="86595"/>
                </a:lnTo>
                <a:lnTo>
                  <a:pt x="22390" y="86595"/>
                </a:lnTo>
                <a:lnTo>
                  <a:pt x="17523" y="87568"/>
                </a:lnTo>
                <a:close/>
              </a:path>
              <a:path w="83820" h="87629">
                <a:moveTo>
                  <a:pt x="66198" y="87568"/>
                </a:moveTo>
                <a:lnTo>
                  <a:pt x="61331" y="86595"/>
                </a:lnTo>
                <a:lnTo>
                  <a:pt x="66198" y="86595"/>
                </a:lnTo>
                <a:lnTo>
                  <a:pt x="66198" y="8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597079" y="5809505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15576" y="13621"/>
                </a:moveTo>
                <a:lnTo>
                  <a:pt x="7788" y="13621"/>
                </a:lnTo>
                <a:lnTo>
                  <a:pt x="4867" y="9729"/>
                </a:lnTo>
                <a:lnTo>
                  <a:pt x="4867" y="2918"/>
                </a:lnTo>
                <a:lnTo>
                  <a:pt x="7788" y="0"/>
                </a:lnTo>
                <a:lnTo>
                  <a:pt x="15576" y="0"/>
                </a:lnTo>
                <a:lnTo>
                  <a:pt x="18496" y="2918"/>
                </a:lnTo>
                <a:lnTo>
                  <a:pt x="18496" y="10702"/>
                </a:lnTo>
                <a:lnTo>
                  <a:pt x="15576" y="13621"/>
                </a:lnTo>
                <a:close/>
              </a:path>
              <a:path w="27304" h="86995">
                <a:moveTo>
                  <a:pt x="18496" y="82703"/>
                </a:moveTo>
                <a:lnTo>
                  <a:pt x="9735" y="82703"/>
                </a:lnTo>
                <a:lnTo>
                  <a:pt x="9735" y="35027"/>
                </a:lnTo>
                <a:lnTo>
                  <a:pt x="8761" y="34054"/>
                </a:lnTo>
                <a:lnTo>
                  <a:pt x="0" y="34054"/>
                </a:lnTo>
                <a:lnTo>
                  <a:pt x="0" y="30162"/>
                </a:lnTo>
                <a:lnTo>
                  <a:pt x="18496" y="29189"/>
                </a:lnTo>
                <a:lnTo>
                  <a:pt x="18496" y="82703"/>
                </a:lnTo>
                <a:close/>
              </a:path>
              <a:path w="27304" h="86995">
                <a:moveTo>
                  <a:pt x="3894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27258" y="82703"/>
                </a:lnTo>
                <a:lnTo>
                  <a:pt x="27258" y="85622"/>
                </a:lnTo>
                <a:lnTo>
                  <a:pt x="10708" y="85622"/>
                </a:lnTo>
                <a:lnTo>
                  <a:pt x="3894" y="86595"/>
                </a:lnTo>
                <a:close/>
              </a:path>
              <a:path w="27304" h="86995">
                <a:moveTo>
                  <a:pt x="27258" y="86595"/>
                </a:moveTo>
                <a:lnTo>
                  <a:pt x="23364" y="86595"/>
                </a:lnTo>
                <a:lnTo>
                  <a:pt x="18496" y="85622"/>
                </a:lnTo>
                <a:lnTo>
                  <a:pt x="27258" y="85622"/>
                </a:lnTo>
                <a:lnTo>
                  <a:pt x="27258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32125" y="5837721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89">
                <a:moveTo>
                  <a:pt x="28231" y="59351"/>
                </a:moveTo>
                <a:lnTo>
                  <a:pt x="17660" y="57101"/>
                </a:lnTo>
                <a:lnTo>
                  <a:pt x="8639" y="50838"/>
                </a:lnTo>
                <a:lnTo>
                  <a:pt x="2357" y="41290"/>
                </a:lnTo>
                <a:lnTo>
                  <a:pt x="0" y="29189"/>
                </a:lnTo>
                <a:lnTo>
                  <a:pt x="2068" y="18060"/>
                </a:lnTo>
                <a:lnTo>
                  <a:pt x="7788" y="8756"/>
                </a:lnTo>
                <a:lnTo>
                  <a:pt x="16427" y="2371"/>
                </a:lnTo>
                <a:lnTo>
                  <a:pt x="27258" y="0"/>
                </a:lnTo>
                <a:lnTo>
                  <a:pt x="37328" y="2173"/>
                </a:lnTo>
                <a:lnTo>
                  <a:pt x="38233" y="2918"/>
                </a:lnTo>
                <a:lnTo>
                  <a:pt x="27258" y="2918"/>
                </a:lnTo>
                <a:lnTo>
                  <a:pt x="22755" y="3679"/>
                </a:lnTo>
                <a:lnTo>
                  <a:pt x="17523" y="6810"/>
                </a:lnTo>
                <a:lnTo>
                  <a:pt x="13020" y="13591"/>
                </a:lnTo>
                <a:lnTo>
                  <a:pt x="10708" y="25297"/>
                </a:lnTo>
                <a:lnTo>
                  <a:pt x="49649" y="25297"/>
                </a:lnTo>
                <a:lnTo>
                  <a:pt x="49649" y="28216"/>
                </a:lnTo>
                <a:lnTo>
                  <a:pt x="10708" y="28216"/>
                </a:lnTo>
                <a:lnTo>
                  <a:pt x="10708" y="41838"/>
                </a:lnTo>
                <a:lnTo>
                  <a:pt x="14602" y="47675"/>
                </a:lnTo>
                <a:lnTo>
                  <a:pt x="17523" y="52540"/>
                </a:lnTo>
                <a:lnTo>
                  <a:pt x="22390" y="56432"/>
                </a:lnTo>
                <a:lnTo>
                  <a:pt x="38920" y="56432"/>
                </a:lnTo>
                <a:lnTo>
                  <a:pt x="38149" y="57040"/>
                </a:lnTo>
                <a:lnTo>
                  <a:pt x="28231" y="59351"/>
                </a:lnTo>
                <a:close/>
              </a:path>
              <a:path w="50164" h="59689">
                <a:moveTo>
                  <a:pt x="49649" y="25297"/>
                </a:moveTo>
                <a:lnTo>
                  <a:pt x="41860" y="25297"/>
                </a:lnTo>
                <a:lnTo>
                  <a:pt x="41358" y="19748"/>
                </a:lnTo>
                <a:lnTo>
                  <a:pt x="39305" y="12283"/>
                </a:lnTo>
                <a:lnTo>
                  <a:pt x="34879" y="5731"/>
                </a:lnTo>
                <a:lnTo>
                  <a:pt x="27258" y="2918"/>
                </a:lnTo>
                <a:lnTo>
                  <a:pt x="38233" y="2918"/>
                </a:lnTo>
                <a:lnTo>
                  <a:pt x="44294" y="7905"/>
                </a:lnTo>
                <a:lnTo>
                  <a:pt x="48340" y="16008"/>
                </a:lnTo>
                <a:lnTo>
                  <a:pt x="49649" y="25297"/>
                </a:lnTo>
                <a:close/>
              </a:path>
              <a:path w="50164" h="59689">
                <a:moveTo>
                  <a:pt x="43014" y="53204"/>
                </a:moveTo>
                <a:lnTo>
                  <a:pt x="46728" y="42811"/>
                </a:lnTo>
                <a:lnTo>
                  <a:pt x="46728" y="41838"/>
                </a:lnTo>
                <a:lnTo>
                  <a:pt x="47702" y="40865"/>
                </a:lnTo>
                <a:lnTo>
                  <a:pt x="48675" y="40865"/>
                </a:lnTo>
                <a:lnTo>
                  <a:pt x="49649" y="41838"/>
                </a:lnTo>
                <a:lnTo>
                  <a:pt x="49649" y="42811"/>
                </a:lnTo>
                <a:lnTo>
                  <a:pt x="48493" y="46216"/>
                </a:lnTo>
                <a:lnTo>
                  <a:pt x="44781" y="51811"/>
                </a:lnTo>
                <a:lnTo>
                  <a:pt x="43014" y="53204"/>
                </a:lnTo>
                <a:close/>
              </a:path>
              <a:path w="50164" h="59689">
                <a:moveTo>
                  <a:pt x="41860" y="56432"/>
                </a:moveTo>
                <a:lnTo>
                  <a:pt x="38920" y="56432"/>
                </a:lnTo>
                <a:lnTo>
                  <a:pt x="43014" y="53204"/>
                </a:lnTo>
                <a:lnTo>
                  <a:pt x="41860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89563" y="5838695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4" h="57785">
                <a:moveTo>
                  <a:pt x="19470" y="53513"/>
                </a:moveTo>
                <a:lnTo>
                  <a:pt x="10708" y="53513"/>
                </a:lnTo>
                <a:lnTo>
                  <a:pt x="10708" y="5837"/>
                </a:lnTo>
                <a:lnTo>
                  <a:pt x="8761" y="4864"/>
                </a:lnTo>
                <a:lnTo>
                  <a:pt x="0" y="4864"/>
                </a:lnTo>
                <a:lnTo>
                  <a:pt x="0" y="972"/>
                </a:lnTo>
                <a:lnTo>
                  <a:pt x="18496" y="0"/>
                </a:lnTo>
                <a:lnTo>
                  <a:pt x="18496" y="14594"/>
                </a:lnTo>
                <a:lnTo>
                  <a:pt x="20950" y="14594"/>
                </a:lnTo>
                <a:lnTo>
                  <a:pt x="19561" y="18106"/>
                </a:lnTo>
                <a:lnTo>
                  <a:pt x="18496" y="27243"/>
                </a:lnTo>
                <a:lnTo>
                  <a:pt x="18496" y="51567"/>
                </a:lnTo>
                <a:lnTo>
                  <a:pt x="19470" y="53513"/>
                </a:lnTo>
                <a:close/>
              </a:path>
              <a:path w="43814" h="57785">
                <a:moveTo>
                  <a:pt x="20950" y="14594"/>
                </a:moveTo>
                <a:lnTo>
                  <a:pt x="18496" y="14594"/>
                </a:lnTo>
                <a:lnTo>
                  <a:pt x="20443" y="8756"/>
                </a:lnTo>
                <a:lnTo>
                  <a:pt x="24337" y="0"/>
                </a:lnTo>
                <a:lnTo>
                  <a:pt x="39913" y="0"/>
                </a:lnTo>
                <a:lnTo>
                  <a:pt x="42834" y="2918"/>
                </a:lnTo>
                <a:lnTo>
                  <a:pt x="34072" y="2918"/>
                </a:lnTo>
                <a:lnTo>
                  <a:pt x="27532" y="4940"/>
                </a:lnTo>
                <a:lnTo>
                  <a:pt x="22634" y="10337"/>
                </a:lnTo>
                <a:lnTo>
                  <a:pt x="20950" y="14594"/>
                </a:lnTo>
                <a:close/>
              </a:path>
              <a:path w="43814" h="57785">
                <a:moveTo>
                  <a:pt x="40887" y="13621"/>
                </a:moveTo>
                <a:lnTo>
                  <a:pt x="35046" y="13621"/>
                </a:lnTo>
                <a:lnTo>
                  <a:pt x="32125" y="11675"/>
                </a:lnTo>
                <a:lnTo>
                  <a:pt x="32125" y="4864"/>
                </a:lnTo>
                <a:lnTo>
                  <a:pt x="35046" y="2918"/>
                </a:lnTo>
                <a:lnTo>
                  <a:pt x="42834" y="2918"/>
                </a:lnTo>
                <a:lnTo>
                  <a:pt x="43807" y="3891"/>
                </a:lnTo>
                <a:lnTo>
                  <a:pt x="43807" y="11675"/>
                </a:lnTo>
                <a:lnTo>
                  <a:pt x="40887" y="13621"/>
                </a:lnTo>
                <a:close/>
              </a:path>
              <a:path w="43814" h="57785">
                <a:moveTo>
                  <a:pt x="4867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6432"/>
                </a:lnTo>
                <a:lnTo>
                  <a:pt x="11682" y="56432"/>
                </a:lnTo>
                <a:lnTo>
                  <a:pt x="4867" y="57405"/>
                </a:lnTo>
                <a:close/>
              </a:path>
              <a:path w="43814" h="57785">
                <a:moveTo>
                  <a:pt x="31152" y="57405"/>
                </a:moveTo>
                <a:lnTo>
                  <a:pt x="26284" y="56432"/>
                </a:lnTo>
                <a:lnTo>
                  <a:pt x="31152" y="56432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86914" y="5809505"/>
            <a:ext cx="52069" cy="86995"/>
          </a:xfrm>
          <a:custGeom>
            <a:avLst/>
            <a:gdLst/>
            <a:ahLst/>
            <a:cxnLst/>
            <a:rect l="l" t="t" r="r" b="b"/>
            <a:pathLst>
              <a:path w="52070" h="86995">
                <a:moveTo>
                  <a:pt x="8761" y="31135"/>
                </a:moveTo>
                <a:lnTo>
                  <a:pt x="0" y="31135"/>
                </a:lnTo>
                <a:lnTo>
                  <a:pt x="0" y="23351"/>
                </a:lnTo>
                <a:lnTo>
                  <a:pt x="1597" y="14777"/>
                </a:lnTo>
                <a:lnTo>
                  <a:pt x="6206" y="7297"/>
                </a:lnTo>
                <a:lnTo>
                  <a:pt x="13553" y="2006"/>
                </a:lnTo>
                <a:lnTo>
                  <a:pt x="23364" y="0"/>
                </a:lnTo>
                <a:lnTo>
                  <a:pt x="34757" y="1900"/>
                </a:lnTo>
                <a:lnTo>
                  <a:pt x="38128" y="3891"/>
                </a:lnTo>
                <a:lnTo>
                  <a:pt x="14602" y="3891"/>
                </a:lnTo>
                <a:lnTo>
                  <a:pt x="7788" y="8756"/>
                </a:lnTo>
                <a:lnTo>
                  <a:pt x="4867" y="17513"/>
                </a:lnTo>
                <a:lnTo>
                  <a:pt x="10708" y="17513"/>
                </a:lnTo>
                <a:lnTo>
                  <a:pt x="13629" y="20432"/>
                </a:lnTo>
                <a:lnTo>
                  <a:pt x="13629" y="29189"/>
                </a:lnTo>
                <a:lnTo>
                  <a:pt x="8761" y="31135"/>
                </a:lnTo>
                <a:close/>
              </a:path>
              <a:path w="52070" h="86995">
                <a:moveTo>
                  <a:pt x="47702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973" y="81730"/>
                </a:lnTo>
                <a:lnTo>
                  <a:pt x="26284" y="53513"/>
                </a:lnTo>
                <a:lnTo>
                  <a:pt x="31289" y="47326"/>
                </a:lnTo>
                <a:lnTo>
                  <a:pt x="35654" y="40500"/>
                </a:lnTo>
                <a:lnTo>
                  <a:pt x="38742" y="33126"/>
                </a:lnTo>
                <a:lnTo>
                  <a:pt x="39913" y="25297"/>
                </a:lnTo>
                <a:lnTo>
                  <a:pt x="38818" y="17437"/>
                </a:lnTo>
                <a:lnTo>
                  <a:pt x="35533" y="10581"/>
                </a:lnTo>
                <a:lnTo>
                  <a:pt x="30057" y="5731"/>
                </a:lnTo>
                <a:lnTo>
                  <a:pt x="22390" y="3891"/>
                </a:lnTo>
                <a:lnTo>
                  <a:pt x="38128" y="3891"/>
                </a:lnTo>
                <a:lnTo>
                  <a:pt x="43686" y="7175"/>
                </a:lnTo>
                <a:lnTo>
                  <a:pt x="49512" y="15187"/>
                </a:lnTo>
                <a:lnTo>
                  <a:pt x="51596" y="25297"/>
                </a:lnTo>
                <a:lnTo>
                  <a:pt x="50059" y="33963"/>
                </a:lnTo>
                <a:lnTo>
                  <a:pt x="45146" y="42081"/>
                </a:lnTo>
                <a:lnTo>
                  <a:pt x="36400" y="51294"/>
                </a:lnTo>
                <a:lnTo>
                  <a:pt x="23364" y="63243"/>
                </a:lnTo>
                <a:lnTo>
                  <a:pt x="9735" y="75892"/>
                </a:lnTo>
                <a:lnTo>
                  <a:pt x="49564" y="75892"/>
                </a:lnTo>
                <a:lnTo>
                  <a:pt x="47702" y="86595"/>
                </a:lnTo>
                <a:close/>
              </a:path>
              <a:path w="52070" h="86995">
                <a:moveTo>
                  <a:pt x="49564" y="75892"/>
                </a:moveTo>
                <a:lnTo>
                  <a:pt x="44781" y="75892"/>
                </a:lnTo>
                <a:lnTo>
                  <a:pt x="44781" y="74919"/>
                </a:lnTo>
                <a:lnTo>
                  <a:pt x="46728" y="72973"/>
                </a:lnTo>
                <a:lnTo>
                  <a:pt x="47702" y="68108"/>
                </a:lnTo>
                <a:lnTo>
                  <a:pt x="47702" y="64216"/>
                </a:lnTo>
                <a:lnTo>
                  <a:pt x="51596" y="64216"/>
                </a:lnTo>
                <a:lnTo>
                  <a:pt x="49564" y="75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63436" y="6016750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6993" y="73946"/>
                </a:moveTo>
                <a:lnTo>
                  <a:pt x="22588" y="71042"/>
                </a:lnTo>
                <a:lnTo>
                  <a:pt x="10830" y="63121"/>
                </a:lnTo>
                <a:lnTo>
                  <a:pt x="2905" y="51370"/>
                </a:lnTo>
                <a:lnTo>
                  <a:pt x="0" y="36973"/>
                </a:lnTo>
                <a:lnTo>
                  <a:pt x="2905" y="22576"/>
                </a:lnTo>
                <a:lnTo>
                  <a:pt x="10830" y="10824"/>
                </a:lnTo>
                <a:lnTo>
                  <a:pt x="22588" y="2903"/>
                </a:lnTo>
                <a:lnTo>
                  <a:pt x="36993" y="0"/>
                </a:lnTo>
                <a:lnTo>
                  <a:pt x="51398" y="2903"/>
                </a:lnTo>
                <a:lnTo>
                  <a:pt x="63156" y="10824"/>
                </a:lnTo>
                <a:lnTo>
                  <a:pt x="71081" y="22576"/>
                </a:lnTo>
                <a:lnTo>
                  <a:pt x="73986" y="36973"/>
                </a:lnTo>
                <a:lnTo>
                  <a:pt x="71081" y="51370"/>
                </a:lnTo>
                <a:lnTo>
                  <a:pt x="63156" y="63121"/>
                </a:lnTo>
                <a:lnTo>
                  <a:pt x="51398" y="71042"/>
                </a:lnTo>
                <a:lnTo>
                  <a:pt x="36993" y="73946"/>
                </a:lnTo>
                <a:close/>
              </a:path>
            </a:pathLst>
          </a:custGeom>
          <a:solidFill>
            <a:srgbClr val="82D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03622" y="6006047"/>
            <a:ext cx="83820" cy="87630"/>
          </a:xfrm>
          <a:custGeom>
            <a:avLst/>
            <a:gdLst/>
            <a:ahLst/>
            <a:cxnLst/>
            <a:rect l="l" t="t" r="r" b="b"/>
            <a:pathLst>
              <a:path w="83820" h="87629">
                <a:moveTo>
                  <a:pt x="2920" y="29189"/>
                </a:moveTo>
                <a:lnTo>
                  <a:pt x="0" y="29189"/>
                </a:lnTo>
                <a:lnTo>
                  <a:pt x="1947" y="0"/>
                </a:lnTo>
                <a:lnTo>
                  <a:pt x="81774" y="0"/>
                </a:lnTo>
                <a:lnTo>
                  <a:pt x="82034" y="3891"/>
                </a:lnTo>
                <a:lnTo>
                  <a:pt x="26284" y="3891"/>
                </a:lnTo>
                <a:lnTo>
                  <a:pt x="14693" y="4834"/>
                </a:lnTo>
                <a:lnTo>
                  <a:pt x="8031" y="8513"/>
                </a:lnTo>
                <a:lnTo>
                  <a:pt x="4654" y="16206"/>
                </a:lnTo>
                <a:lnTo>
                  <a:pt x="2920" y="29189"/>
                </a:lnTo>
                <a:close/>
              </a:path>
              <a:path w="83820" h="87629">
                <a:moveTo>
                  <a:pt x="47702" y="83676"/>
                </a:moveTo>
                <a:lnTo>
                  <a:pt x="36019" y="83676"/>
                </a:lnTo>
                <a:lnTo>
                  <a:pt x="36019" y="4864"/>
                </a:lnTo>
                <a:lnTo>
                  <a:pt x="33099" y="3891"/>
                </a:lnTo>
                <a:lnTo>
                  <a:pt x="49649" y="3891"/>
                </a:lnTo>
                <a:lnTo>
                  <a:pt x="47702" y="4864"/>
                </a:lnTo>
                <a:lnTo>
                  <a:pt x="47702" y="83676"/>
                </a:lnTo>
                <a:close/>
              </a:path>
              <a:path w="83820" h="87629">
                <a:moveTo>
                  <a:pt x="83721" y="29189"/>
                </a:moveTo>
                <a:lnTo>
                  <a:pt x="80801" y="29189"/>
                </a:lnTo>
                <a:lnTo>
                  <a:pt x="79067" y="16206"/>
                </a:lnTo>
                <a:lnTo>
                  <a:pt x="75690" y="8513"/>
                </a:lnTo>
                <a:lnTo>
                  <a:pt x="69028" y="4834"/>
                </a:lnTo>
                <a:lnTo>
                  <a:pt x="57437" y="3891"/>
                </a:lnTo>
                <a:lnTo>
                  <a:pt x="82034" y="3891"/>
                </a:lnTo>
                <a:lnTo>
                  <a:pt x="83721" y="29189"/>
                </a:lnTo>
                <a:close/>
              </a:path>
              <a:path w="83820" h="87629">
                <a:moveTo>
                  <a:pt x="17523" y="87568"/>
                </a:moveTo>
                <a:lnTo>
                  <a:pt x="17523" y="83676"/>
                </a:lnTo>
                <a:lnTo>
                  <a:pt x="66198" y="83676"/>
                </a:lnTo>
                <a:lnTo>
                  <a:pt x="66198" y="86595"/>
                </a:lnTo>
                <a:lnTo>
                  <a:pt x="22390" y="86595"/>
                </a:lnTo>
                <a:lnTo>
                  <a:pt x="17523" y="87568"/>
                </a:lnTo>
                <a:close/>
              </a:path>
              <a:path w="83820" h="87629">
                <a:moveTo>
                  <a:pt x="66198" y="87568"/>
                </a:moveTo>
                <a:lnTo>
                  <a:pt x="61331" y="86595"/>
                </a:lnTo>
                <a:lnTo>
                  <a:pt x="66198" y="86595"/>
                </a:lnTo>
                <a:lnTo>
                  <a:pt x="66198" y="875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97079" y="6007020"/>
            <a:ext cx="27305" cy="86995"/>
          </a:xfrm>
          <a:custGeom>
            <a:avLst/>
            <a:gdLst/>
            <a:ahLst/>
            <a:cxnLst/>
            <a:rect l="l" t="t" r="r" b="b"/>
            <a:pathLst>
              <a:path w="27304" h="86995">
                <a:moveTo>
                  <a:pt x="15576" y="13621"/>
                </a:moveTo>
                <a:lnTo>
                  <a:pt x="7788" y="13621"/>
                </a:lnTo>
                <a:lnTo>
                  <a:pt x="4867" y="9729"/>
                </a:lnTo>
                <a:lnTo>
                  <a:pt x="4867" y="2918"/>
                </a:lnTo>
                <a:lnTo>
                  <a:pt x="7788" y="0"/>
                </a:lnTo>
                <a:lnTo>
                  <a:pt x="15576" y="0"/>
                </a:lnTo>
                <a:lnTo>
                  <a:pt x="18496" y="1945"/>
                </a:lnTo>
                <a:lnTo>
                  <a:pt x="18496" y="10702"/>
                </a:lnTo>
                <a:lnTo>
                  <a:pt x="15576" y="13621"/>
                </a:lnTo>
                <a:close/>
              </a:path>
              <a:path w="27304" h="86995">
                <a:moveTo>
                  <a:pt x="18496" y="82703"/>
                </a:moveTo>
                <a:lnTo>
                  <a:pt x="9735" y="82703"/>
                </a:lnTo>
                <a:lnTo>
                  <a:pt x="9735" y="35027"/>
                </a:lnTo>
                <a:lnTo>
                  <a:pt x="8761" y="34054"/>
                </a:lnTo>
                <a:lnTo>
                  <a:pt x="0" y="34054"/>
                </a:lnTo>
                <a:lnTo>
                  <a:pt x="0" y="30162"/>
                </a:lnTo>
                <a:lnTo>
                  <a:pt x="18496" y="29189"/>
                </a:lnTo>
                <a:lnTo>
                  <a:pt x="18496" y="82703"/>
                </a:lnTo>
                <a:close/>
              </a:path>
              <a:path w="27304" h="86995">
                <a:moveTo>
                  <a:pt x="3894" y="86595"/>
                </a:moveTo>
                <a:lnTo>
                  <a:pt x="0" y="86595"/>
                </a:lnTo>
                <a:lnTo>
                  <a:pt x="0" y="82703"/>
                </a:lnTo>
                <a:lnTo>
                  <a:pt x="27258" y="82703"/>
                </a:lnTo>
                <a:lnTo>
                  <a:pt x="27258" y="85622"/>
                </a:lnTo>
                <a:lnTo>
                  <a:pt x="10708" y="85622"/>
                </a:lnTo>
                <a:lnTo>
                  <a:pt x="3894" y="86595"/>
                </a:lnTo>
                <a:close/>
              </a:path>
              <a:path w="27304" h="86995">
                <a:moveTo>
                  <a:pt x="27258" y="86595"/>
                </a:moveTo>
                <a:lnTo>
                  <a:pt x="23364" y="86595"/>
                </a:lnTo>
                <a:lnTo>
                  <a:pt x="18496" y="85622"/>
                </a:lnTo>
                <a:lnTo>
                  <a:pt x="27258" y="85622"/>
                </a:lnTo>
                <a:lnTo>
                  <a:pt x="27258" y="865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32125" y="6035236"/>
            <a:ext cx="50165" cy="59690"/>
          </a:xfrm>
          <a:custGeom>
            <a:avLst/>
            <a:gdLst/>
            <a:ahLst/>
            <a:cxnLst/>
            <a:rect l="l" t="t" r="r" b="b"/>
            <a:pathLst>
              <a:path w="50164" h="59689">
                <a:moveTo>
                  <a:pt x="28231" y="59351"/>
                </a:moveTo>
                <a:lnTo>
                  <a:pt x="17660" y="57101"/>
                </a:lnTo>
                <a:lnTo>
                  <a:pt x="8639" y="50838"/>
                </a:lnTo>
                <a:lnTo>
                  <a:pt x="2357" y="41290"/>
                </a:lnTo>
                <a:lnTo>
                  <a:pt x="0" y="29189"/>
                </a:lnTo>
                <a:lnTo>
                  <a:pt x="2068" y="18060"/>
                </a:lnTo>
                <a:lnTo>
                  <a:pt x="7788" y="8756"/>
                </a:lnTo>
                <a:lnTo>
                  <a:pt x="16427" y="2371"/>
                </a:lnTo>
                <a:lnTo>
                  <a:pt x="27258" y="0"/>
                </a:lnTo>
                <a:lnTo>
                  <a:pt x="37328" y="2173"/>
                </a:lnTo>
                <a:lnTo>
                  <a:pt x="38233" y="2918"/>
                </a:lnTo>
                <a:lnTo>
                  <a:pt x="27258" y="2918"/>
                </a:lnTo>
                <a:lnTo>
                  <a:pt x="22755" y="3679"/>
                </a:lnTo>
                <a:lnTo>
                  <a:pt x="17523" y="6810"/>
                </a:lnTo>
                <a:lnTo>
                  <a:pt x="13020" y="13591"/>
                </a:lnTo>
                <a:lnTo>
                  <a:pt x="10708" y="25297"/>
                </a:lnTo>
                <a:lnTo>
                  <a:pt x="49649" y="25297"/>
                </a:lnTo>
                <a:lnTo>
                  <a:pt x="49649" y="28216"/>
                </a:lnTo>
                <a:lnTo>
                  <a:pt x="10708" y="28216"/>
                </a:lnTo>
                <a:lnTo>
                  <a:pt x="10708" y="40865"/>
                </a:lnTo>
                <a:lnTo>
                  <a:pt x="14602" y="47675"/>
                </a:lnTo>
                <a:lnTo>
                  <a:pt x="17523" y="52540"/>
                </a:lnTo>
                <a:lnTo>
                  <a:pt x="22390" y="56432"/>
                </a:lnTo>
                <a:lnTo>
                  <a:pt x="38920" y="56432"/>
                </a:lnTo>
                <a:lnTo>
                  <a:pt x="38149" y="57040"/>
                </a:lnTo>
                <a:lnTo>
                  <a:pt x="28231" y="59351"/>
                </a:lnTo>
                <a:close/>
              </a:path>
              <a:path w="50164" h="59689">
                <a:moveTo>
                  <a:pt x="49649" y="25297"/>
                </a:moveTo>
                <a:lnTo>
                  <a:pt x="41860" y="25297"/>
                </a:lnTo>
                <a:lnTo>
                  <a:pt x="41358" y="19748"/>
                </a:lnTo>
                <a:lnTo>
                  <a:pt x="39305" y="12283"/>
                </a:lnTo>
                <a:lnTo>
                  <a:pt x="34879" y="5731"/>
                </a:lnTo>
                <a:lnTo>
                  <a:pt x="27258" y="2918"/>
                </a:lnTo>
                <a:lnTo>
                  <a:pt x="38233" y="2918"/>
                </a:lnTo>
                <a:lnTo>
                  <a:pt x="44294" y="7905"/>
                </a:lnTo>
                <a:lnTo>
                  <a:pt x="48340" y="16008"/>
                </a:lnTo>
                <a:lnTo>
                  <a:pt x="49649" y="25297"/>
                </a:lnTo>
                <a:close/>
              </a:path>
              <a:path w="50164" h="59689">
                <a:moveTo>
                  <a:pt x="43014" y="53204"/>
                </a:moveTo>
                <a:lnTo>
                  <a:pt x="46728" y="42811"/>
                </a:lnTo>
                <a:lnTo>
                  <a:pt x="46728" y="41838"/>
                </a:lnTo>
                <a:lnTo>
                  <a:pt x="47702" y="40865"/>
                </a:lnTo>
                <a:lnTo>
                  <a:pt x="49649" y="40865"/>
                </a:lnTo>
                <a:lnTo>
                  <a:pt x="49649" y="42811"/>
                </a:lnTo>
                <a:lnTo>
                  <a:pt x="48493" y="46216"/>
                </a:lnTo>
                <a:lnTo>
                  <a:pt x="44781" y="51811"/>
                </a:lnTo>
                <a:lnTo>
                  <a:pt x="43014" y="53204"/>
                </a:lnTo>
                <a:close/>
              </a:path>
              <a:path w="50164" h="59689">
                <a:moveTo>
                  <a:pt x="41860" y="56432"/>
                </a:moveTo>
                <a:lnTo>
                  <a:pt x="38920" y="56432"/>
                </a:lnTo>
                <a:lnTo>
                  <a:pt x="43014" y="53204"/>
                </a:lnTo>
                <a:lnTo>
                  <a:pt x="41860" y="56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89563" y="6036209"/>
            <a:ext cx="43815" cy="57785"/>
          </a:xfrm>
          <a:custGeom>
            <a:avLst/>
            <a:gdLst/>
            <a:ahLst/>
            <a:cxnLst/>
            <a:rect l="l" t="t" r="r" b="b"/>
            <a:pathLst>
              <a:path w="43814" h="57785">
                <a:moveTo>
                  <a:pt x="19470" y="53513"/>
                </a:moveTo>
                <a:lnTo>
                  <a:pt x="10708" y="53513"/>
                </a:lnTo>
                <a:lnTo>
                  <a:pt x="10708" y="5837"/>
                </a:lnTo>
                <a:lnTo>
                  <a:pt x="8761" y="4864"/>
                </a:lnTo>
                <a:lnTo>
                  <a:pt x="0" y="4864"/>
                </a:lnTo>
                <a:lnTo>
                  <a:pt x="0" y="972"/>
                </a:lnTo>
                <a:lnTo>
                  <a:pt x="18496" y="0"/>
                </a:lnTo>
                <a:lnTo>
                  <a:pt x="18496" y="13621"/>
                </a:lnTo>
                <a:lnTo>
                  <a:pt x="21335" y="13621"/>
                </a:lnTo>
                <a:lnTo>
                  <a:pt x="19561" y="18106"/>
                </a:lnTo>
                <a:lnTo>
                  <a:pt x="18496" y="27243"/>
                </a:lnTo>
                <a:lnTo>
                  <a:pt x="18496" y="51567"/>
                </a:lnTo>
                <a:lnTo>
                  <a:pt x="19470" y="53513"/>
                </a:lnTo>
                <a:close/>
              </a:path>
              <a:path w="43814" h="57785">
                <a:moveTo>
                  <a:pt x="21335" y="13621"/>
                </a:moveTo>
                <a:lnTo>
                  <a:pt x="18496" y="13621"/>
                </a:lnTo>
                <a:lnTo>
                  <a:pt x="20443" y="8756"/>
                </a:lnTo>
                <a:lnTo>
                  <a:pt x="24337" y="0"/>
                </a:lnTo>
                <a:lnTo>
                  <a:pt x="39913" y="0"/>
                </a:lnTo>
                <a:lnTo>
                  <a:pt x="42834" y="2918"/>
                </a:lnTo>
                <a:lnTo>
                  <a:pt x="34072" y="2918"/>
                </a:lnTo>
                <a:lnTo>
                  <a:pt x="27532" y="4940"/>
                </a:lnTo>
                <a:lnTo>
                  <a:pt x="22634" y="10337"/>
                </a:lnTo>
                <a:lnTo>
                  <a:pt x="21335" y="13621"/>
                </a:lnTo>
                <a:close/>
              </a:path>
              <a:path w="43814" h="57785">
                <a:moveTo>
                  <a:pt x="40887" y="13621"/>
                </a:moveTo>
                <a:lnTo>
                  <a:pt x="35046" y="13621"/>
                </a:lnTo>
                <a:lnTo>
                  <a:pt x="32125" y="11675"/>
                </a:lnTo>
                <a:lnTo>
                  <a:pt x="32125" y="4864"/>
                </a:lnTo>
                <a:lnTo>
                  <a:pt x="35046" y="2918"/>
                </a:lnTo>
                <a:lnTo>
                  <a:pt x="42834" y="2918"/>
                </a:lnTo>
                <a:lnTo>
                  <a:pt x="43807" y="3891"/>
                </a:lnTo>
                <a:lnTo>
                  <a:pt x="43807" y="11675"/>
                </a:lnTo>
                <a:lnTo>
                  <a:pt x="40887" y="13621"/>
                </a:lnTo>
                <a:close/>
              </a:path>
              <a:path w="43814" h="57785">
                <a:moveTo>
                  <a:pt x="4867" y="57405"/>
                </a:moveTo>
                <a:lnTo>
                  <a:pt x="0" y="57405"/>
                </a:lnTo>
                <a:lnTo>
                  <a:pt x="0" y="53513"/>
                </a:lnTo>
                <a:lnTo>
                  <a:pt x="31152" y="53513"/>
                </a:lnTo>
                <a:lnTo>
                  <a:pt x="31152" y="56432"/>
                </a:lnTo>
                <a:lnTo>
                  <a:pt x="11682" y="56432"/>
                </a:lnTo>
                <a:lnTo>
                  <a:pt x="4867" y="57405"/>
                </a:lnTo>
                <a:close/>
              </a:path>
              <a:path w="43814" h="57785">
                <a:moveTo>
                  <a:pt x="31152" y="57405"/>
                </a:moveTo>
                <a:lnTo>
                  <a:pt x="26284" y="56432"/>
                </a:lnTo>
                <a:lnTo>
                  <a:pt x="31152" y="56432"/>
                </a:lnTo>
                <a:lnTo>
                  <a:pt x="31152" y="574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85940" y="6007020"/>
            <a:ext cx="53975" cy="89535"/>
          </a:xfrm>
          <a:custGeom>
            <a:avLst/>
            <a:gdLst/>
            <a:ahLst/>
            <a:cxnLst/>
            <a:rect l="l" t="t" r="r" b="b"/>
            <a:pathLst>
              <a:path w="53975" h="89535">
                <a:moveTo>
                  <a:pt x="13629" y="24324"/>
                </a:moveTo>
                <a:lnTo>
                  <a:pt x="5841" y="24324"/>
                </a:lnTo>
                <a:lnTo>
                  <a:pt x="2920" y="22378"/>
                </a:lnTo>
                <a:lnTo>
                  <a:pt x="2920" y="17513"/>
                </a:lnTo>
                <a:lnTo>
                  <a:pt x="4654" y="10672"/>
                </a:lnTo>
                <a:lnTo>
                  <a:pt x="9491" y="5108"/>
                </a:lnTo>
                <a:lnTo>
                  <a:pt x="16884" y="1368"/>
                </a:lnTo>
                <a:lnTo>
                  <a:pt x="26284" y="0"/>
                </a:lnTo>
                <a:lnTo>
                  <a:pt x="34863" y="1368"/>
                </a:lnTo>
                <a:lnTo>
                  <a:pt x="37966" y="2918"/>
                </a:lnTo>
                <a:lnTo>
                  <a:pt x="20443" y="2918"/>
                </a:lnTo>
                <a:lnTo>
                  <a:pt x="12655" y="4864"/>
                </a:lnTo>
                <a:lnTo>
                  <a:pt x="7788" y="11675"/>
                </a:lnTo>
                <a:lnTo>
                  <a:pt x="16549" y="11675"/>
                </a:lnTo>
                <a:lnTo>
                  <a:pt x="16549" y="21405"/>
                </a:lnTo>
                <a:lnTo>
                  <a:pt x="13629" y="24324"/>
                </a:lnTo>
                <a:close/>
              </a:path>
              <a:path w="53975" h="89535">
                <a:moveTo>
                  <a:pt x="39380" y="85622"/>
                </a:moveTo>
                <a:lnTo>
                  <a:pt x="25311" y="85622"/>
                </a:lnTo>
                <a:lnTo>
                  <a:pt x="30057" y="84740"/>
                </a:lnTo>
                <a:lnTo>
                  <a:pt x="34803" y="81486"/>
                </a:lnTo>
                <a:lnTo>
                  <a:pt x="38453" y="74949"/>
                </a:lnTo>
                <a:lnTo>
                  <a:pt x="39913" y="64216"/>
                </a:lnTo>
                <a:lnTo>
                  <a:pt x="38986" y="55535"/>
                </a:lnTo>
                <a:lnTo>
                  <a:pt x="36141" y="48770"/>
                </a:lnTo>
                <a:lnTo>
                  <a:pt x="31289" y="44376"/>
                </a:lnTo>
                <a:lnTo>
                  <a:pt x="24337" y="42811"/>
                </a:lnTo>
                <a:lnTo>
                  <a:pt x="15576" y="42811"/>
                </a:lnTo>
                <a:lnTo>
                  <a:pt x="15576" y="39892"/>
                </a:lnTo>
                <a:lnTo>
                  <a:pt x="21417" y="39892"/>
                </a:lnTo>
                <a:lnTo>
                  <a:pt x="22390" y="38919"/>
                </a:lnTo>
                <a:lnTo>
                  <a:pt x="30178" y="38919"/>
                </a:lnTo>
                <a:lnTo>
                  <a:pt x="34072" y="32108"/>
                </a:lnTo>
                <a:lnTo>
                  <a:pt x="37966" y="27243"/>
                </a:lnTo>
                <a:lnTo>
                  <a:pt x="37966" y="5837"/>
                </a:lnTo>
                <a:lnTo>
                  <a:pt x="31152" y="2918"/>
                </a:lnTo>
                <a:lnTo>
                  <a:pt x="37966" y="2918"/>
                </a:lnTo>
                <a:lnTo>
                  <a:pt x="42347" y="5108"/>
                </a:lnTo>
                <a:lnTo>
                  <a:pt x="47641" y="10672"/>
                </a:lnTo>
                <a:lnTo>
                  <a:pt x="49649" y="17513"/>
                </a:lnTo>
                <a:lnTo>
                  <a:pt x="48280" y="25130"/>
                </a:lnTo>
                <a:lnTo>
                  <a:pt x="44538" y="31743"/>
                </a:lnTo>
                <a:lnTo>
                  <a:pt x="38970" y="37079"/>
                </a:lnTo>
                <a:lnTo>
                  <a:pt x="32125" y="40865"/>
                </a:lnTo>
                <a:lnTo>
                  <a:pt x="40811" y="44240"/>
                </a:lnTo>
                <a:lnTo>
                  <a:pt x="47580" y="49621"/>
                </a:lnTo>
                <a:lnTo>
                  <a:pt x="51976" y="56463"/>
                </a:lnTo>
                <a:lnTo>
                  <a:pt x="53543" y="64216"/>
                </a:lnTo>
                <a:lnTo>
                  <a:pt x="51459" y="73505"/>
                </a:lnTo>
                <a:lnTo>
                  <a:pt x="45633" y="81608"/>
                </a:lnTo>
                <a:lnTo>
                  <a:pt x="39380" y="85622"/>
                </a:lnTo>
                <a:close/>
              </a:path>
              <a:path w="53975" h="89535">
                <a:moveTo>
                  <a:pt x="25311" y="89514"/>
                </a:moveTo>
                <a:lnTo>
                  <a:pt x="15606" y="87963"/>
                </a:lnTo>
                <a:lnTo>
                  <a:pt x="7544" y="83676"/>
                </a:lnTo>
                <a:lnTo>
                  <a:pt x="2038" y="77199"/>
                </a:lnTo>
                <a:lnTo>
                  <a:pt x="0" y="69081"/>
                </a:lnTo>
                <a:lnTo>
                  <a:pt x="0" y="63243"/>
                </a:lnTo>
                <a:lnTo>
                  <a:pt x="3894" y="61297"/>
                </a:lnTo>
                <a:lnTo>
                  <a:pt x="10708" y="61297"/>
                </a:lnTo>
                <a:lnTo>
                  <a:pt x="13629" y="64216"/>
                </a:lnTo>
                <a:lnTo>
                  <a:pt x="13629" y="72973"/>
                </a:lnTo>
                <a:lnTo>
                  <a:pt x="9735" y="75892"/>
                </a:lnTo>
                <a:lnTo>
                  <a:pt x="5841" y="75892"/>
                </a:lnTo>
                <a:lnTo>
                  <a:pt x="9735" y="83676"/>
                </a:lnTo>
                <a:lnTo>
                  <a:pt x="19470" y="85622"/>
                </a:lnTo>
                <a:lnTo>
                  <a:pt x="39380" y="85622"/>
                </a:lnTo>
                <a:lnTo>
                  <a:pt x="36704" y="87340"/>
                </a:lnTo>
                <a:lnTo>
                  <a:pt x="25311" y="89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48019" y="4304307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36993" y="73946"/>
                </a:moveTo>
                <a:lnTo>
                  <a:pt x="22588" y="71042"/>
                </a:lnTo>
                <a:lnTo>
                  <a:pt x="10830" y="63121"/>
                </a:lnTo>
                <a:lnTo>
                  <a:pt x="2905" y="51370"/>
                </a:lnTo>
                <a:lnTo>
                  <a:pt x="0" y="36973"/>
                </a:lnTo>
                <a:lnTo>
                  <a:pt x="2905" y="22576"/>
                </a:lnTo>
                <a:lnTo>
                  <a:pt x="10830" y="10824"/>
                </a:lnTo>
                <a:lnTo>
                  <a:pt x="22588" y="2903"/>
                </a:lnTo>
                <a:lnTo>
                  <a:pt x="36993" y="0"/>
                </a:lnTo>
                <a:lnTo>
                  <a:pt x="51398" y="2903"/>
                </a:lnTo>
                <a:lnTo>
                  <a:pt x="63156" y="10824"/>
                </a:lnTo>
                <a:lnTo>
                  <a:pt x="71081" y="22576"/>
                </a:lnTo>
                <a:lnTo>
                  <a:pt x="73986" y="36973"/>
                </a:lnTo>
                <a:lnTo>
                  <a:pt x="71081" y="51370"/>
                </a:lnTo>
                <a:lnTo>
                  <a:pt x="63156" y="63121"/>
                </a:lnTo>
                <a:lnTo>
                  <a:pt x="51398" y="71042"/>
                </a:lnTo>
                <a:lnTo>
                  <a:pt x="36993" y="73946"/>
                </a:lnTo>
                <a:close/>
              </a:path>
            </a:pathLst>
          </a:custGeom>
          <a:solidFill>
            <a:srgbClr val="C3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348039" y="2363416"/>
            <a:ext cx="4610100" cy="392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New </a:t>
            </a:r>
            <a:r>
              <a:rPr sz="1600" spc="-5" dirty="0">
                <a:latin typeface="Calibri"/>
                <a:cs typeface="Calibri"/>
              </a:rPr>
              <a:t>applications </a:t>
            </a:r>
            <a:r>
              <a:rPr sz="1600" spc="-15" dirty="0">
                <a:latin typeface="Calibri"/>
                <a:cs typeface="Calibri"/>
              </a:rPr>
              <a:t>are </a:t>
            </a:r>
            <a:r>
              <a:rPr sz="1600" spc="-5" dirty="0">
                <a:latin typeface="Calibri"/>
                <a:cs typeface="Calibri"/>
              </a:rPr>
              <a:t>leading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a </a:t>
            </a:r>
            <a:r>
              <a:rPr sz="1600" spc="-10" dirty="0">
                <a:latin typeface="Calibri"/>
                <a:cs typeface="Calibri"/>
              </a:rPr>
              <a:t>rapid expansion </a:t>
            </a:r>
            <a:r>
              <a:rPr sz="1600" spc="-5" dirty="0">
                <a:latin typeface="Calibri"/>
                <a:cs typeface="Calibri"/>
              </a:rPr>
              <a:t>of  the </a:t>
            </a:r>
            <a:r>
              <a:rPr sz="1600" spc="-15" dirty="0">
                <a:latin typeface="Calibri"/>
                <a:cs typeface="Calibri"/>
              </a:rPr>
              <a:t>attach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surface</a:t>
            </a:r>
            <a:endParaRPr sz="1600">
              <a:latin typeface="Calibri"/>
              <a:cs typeface="Calibri"/>
            </a:endParaRPr>
          </a:p>
          <a:p>
            <a:pPr marL="299085" marR="61531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Security </a:t>
            </a:r>
            <a:r>
              <a:rPr sz="1600" spc="-10" dirty="0">
                <a:latin typeface="Calibri"/>
                <a:cs typeface="Calibri"/>
              </a:rPr>
              <a:t>attributes </a:t>
            </a:r>
            <a:r>
              <a:rPr sz="1600" spc="-5" dirty="0">
                <a:latin typeface="Calibri"/>
                <a:cs typeface="Calibri"/>
              </a:rPr>
              <a:t>need </a:t>
            </a:r>
            <a:r>
              <a:rPr sz="1600" spc="-10" dirty="0">
                <a:latin typeface="Calibri"/>
                <a:cs typeface="Calibri"/>
              </a:rPr>
              <a:t>to </a:t>
            </a:r>
            <a:r>
              <a:rPr sz="1600" spc="-5" dirty="0">
                <a:latin typeface="Calibri"/>
                <a:cs typeface="Calibri"/>
              </a:rPr>
              <a:t>be </a:t>
            </a:r>
            <a:r>
              <a:rPr sz="1600" spc="-10" dirty="0">
                <a:latin typeface="Calibri"/>
                <a:cs typeface="Calibri"/>
              </a:rPr>
              <a:t>addressed </a:t>
            </a:r>
            <a:r>
              <a:rPr sz="1600" dirty="0">
                <a:latin typeface="Calibri"/>
                <a:cs typeface="Calibri"/>
              </a:rPr>
              <a:t>in </a:t>
            </a:r>
            <a:r>
              <a:rPr sz="1600" spc="-5" dirty="0">
                <a:latin typeface="Calibri"/>
                <a:cs typeface="Calibri"/>
              </a:rPr>
              <a:t>a  </a:t>
            </a:r>
            <a:r>
              <a:rPr sz="1600" spc="-10" dirty="0">
                <a:latin typeface="Calibri"/>
                <a:cs typeface="Calibri"/>
              </a:rPr>
              <a:t>structured </a:t>
            </a:r>
            <a:r>
              <a:rPr sz="1600" spc="-5" dirty="0">
                <a:latin typeface="Calibri"/>
                <a:cs typeface="Calibri"/>
              </a:rPr>
              <a:t>and </a:t>
            </a:r>
            <a:r>
              <a:rPr sz="1600" spc="-10" dirty="0">
                <a:latin typeface="Calibri"/>
                <a:cs typeface="Calibri"/>
              </a:rPr>
              <a:t>complete </a:t>
            </a:r>
            <a:r>
              <a:rPr sz="1600" spc="-5" dirty="0">
                <a:latin typeface="Calibri"/>
                <a:cs typeface="Calibri"/>
              </a:rPr>
              <a:t>manner: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latin typeface="Calibri"/>
                <a:cs typeface="Calibri"/>
              </a:rPr>
              <a:t>Confidentiality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latin typeface="Calibri"/>
                <a:cs typeface="Calibri"/>
              </a:rPr>
              <a:t>Integrity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00A6D6"/>
                </a:solidFill>
                <a:latin typeface="Calibri"/>
                <a:cs typeface="Calibri"/>
              </a:rPr>
              <a:t>Availability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Authentication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Authorization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Data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freshness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5" dirty="0">
                <a:latin typeface="Calibri"/>
                <a:cs typeface="Calibri"/>
              </a:rPr>
              <a:t>Secure-key </a:t>
            </a:r>
            <a:r>
              <a:rPr sz="1600" spc="-10" dirty="0">
                <a:latin typeface="Calibri"/>
                <a:cs typeface="Calibri"/>
              </a:rPr>
              <a:t>management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Accountability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Dependability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A6D6"/>
                </a:solidFill>
                <a:latin typeface="Calibri"/>
                <a:cs typeface="Calibri"/>
              </a:rPr>
              <a:t>Flexibility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solidFill>
                  <a:srgbClr val="00A6D6"/>
                </a:solidFill>
                <a:latin typeface="Calibri"/>
                <a:cs typeface="Calibri"/>
              </a:rPr>
              <a:t>Robustness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28ACA213-5CDD-4065-BE2B-8142C2BA308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557639"/>
            <a:ext cx="5073015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20"/>
              </a:lnSpc>
            </a:pPr>
            <a:r>
              <a:rPr spc="-35" dirty="0"/>
              <a:t>Our </a:t>
            </a:r>
            <a:r>
              <a:rPr spc="-50" dirty="0"/>
              <a:t>assessment</a:t>
            </a:r>
            <a:r>
              <a:rPr spc="-229" dirty="0"/>
              <a:t> </a:t>
            </a:r>
            <a:r>
              <a:rPr spc="-55" dirty="0"/>
              <a:t>methodology</a:t>
            </a:r>
          </a:p>
          <a:p>
            <a:pPr marL="12700">
              <a:lnSpc>
                <a:spcPts val="2760"/>
              </a:lnSpc>
            </a:pPr>
            <a:r>
              <a:rPr sz="2400" i="1" dirty="0">
                <a:latin typeface="Calibri"/>
                <a:cs typeface="Calibri"/>
              </a:rPr>
              <a:t>A</a:t>
            </a:r>
            <a:r>
              <a:rPr sz="2400" i="1" spc="-385" dirty="0">
                <a:latin typeface="Calibri"/>
                <a:cs typeface="Calibri"/>
              </a:rPr>
              <a:t> </a:t>
            </a:r>
            <a:r>
              <a:rPr sz="2400" i="1" spc="-50" dirty="0">
                <a:latin typeface="Calibri"/>
                <a:cs typeface="Calibri"/>
              </a:rPr>
              <a:t>heuristic, iterative </a:t>
            </a:r>
            <a:r>
              <a:rPr sz="2400" i="1" spc="-35" dirty="0">
                <a:latin typeface="Calibri"/>
                <a:cs typeface="Calibri"/>
              </a:rPr>
              <a:t>and </a:t>
            </a:r>
            <a:r>
              <a:rPr sz="2400" i="1" spc="-50" dirty="0">
                <a:latin typeface="Calibri"/>
                <a:cs typeface="Calibri"/>
              </a:rPr>
              <a:t>scalable </a:t>
            </a:r>
            <a:r>
              <a:rPr sz="2400" i="1" spc="-45" dirty="0">
                <a:latin typeface="Calibri"/>
                <a:cs typeface="Calibri"/>
              </a:rPr>
              <a:t>approach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391350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structured procedure to analyse the standard in terms of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7236" y="1562100"/>
            <a:ext cx="9177515" cy="469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2126" y="886823"/>
            <a:ext cx="6319520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5" dirty="0"/>
              <a:t>Introduced </a:t>
            </a:r>
            <a:r>
              <a:rPr spc="-45" dirty="0">
                <a:solidFill>
                  <a:srgbClr val="00A6D6"/>
                </a:solidFill>
              </a:rPr>
              <a:t>security </a:t>
            </a:r>
            <a:r>
              <a:rPr spc="-55" dirty="0">
                <a:solidFill>
                  <a:srgbClr val="00A6D6"/>
                </a:solidFill>
              </a:rPr>
              <a:t>(-related)</a:t>
            </a:r>
            <a:r>
              <a:rPr spc="-300" dirty="0">
                <a:solidFill>
                  <a:srgbClr val="00A6D6"/>
                </a:solidFill>
              </a:rPr>
              <a:t> </a:t>
            </a:r>
            <a:r>
              <a:rPr spc="-60" dirty="0">
                <a:solidFill>
                  <a:srgbClr val="00A6D6"/>
                </a:solidFill>
              </a:rPr>
              <a:t>attributes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2352" y="126745"/>
            <a:ext cx="3913504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A </a:t>
            </a:r>
            <a:r>
              <a:rPr sz="1100" b="1" spc="-5" dirty="0">
                <a:latin typeface="Calibri"/>
                <a:cs typeface="Calibri"/>
              </a:rPr>
              <a:t>structured procedure to analyse the standard in terms of</a:t>
            </a:r>
            <a:r>
              <a:rPr sz="1100" b="1" spc="2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security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6096" y="4709930"/>
            <a:ext cx="497840" cy="405765"/>
          </a:xfrm>
          <a:custGeom>
            <a:avLst/>
            <a:gdLst/>
            <a:ahLst/>
            <a:cxnLst/>
            <a:rect l="l" t="t" r="r" b="b"/>
            <a:pathLst>
              <a:path w="497839" h="405764">
                <a:moveTo>
                  <a:pt x="475838" y="230120"/>
                </a:moveTo>
                <a:lnTo>
                  <a:pt x="199469" y="230120"/>
                </a:lnTo>
                <a:lnTo>
                  <a:pt x="220191" y="235143"/>
                </a:lnTo>
                <a:lnTo>
                  <a:pt x="230042" y="254409"/>
                </a:lnTo>
                <a:lnTo>
                  <a:pt x="235458" y="293219"/>
                </a:lnTo>
                <a:lnTo>
                  <a:pt x="239026" y="331205"/>
                </a:lnTo>
                <a:lnTo>
                  <a:pt x="243194" y="348417"/>
                </a:lnTo>
                <a:lnTo>
                  <a:pt x="272923" y="391276"/>
                </a:lnTo>
                <a:lnTo>
                  <a:pt x="300017" y="405560"/>
                </a:lnTo>
                <a:lnTo>
                  <a:pt x="311277" y="402756"/>
                </a:lnTo>
                <a:lnTo>
                  <a:pt x="320248" y="396507"/>
                </a:lnTo>
                <a:lnTo>
                  <a:pt x="326880" y="388517"/>
                </a:lnTo>
                <a:lnTo>
                  <a:pt x="330838" y="379036"/>
                </a:lnTo>
                <a:lnTo>
                  <a:pt x="331787" y="368314"/>
                </a:lnTo>
                <a:lnTo>
                  <a:pt x="330549" y="351887"/>
                </a:lnTo>
                <a:lnTo>
                  <a:pt x="328556" y="335626"/>
                </a:lnTo>
                <a:lnTo>
                  <a:pt x="326395" y="319367"/>
                </a:lnTo>
                <a:lnTo>
                  <a:pt x="324650" y="302947"/>
                </a:lnTo>
                <a:lnTo>
                  <a:pt x="322284" y="261164"/>
                </a:lnTo>
                <a:lnTo>
                  <a:pt x="328445" y="240334"/>
                </a:lnTo>
                <a:lnTo>
                  <a:pt x="348987" y="234247"/>
                </a:lnTo>
                <a:lnTo>
                  <a:pt x="437848" y="234247"/>
                </a:lnTo>
                <a:lnTo>
                  <a:pt x="461111" y="233161"/>
                </a:lnTo>
                <a:lnTo>
                  <a:pt x="475106" y="230563"/>
                </a:lnTo>
                <a:lnTo>
                  <a:pt x="475838" y="230120"/>
                </a:lnTo>
                <a:close/>
              </a:path>
              <a:path w="497839" h="405764">
                <a:moveTo>
                  <a:pt x="239812" y="0"/>
                </a:moveTo>
                <a:lnTo>
                  <a:pt x="220306" y="1728"/>
                </a:lnTo>
                <a:lnTo>
                  <a:pt x="206815" y="9425"/>
                </a:lnTo>
                <a:lnTo>
                  <a:pt x="203357" y="21598"/>
                </a:lnTo>
                <a:lnTo>
                  <a:pt x="205249" y="35761"/>
                </a:lnTo>
                <a:lnTo>
                  <a:pt x="207810" y="49430"/>
                </a:lnTo>
                <a:lnTo>
                  <a:pt x="209972" y="64662"/>
                </a:lnTo>
                <a:lnTo>
                  <a:pt x="212385" y="79899"/>
                </a:lnTo>
                <a:lnTo>
                  <a:pt x="214964" y="95137"/>
                </a:lnTo>
                <a:lnTo>
                  <a:pt x="217627" y="110377"/>
                </a:lnTo>
                <a:lnTo>
                  <a:pt x="218908" y="126263"/>
                </a:lnTo>
                <a:lnTo>
                  <a:pt x="215174" y="138090"/>
                </a:lnTo>
                <a:lnTo>
                  <a:pt x="205084" y="145776"/>
                </a:lnTo>
                <a:lnTo>
                  <a:pt x="187299" y="149239"/>
                </a:lnTo>
                <a:lnTo>
                  <a:pt x="148363" y="152098"/>
                </a:lnTo>
                <a:lnTo>
                  <a:pt x="31216" y="165139"/>
                </a:lnTo>
                <a:lnTo>
                  <a:pt x="19066" y="167321"/>
                </a:lnTo>
                <a:lnTo>
                  <a:pt x="8921" y="171988"/>
                </a:lnTo>
                <a:lnTo>
                  <a:pt x="2120" y="180298"/>
                </a:lnTo>
                <a:lnTo>
                  <a:pt x="0" y="193410"/>
                </a:lnTo>
                <a:lnTo>
                  <a:pt x="6994" y="211242"/>
                </a:lnTo>
                <a:lnTo>
                  <a:pt x="23187" y="228743"/>
                </a:lnTo>
                <a:lnTo>
                  <a:pt x="43394" y="241607"/>
                </a:lnTo>
                <a:lnTo>
                  <a:pt x="62433" y="245530"/>
                </a:lnTo>
                <a:lnTo>
                  <a:pt x="136688" y="237199"/>
                </a:lnTo>
                <a:lnTo>
                  <a:pt x="161442" y="234037"/>
                </a:lnTo>
                <a:lnTo>
                  <a:pt x="199469" y="230120"/>
                </a:lnTo>
                <a:lnTo>
                  <a:pt x="475838" y="230120"/>
                </a:lnTo>
                <a:lnTo>
                  <a:pt x="485419" y="224323"/>
                </a:lnTo>
                <a:lnTo>
                  <a:pt x="492722" y="214771"/>
                </a:lnTo>
                <a:lnTo>
                  <a:pt x="497687" y="202236"/>
                </a:lnTo>
                <a:lnTo>
                  <a:pt x="497699" y="180514"/>
                </a:lnTo>
                <a:lnTo>
                  <a:pt x="485755" y="162930"/>
                </a:lnTo>
                <a:lnTo>
                  <a:pt x="466686" y="152770"/>
                </a:lnTo>
                <a:lnTo>
                  <a:pt x="344271" y="152770"/>
                </a:lnTo>
                <a:lnTo>
                  <a:pt x="322535" y="151944"/>
                </a:lnTo>
                <a:lnTo>
                  <a:pt x="306817" y="144824"/>
                </a:lnTo>
                <a:lnTo>
                  <a:pt x="297117" y="130415"/>
                </a:lnTo>
                <a:lnTo>
                  <a:pt x="293433" y="107723"/>
                </a:lnTo>
                <a:lnTo>
                  <a:pt x="292611" y="89066"/>
                </a:lnTo>
                <a:lnTo>
                  <a:pt x="290201" y="70407"/>
                </a:lnTo>
                <a:lnTo>
                  <a:pt x="286286" y="52076"/>
                </a:lnTo>
                <a:lnTo>
                  <a:pt x="280949" y="34406"/>
                </a:lnTo>
                <a:lnTo>
                  <a:pt x="271474" y="16754"/>
                </a:lnTo>
                <a:lnTo>
                  <a:pt x="257314" y="5146"/>
                </a:lnTo>
                <a:lnTo>
                  <a:pt x="239812" y="0"/>
                </a:lnTo>
                <a:close/>
              </a:path>
              <a:path w="497839" h="405764">
                <a:moveTo>
                  <a:pt x="437848" y="234247"/>
                </a:moveTo>
                <a:lnTo>
                  <a:pt x="348987" y="234247"/>
                </a:lnTo>
                <a:lnTo>
                  <a:pt x="389763" y="236691"/>
                </a:lnTo>
                <a:lnTo>
                  <a:pt x="437848" y="234247"/>
                </a:lnTo>
                <a:close/>
              </a:path>
              <a:path w="497839" h="405764">
                <a:moveTo>
                  <a:pt x="434352" y="147474"/>
                </a:moveTo>
                <a:lnTo>
                  <a:pt x="412128" y="148305"/>
                </a:lnTo>
                <a:lnTo>
                  <a:pt x="389650" y="149464"/>
                </a:lnTo>
                <a:lnTo>
                  <a:pt x="367003" y="150953"/>
                </a:lnTo>
                <a:lnTo>
                  <a:pt x="344271" y="152770"/>
                </a:lnTo>
                <a:lnTo>
                  <a:pt x="466686" y="152770"/>
                </a:lnTo>
                <a:lnTo>
                  <a:pt x="463944" y="151308"/>
                </a:lnTo>
                <a:lnTo>
                  <a:pt x="434352" y="147474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6508" y="1949196"/>
            <a:ext cx="4579619" cy="2723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3169" y="1682495"/>
            <a:ext cx="4685030" cy="195580"/>
          </a:xfrm>
          <a:custGeom>
            <a:avLst/>
            <a:gdLst/>
            <a:ahLst/>
            <a:cxnLst/>
            <a:rect l="l" t="t" r="r" b="b"/>
            <a:pathLst>
              <a:path w="4685030" h="195580">
                <a:moveTo>
                  <a:pt x="4652264" y="0"/>
                </a:moveTo>
                <a:lnTo>
                  <a:pt x="32512" y="0"/>
                </a:lnTo>
                <a:lnTo>
                  <a:pt x="19856" y="2554"/>
                </a:lnTo>
                <a:lnTo>
                  <a:pt x="9521" y="9521"/>
                </a:lnTo>
                <a:lnTo>
                  <a:pt x="2554" y="19856"/>
                </a:lnTo>
                <a:lnTo>
                  <a:pt x="0" y="32512"/>
                </a:lnTo>
                <a:lnTo>
                  <a:pt x="0" y="195072"/>
                </a:lnTo>
                <a:lnTo>
                  <a:pt x="4684776" y="195072"/>
                </a:lnTo>
                <a:lnTo>
                  <a:pt x="4684776" y="32512"/>
                </a:lnTo>
                <a:lnTo>
                  <a:pt x="4682221" y="19856"/>
                </a:lnTo>
                <a:lnTo>
                  <a:pt x="4675254" y="9521"/>
                </a:lnTo>
                <a:lnTo>
                  <a:pt x="4664919" y="2554"/>
                </a:lnTo>
                <a:lnTo>
                  <a:pt x="4652264" y="0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3169" y="1682495"/>
            <a:ext cx="4685030" cy="195580"/>
          </a:xfrm>
          <a:custGeom>
            <a:avLst/>
            <a:gdLst/>
            <a:ahLst/>
            <a:cxnLst/>
            <a:rect l="l" t="t" r="r" b="b"/>
            <a:pathLst>
              <a:path w="4685030" h="195580">
                <a:moveTo>
                  <a:pt x="32512" y="0"/>
                </a:moveTo>
                <a:lnTo>
                  <a:pt x="4652264" y="0"/>
                </a:lnTo>
                <a:lnTo>
                  <a:pt x="4664919" y="2554"/>
                </a:lnTo>
                <a:lnTo>
                  <a:pt x="4675254" y="9521"/>
                </a:lnTo>
                <a:lnTo>
                  <a:pt x="4682221" y="19856"/>
                </a:lnTo>
                <a:lnTo>
                  <a:pt x="4684776" y="32512"/>
                </a:lnTo>
                <a:lnTo>
                  <a:pt x="4684776" y="195072"/>
                </a:lnTo>
                <a:lnTo>
                  <a:pt x="0" y="195072"/>
                </a:lnTo>
                <a:lnTo>
                  <a:pt x="0" y="32512"/>
                </a:lnTo>
                <a:lnTo>
                  <a:pt x="2554" y="19856"/>
                </a:lnTo>
                <a:lnTo>
                  <a:pt x="9521" y="9521"/>
                </a:lnTo>
                <a:lnTo>
                  <a:pt x="19856" y="2554"/>
                </a:lnTo>
                <a:lnTo>
                  <a:pt x="32512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51044" y="1692191"/>
            <a:ext cx="131000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Security attributes</a:t>
            </a:r>
            <a:r>
              <a:rPr sz="11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(Sx)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3167" y="1874520"/>
            <a:ext cx="4685030" cy="2872740"/>
          </a:xfrm>
          <a:custGeom>
            <a:avLst/>
            <a:gdLst/>
            <a:ahLst/>
            <a:cxnLst/>
            <a:rect l="l" t="t" r="r" b="b"/>
            <a:pathLst>
              <a:path w="4685030" h="2872740">
                <a:moveTo>
                  <a:pt x="0" y="0"/>
                </a:moveTo>
                <a:lnTo>
                  <a:pt x="4684776" y="0"/>
                </a:lnTo>
                <a:lnTo>
                  <a:pt x="4684776" y="2872740"/>
                </a:lnTo>
                <a:lnTo>
                  <a:pt x="0" y="28727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1865" y="1682495"/>
            <a:ext cx="4685030" cy="195580"/>
          </a:xfrm>
          <a:custGeom>
            <a:avLst/>
            <a:gdLst/>
            <a:ahLst/>
            <a:cxnLst/>
            <a:rect l="l" t="t" r="r" b="b"/>
            <a:pathLst>
              <a:path w="4685030" h="195580">
                <a:moveTo>
                  <a:pt x="4652263" y="0"/>
                </a:moveTo>
                <a:lnTo>
                  <a:pt x="32511" y="0"/>
                </a:lnTo>
                <a:lnTo>
                  <a:pt x="19856" y="2554"/>
                </a:lnTo>
                <a:lnTo>
                  <a:pt x="9521" y="9521"/>
                </a:lnTo>
                <a:lnTo>
                  <a:pt x="2554" y="19856"/>
                </a:lnTo>
                <a:lnTo>
                  <a:pt x="0" y="32512"/>
                </a:lnTo>
                <a:lnTo>
                  <a:pt x="0" y="195072"/>
                </a:lnTo>
                <a:lnTo>
                  <a:pt x="4684775" y="195072"/>
                </a:lnTo>
                <a:lnTo>
                  <a:pt x="4684775" y="32512"/>
                </a:lnTo>
                <a:lnTo>
                  <a:pt x="4682221" y="19856"/>
                </a:lnTo>
                <a:lnTo>
                  <a:pt x="4675254" y="9521"/>
                </a:lnTo>
                <a:lnTo>
                  <a:pt x="4664919" y="2554"/>
                </a:lnTo>
                <a:lnTo>
                  <a:pt x="4652263" y="0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1865" y="1682495"/>
            <a:ext cx="4685030" cy="195580"/>
          </a:xfrm>
          <a:custGeom>
            <a:avLst/>
            <a:gdLst/>
            <a:ahLst/>
            <a:cxnLst/>
            <a:rect l="l" t="t" r="r" b="b"/>
            <a:pathLst>
              <a:path w="4685030" h="195580">
                <a:moveTo>
                  <a:pt x="32511" y="0"/>
                </a:moveTo>
                <a:lnTo>
                  <a:pt x="4652263" y="0"/>
                </a:lnTo>
                <a:lnTo>
                  <a:pt x="4664919" y="2554"/>
                </a:lnTo>
                <a:lnTo>
                  <a:pt x="4675254" y="9521"/>
                </a:lnTo>
                <a:lnTo>
                  <a:pt x="4682221" y="19856"/>
                </a:lnTo>
                <a:lnTo>
                  <a:pt x="4684775" y="32512"/>
                </a:lnTo>
                <a:lnTo>
                  <a:pt x="4684775" y="195072"/>
                </a:lnTo>
                <a:lnTo>
                  <a:pt x="0" y="195072"/>
                </a:lnTo>
                <a:lnTo>
                  <a:pt x="0" y="32512"/>
                </a:lnTo>
                <a:lnTo>
                  <a:pt x="2554" y="19856"/>
                </a:lnTo>
                <a:lnTo>
                  <a:pt x="9521" y="9521"/>
                </a:lnTo>
                <a:lnTo>
                  <a:pt x="19856" y="2554"/>
                </a:lnTo>
                <a:lnTo>
                  <a:pt x="32511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217003" y="1692191"/>
            <a:ext cx="131508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Physical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attributes</a:t>
            </a:r>
            <a:r>
              <a:rPr sz="11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(Px)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31864" y="1874520"/>
            <a:ext cx="4685030" cy="2872740"/>
          </a:xfrm>
          <a:custGeom>
            <a:avLst/>
            <a:gdLst/>
            <a:ahLst/>
            <a:cxnLst/>
            <a:rect l="l" t="t" r="r" b="b"/>
            <a:pathLst>
              <a:path w="4685030" h="2872740">
                <a:moveTo>
                  <a:pt x="0" y="0"/>
                </a:moveTo>
                <a:lnTo>
                  <a:pt x="4684776" y="0"/>
                </a:lnTo>
                <a:lnTo>
                  <a:pt x="4684776" y="2872740"/>
                </a:lnTo>
                <a:lnTo>
                  <a:pt x="0" y="28727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7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5204" y="2051304"/>
            <a:ext cx="4577207" cy="2519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9433" y="5394959"/>
            <a:ext cx="4407535" cy="219710"/>
          </a:xfrm>
          <a:custGeom>
            <a:avLst/>
            <a:gdLst/>
            <a:ahLst/>
            <a:cxnLst/>
            <a:rect l="l" t="t" r="r" b="b"/>
            <a:pathLst>
              <a:path w="4407534" h="219710">
                <a:moveTo>
                  <a:pt x="4370832" y="0"/>
                </a:moveTo>
                <a:lnTo>
                  <a:pt x="36575" y="0"/>
                </a:lnTo>
                <a:lnTo>
                  <a:pt x="22342" y="2873"/>
                </a:lnTo>
                <a:lnTo>
                  <a:pt x="10715" y="10710"/>
                </a:lnTo>
                <a:lnTo>
                  <a:pt x="2875" y="22336"/>
                </a:lnTo>
                <a:lnTo>
                  <a:pt x="0" y="36575"/>
                </a:lnTo>
                <a:lnTo>
                  <a:pt x="0" y="219455"/>
                </a:lnTo>
                <a:lnTo>
                  <a:pt x="4407408" y="219455"/>
                </a:lnTo>
                <a:lnTo>
                  <a:pt x="4407408" y="36575"/>
                </a:lnTo>
                <a:lnTo>
                  <a:pt x="4404534" y="22336"/>
                </a:lnTo>
                <a:lnTo>
                  <a:pt x="4396697" y="10710"/>
                </a:lnTo>
                <a:lnTo>
                  <a:pt x="4385071" y="2873"/>
                </a:lnTo>
                <a:lnTo>
                  <a:pt x="4370832" y="0"/>
                </a:lnTo>
                <a:close/>
              </a:path>
            </a:pathLst>
          </a:custGeom>
          <a:solidFill>
            <a:srgbClr val="00B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26740" y="5412323"/>
            <a:ext cx="1090930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Device classes</a:t>
            </a:r>
            <a:r>
              <a:rPr sz="11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(Dx)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/>
              <a:t>7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869435" y="5650991"/>
            <a:ext cx="1049020" cy="390525"/>
          </a:xfrm>
          <a:prstGeom prst="rect">
            <a:avLst/>
          </a:prstGeom>
          <a:ln w="12700">
            <a:solidFill>
              <a:srgbClr val="007188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309880">
              <a:lnSpc>
                <a:spcPct val="100000"/>
              </a:lnSpc>
              <a:spcBef>
                <a:spcPts val="819"/>
              </a:spcBef>
            </a:pPr>
            <a:r>
              <a:rPr sz="1000" spc="-10" dirty="0">
                <a:latin typeface="Calibri"/>
                <a:cs typeface="Calibri"/>
              </a:rPr>
              <a:t>Invasive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89576" y="5650991"/>
            <a:ext cx="1047115" cy="390525"/>
          </a:xfrm>
          <a:prstGeom prst="rect">
            <a:avLst/>
          </a:prstGeom>
          <a:ln w="12700">
            <a:solidFill>
              <a:srgbClr val="007188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819"/>
              </a:spcBef>
            </a:pPr>
            <a:r>
              <a:rPr sz="1000" spc="-10" dirty="0">
                <a:latin typeface="Calibri"/>
                <a:cs typeface="Calibri"/>
              </a:rPr>
              <a:t>Semi-invasive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09715" y="5650991"/>
            <a:ext cx="1047115" cy="390525"/>
          </a:xfrm>
          <a:prstGeom prst="rect">
            <a:avLst/>
          </a:prstGeom>
          <a:ln w="12700">
            <a:solidFill>
              <a:srgbClr val="007188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819"/>
              </a:spcBef>
            </a:pPr>
            <a:r>
              <a:rPr sz="1000" spc="-5" dirty="0">
                <a:latin typeface="Calibri"/>
                <a:cs typeface="Calibri"/>
              </a:rPr>
              <a:t>Wearable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28331" y="5650991"/>
            <a:ext cx="1049020" cy="390525"/>
          </a:xfrm>
          <a:prstGeom prst="rect">
            <a:avLst/>
          </a:prstGeom>
          <a:ln w="12700">
            <a:solidFill>
              <a:srgbClr val="007188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819"/>
              </a:spcBef>
            </a:pPr>
            <a:r>
              <a:rPr sz="1000" spc="-5" dirty="0">
                <a:latin typeface="Calibri"/>
                <a:cs typeface="Calibri"/>
              </a:rPr>
              <a:t>Ambient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2126" y="5302697"/>
            <a:ext cx="1115060" cy="851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sz="1800" spc="-15" dirty="0">
                <a:solidFill>
                  <a:srgbClr val="00A6D6"/>
                </a:solidFill>
                <a:latin typeface="Calibri"/>
                <a:cs typeface="Calibri"/>
              </a:rPr>
              <a:t>Recall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the  </a:t>
            </a:r>
            <a:r>
              <a:rPr sz="1800" spc="-15" dirty="0">
                <a:solidFill>
                  <a:srgbClr val="00A6D6"/>
                </a:solidFill>
                <a:latin typeface="Calibri"/>
                <a:cs typeface="Calibri"/>
              </a:rPr>
              <a:t>taxonomies  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i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t</a:t>
            </a:r>
            <a:r>
              <a:rPr sz="1800" spc="-30" dirty="0">
                <a:solidFill>
                  <a:srgbClr val="00A6D6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00A6D6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du</a:t>
            </a:r>
            <a:r>
              <a:rPr sz="1800" spc="-10" dirty="0">
                <a:solidFill>
                  <a:srgbClr val="00A6D6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00A6D6"/>
                </a:solidFill>
                <a:latin typeface="Calibri"/>
                <a:cs typeface="Calibri"/>
              </a:rPr>
              <a:t>ed!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1592</Words>
  <Application>Microsoft Office PowerPoint</Application>
  <PresentationFormat>Widescreen</PresentationFormat>
  <Paragraphs>298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Agenda</vt:lpstr>
      <vt:lpstr>Security lagging behind</vt:lpstr>
      <vt:lpstr>MBAN taxonomies</vt:lpstr>
      <vt:lpstr>IEEE 802.15.6 security</vt:lpstr>
      <vt:lpstr>Attack surface constantly increasing</vt:lpstr>
      <vt:lpstr>Our assessment methodology A heuristic, iterative and scalable approach</vt:lpstr>
      <vt:lpstr>Introduced security (-related) attributes</vt:lpstr>
      <vt:lpstr>Representative MBAN use cases</vt:lpstr>
      <vt:lpstr>How use cases are linked to security(-related) attributes</vt:lpstr>
      <vt:lpstr>Use-case specifications vs. Security(-related) attributes: Gaps Identified</vt:lpstr>
      <vt:lpstr>Security(-related) recommendations – A few highlights</vt:lpstr>
      <vt:lpstr>What our methodology offers</vt:lpstr>
      <vt:lpstr>What is currently not there</vt:lpstr>
      <vt:lpstr>PowerPoint Presentation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Marco Hernandez</cp:lastModifiedBy>
  <cp:revision>3</cp:revision>
  <dcterms:created xsi:type="dcterms:W3CDTF">2022-03-10T07:12:55Z</dcterms:created>
  <dcterms:modified xsi:type="dcterms:W3CDTF">2022-03-10T13:22:36Z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Acrobat PDFMaker 15 for PowerPoint</vt:lpwstr>
  </property>
</Properties>
</file>