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75" r:id="rId4"/>
    <p:sldId id="279" r:id="rId5"/>
    <p:sldId id="277"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224" y="4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802.15-22-0164-00-03ma-Marh_2022_Closing_Plenary_Slides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3ma March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24 March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March 2024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3ma March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a:t>
            </a:r>
            <a:r>
              <a:rPr lang="de-DE" sz="1800" dirty="0" err="1"/>
              <a:t>s</a:t>
            </a:r>
            <a:r>
              <a:rPr lang="de-DE" sz="1800" dirty="0" smtClean="0"/>
              <a:t> on </a:t>
            </a:r>
            <a:r>
              <a:rPr lang="de-DE" sz="1800" dirty="0" err="1" smtClean="0"/>
              <a:t>Fri</a:t>
            </a:r>
            <a:r>
              <a:rPr lang="de-DE" sz="1800" dirty="0" smtClean="0"/>
              <a:t> AM1 and Mon Am1  </a:t>
            </a:r>
          </a:p>
          <a:p>
            <a:endParaRPr lang="de-DE" sz="1800" dirty="0" smtClean="0"/>
          </a:p>
          <a:p>
            <a:pPr>
              <a:spcAft>
                <a:spcPts val="0"/>
              </a:spcAft>
            </a:pPr>
            <a:r>
              <a:rPr lang="en-US" sz="1800" dirty="0" smtClean="0">
                <a:latin typeface="Times New Roman" panose="02020603050405020304" pitchFamily="18" charset="0"/>
                <a:ea typeface="MS PGothic" panose="020B0600070205080204" pitchFamily="34" charset="-128"/>
              </a:rPr>
              <a:t>Listening </a:t>
            </a:r>
            <a:r>
              <a:rPr lang="en-US" sz="1800" dirty="0">
                <a:latin typeface="Times New Roman" panose="02020603050405020304" pitchFamily="18" charset="0"/>
                <a:ea typeface="MS PGothic" panose="020B0600070205080204" pitchFamily="34" charset="-128"/>
              </a:rPr>
              <a:t>Proposals:</a:t>
            </a:r>
            <a:endParaRPr lang="de-DE" sz="1800" dirty="0">
              <a:latin typeface="Times New Roman" panose="02020603050405020304" pitchFamily="18" charset="0"/>
              <a:ea typeface="MS PGothic" panose="020B0600070205080204" pitchFamily="34" charset="-128"/>
            </a:endParaRPr>
          </a:p>
          <a:p>
            <a:pPr marL="457200">
              <a:spcAft>
                <a:spcPts val="0"/>
              </a:spcAft>
            </a:pPr>
            <a:r>
              <a:rPr lang="en-GB" sz="1800" dirty="0">
                <a:latin typeface="Times New Roman" panose="02020603050405020304" pitchFamily="18" charset="0"/>
                <a:ea typeface="MS PGothic" panose="020B0600070205080204" pitchFamily="34" charset="-128"/>
              </a:rPr>
              <a:t>Iwao Hosako (NICT), Proposal of channel plans of terahertz radio for the 3ma after WRC19 (22/0120)</a:t>
            </a:r>
            <a:endParaRPr lang="de-DE" sz="1800" dirty="0">
              <a:latin typeface="Times New Roman" panose="02020603050405020304" pitchFamily="18" charset="0"/>
              <a:ea typeface="MS PGothic" panose="020B0600070205080204" pitchFamily="34" charset="-128"/>
            </a:endParaRPr>
          </a:p>
          <a:p>
            <a:pPr marL="457200">
              <a:spcAft>
                <a:spcPts val="0"/>
              </a:spcAft>
            </a:pPr>
            <a:r>
              <a:rPr lang="en-GB" sz="1800" dirty="0">
                <a:latin typeface="Times New Roman" panose="02020603050405020304" pitchFamily="18" charset="0"/>
                <a:ea typeface="MS PGothic" panose="020B0600070205080204" pitchFamily="34" charset="-128"/>
              </a:rPr>
              <a:t>Thomas Kürner (TU Braunschweig), Proposal to Reference IEEE 802.1Q in IEEE 802.15.3 (22/0127)</a:t>
            </a:r>
            <a:endParaRPr lang="de-DE" sz="1800" dirty="0">
              <a:latin typeface="Times New Roman" panose="02020603050405020304" pitchFamily="18" charset="0"/>
              <a:ea typeface="MS PGothic" panose="020B0600070205080204" pitchFamily="34" charset="-128"/>
            </a:endParaRPr>
          </a:p>
          <a:p>
            <a:pPr marL="457200">
              <a:spcAft>
                <a:spcPts val="0"/>
              </a:spcAft>
            </a:pPr>
            <a:r>
              <a:rPr lang="en-GB" sz="1800" dirty="0">
                <a:latin typeface="Times New Roman" panose="02020603050405020304" pitchFamily="18" charset="0"/>
                <a:ea typeface="MS PGothic" panose="020B0600070205080204" pitchFamily="34" charset="-128"/>
              </a:rPr>
              <a:t>Keitarou Kondou (HRCP), Proposal to extend RIFS in IEEE </a:t>
            </a:r>
            <a:r>
              <a:rPr lang="en-GB" sz="1800" dirty="0" err="1">
                <a:latin typeface="Times New Roman" panose="02020603050405020304" pitchFamily="18" charset="0"/>
                <a:ea typeface="MS PGothic" panose="020B0600070205080204" pitchFamily="34" charset="-128"/>
              </a:rPr>
              <a:t>Std</a:t>
            </a:r>
            <a:r>
              <a:rPr lang="en-GB" sz="1800" dirty="0">
                <a:latin typeface="Times New Roman" panose="02020603050405020304" pitchFamily="18" charset="0"/>
                <a:ea typeface="MS PGothic" panose="020B0600070205080204" pitchFamily="34" charset="-128"/>
              </a:rPr>
              <a:t> 802.15.3d/e </a:t>
            </a:r>
            <a:r>
              <a:rPr lang="en-GB" sz="1800">
                <a:latin typeface="Times New Roman" panose="02020603050405020304" pitchFamily="18" charset="0"/>
                <a:ea typeface="MS PGothic" panose="020B0600070205080204" pitchFamily="34" charset="-128"/>
              </a:rPr>
              <a:t>(</a:t>
            </a:r>
            <a:r>
              <a:rPr lang="en-GB" sz="1800" smtClean="0">
                <a:latin typeface="Times New Roman" panose="02020603050405020304" pitchFamily="18" charset="0"/>
                <a:ea typeface="MS PGothic" panose="020B0600070205080204" pitchFamily="34" charset="-128"/>
              </a:rPr>
              <a:t>22/0131r1)</a:t>
            </a:r>
            <a:endParaRPr lang="de-DE" sz="1800" dirty="0">
              <a:latin typeface="Times New Roman" panose="02020603050405020304" pitchFamily="18" charset="0"/>
              <a:ea typeface="MS PGothic" panose="020B0600070205080204" pitchFamily="34" charset="-128"/>
            </a:endParaRPr>
          </a:p>
          <a:p>
            <a:pPr marL="457200">
              <a:spcAft>
                <a:spcPts val="0"/>
              </a:spcAft>
            </a:pPr>
            <a:r>
              <a:rPr lang="en-GB" sz="1800" dirty="0">
                <a:latin typeface="Times New Roman" panose="02020603050405020304" pitchFamily="18" charset="0"/>
                <a:ea typeface="MS PGothic" panose="020B0600070205080204" pitchFamily="34" charset="-128"/>
              </a:rPr>
              <a:t>Josip Jornet (</a:t>
            </a:r>
            <a:r>
              <a:rPr lang="en-GB" sz="1800" dirty="0" err="1">
                <a:latin typeface="Times New Roman" panose="02020603050405020304" pitchFamily="18" charset="0"/>
                <a:ea typeface="MS PGothic" panose="020B0600070205080204" pitchFamily="34" charset="-128"/>
              </a:rPr>
              <a:t>Northeastern</a:t>
            </a:r>
            <a:r>
              <a:rPr lang="en-GB" sz="1800" dirty="0">
                <a:latin typeface="Times New Roman" panose="02020603050405020304" pitchFamily="18" charset="0"/>
                <a:ea typeface="MS PGothic" panose="020B0600070205080204" pitchFamily="34" charset="-128"/>
              </a:rPr>
              <a:t> University), Enhancements to the Physical Layer of IEEE 802.15.3d for Increased Data Rate and Coexistence (22/0126)</a:t>
            </a:r>
            <a:endParaRPr lang="de-DE" sz="1800" dirty="0">
              <a:latin typeface="Times New Roman" panose="02020603050405020304" pitchFamily="18" charset="0"/>
              <a:ea typeface="MS PGothic" panose="020B0600070205080204" pitchFamily="34" charset="-128"/>
            </a:endParaRPr>
          </a:p>
          <a:p>
            <a:endParaRPr lang="de-DE" sz="1800" dirty="0">
              <a:ea typeface="Times New Roman"/>
            </a:endParaRPr>
          </a:p>
          <a:p>
            <a:pPr marL="457200" lvl="1" indent="0">
              <a:buNone/>
            </a:pPr>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lnSpc>
                <a:spcPct val="150000"/>
              </a:lnSpc>
            </a:pPr>
            <a:r>
              <a:rPr lang="en-US" sz="1800" dirty="0"/>
              <a:t>January 2022 </a:t>
            </a:r>
            <a:r>
              <a:rPr lang="en-US" sz="1800" dirty="0" smtClean="0"/>
              <a:t>	</a:t>
            </a:r>
            <a:r>
              <a:rPr lang="en-US" sz="1800" dirty="0"/>
              <a:t>Kick-Off; Issuing Call for Proposals</a:t>
            </a:r>
          </a:p>
          <a:p>
            <a:pPr lvl="1">
              <a:lnSpc>
                <a:spcPct val="150000"/>
              </a:lnSpc>
            </a:pPr>
            <a:r>
              <a:rPr lang="en-US" sz="1800" dirty="0"/>
              <a:t>March 2022 </a:t>
            </a:r>
            <a:r>
              <a:rPr lang="en-US" sz="1800" dirty="0" smtClean="0"/>
              <a:t>	</a:t>
            </a:r>
            <a:r>
              <a:rPr lang="en-US" sz="1800" dirty="0" smtClean="0">
                <a:solidFill>
                  <a:schemeClr val="bg2">
                    <a:lumMod val="40000"/>
                    <a:lumOff val="60000"/>
                  </a:schemeClr>
                </a:solidFill>
              </a:rPr>
              <a:t>Roll-up </a:t>
            </a:r>
            <a:r>
              <a:rPr lang="en-US" sz="1800" dirty="0">
                <a:solidFill>
                  <a:schemeClr val="bg2">
                    <a:lumMod val="40000"/>
                    <a:lumOff val="60000"/>
                  </a:schemeClr>
                </a:solidFill>
              </a:rPr>
              <a:t>available ; start reviewing the roll-up </a:t>
            </a:r>
            <a:r>
              <a:rPr lang="en-US" sz="1800" dirty="0" smtClean="0">
                <a:solidFill>
                  <a:schemeClr val="bg2">
                    <a:lumMod val="40000"/>
                    <a:lumOff val="60000"/>
                  </a:schemeClr>
                </a:solidFill>
              </a:rPr>
              <a:t>				version</a:t>
            </a:r>
            <a:r>
              <a:rPr lang="en-US" sz="1800" dirty="0"/>
              <a:t>;  Listening proposals</a:t>
            </a:r>
            <a:r>
              <a:rPr lang="en-US" sz="1800" dirty="0" smtClean="0"/>
              <a:t>;</a:t>
            </a:r>
          </a:p>
          <a:p>
            <a:pPr lvl="1">
              <a:lnSpc>
                <a:spcPct val="150000"/>
              </a:lnSpc>
            </a:pPr>
            <a:r>
              <a:rPr lang="en-US" sz="1800" dirty="0" err="1" smtClean="0"/>
              <a:t>Webcons</a:t>
            </a:r>
            <a:r>
              <a:rPr lang="en-US" sz="1800" dirty="0" smtClean="0"/>
              <a:t> </a:t>
            </a:r>
            <a:r>
              <a:rPr lang="en-US" sz="1800" dirty="0" err="1" smtClean="0"/>
              <a:t>AprilMay</a:t>
            </a:r>
            <a:r>
              <a:rPr lang="en-US" sz="1800" dirty="0" smtClean="0"/>
              <a:t> Roll-up available; start </a:t>
            </a:r>
            <a:r>
              <a:rPr lang="en-US" sz="1800" dirty="0" err="1" smtClean="0"/>
              <a:t>revieweing</a:t>
            </a:r>
            <a:r>
              <a:rPr lang="en-US" sz="1800" dirty="0" smtClean="0"/>
              <a:t> roll-up</a:t>
            </a:r>
            <a:endParaRPr lang="en-US" sz="1800" dirty="0"/>
          </a:p>
          <a:p>
            <a:pPr lvl="1">
              <a:lnSpc>
                <a:spcPct val="150000"/>
              </a:lnSpc>
            </a:pPr>
            <a:r>
              <a:rPr lang="en-US" sz="1800" dirty="0"/>
              <a:t>May 2022 </a:t>
            </a:r>
            <a:r>
              <a:rPr lang="en-US" sz="1800" dirty="0" smtClean="0"/>
              <a:t>		</a:t>
            </a:r>
            <a:r>
              <a:rPr lang="en-US" sz="1800" dirty="0"/>
              <a:t>S</a:t>
            </a:r>
            <a:r>
              <a:rPr lang="en-US" sz="1800" dirty="0" smtClean="0"/>
              <a:t>tart </a:t>
            </a:r>
            <a:r>
              <a:rPr lang="en-US" sz="1800" dirty="0"/>
              <a:t>drafting </a:t>
            </a:r>
            <a:r>
              <a:rPr lang="en-US" sz="1800" dirty="0" smtClean="0"/>
              <a:t>D0</a:t>
            </a:r>
            <a:endParaRPr lang="en-US" sz="1800" dirty="0"/>
          </a:p>
          <a:p>
            <a:pPr lvl="1">
              <a:lnSpc>
                <a:spcPct val="150000"/>
              </a:lnSpc>
            </a:pPr>
            <a:r>
              <a:rPr lang="en-US" sz="1800" dirty="0"/>
              <a:t>July 2022 </a:t>
            </a:r>
            <a:r>
              <a:rPr lang="en-US" sz="1800" dirty="0" smtClean="0"/>
              <a:t>		Starting LB</a:t>
            </a:r>
            <a:endParaRPr lang="en-US" sz="1800" dirty="0"/>
          </a:p>
          <a:p>
            <a:pPr lvl="1">
              <a:lnSpc>
                <a:spcPct val="150000"/>
              </a:lnSpc>
            </a:pPr>
            <a:r>
              <a:rPr lang="en-US" sz="1800" dirty="0"/>
              <a:t>September 2022 </a:t>
            </a:r>
            <a:r>
              <a:rPr lang="en-US" sz="1800" dirty="0" smtClean="0"/>
              <a:t>	LB Comment Resolution</a:t>
            </a:r>
            <a:endParaRPr lang="en-US" sz="1800" dirty="0"/>
          </a:p>
          <a:p>
            <a:pPr lvl="1">
              <a:lnSpc>
                <a:spcPct val="150000"/>
              </a:lnSpc>
            </a:pPr>
            <a:r>
              <a:rPr lang="en-US" sz="1800" dirty="0"/>
              <a:t>November 2022 </a:t>
            </a:r>
            <a:r>
              <a:rPr lang="en-US" sz="1800" dirty="0" smtClean="0"/>
              <a:t>	Starting SB</a:t>
            </a:r>
            <a:endParaRPr lang="en-US" sz="1800" dirty="0"/>
          </a:p>
          <a:p>
            <a:pPr lvl="1">
              <a:lnSpc>
                <a:spcPct val="150000"/>
              </a:lnSpc>
            </a:pPr>
            <a:r>
              <a:rPr lang="en-US" sz="1800" dirty="0"/>
              <a:t>January 2023 </a:t>
            </a:r>
            <a:r>
              <a:rPr lang="en-US" sz="1800" dirty="0" smtClean="0"/>
              <a:t>	SB Comment Resolution</a:t>
            </a:r>
            <a:endParaRPr lang="en-US" sz="1800" dirty="0"/>
          </a:p>
          <a:p>
            <a:pPr lvl="1">
              <a:lnSpc>
                <a:spcPct val="150000"/>
              </a:lnSpc>
            </a:pPr>
            <a:r>
              <a:rPr lang="en-US" sz="1800" dirty="0"/>
              <a:t>March 2023 </a:t>
            </a:r>
            <a:r>
              <a:rPr lang="en-US" sz="1800" dirty="0" smtClean="0"/>
              <a:t>	Submission </a:t>
            </a:r>
            <a:r>
              <a:rPr lang="en-US" sz="1800" dirty="0"/>
              <a:t>to </a:t>
            </a:r>
            <a:r>
              <a:rPr lang="en-US" sz="1800" dirty="0" err="1"/>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March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May meetings slots  for TG3ma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3 time slots early afternoon Warsaw time (to enable online participation as in the last sessions)</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err="1" smtClean="0"/>
              <a:t>Webcons</a:t>
            </a:r>
            <a:r>
              <a:rPr lang="en-US" sz="2200" dirty="0" smtClean="0"/>
              <a:t> scheduled</a:t>
            </a:r>
          </a:p>
          <a:p>
            <a:pPr marL="698500" lvl="2" indent="-266700">
              <a:spcAft>
                <a:spcPts val="0"/>
              </a:spcAft>
              <a:buFont typeface="Arial" pitchFamily="34" charset="0"/>
              <a:buChar char="•"/>
            </a:pPr>
            <a:r>
              <a:rPr lang="en-US" sz="1800" dirty="0" smtClean="0"/>
              <a:t>Wednesday, 20 April 2022, 1-3 pm CEST</a:t>
            </a:r>
          </a:p>
          <a:p>
            <a:pPr marL="698500" lvl="2" indent="-266700">
              <a:spcAft>
                <a:spcPts val="0"/>
              </a:spcAft>
              <a:buFont typeface="Arial" pitchFamily="34" charset="0"/>
              <a:buChar char="•"/>
            </a:pPr>
            <a:r>
              <a:rPr lang="en-US" sz="1800" dirty="0" smtClean="0"/>
              <a:t>Tuesday, 26 April 2022, 1-3pm CEST</a:t>
            </a:r>
          </a:p>
          <a:p>
            <a:pPr marL="698500" lvl="2" indent="-266700">
              <a:spcAft>
                <a:spcPts val="0"/>
              </a:spcAft>
              <a:buFont typeface="Arial" pitchFamily="34" charset="0"/>
              <a:buChar char="•"/>
            </a:pPr>
            <a:r>
              <a:rPr lang="en-US" sz="1800" dirty="0" smtClean="0"/>
              <a:t>Wednesday, 4 May 2022, 1-3 pm CEST</a:t>
            </a:r>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223</Words>
  <Application>Microsoft Office PowerPoint</Application>
  <PresentationFormat>Bildschirmpräsentation (4:3)</PresentationFormat>
  <Paragraphs>66</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MS PGothic</vt:lpstr>
      <vt:lpstr>Arial</vt:lpstr>
      <vt:lpstr>Times New Roman</vt:lpstr>
      <vt:lpstr>IEEE-P802_15</vt:lpstr>
      <vt:lpstr>PowerPoint-Präsentation</vt:lpstr>
      <vt:lpstr>TG 3ma March 2022  Closing Report</vt:lpstr>
      <vt:lpstr>Meetings/Contributions</vt:lpstr>
      <vt:lpstr>Review of Time Line for TG3ma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207</cp:revision>
  <cp:lastPrinted>1998-02-10T13:28:06Z</cp:lastPrinted>
  <dcterms:created xsi:type="dcterms:W3CDTF">2012-11-14T22:04:21Z</dcterms:created>
  <dcterms:modified xsi:type="dcterms:W3CDTF">2022-03-15T15:44:04Z</dcterms:modified>
</cp:coreProperties>
</file>