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75" r:id="rId4"/>
    <p:sldId id="279" r:id="rId5"/>
    <p:sldId id="277" r:id="rId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52" d="100"/>
          <a:sy n="52" d="100"/>
        </p:scale>
        <p:origin x="1224" y="4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802.15-22-0164-00-03ma-Marh_2022_Closing_Plenary_Slides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March 2022</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 3ma March 2022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24 March 2022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 3ma  March 2024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 3ma March 2022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March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2  </a:t>
            </a:r>
            <a:r>
              <a:rPr lang="de-DE" sz="1800" dirty="0" err="1" smtClean="0"/>
              <a:t>meeting</a:t>
            </a:r>
            <a:r>
              <a:rPr lang="de-DE" sz="1800" dirty="0" err="1"/>
              <a:t>s</a:t>
            </a:r>
            <a:r>
              <a:rPr lang="de-DE" sz="1800" dirty="0" smtClean="0"/>
              <a:t> on </a:t>
            </a:r>
            <a:r>
              <a:rPr lang="de-DE" sz="1800" dirty="0" err="1" smtClean="0"/>
              <a:t>Fri</a:t>
            </a:r>
            <a:r>
              <a:rPr lang="de-DE" sz="1800" dirty="0" smtClean="0"/>
              <a:t> AM1 and Mon Am1  </a:t>
            </a:r>
          </a:p>
          <a:p>
            <a:endParaRPr lang="de-DE" sz="1800" dirty="0" smtClean="0"/>
          </a:p>
          <a:p>
            <a:pPr>
              <a:spcAft>
                <a:spcPts val="0"/>
              </a:spcAft>
            </a:pPr>
            <a:r>
              <a:rPr lang="en-US" sz="1800" dirty="0" smtClean="0">
                <a:latin typeface="Times New Roman" panose="02020603050405020304" pitchFamily="18" charset="0"/>
                <a:ea typeface="MS PGothic" panose="020B0600070205080204" pitchFamily="34" charset="-128"/>
              </a:rPr>
              <a:t>Listening </a:t>
            </a:r>
            <a:r>
              <a:rPr lang="en-US" sz="1800" dirty="0">
                <a:latin typeface="Times New Roman" panose="02020603050405020304" pitchFamily="18" charset="0"/>
                <a:ea typeface="MS PGothic" panose="020B0600070205080204" pitchFamily="34" charset="-128"/>
              </a:rPr>
              <a:t>Proposals:</a:t>
            </a:r>
            <a:endParaRPr lang="de-DE" sz="1800" dirty="0">
              <a:latin typeface="Times New Roman" panose="02020603050405020304" pitchFamily="18" charset="0"/>
              <a:ea typeface="MS PGothic" panose="020B0600070205080204" pitchFamily="34" charset="-128"/>
            </a:endParaRPr>
          </a:p>
          <a:p>
            <a:pPr marL="457200">
              <a:spcAft>
                <a:spcPts val="0"/>
              </a:spcAft>
            </a:pPr>
            <a:r>
              <a:rPr lang="en-GB" sz="1800" dirty="0">
                <a:latin typeface="Times New Roman" panose="02020603050405020304" pitchFamily="18" charset="0"/>
                <a:ea typeface="MS PGothic" panose="020B0600070205080204" pitchFamily="34" charset="-128"/>
              </a:rPr>
              <a:t>Iwao Hosako (NICT), Proposal of channel plans of terahertz radio for the 3ma after WRC19 (22/0120)</a:t>
            </a:r>
            <a:endParaRPr lang="de-DE" sz="1800" dirty="0">
              <a:latin typeface="Times New Roman" panose="02020603050405020304" pitchFamily="18" charset="0"/>
              <a:ea typeface="MS PGothic" panose="020B0600070205080204" pitchFamily="34" charset="-128"/>
            </a:endParaRPr>
          </a:p>
          <a:p>
            <a:pPr marL="457200">
              <a:spcAft>
                <a:spcPts val="0"/>
              </a:spcAft>
            </a:pPr>
            <a:r>
              <a:rPr lang="en-GB" sz="1800" dirty="0">
                <a:latin typeface="Times New Roman" panose="02020603050405020304" pitchFamily="18" charset="0"/>
                <a:ea typeface="MS PGothic" panose="020B0600070205080204" pitchFamily="34" charset="-128"/>
              </a:rPr>
              <a:t>Thomas Kürner (TU Braunschweig), Proposal to Reference IEEE 802.1Q in IEEE 802.15.3 (22/0127)</a:t>
            </a:r>
            <a:endParaRPr lang="de-DE" sz="1800" dirty="0">
              <a:latin typeface="Times New Roman" panose="02020603050405020304" pitchFamily="18" charset="0"/>
              <a:ea typeface="MS PGothic" panose="020B0600070205080204" pitchFamily="34" charset="-128"/>
            </a:endParaRPr>
          </a:p>
          <a:p>
            <a:pPr marL="457200">
              <a:spcAft>
                <a:spcPts val="0"/>
              </a:spcAft>
            </a:pPr>
            <a:r>
              <a:rPr lang="en-GB" sz="1800" dirty="0">
                <a:latin typeface="Times New Roman" panose="02020603050405020304" pitchFamily="18" charset="0"/>
                <a:ea typeface="MS PGothic" panose="020B0600070205080204" pitchFamily="34" charset="-128"/>
              </a:rPr>
              <a:t>Keitarou Kondou (HRCP), Proposal to extend RIFS in IEEE </a:t>
            </a:r>
            <a:r>
              <a:rPr lang="en-GB" sz="1800" dirty="0" err="1">
                <a:latin typeface="Times New Roman" panose="02020603050405020304" pitchFamily="18" charset="0"/>
                <a:ea typeface="MS PGothic" panose="020B0600070205080204" pitchFamily="34" charset="-128"/>
              </a:rPr>
              <a:t>Std</a:t>
            </a:r>
            <a:r>
              <a:rPr lang="en-GB" sz="1800" dirty="0">
                <a:latin typeface="Times New Roman" panose="02020603050405020304" pitchFamily="18" charset="0"/>
                <a:ea typeface="MS PGothic" panose="020B0600070205080204" pitchFamily="34" charset="-128"/>
              </a:rPr>
              <a:t> 802.15.3d/e </a:t>
            </a:r>
            <a:r>
              <a:rPr lang="en-GB" sz="1800">
                <a:latin typeface="Times New Roman" panose="02020603050405020304" pitchFamily="18" charset="0"/>
                <a:ea typeface="MS PGothic" panose="020B0600070205080204" pitchFamily="34" charset="-128"/>
              </a:rPr>
              <a:t>(</a:t>
            </a:r>
            <a:r>
              <a:rPr lang="en-GB" sz="1800" smtClean="0">
                <a:latin typeface="Times New Roman" panose="02020603050405020304" pitchFamily="18" charset="0"/>
                <a:ea typeface="MS PGothic" panose="020B0600070205080204" pitchFamily="34" charset="-128"/>
              </a:rPr>
              <a:t>22/0131r1)</a:t>
            </a:r>
            <a:endParaRPr lang="de-DE" sz="1800" dirty="0">
              <a:latin typeface="Times New Roman" panose="02020603050405020304" pitchFamily="18" charset="0"/>
              <a:ea typeface="MS PGothic" panose="020B0600070205080204" pitchFamily="34" charset="-128"/>
            </a:endParaRPr>
          </a:p>
          <a:p>
            <a:pPr marL="457200">
              <a:spcAft>
                <a:spcPts val="0"/>
              </a:spcAft>
            </a:pPr>
            <a:r>
              <a:rPr lang="en-GB" sz="1800" dirty="0">
                <a:latin typeface="Times New Roman" panose="02020603050405020304" pitchFamily="18" charset="0"/>
                <a:ea typeface="MS PGothic" panose="020B0600070205080204" pitchFamily="34" charset="-128"/>
              </a:rPr>
              <a:t>Josip Jornet (</a:t>
            </a:r>
            <a:r>
              <a:rPr lang="en-GB" sz="1800" dirty="0" err="1">
                <a:latin typeface="Times New Roman" panose="02020603050405020304" pitchFamily="18" charset="0"/>
                <a:ea typeface="MS PGothic" panose="020B0600070205080204" pitchFamily="34" charset="-128"/>
              </a:rPr>
              <a:t>Northeastern</a:t>
            </a:r>
            <a:r>
              <a:rPr lang="en-GB" sz="1800" dirty="0">
                <a:latin typeface="Times New Roman" panose="02020603050405020304" pitchFamily="18" charset="0"/>
                <a:ea typeface="MS PGothic" panose="020B0600070205080204" pitchFamily="34" charset="-128"/>
              </a:rPr>
              <a:t> University), Enhancements to the Physical Layer of IEEE 802.15.3d for Increased Data Rate and Coexistence (22/0126)</a:t>
            </a:r>
            <a:endParaRPr lang="de-DE" sz="1800" dirty="0">
              <a:latin typeface="Times New Roman" panose="02020603050405020304" pitchFamily="18" charset="0"/>
              <a:ea typeface="MS PGothic" panose="020B0600070205080204" pitchFamily="34" charset="-128"/>
            </a:endParaRPr>
          </a:p>
          <a:p>
            <a:endParaRPr lang="de-DE" sz="1800" dirty="0">
              <a:ea typeface="Times New Roman"/>
            </a:endParaRPr>
          </a:p>
          <a:p>
            <a:pPr marL="457200" lvl="1" indent="0">
              <a:buNone/>
            </a:pPr>
            <a:endParaRPr lang="de-DE" sz="1400" dirty="0" smtClean="0"/>
          </a:p>
          <a:p>
            <a:pPr marL="457200" lvl="1" indent="0">
              <a:buNone/>
            </a:pPr>
            <a:endParaRPr lang="de-DE" sz="1400" dirty="0" smtClean="0"/>
          </a:p>
          <a:p>
            <a:endParaRPr lang="de-DE" sz="1800" dirty="0"/>
          </a:p>
          <a:p>
            <a:endParaRPr lang="de-DE" sz="1600" dirty="0"/>
          </a:p>
          <a:p>
            <a:pPr marL="901700" indent="0">
              <a:buNone/>
            </a:pPr>
            <a:endParaRPr lang="de-DE" sz="1800" dirty="0"/>
          </a:p>
          <a:p>
            <a:pPr marL="457200" lvl="1" indent="0">
              <a:buNone/>
            </a:pPr>
            <a:endParaRPr lang="de-DE" sz="1600" b="1" dirty="0"/>
          </a:p>
        </p:txBody>
      </p:sp>
      <p:sp>
        <p:nvSpPr>
          <p:cNvPr id="2" name="Datumsplatzhalter 1"/>
          <p:cNvSpPr>
            <a:spLocks noGrp="1"/>
          </p:cNvSpPr>
          <p:nvPr>
            <p:ph type="dt" sz="half" idx="10"/>
          </p:nvPr>
        </p:nvSpPr>
        <p:spPr/>
        <p:txBody>
          <a:bodyPr/>
          <a:lstStyle/>
          <a:p>
            <a:r>
              <a:rPr lang="en-US" dirty="0" smtClean="0"/>
              <a:t>March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extLst>
      <p:ext uri="{BB962C8B-B14F-4D97-AF65-F5344CB8AC3E}">
        <p14:creationId xmlns:p14="http://schemas.microsoft.com/office/powerpoint/2010/main" val="1493785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Review of Time Line </a:t>
            </a:r>
            <a:r>
              <a:rPr lang="de-DE" dirty="0" err="1" smtClean="0"/>
              <a:t>for</a:t>
            </a:r>
            <a:r>
              <a:rPr lang="de-DE" dirty="0" smtClean="0"/>
              <a:t> TG3ma</a:t>
            </a:r>
            <a:endParaRPr lang="de-DE" dirty="0"/>
          </a:p>
        </p:txBody>
      </p:sp>
      <p:sp>
        <p:nvSpPr>
          <p:cNvPr id="3" name="Inhaltsplatzhalter 2"/>
          <p:cNvSpPr>
            <a:spLocks noGrp="1"/>
          </p:cNvSpPr>
          <p:nvPr>
            <p:ph idx="1"/>
          </p:nvPr>
        </p:nvSpPr>
        <p:spPr>
          <a:xfrm>
            <a:off x="685800" y="1844675"/>
            <a:ext cx="7772400" cy="4114800"/>
          </a:xfrm>
        </p:spPr>
        <p:txBody>
          <a:bodyPr/>
          <a:lstStyle/>
          <a:p>
            <a:pPr lvl="1">
              <a:lnSpc>
                <a:spcPct val="150000"/>
              </a:lnSpc>
            </a:pPr>
            <a:r>
              <a:rPr lang="en-US" sz="1800" dirty="0"/>
              <a:t>January 2022 </a:t>
            </a:r>
            <a:r>
              <a:rPr lang="en-US" sz="1800" dirty="0" smtClean="0"/>
              <a:t>	</a:t>
            </a:r>
            <a:r>
              <a:rPr lang="en-US" sz="1800" dirty="0"/>
              <a:t>Kick-Off; Issuing Call for Proposals</a:t>
            </a:r>
          </a:p>
          <a:p>
            <a:pPr lvl="1">
              <a:lnSpc>
                <a:spcPct val="150000"/>
              </a:lnSpc>
            </a:pPr>
            <a:r>
              <a:rPr lang="en-US" sz="1800" dirty="0"/>
              <a:t>March 2022 </a:t>
            </a:r>
            <a:r>
              <a:rPr lang="en-US" sz="1800" dirty="0" smtClean="0"/>
              <a:t>	</a:t>
            </a:r>
            <a:r>
              <a:rPr lang="en-US" sz="1800" dirty="0" smtClean="0">
                <a:solidFill>
                  <a:schemeClr val="bg2">
                    <a:lumMod val="40000"/>
                    <a:lumOff val="60000"/>
                  </a:schemeClr>
                </a:solidFill>
              </a:rPr>
              <a:t>Roll-up </a:t>
            </a:r>
            <a:r>
              <a:rPr lang="en-US" sz="1800" dirty="0">
                <a:solidFill>
                  <a:schemeClr val="bg2">
                    <a:lumMod val="40000"/>
                    <a:lumOff val="60000"/>
                  </a:schemeClr>
                </a:solidFill>
              </a:rPr>
              <a:t>available ; start reviewing the roll-up </a:t>
            </a:r>
            <a:r>
              <a:rPr lang="en-US" sz="1800" dirty="0" smtClean="0">
                <a:solidFill>
                  <a:schemeClr val="bg2">
                    <a:lumMod val="40000"/>
                    <a:lumOff val="60000"/>
                  </a:schemeClr>
                </a:solidFill>
              </a:rPr>
              <a:t>				version</a:t>
            </a:r>
            <a:r>
              <a:rPr lang="en-US" sz="1800" dirty="0"/>
              <a:t>;  Listening proposals</a:t>
            </a:r>
            <a:r>
              <a:rPr lang="en-US" sz="1800" dirty="0" smtClean="0"/>
              <a:t>;</a:t>
            </a:r>
          </a:p>
          <a:p>
            <a:pPr lvl="1">
              <a:lnSpc>
                <a:spcPct val="150000"/>
              </a:lnSpc>
            </a:pPr>
            <a:r>
              <a:rPr lang="en-US" sz="1800" dirty="0" err="1" smtClean="0"/>
              <a:t>Webcons</a:t>
            </a:r>
            <a:r>
              <a:rPr lang="en-US" sz="1800" dirty="0" smtClean="0"/>
              <a:t> </a:t>
            </a:r>
            <a:r>
              <a:rPr lang="en-US" sz="1800" dirty="0" err="1" smtClean="0"/>
              <a:t>AprilMay</a:t>
            </a:r>
            <a:r>
              <a:rPr lang="en-US" sz="1800" dirty="0" smtClean="0"/>
              <a:t> Roll-up available; start </a:t>
            </a:r>
            <a:r>
              <a:rPr lang="en-US" sz="1800" dirty="0" err="1" smtClean="0"/>
              <a:t>revieweing</a:t>
            </a:r>
            <a:r>
              <a:rPr lang="en-US" sz="1800" dirty="0" smtClean="0"/>
              <a:t> roll-up</a:t>
            </a:r>
            <a:endParaRPr lang="en-US" sz="1800" dirty="0"/>
          </a:p>
          <a:p>
            <a:pPr lvl="1">
              <a:lnSpc>
                <a:spcPct val="150000"/>
              </a:lnSpc>
            </a:pPr>
            <a:r>
              <a:rPr lang="en-US" sz="1800" dirty="0"/>
              <a:t>May 2022 </a:t>
            </a:r>
            <a:r>
              <a:rPr lang="en-US" sz="1800" dirty="0" smtClean="0"/>
              <a:t>		</a:t>
            </a:r>
            <a:r>
              <a:rPr lang="en-US" sz="1800" dirty="0"/>
              <a:t>S</a:t>
            </a:r>
            <a:r>
              <a:rPr lang="en-US" sz="1800" dirty="0" smtClean="0"/>
              <a:t>tart </a:t>
            </a:r>
            <a:r>
              <a:rPr lang="en-US" sz="1800" dirty="0"/>
              <a:t>drafting </a:t>
            </a:r>
            <a:r>
              <a:rPr lang="en-US" sz="1800" dirty="0" smtClean="0"/>
              <a:t>D0</a:t>
            </a:r>
            <a:endParaRPr lang="en-US" sz="1800" dirty="0"/>
          </a:p>
          <a:p>
            <a:pPr lvl="1">
              <a:lnSpc>
                <a:spcPct val="150000"/>
              </a:lnSpc>
            </a:pPr>
            <a:r>
              <a:rPr lang="en-US" sz="1800" dirty="0"/>
              <a:t>July 2022 </a:t>
            </a:r>
            <a:r>
              <a:rPr lang="en-US" sz="1800" dirty="0" smtClean="0"/>
              <a:t>		Starting LB</a:t>
            </a:r>
            <a:endParaRPr lang="en-US" sz="1800" dirty="0"/>
          </a:p>
          <a:p>
            <a:pPr lvl="1">
              <a:lnSpc>
                <a:spcPct val="150000"/>
              </a:lnSpc>
            </a:pPr>
            <a:r>
              <a:rPr lang="en-US" sz="1800" dirty="0"/>
              <a:t>September 2022 </a:t>
            </a:r>
            <a:r>
              <a:rPr lang="en-US" sz="1800" dirty="0" smtClean="0"/>
              <a:t>	LB Comment Resolution</a:t>
            </a:r>
            <a:endParaRPr lang="en-US" sz="1800" dirty="0"/>
          </a:p>
          <a:p>
            <a:pPr lvl="1">
              <a:lnSpc>
                <a:spcPct val="150000"/>
              </a:lnSpc>
            </a:pPr>
            <a:r>
              <a:rPr lang="en-US" sz="1800" dirty="0"/>
              <a:t>November 2022 </a:t>
            </a:r>
            <a:r>
              <a:rPr lang="en-US" sz="1800" dirty="0" smtClean="0"/>
              <a:t>	Starting SB</a:t>
            </a:r>
            <a:endParaRPr lang="en-US" sz="1800" dirty="0"/>
          </a:p>
          <a:p>
            <a:pPr lvl="1">
              <a:lnSpc>
                <a:spcPct val="150000"/>
              </a:lnSpc>
            </a:pPr>
            <a:r>
              <a:rPr lang="en-US" sz="1800" dirty="0"/>
              <a:t>January 2023 </a:t>
            </a:r>
            <a:r>
              <a:rPr lang="en-US" sz="1800" dirty="0" smtClean="0"/>
              <a:t>	SB Comment Resolution</a:t>
            </a:r>
            <a:endParaRPr lang="en-US" sz="1800" dirty="0"/>
          </a:p>
          <a:p>
            <a:pPr lvl="1">
              <a:lnSpc>
                <a:spcPct val="150000"/>
              </a:lnSpc>
            </a:pPr>
            <a:r>
              <a:rPr lang="en-US" sz="1800" dirty="0"/>
              <a:t>March 2023 </a:t>
            </a:r>
            <a:r>
              <a:rPr lang="en-US" sz="1800" dirty="0" smtClean="0"/>
              <a:t>	Submission </a:t>
            </a:r>
            <a:r>
              <a:rPr lang="en-US" sz="1800" dirty="0"/>
              <a:t>to </a:t>
            </a:r>
            <a:r>
              <a:rPr lang="en-US" sz="1800" dirty="0" err="1"/>
              <a:t>RevCom</a:t>
            </a:r>
            <a:endParaRPr lang="en-US" sz="1800" dirty="0"/>
          </a:p>
          <a:p>
            <a:pPr lvl="1"/>
            <a:endParaRPr lang="de-DE" sz="1800" dirty="0" smtClean="0"/>
          </a:p>
          <a:p>
            <a:endParaRPr lang="de-DE" sz="2000" dirty="0"/>
          </a:p>
        </p:txBody>
      </p:sp>
      <p:sp>
        <p:nvSpPr>
          <p:cNvPr id="4" name="Datumsplatzhalter 3"/>
          <p:cNvSpPr>
            <a:spLocks noGrp="1"/>
          </p:cNvSpPr>
          <p:nvPr>
            <p:ph type="dt" sz="half" idx="10"/>
          </p:nvPr>
        </p:nvSpPr>
        <p:spPr/>
        <p:txBody>
          <a:bodyPr/>
          <a:lstStyle/>
          <a:p>
            <a:r>
              <a:rPr lang="en-US" dirty="0" smtClean="0"/>
              <a:t>March 2022</a:t>
            </a:r>
            <a:endParaRPr lang="en-US" dirty="0"/>
          </a:p>
        </p:txBody>
      </p:sp>
      <p:sp>
        <p:nvSpPr>
          <p:cNvPr id="5" name="Fußzeilenplatzhalter 4"/>
          <p:cNvSpPr>
            <a:spLocks noGrp="1"/>
          </p:cNvSpPr>
          <p:nvPr>
            <p:ph type="ftr" sz="quarter" idx="11"/>
          </p:nvPr>
        </p:nvSpPr>
        <p:spPr/>
        <p:txBody>
          <a:bodyPr/>
          <a:lstStyle/>
          <a:p>
            <a:r>
              <a:rPr lang="en-US" dirty="0"/>
              <a:t>Thomas Kürner, TU Braunschweig</a:t>
            </a:r>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4</a:t>
            </a:fld>
            <a:endParaRPr lang="en-US"/>
          </a:p>
        </p:txBody>
      </p:sp>
    </p:spTree>
    <p:extLst>
      <p:ext uri="{BB962C8B-B14F-4D97-AF65-F5344CB8AC3E}">
        <p14:creationId xmlns:p14="http://schemas.microsoft.com/office/powerpoint/2010/main" val="33660402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May meetings slots  for TG3ma</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smtClean="0"/>
              <a:t>3 time slots early afternoon Warsaw time (to enable online participation as in the last sessions)</a:t>
            </a: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2200" dirty="0" err="1" smtClean="0"/>
              <a:t>Webcons</a:t>
            </a:r>
            <a:r>
              <a:rPr lang="en-US" sz="2200" dirty="0" smtClean="0"/>
              <a:t> scheduled</a:t>
            </a:r>
          </a:p>
          <a:p>
            <a:pPr marL="698500" lvl="2" indent="-266700">
              <a:spcAft>
                <a:spcPts val="0"/>
              </a:spcAft>
              <a:buFont typeface="Arial" pitchFamily="34" charset="0"/>
              <a:buChar char="•"/>
            </a:pPr>
            <a:r>
              <a:rPr lang="en-US" sz="1800" dirty="0" smtClean="0"/>
              <a:t>Wednesday, 20 April 2022, 1-3 pm CEST</a:t>
            </a:r>
          </a:p>
          <a:p>
            <a:pPr marL="698500" lvl="2" indent="-266700">
              <a:spcAft>
                <a:spcPts val="0"/>
              </a:spcAft>
              <a:buFont typeface="Arial" pitchFamily="34" charset="0"/>
              <a:buChar char="•"/>
            </a:pPr>
            <a:r>
              <a:rPr lang="en-US" sz="1800" dirty="0" smtClean="0"/>
              <a:t>Tuesday, 26 April 2022, 1-3pm CEST</a:t>
            </a:r>
          </a:p>
          <a:p>
            <a:pPr marL="698500" lvl="2" indent="-266700">
              <a:spcAft>
                <a:spcPts val="0"/>
              </a:spcAft>
              <a:buFont typeface="Arial" pitchFamily="34" charset="0"/>
              <a:buChar char="•"/>
            </a:pPr>
            <a:r>
              <a:rPr lang="en-US" sz="1800" dirty="0" smtClean="0"/>
              <a:t>Wednesday, 4 May 2022, 1-3 pm CEST</a:t>
            </a:r>
          </a:p>
          <a:p>
            <a:pPr marL="698500" lvl="2" indent="-266700">
              <a:spcAft>
                <a:spcPts val="0"/>
              </a:spcAft>
              <a:buFont typeface="Arial" pitchFamily="34" charset="0"/>
              <a:buChar char="•"/>
            </a:pPr>
            <a:endParaRPr lang="en-US" sz="1800" dirty="0" smtClean="0"/>
          </a:p>
          <a:p>
            <a:pPr marL="698500" lvl="2" indent="-266700">
              <a:spcAft>
                <a:spcPts val="0"/>
              </a:spcAft>
              <a:buFont typeface="Arial" pitchFamily="34" charset="0"/>
              <a:buChar char="•"/>
            </a:pPr>
            <a:endParaRPr lang="de-DE" sz="1800" dirty="0"/>
          </a:p>
          <a:p>
            <a:pPr marL="698500" lvl="2" indent="-266700">
              <a:spcAft>
                <a:spcPts val="0"/>
              </a:spcAft>
              <a:buFont typeface="Arial" pitchFamily="34" charset="0"/>
              <a:buChar char="•"/>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March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extLst>
      <p:ext uri="{BB962C8B-B14F-4D97-AF65-F5344CB8AC3E}">
        <p14:creationId xmlns:p14="http://schemas.microsoft.com/office/powerpoint/2010/main" val="3426516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223</Words>
  <Application>Microsoft Office PowerPoint</Application>
  <PresentationFormat>Bildschirmpräsentation (4:3)</PresentationFormat>
  <Paragraphs>66</Paragraphs>
  <Slides>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MS PGothic</vt:lpstr>
      <vt:lpstr>Arial</vt:lpstr>
      <vt:lpstr>Times New Roman</vt:lpstr>
      <vt:lpstr>IEEE-P802_15</vt:lpstr>
      <vt:lpstr>PowerPoint-Präsentation</vt:lpstr>
      <vt:lpstr>TG 3ma March 2022  Closing Report</vt:lpstr>
      <vt:lpstr>Meetings/Contributions</vt:lpstr>
      <vt:lpstr>Review of Time Line for TG3ma</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207</cp:revision>
  <cp:lastPrinted>1998-02-10T13:28:06Z</cp:lastPrinted>
  <dcterms:created xsi:type="dcterms:W3CDTF">2012-11-14T22:04:21Z</dcterms:created>
  <dcterms:modified xsi:type="dcterms:W3CDTF">2022-03-15T15:44:04Z</dcterms:modified>
</cp:coreProperties>
</file>