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9" r:id="rId5"/>
    <p:sldId id="264" r:id="rId6"/>
    <p:sldId id="1774" r:id="rId7"/>
    <p:sldId id="1780" r:id="rId8"/>
    <p:sldId id="1779" r:id="rId9"/>
    <p:sldId id="1775" r:id="rId10"/>
    <p:sldId id="1778" r:id="rId11"/>
    <p:sldId id="1781" r:id="rId12"/>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071959-85CF-4133-A25F-C34E5D725C33}" v="6" dt="2022-03-04T20:05:20.5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17" autoAdjust="0"/>
  </p:normalViewPr>
  <p:slideViewPr>
    <p:cSldViewPr snapToGrid="0">
      <p:cViewPr varScale="1">
        <p:scale>
          <a:sx n="77" d="100"/>
          <a:sy n="77" d="100"/>
        </p:scale>
        <p:origin x="317" y="43"/>
      </p:cViewPr>
      <p:guideLst>
        <p:guide orient="horz" pos="2304"/>
        <p:guide pos="3072"/>
      </p:guideLst>
    </p:cSldViewPr>
  </p:slideViewPr>
  <p:notesTextViewPr>
    <p:cViewPr>
      <p:scale>
        <a:sx n="1" d="1"/>
        <a:sy n="1" d="1"/>
      </p:scale>
      <p:origin x="0" y="0"/>
    </p:cViewPr>
  </p:notesTextViewPr>
  <p:notesViewPr>
    <p:cSldViewPr snapToGrid="0">
      <p:cViewPr>
        <p:scale>
          <a:sx n="1" d="2"/>
          <a:sy n="1" d="2"/>
        </p:scale>
        <p:origin x="2520" y="226"/>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 Tian" userId="e397d4e6-4b2d-47c1-b080-befae643805b" providerId="ADAL" clId="{33071959-85CF-4133-A25F-C34E5D725C33}"/>
    <pc:docChg chg="custSel addSld modSld modMainMaster">
      <pc:chgData name="Bin Tian" userId="e397d4e6-4b2d-47c1-b080-befae643805b" providerId="ADAL" clId="{33071959-85CF-4133-A25F-C34E5D725C33}" dt="2022-03-10T06:15:07.625" v="846" actId="20577"/>
      <pc:docMkLst>
        <pc:docMk/>
      </pc:docMkLst>
      <pc:sldChg chg="modSp add mod">
        <pc:chgData name="Bin Tian" userId="e397d4e6-4b2d-47c1-b080-befae643805b" providerId="ADAL" clId="{33071959-85CF-4133-A25F-C34E5D725C33}" dt="2022-03-02T23:14:16.174" v="732" actId="20577"/>
        <pc:sldMkLst>
          <pc:docMk/>
          <pc:sldMk cId="0" sldId="259"/>
        </pc:sldMkLst>
        <pc:spChg chg="mod">
          <ac:chgData name="Bin Tian" userId="e397d4e6-4b2d-47c1-b080-befae643805b" providerId="ADAL" clId="{33071959-85CF-4133-A25F-C34E5D725C33}" dt="2022-02-28T23:38:46.385" v="267" actId="20577"/>
          <ac:spMkLst>
            <pc:docMk/>
            <pc:sldMk cId="0" sldId="259"/>
            <ac:spMk id="4" creationId="{5F0B2C05-F7E7-3546-93D4-1806C431AB9E}"/>
          </ac:spMkLst>
        </pc:spChg>
        <pc:spChg chg="mod">
          <ac:chgData name="Bin Tian" userId="e397d4e6-4b2d-47c1-b080-befae643805b" providerId="ADAL" clId="{33071959-85CF-4133-A25F-C34E5D725C33}" dt="2022-03-02T23:14:16.174" v="732" actId="20577"/>
          <ac:spMkLst>
            <pc:docMk/>
            <pc:sldMk cId="0" sldId="259"/>
            <ac:spMk id="7" creationId="{8316E4B5-F091-2A44-AE8B-6361B2FDA1E2}"/>
          </ac:spMkLst>
        </pc:spChg>
        <pc:spChg chg="mod">
          <ac:chgData name="Bin Tian" userId="e397d4e6-4b2d-47c1-b080-befae643805b" providerId="ADAL" clId="{33071959-85CF-4133-A25F-C34E5D725C33}" dt="2022-03-02T00:36:20.582" v="579" actId="20577"/>
          <ac:spMkLst>
            <pc:docMk/>
            <pc:sldMk cId="0" sldId="259"/>
            <ac:spMk id="27651" creationId="{B26BE74D-F64D-6D40-B661-9C698E439112}"/>
          </ac:spMkLst>
        </pc:spChg>
      </pc:sldChg>
      <pc:sldChg chg="delSp modSp add mod">
        <pc:chgData name="Bin Tian" userId="e397d4e6-4b2d-47c1-b080-befae643805b" providerId="ADAL" clId="{33071959-85CF-4133-A25F-C34E5D725C33}" dt="2022-02-28T23:52:05.881" v="403" actId="20577"/>
        <pc:sldMkLst>
          <pc:docMk/>
          <pc:sldMk cId="445518184" sldId="264"/>
        </pc:sldMkLst>
        <pc:spChg chg="mod">
          <ac:chgData name="Bin Tian" userId="e397d4e6-4b2d-47c1-b080-befae643805b" providerId="ADAL" clId="{33071959-85CF-4133-A25F-C34E5D725C33}" dt="2022-02-28T23:52:05.881" v="403" actId="20577"/>
          <ac:spMkLst>
            <pc:docMk/>
            <pc:sldMk cId="445518184" sldId="264"/>
            <ac:spMk id="4" creationId="{23DF34AD-D261-1147-8151-E298A68564AE}"/>
          </ac:spMkLst>
        </pc:spChg>
        <pc:spChg chg="del mod">
          <ac:chgData name="Bin Tian" userId="e397d4e6-4b2d-47c1-b080-befae643805b" providerId="ADAL" clId="{33071959-85CF-4133-A25F-C34E5D725C33}" dt="2022-02-28T23:49:14.761" v="300" actId="478"/>
          <ac:spMkLst>
            <pc:docMk/>
            <pc:sldMk cId="445518184" sldId="264"/>
            <ac:spMk id="5" creationId="{0BDAB2DA-8FFE-4949-8A1B-B725DBCE019C}"/>
          </ac:spMkLst>
        </pc:spChg>
        <pc:graphicFrameChg chg="mod modGraphic">
          <ac:chgData name="Bin Tian" userId="e397d4e6-4b2d-47c1-b080-befae643805b" providerId="ADAL" clId="{33071959-85CF-4133-A25F-C34E5D725C33}" dt="2022-02-28T23:51:52.182" v="392" actId="20577"/>
          <ac:graphicFrameMkLst>
            <pc:docMk/>
            <pc:sldMk cId="445518184" sldId="264"/>
            <ac:graphicFrameMk id="10" creationId="{82907EB1-0FFD-2245-917F-1C34E1BFBD7B}"/>
          </ac:graphicFrameMkLst>
        </pc:graphicFrameChg>
      </pc:sldChg>
      <pc:sldChg chg="modSp mod">
        <pc:chgData name="Bin Tian" userId="e397d4e6-4b2d-47c1-b080-befae643805b" providerId="ADAL" clId="{33071959-85CF-4133-A25F-C34E5D725C33}" dt="2022-02-28T23:52:32.263" v="409" actId="20577"/>
        <pc:sldMkLst>
          <pc:docMk/>
          <pc:sldMk cId="2443748969" sldId="1774"/>
        </pc:sldMkLst>
        <pc:spChg chg="mod">
          <ac:chgData name="Bin Tian" userId="e397d4e6-4b2d-47c1-b080-befae643805b" providerId="ADAL" clId="{33071959-85CF-4133-A25F-C34E5D725C33}" dt="2022-02-28T23:52:32.263" v="409" actId="20577"/>
          <ac:spMkLst>
            <pc:docMk/>
            <pc:sldMk cId="2443748969" sldId="1774"/>
            <ac:spMk id="3" creationId="{7FBAD074-0876-46B7-B80F-4B9B58D2CADB}"/>
          </ac:spMkLst>
        </pc:spChg>
      </pc:sldChg>
      <pc:sldChg chg="delSp modSp mod">
        <pc:chgData name="Bin Tian" userId="e397d4e6-4b2d-47c1-b080-befae643805b" providerId="ADAL" clId="{33071959-85CF-4133-A25F-C34E5D725C33}" dt="2022-03-02T00:50:47.682" v="590" actId="478"/>
        <pc:sldMkLst>
          <pc:docMk/>
          <pc:sldMk cId="1362651441" sldId="1775"/>
        </pc:sldMkLst>
        <pc:spChg chg="mod">
          <ac:chgData name="Bin Tian" userId="e397d4e6-4b2d-47c1-b080-befae643805b" providerId="ADAL" clId="{33071959-85CF-4133-A25F-C34E5D725C33}" dt="2022-03-02T00:46:38.872" v="587" actId="20577"/>
          <ac:spMkLst>
            <pc:docMk/>
            <pc:sldMk cId="1362651441" sldId="1775"/>
            <ac:spMk id="23" creationId="{239A27C0-B6D8-40E3-91F2-789D694FB75F}"/>
          </ac:spMkLst>
        </pc:spChg>
        <pc:spChg chg="del mod">
          <ac:chgData name="Bin Tian" userId="e397d4e6-4b2d-47c1-b080-befae643805b" providerId="ADAL" clId="{33071959-85CF-4133-A25F-C34E5D725C33}" dt="2022-03-02T00:50:47.682" v="590" actId="478"/>
          <ac:spMkLst>
            <pc:docMk/>
            <pc:sldMk cId="1362651441" sldId="1775"/>
            <ac:spMk id="45" creationId="{C31AD923-5494-4A00-8384-7A9B6B109CDB}"/>
          </ac:spMkLst>
        </pc:spChg>
        <pc:grpChg chg="mod">
          <ac:chgData name="Bin Tian" userId="e397d4e6-4b2d-47c1-b080-befae643805b" providerId="ADAL" clId="{33071959-85CF-4133-A25F-C34E5D725C33}" dt="2022-02-28T23:37:24.293" v="259" actId="1076"/>
          <ac:grpSpMkLst>
            <pc:docMk/>
            <pc:sldMk cId="1362651441" sldId="1775"/>
            <ac:grpSpMk id="8" creationId="{9B715AC1-4D83-4A2A-A4A6-6344CECAE111}"/>
          </ac:grpSpMkLst>
        </pc:grpChg>
      </pc:sldChg>
      <pc:sldChg chg="modSp mod">
        <pc:chgData name="Bin Tian" userId="e397d4e6-4b2d-47c1-b080-befae643805b" providerId="ADAL" clId="{33071959-85CF-4133-A25F-C34E5D725C33}" dt="2022-03-04T19:51:49.603" v="835" actId="20577"/>
        <pc:sldMkLst>
          <pc:docMk/>
          <pc:sldMk cId="488773257" sldId="1778"/>
        </pc:sldMkLst>
        <pc:spChg chg="mod">
          <ac:chgData name="Bin Tian" userId="e397d4e6-4b2d-47c1-b080-befae643805b" providerId="ADAL" clId="{33071959-85CF-4133-A25F-C34E5D725C33}" dt="2022-03-04T19:51:49.603" v="835" actId="20577"/>
          <ac:spMkLst>
            <pc:docMk/>
            <pc:sldMk cId="488773257" sldId="1778"/>
            <ac:spMk id="3" creationId="{7FBAD074-0876-46B7-B80F-4B9B58D2CADB}"/>
          </ac:spMkLst>
        </pc:spChg>
      </pc:sldChg>
      <pc:sldChg chg="modSp mod">
        <pc:chgData name="Bin Tian" userId="e397d4e6-4b2d-47c1-b080-befae643805b" providerId="ADAL" clId="{33071959-85CF-4133-A25F-C34E5D725C33}" dt="2022-03-04T20:05:22.738" v="840" actId="20577"/>
        <pc:sldMkLst>
          <pc:docMk/>
          <pc:sldMk cId="2736206828" sldId="1779"/>
        </pc:sldMkLst>
        <pc:spChg chg="mod">
          <ac:chgData name="Bin Tian" userId="e397d4e6-4b2d-47c1-b080-befae643805b" providerId="ADAL" clId="{33071959-85CF-4133-A25F-C34E5D725C33}" dt="2022-03-04T20:05:22.738" v="840" actId="20577"/>
          <ac:spMkLst>
            <pc:docMk/>
            <pc:sldMk cId="2736206828" sldId="1779"/>
            <ac:spMk id="3" creationId="{7FBAD074-0876-46B7-B80F-4B9B58D2CADB}"/>
          </ac:spMkLst>
        </pc:spChg>
      </pc:sldChg>
      <pc:sldChg chg="modSp mod">
        <pc:chgData name="Bin Tian" userId="e397d4e6-4b2d-47c1-b080-befae643805b" providerId="ADAL" clId="{33071959-85CF-4133-A25F-C34E5D725C33}" dt="2022-03-02T00:40:36.309" v="582" actId="20577"/>
        <pc:sldMkLst>
          <pc:docMk/>
          <pc:sldMk cId="2448364218" sldId="1780"/>
        </pc:sldMkLst>
        <pc:spChg chg="mod">
          <ac:chgData name="Bin Tian" userId="e397d4e6-4b2d-47c1-b080-befae643805b" providerId="ADAL" clId="{33071959-85CF-4133-A25F-C34E5D725C33}" dt="2022-03-02T00:40:36.309" v="582" actId="20577"/>
          <ac:spMkLst>
            <pc:docMk/>
            <pc:sldMk cId="2448364218" sldId="1780"/>
            <ac:spMk id="3" creationId="{5723682C-3E95-4605-B090-889A92BCAEE4}"/>
          </ac:spMkLst>
        </pc:spChg>
      </pc:sldChg>
      <pc:sldChg chg="modSp mod">
        <pc:chgData name="Bin Tian" userId="e397d4e6-4b2d-47c1-b080-befae643805b" providerId="ADAL" clId="{33071959-85CF-4133-A25F-C34E5D725C33}" dt="2022-02-28T23:36:44.184" v="257" actId="20577"/>
        <pc:sldMkLst>
          <pc:docMk/>
          <pc:sldMk cId="3834763317" sldId="1781"/>
        </pc:sldMkLst>
        <pc:spChg chg="mod">
          <ac:chgData name="Bin Tian" userId="e397d4e6-4b2d-47c1-b080-befae643805b" providerId="ADAL" clId="{33071959-85CF-4133-A25F-C34E5D725C33}" dt="2022-02-28T23:36:44.184" v="257" actId="20577"/>
          <ac:spMkLst>
            <pc:docMk/>
            <pc:sldMk cId="3834763317" sldId="1781"/>
            <ac:spMk id="3" creationId="{8B43684D-05D3-4590-8D71-763660C69FD5}"/>
          </ac:spMkLst>
        </pc:spChg>
      </pc:sldChg>
      <pc:sldMasterChg chg="addSp modSp mod">
        <pc:chgData name="Bin Tian" userId="e397d4e6-4b2d-47c1-b080-befae643805b" providerId="ADAL" clId="{33071959-85CF-4133-A25F-C34E5D725C33}" dt="2022-03-10T06:15:07.625" v="846" actId="20577"/>
        <pc:sldMasterMkLst>
          <pc:docMk/>
          <pc:sldMasterMk cId="0" sldId="2147483648"/>
        </pc:sldMasterMkLst>
        <pc:spChg chg="mod">
          <ac:chgData name="Bin Tian" userId="e397d4e6-4b2d-47c1-b080-befae643805b" providerId="ADAL" clId="{33071959-85CF-4133-A25F-C34E5D725C33}" dt="2022-03-10T06:15:07.625" v="846" actId="20577"/>
          <ac:spMkLst>
            <pc:docMk/>
            <pc:sldMasterMk cId="0" sldId="2147483648"/>
            <ac:spMk id="10" creationId="{DAC9C405-D6BB-428C-AC2C-09F5E8DAA409}"/>
          </ac:spMkLst>
        </pc:spChg>
        <pc:spChg chg="add mod">
          <ac:chgData name="Bin Tian" userId="e397d4e6-4b2d-47c1-b080-befae643805b" providerId="ADAL" clId="{33071959-85CF-4133-A25F-C34E5D725C33}" dt="2022-03-02T23:15:29.747" v="762" actId="14100"/>
          <ac:spMkLst>
            <pc:docMk/>
            <pc:sldMasterMk cId="0" sldId="2147483648"/>
            <ac:spMk id="11" creationId="{F9E77A5E-4D75-4041-ADE0-1766BF5972B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r>
              <a:rPr lang="en-US"/>
              <a:t>doc.: IEEE 802.11-yy/xxsadasdxxr0</a:t>
            </a:r>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3/9/2022</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802.11-yy/xxsadasdxxr0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802.15-&lt;15-22-0064-00-04ab&gt;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731520" y="403500"/>
            <a:ext cx="1706880" cy="229807"/>
          </a:xfrm>
        </p:spPr>
        <p:txBody>
          <a:bodyPr/>
          <a:lstStyle>
            <a:lvl1pPr>
              <a:defRPr/>
            </a:lvl1pPr>
          </a:lstStyle>
          <a:p>
            <a:r>
              <a:rPr lang="en-US" altLang="en-US"/>
              <a:t>Jan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M. Lee (Samsung Electronics), et. al.</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15777651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2022</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a:latin typeface="Calibri" panose="020F0502020204030204" pitchFamily="34" charset="0"/>
            </a:endParaRPr>
          </a:p>
        </p:txBody>
      </p:sp>
      <p:sp>
        <p:nvSpPr>
          <p:cNvPr id="10" name="Date Placeholder 3">
            <a:extLst>
              <a:ext uri="{FF2B5EF4-FFF2-40B4-BE49-F238E27FC236}">
                <a16:creationId xmlns:a16="http://schemas.microsoft.com/office/drawing/2014/main" id="{DAC9C405-D6BB-428C-AC2C-09F5E8DAA409}"/>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802.15-22-0156-00-04ab</a:t>
            </a:r>
          </a:p>
        </p:txBody>
      </p:sp>
      <p:sp>
        <p:nvSpPr>
          <p:cNvPr id="11" name="Rectangle 7">
            <a:extLst>
              <a:ext uri="{FF2B5EF4-FFF2-40B4-BE49-F238E27FC236}">
                <a16:creationId xmlns:a16="http://schemas.microsoft.com/office/drawing/2014/main" id="{F9E77A5E-4D75-4041-ADE0-1766BF5972B6}"/>
              </a:ext>
            </a:extLst>
          </p:cNvPr>
          <p:cNvSpPr>
            <a:spLocks noChangeArrowheads="1"/>
          </p:cNvSpPr>
          <p:nvPr userDrawn="1"/>
        </p:nvSpPr>
        <p:spPr bwMode="auto">
          <a:xfrm>
            <a:off x="7192538" y="6927725"/>
            <a:ext cx="1910822" cy="262701"/>
          </a:xfrm>
          <a:prstGeom prst="rect">
            <a:avLst/>
          </a:prstGeom>
          <a:noFill/>
          <a:ln w="9525">
            <a:noFill/>
            <a:round/>
            <a:headEnd/>
            <a:tailEnd/>
          </a:ln>
          <a:effectLst/>
        </p:spPr>
        <p:txBody>
          <a:bodyPr wrap="squar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Bin Tian (Qualcomm)</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dirty="0"/>
              <a:t>March 2022</a:t>
            </a:r>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56993" y="894080"/>
            <a:ext cx="9591040" cy="441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92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707" b="1" dirty="0">
              <a:solidFill>
                <a:schemeClr val="tx2"/>
              </a:solidFill>
            </a:endParaRPr>
          </a:p>
          <a:p>
            <a:endParaRPr lang="en-US" altLang="en-US" sz="1707" dirty="0">
              <a:solidFill>
                <a:schemeClr val="tx2"/>
              </a:solidFill>
            </a:endParaRPr>
          </a:p>
          <a:p>
            <a:r>
              <a:rPr lang="en-US" altLang="en-US" sz="1707" b="1" dirty="0">
                <a:solidFill>
                  <a:schemeClr val="tx2"/>
                </a:solidFill>
              </a:rPr>
              <a:t>Submission Title:</a:t>
            </a:r>
            <a:r>
              <a:rPr lang="en-US" altLang="en-US" sz="1707" dirty="0">
                <a:solidFill>
                  <a:schemeClr val="tx2"/>
                </a:solidFill>
              </a:rPr>
              <a:t> Discussion on narrowband assisted UWB	</a:t>
            </a:r>
          </a:p>
          <a:p>
            <a:r>
              <a:rPr lang="en-US" altLang="en-US" sz="1707" b="1" dirty="0">
                <a:solidFill>
                  <a:schemeClr val="tx2"/>
                </a:solidFill>
              </a:rPr>
              <a:t>Date Submitted: </a:t>
            </a:r>
            <a:r>
              <a:rPr lang="en-US" altLang="en-US" sz="1707" dirty="0">
                <a:solidFill>
                  <a:schemeClr val="tx2"/>
                </a:solidFill>
              </a:rPr>
              <a:t>March 8, 2022	</a:t>
            </a:r>
          </a:p>
          <a:p>
            <a:r>
              <a:rPr lang="en-US" altLang="en-US" sz="1707" b="1" dirty="0">
                <a:solidFill>
                  <a:schemeClr val="tx2"/>
                </a:solidFill>
              </a:rPr>
              <a:t>Source:</a:t>
            </a:r>
            <a:r>
              <a:rPr lang="en-US" altLang="en-US" sz="1707" dirty="0">
                <a:solidFill>
                  <a:schemeClr val="tx2"/>
                </a:solidFill>
              </a:rPr>
              <a:t>  Bin Tian, Pooria Pakrooh and Koorosh Akhavan (Qualcomm)</a:t>
            </a:r>
          </a:p>
          <a:p>
            <a:r>
              <a:rPr lang="en-US" altLang="en-US" sz="1707" b="1" dirty="0">
                <a:solidFill>
                  <a:schemeClr val="tx2"/>
                </a:solidFill>
              </a:rPr>
              <a:t>E-Mail</a:t>
            </a:r>
            <a:r>
              <a:rPr lang="en-US" altLang="en-US" sz="1707" dirty="0">
                <a:solidFill>
                  <a:schemeClr val="tx2"/>
                </a:solidFill>
              </a:rPr>
              <a:t>:</a:t>
            </a:r>
            <a:r>
              <a:rPr lang="en-US" altLang="en-US" sz="1600" dirty="0">
                <a:solidFill>
                  <a:schemeClr val="tx1"/>
                </a:solidFill>
              </a:rPr>
              <a:t>{</a:t>
            </a:r>
            <a:r>
              <a:rPr lang="en-US" altLang="en-US" sz="1600" dirty="0" err="1">
                <a:solidFill>
                  <a:schemeClr val="tx1"/>
                </a:solidFill>
              </a:rPr>
              <a:t>btian</a:t>
            </a:r>
            <a:r>
              <a:rPr lang="en-US" altLang="en-US" sz="1600" dirty="0">
                <a:solidFill>
                  <a:schemeClr val="tx1"/>
                </a:solidFill>
              </a:rPr>
              <a:t>, </a:t>
            </a:r>
            <a:r>
              <a:rPr lang="en-US" altLang="en-US" sz="1600" dirty="0" err="1">
                <a:solidFill>
                  <a:schemeClr val="tx1"/>
                </a:solidFill>
              </a:rPr>
              <a:t>ppakrooh</a:t>
            </a:r>
            <a:r>
              <a:rPr lang="en-US" altLang="en-US" sz="1600" dirty="0">
                <a:solidFill>
                  <a:schemeClr val="tx1"/>
                </a:solidFill>
              </a:rPr>
              <a:t>, </a:t>
            </a:r>
            <a:r>
              <a:rPr lang="en-US" altLang="en-US" sz="1600" dirty="0" err="1">
                <a:solidFill>
                  <a:schemeClr val="tx1"/>
                </a:solidFill>
              </a:rPr>
              <a:t>kakhavan</a:t>
            </a:r>
            <a:r>
              <a:rPr lang="en-US" altLang="en-US" sz="1600" dirty="0">
                <a:solidFill>
                  <a:schemeClr val="tx1"/>
                </a:solidFill>
              </a:rPr>
              <a:t>}@qti.qualcomm.com</a:t>
            </a:r>
            <a:endParaRPr lang="en-US" altLang="en-US" sz="2400" dirty="0">
              <a:solidFill>
                <a:schemeClr val="tx1"/>
              </a:solidFill>
            </a:endParaRPr>
          </a:p>
          <a:p>
            <a:endParaRPr lang="en-US" altLang="en-US" sz="1493" dirty="0">
              <a:solidFill>
                <a:schemeClr val="tx2"/>
              </a:solidFill>
            </a:endParaRPr>
          </a:p>
          <a:p>
            <a:pPr>
              <a:spcBef>
                <a:spcPts val="107"/>
              </a:spcBef>
              <a:spcAft>
                <a:spcPts val="107"/>
              </a:spcAft>
            </a:pPr>
            <a:r>
              <a:rPr lang="en-US" altLang="en-US" sz="2706" dirty="0">
                <a:solidFill>
                  <a:schemeClr val="accent2"/>
                </a:solidFill>
              </a:rPr>
              <a:t>	</a:t>
            </a:r>
            <a:endParaRPr lang="en-US" altLang="en-US" sz="2706" dirty="0">
              <a:solidFill>
                <a:schemeClr val="tx2"/>
              </a:solidFill>
            </a:endParaRPr>
          </a:p>
          <a:p>
            <a:r>
              <a:rPr lang="en-US" altLang="en-US" sz="1707" b="1" dirty="0">
                <a:solidFill>
                  <a:schemeClr val="tx2"/>
                </a:solidFill>
              </a:rPr>
              <a:t>Abstract:</a:t>
            </a:r>
            <a:r>
              <a:rPr lang="en-US" altLang="en-US" sz="1707" dirty="0">
                <a:solidFill>
                  <a:schemeClr val="tx2"/>
                </a:solidFill>
              </a:rPr>
              <a:t>	Discuss the challenges and framework of the narrowband assisted UWB . </a:t>
            </a:r>
            <a:r>
              <a:rPr lang="en-US" sz="2706" dirty="0"/>
              <a:t> </a:t>
            </a:r>
            <a:endParaRPr lang="en-US" altLang="en-US" sz="1707" dirty="0">
              <a:solidFill>
                <a:schemeClr val="tx2"/>
              </a:solidFill>
            </a:endParaRPr>
          </a:p>
          <a:p>
            <a:pPr>
              <a:spcBef>
                <a:spcPts val="640"/>
              </a:spcBef>
              <a:spcAft>
                <a:spcPts val="640"/>
              </a:spcAft>
            </a:pPr>
            <a:r>
              <a:rPr lang="en-US" altLang="en-US" sz="1707" b="1" dirty="0">
                <a:solidFill>
                  <a:schemeClr val="tx2"/>
                </a:solidFill>
              </a:rPr>
              <a:t>Purpose:</a:t>
            </a:r>
            <a:r>
              <a:rPr lang="en-US" altLang="en-US" sz="1707" dirty="0">
                <a:solidFill>
                  <a:schemeClr val="tx2"/>
                </a:solidFill>
              </a:rPr>
              <a:t>	.</a:t>
            </a:r>
          </a:p>
          <a:p>
            <a:r>
              <a:rPr lang="en-US" altLang="en-US" sz="1707" b="1" dirty="0">
                <a:solidFill>
                  <a:schemeClr val="tx2"/>
                </a:solidFill>
              </a:rPr>
              <a:t>Notice:</a:t>
            </a:r>
            <a:r>
              <a:rPr lang="en-US" altLang="en-US" sz="1707"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a:xfrm>
            <a:off x="5852160" y="6907107"/>
            <a:ext cx="3332480" cy="196977"/>
          </a:xfrm>
        </p:spPr>
        <p:txBody>
          <a:bodyPr/>
          <a:lstStyle/>
          <a:p>
            <a:r>
              <a:rPr lang="en-US" altLang="en-US" dirty="0"/>
              <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March 2022</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619890233"/>
              </p:ext>
            </p:extLst>
          </p:nvPr>
        </p:nvGraphicFramePr>
        <p:xfrm>
          <a:off x="487680" y="1137921"/>
          <a:ext cx="8940800" cy="5248357"/>
        </p:xfrm>
        <a:graphic>
          <a:graphicData uri="http://schemas.openxmlformats.org/drawingml/2006/table">
            <a:tbl>
              <a:tblPr firstRow="1" bandRow="1">
                <a:tableStyleId>{5940675A-B579-460E-94D1-54222C63F5DA}</a:tableStyleId>
              </a:tblPr>
              <a:tblGrid>
                <a:gridCol w="4815601">
                  <a:extLst>
                    <a:ext uri="{9D8B030D-6E8A-4147-A177-3AD203B41FA5}">
                      <a16:colId xmlns:a16="http://schemas.microsoft.com/office/drawing/2014/main" val="1745747388"/>
                    </a:ext>
                  </a:extLst>
                </a:gridCol>
                <a:gridCol w="4125199">
                  <a:extLst>
                    <a:ext uri="{9D8B030D-6E8A-4147-A177-3AD203B41FA5}">
                      <a16:colId xmlns:a16="http://schemas.microsoft.com/office/drawing/2014/main" val="1336621721"/>
                    </a:ext>
                  </a:extLst>
                </a:gridCol>
              </a:tblGrid>
              <a:tr h="259541">
                <a:tc>
                  <a:txBody>
                    <a:bodyPr/>
                    <a:lstStyle/>
                    <a:p>
                      <a:pPr>
                        <a:lnSpc>
                          <a:spcPct val="107000"/>
                        </a:lnSpc>
                        <a:spcAft>
                          <a:spcPts val="800"/>
                        </a:spcAft>
                      </a:pPr>
                      <a:r>
                        <a:rPr lang="en-US" sz="1700" b="1" dirty="0">
                          <a:effectLst/>
                        </a:rPr>
                        <a:t>PAR Objective</a:t>
                      </a:r>
                      <a:endParaRPr lang="en-US" sz="1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700" b="1" dirty="0">
                          <a:effectLst/>
                        </a:rPr>
                        <a:t>Proposed Solution (how addressed)</a:t>
                      </a:r>
                      <a:endParaRPr lang="en-US" sz="1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16017004"/>
                  </a:ext>
                </a:extLst>
              </a:tr>
              <a:tr h="366456">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336347152"/>
                  </a:ext>
                </a:extLst>
              </a:tr>
              <a:tr h="366456">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12880846"/>
                  </a:ext>
                </a:extLst>
              </a:tr>
              <a:tr h="356856">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latin typeface="+mn-lt"/>
                          <a:ea typeface="Calibri" panose="020F0502020204030204" pitchFamily="34" charset="0"/>
                          <a:cs typeface="Arial" panose="020B0604020202020204" pitchFamily="34" charset="0"/>
                        </a:rPr>
                        <a:t>Coexistence for NB+UWB operation</a:t>
                      </a:r>
                    </a:p>
                  </a:txBody>
                  <a:tcPr marL="66343" marR="66343" marT="0" marB="0"/>
                </a:tc>
                <a:extLst>
                  <a:ext uri="{0D108BD9-81ED-4DB2-BD59-A6C34878D82A}">
                    <a16:rowId xmlns:a16="http://schemas.microsoft.com/office/drawing/2014/main" val="3550120941"/>
                  </a:ext>
                </a:extLst>
              </a:tr>
              <a:tr h="366456">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29274704"/>
                  </a:ext>
                </a:extLst>
              </a:tr>
              <a:tr h="366456">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402719402"/>
                  </a:ext>
                </a:extLst>
              </a:tr>
              <a:tr h="251042">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770140464"/>
                  </a:ext>
                </a:extLst>
              </a:tr>
              <a:tr h="366456">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13926360"/>
                  </a:ext>
                </a:extLst>
              </a:tr>
              <a:tr h="366456">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006555623"/>
                  </a:ext>
                </a:extLst>
              </a:tr>
              <a:tr h="364204">
                <a:tc>
                  <a:txBody>
                    <a:bodyPr/>
                    <a:lstStyle/>
                    <a:p>
                      <a:pPr>
                        <a:lnSpc>
                          <a:spcPct val="107000"/>
                        </a:lnSpc>
                        <a:spcAft>
                          <a:spcPts val="800"/>
                        </a:spcAft>
                      </a:pPr>
                      <a:r>
                        <a:rPr lang="en-US" sz="1200" b="0" dirty="0">
                          <a:effectLst/>
                        </a:rPr>
                        <a:t>Hybrid operation with narrowband signaling to assist UWB</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latin typeface="+mn-lt"/>
                          <a:ea typeface="Calibri" panose="020F0502020204030204" pitchFamily="34" charset="0"/>
                          <a:cs typeface="Times New Roman" panose="02020603050405020304" pitchFamily="18" charset="0"/>
                        </a:rPr>
                        <a:t>Discuss issues and framework of NB assisted UWB</a:t>
                      </a:r>
                    </a:p>
                  </a:txBody>
                  <a:tcPr marL="66343" marR="66343" marT="0" marB="0"/>
                </a:tc>
                <a:extLst>
                  <a:ext uri="{0D108BD9-81ED-4DB2-BD59-A6C34878D82A}">
                    <a16:rowId xmlns:a16="http://schemas.microsoft.com/office/drawing/2014/main" val="1409934918"/>
                  </a:ext>
                </a:extLst>
              </a:tr>
              <a:tr h="251042">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165867"/>
                  </a:ext>
                </a:extLst>
              </a:tr>
              <a:tr h="366456">
                <a:tc>
                  <a:txBody>
                    <a:bodyPr/>
                    <a:lstStyle/>
                    <a:p>
                      <a:pPr>
                        <a:lnSpc>
                          <a:spcPct val="107000"/>
                        </a:lnSpc>
                        <a:spcAft>
                          <a:spcPts val="800"/>
                        </a:spcAft>
                      </a:pPr>
                      <a:r>
                        <a:rPr lang="en-US" sz="1200">
                          <a:effectLst/>
                        </a:rPr>
                        <a:t>Sensing capabilities to support presence detection and environment mapping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8912419"/>
                  </a:ext>
                </a:extLst>
              </a:tr>
              <a:tr h="251042">
                <a:tc>
                  <a:txBody>
                    <a:bodyPr/>
                    <a:lstStyle/>
                    <a:p>
                      <a:pPr>
                        <a:lnSpc>
                          <a:spcPct val="107000"/>
                        </a:lnSpc>
                        <a:spcAft>
                          <a:spcPts val="800"/>
                        </a:spcAft>
                      </a:pPr>
                      <a:r>
                        <a:rPr lang="en-US" sz="1200">
                          <a:effectLst/>
                        </a:rPr>
                        <a:t>Low-power low-latency streaming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6344013"/>
                  </a:ext>
                </a:extLst>
              </a:tr>
              <a:tr h="251042">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863466228"/>
                  </a:ext>
                </a:extLst>
              </a:tr>
              <a:tr h="366456">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94586688"/>
                  </a:ext>
                </a:extLst>
              </a:tr>
              <a:tr h="251042">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18A37-AE2E-455F-8064-601109842FFE}"/>
              </a:ext>
            </a:extLst>
          </p:cNvPr>
          <p:cNvSpPr>
            <a:spLocks noGrp="1"/>
          </p:cNvSpPr>
          <p:nvPr>
            <p:ph type="title"/>
          </p:nvPr>
        </p:nvSpPr>
        <p:spPr>
          <a:xfrm>
            <a:off x="690033" y="419753"/>
            <a:ext cx="8288868" cy="1136227"/>
          </a:xfrm>
        </p:spPr>
        <p:txBody>
          <a:bodyPr/>
          <a:lstStyle/>
          <a:p>
            <a:r>
              <a:rPr lang="en-US" dirty="0"/>
              <a:t>Overview </a:t>
            </a:r>
          </a:p>
        </p:txBody>
      </p:sp>
      <p:sp>
        <p:nvSpPr>
          <p:cNvPr id="3" name="Content Placeholder 2">
            <a:extLst>
              <a:ext uri="{FF2B5EF4-FFF2-40B4-BE49-F238E27FC236}">
                <a16:creationId xmlns:a16="http://schemas.microsoft.com/office/drawing/2014/main" id="{7FBAD074-0876-46B7-B80F-4B9B58D2CADB}"/>
              </a:ext>
            </a:extLst>
          </p:cNvPr>
          <p:cNvSpPr>
            <a:spLocks noGrp="1"/>
          </p:cNvSpPr>
          <p:nvPr>
            <p:ph idx="1"/>
          </p:nvPr>
        </p:nvSpPr>
        <p:spPr>
          <a:xfrm>
            <a:off x="497188" y="1436598"/>
            <a:ext cx="8614639" cy="4442003"/>
          </a:xfrm>
        </p:spPr>
        <p:txBody>
          <a:bodyPr/>
          <a:lstStyle/>
          <a:p>
            <a:r>
              <a:rPr lang="en-US" dirty="0"/>
              <a:t>NB assisted UWB has been proposed in [1-4]</a:t>
            </a:r>
          </a:p>
          <a:p>
            <a:pPr lvl="1"/>
            <a:r>
              <a:rPr lang="en-US" dirty="0"/>
              <a:t>NB: O-QPSK (15.4 PHY) operating in UNII-3</a:t>
            </a:r>
          </a:p>
          <a:p>
            <a:pPr marL="0" indent="0">
              <a:buNone/>
            </a:pPr>
            <a:endParaRPr lang="en-US" dirty="0"/>
          </a:p>
          <a:p>
            <a:endParaRPr lang="en-US" dirty="0"/>
          </a:p>
          <a:p>
            <a:endParaRPr lang="en-US" dirty="0"/>
          </a:p>
          <a:p>
            <a:endParaRPr lang="en-US" dirty="0"/>
          </a:p>
          <a:p>
            <a:r>
              <a:rPr lang="en-US" dirty="0"/>
              <a:t>Main benefit:  improve link budget</a:t>
            </a:r>
          </a:p>
          <a:p>
            <a:pPr lvl="1"/>
            <a:r>
              <a:rPr lang="en-US" dirty="0"/>
              <a:t>Leverage NB higher Tx power to provide initial time and frequency synchronization</a:t>
            </a:r>
          </a:p>
          <a:p>
            <a:pPr lvl="1"/>
            <a:r>
              <a:rPr lang="en-US" dirty="0"/>
              <a:t>UWB: combining over multiple 1ms period to enhance link budget</a:t>
            </a:r>
          </a:p>
          <a:p>
            <a:pPr lvl="1"/>
            <a:endParaRPr lang="en-US" dirty="0"/>
          </a:p>
        </p:txBody>
      </p:sp>
      <p:sp>
        <p:nvSpPr>
          <p:cNvPr id="4" name="Slide Number Placeholder 3">
            <a:extLst>
              <a:ext uri="{FF2B5EF4-FFF2-40B4-BE49-F238E27FC236}">
                <a16:creationId xmlns:a16="http://schemas.microsoft.com/office/drawing/2014/main" id="{A2A7140F-D988-4D8B-A014-EEFA1EA601E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F387AF7-C5E6-45B4-A0ED-F2A4817BDC4B}"/>
              </a:ext>
            </a:extLst>
          </p:cNvPr>
          <p:cNvSpPr>
            <a:spLocks noGrp="1"/>
          </p:cNvSpPr>
          <p:nvPr>
            <p:ph type="ftr" idx="4294967295"/>
          </p:nvPr>
        </p:nvSpPr>
        <p:spPr>
          <a:xfrm>
            <a:off x="5715006" y="6907109"/>
            <a:ext cx="3396821" cy="245533"/>
          </a:xfrm>
          <a:prstGeom prst="rect">
            <a:avLst/>
          </a:prstGeom>
        </p:spPr>
        <p:txBody>
          <a:bodyPr/>
          <a:lstStyle/>
          <a:p>
            <a:r>
              <a:rPr lang="en-GB"/>
              <a:t>P. Pakrooh et. al (Qualcomm)</a:t>
            </a:r>
          </a:p>
        </p:txBody>
      </p:sp>
      <p:sp>
        <p:nvSpPr>
          <p:cNvPr id="6" name="Date Placeholder 5">
            <a:extLst>
              <a:ext uri="{FF2B5EF4-FFF2-40B4-BE49-F238E27FC236}">
                <a16:creationId xmlns:a16="http://schemas.microsoft.com/office/drawing/2014/main" id="{461507E6-5B60-441D-B446-C8323968BB9B}"/>
              </a:ext>
            </a:extLst>
          </p:cNvPr>
          <p:cNvSpPr>
            <a:spLocks noGrp="1"/>
          </p:cNvSpPr>
          <p:nvPr>
            <p:ph type="dt" idx="15"/>
          </p:nvPr>
        </p:nvSpPr>
        <p:spPr/>
        <p:txBody>
          <a:bodyPr/>
          <a:lstStyle/>
          <a:p>
            <a:r>
              <a:rPr lang="en-US"/>
              <a:t>March 2022</a:t>
            </a:r>
            <a:endParaRPr lang="en-GB" dirty="0"/>
          </a:p>
        </p:txBody>
      </p:sp>
      <p:pic>
        <p:nvPicPr>
          <p:cNvPr id="7" name="Picture 6">
            <a:extLst>
              <a:ext uri="{FF2B5EF4-FFF2-40B4-BE49-F238E27FC236}">
                <a16:creationId xmlns:a16="http://schemas.microsoft.com/office/drawing/2014/main" id="{00B7A788-B3DC-4B6E-B3C5-F1987FA141AF}"/>
              </a:ext>
            </a:extLst>
          </p:cNvPr>
          <p:cNvPicPr>
            <a:picLocks noChangeAspect="1"/>
          </p:cNvPicPr>
          <p:nvPr/>
        </p:nvPicPr>
        <p:blipFill>
          <a:blip r:embed="rId2"/>
          <a:stretch>
            <a:fillRect/>
          </a:stretch>
        </p:blipFill>
        <p:spPr>
          <a:xfrm>
            <a:off x="2853177" y="2249129"/>
            <a:ext cx="4344988" cy="1468194"/>
          </a:xfrm>
          <a:prstGeom prst="rect">
            <a:avLst/>
          </a:prstGeom>
        </p:spPr>
      </p:pic>
    </p:spTree>
    <p:extLst>
      <p:ext uri="{BB962C8B-B14F-4D97-AF65-F5344CB8AC3E}">
        <p14:creationId xmlns:p14="http://schemas.microsoft.com/office/powerpoint/2010/main" val="2443748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532F6-8B2D-4DDA-98B4-244665806154}"/>
              </a:ext>
            </a:extLst>
          </p:cNvPr>
          <p:cNvSpPr>
            <a:spLocks noGrp="1"/>
          </p:cNvSpPr>
          <p:nvPr>
            <p:ph type="title"/>
          </p:nvPr>
        </p:nvSpPr>
        <p:spPr>
          <a:xfrm>
            <a:off x="743373" y="557761"/>
            <a:ext cx="8288868" cy="1136227"/>
          </a:xfrm>
        </p:spPr>
        <p:txBody>
          <a:bodyPr/>
          <a:lstStyle/>
          <a:p>
            <a:r>
              <a:rPr lang="en-US" dirty="0"/>
              <a:t>Discussion on 15.4 O-QPSK NB in UNII-3 </a:t>
            </a:r>
          </a:p>
        </p:txBody>
      </p:sp>
      <p:sp>
        <p:nvSpPr>
          <p:cNvPr id="3" name="Content Placeholder 2">
            <a:extLst>
              <a:ext uri="{FF2B5EF4-FFF2-40B4-BE49-F238E27FC236}">
                <a16:creationId xmlns:a16="http://schemas.microsoft.com/office/drawing/2014/main" id="{5723682C-3E95-4605-B090-889A92BCAEE4}"/>
              </a:ext>
            </a:extLst>
          </p:cNvPr>
          <p:cNvSpPr>
            <a:spLocks noGrp="1"/>
          </p:cNvSpPr>
          <p:nvPr>
            <p:ph idx="1"/>
          </p:nvPr>
        </p:nvSpPr>
        <p:spPr>
          <a:xfrm>
            <a:off x="631516" y="1539505"/>
            <a:ext cx="8512582" cy="4562622"/>
          </a:xfrm>
        </p:spPr>
        <p:txBody>
          <a:bodyPr/>
          <a:lstStyle/>
          <a:p>
            <a:r>
              <a:rPr lang="en-US" sz="2000" dirty="0"/>
              <a:t>Yet another radio to support</a:t>
            </a:r>
          </a:p>
          <a:p>
            <a:pPr lvl="1"/>
            <a:r>
              <a:rPr lang="en-US" sz="2000" dirty="0"/>
              <a:t> Many products already support UWB+BLE</a:t>
            </a:r>
          </a:p>
          <a:p>
            <a:r>
              <a:rPr lang="en-US" sz="2000" dirty="0"/>
              <a:t>Coexistence challenges</a:t>
            </a:r>
          </a:p>
          <a:p>
            <a:pPr lvl="1"/>
            <a:r>
              <a:rPr lang="en-US" sz="2000" dirty="0"/>
              <a:t>UNII-3 is used by many technologies, and it can get crowded </a:t>
            </a:r>
          </a:p>
          <a:p>
            <a:pPr lvl="1"/>
            <a:r>
              <a:rPr lang="en-US" sz="2000" dirty="0"/>
              <a:t>LBT is needed to avoid collision and better coexistence</a:t>
            </a:r>
          </a:p>
          <a:p>
            <a:pPr lvl="1"/>
            <a:r>
              <a:rPr lang="en-US" sz="2000" dirty="0"/>
              <a:t>In device coexistence </a:t>
            </a:r>
          </a:p>
          <a:p>
            <a:pPr lvl="2"/>
            <a:r>
              <a:rPr lang="en-US" sz="1800" dirty="0"/>
              <a:t>Many devices e.g. phones already operate </a:t>
            </a:r>
            <a:r>
              <a:rPr lang="en-US" sz="1800" dirty="0" err="1"/>
              <a:t>WiFi</a:t>
            </a:r>
            <a:r>
              <a:rPr lang="en-US" sz="1800" dirty="0"/>
              <a:t> in UNII-3</a:t>
            </a:r>
          </a:p>
          <a:p>
            <a:pPr lvl="2"/>
            <a:r>
              <a:rPr lang="en-US" sz="1800" dirty="0"/>
              <a:t>Interference and blocking between </a:t>
            </a:r>
            <a:r>
              <a:rPr lang="en-US" sz="1800" dirty="0" err="1"/>
              <a:t>WiFi</a:t>
            </a:r>
            <a:r>
              <a:rPr lang="en-US" sz="1800" dirty="0"/>
              <a:t> and NB PHY Tx and Rx</a:t>
            </a:r>
          </a:p>
          <a:p>
            <a:pPr lvl="3"/>
            <a:r>
              <a:rPr lang="en-US" sz="1600" dirty="0"/>
              <a:t>Tx/Rx concurrency likely not possible</a:t>
            </a:r>
          </a:p>
          <a:p>
            <a:pPr lvl="2"/>
            <a:r>
              <a:rPr lang="en-US" sz="1800" dirty="0"/>
              <a:t>Time sharing needed between </a:t>
            </a:r>
            <a:r>
              <a:rPr lang="en-US" sz="1800" dirty="0" err="1"/>
              <a:t>WiFi</a:t>
            </a:r>
            <a:r>
              <a:rPr lang="en-US" sz="1800" dirty="0"/>
              <a:t> and NB PHY </a:t>
            </a:r>
          </a:p>
          <a:p>
            <a:pPr lvl="3"/>
            <a:r>
              <a:rPr lang="en-US" sz="1600" dirty="0"/>
              <a:t>Hopping and arbitrary message arrival time of NB PHY make arbitration very difficult</a:t>
            </a:r>
          </a:p>
          <a:p>
            <a:r>
              <a:rPr lang="en-US" sz="2000" dirty="0"/>
              <a:t>Unavailable in some regions (e.g. Japan)</a:t>
            </a:r>
          </a:p>
          <a:p>
            <a:r>
              <a:rPr lang="en-US" sz="2000" dirty="0"/>
              <a:t>In summary,  NB in UNII-3 may not be a good choice for many products, applications and/or in certain regions</a:t>
            </a:r>
          </a:p>
          <a:p>
            <a:pPr marL="487693" lvl="1" indent="0">
              <a:buNone/>
            </a:pPr>
            <a:endParaRPr lang="en-US" sz="2000" dirty="0"/>
          </a:p>
          <a:p>
            <a:pPr lvl="1"/>
            <a:endParaRPr lang="en-US" sz="2000" dirty="0"/>
          </a:p>
          <a:p>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BA694D8D-2B8E-4084-9EF0-8E60EB27F04D}"/>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Date Placeholder 4">
            <a:extLst>
              <a:ext uri="{FF2B5EF4-FFF2-40B4-BE49-F238E27FC236}">
                <a16:creationId xmlns:a16="http://schemas.microsoft.com/office/drawing/2014/main" id="{871F66C5-C929-471E-AAFC-64B4743FD3F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48364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18A37-AE2E-455F-8064-601109842FFE}"/>
              </a:ext>
            </a:extLst>
          </p:cNvPr>
          <p:cNvSpPr>
            <a:spLocks noGrp="1"/>
          </p:cNvSpPr>
          <p:nvPr>
            <p:ph type="title"/>
          </p:nvPr>
        </p:nvSpPr>
        <p:spPr>
          <a:xfrm>
            <a:off x="690033" y="419753"/>
            <a:ext cx="8288868" cy="1136227"/>
          </a:xfrm>
        </p:spPr>
        <p:txBody>
          <a:bodyPr/>
          <a:lstStyle/>
          <a:p>
            <a:r>
              <a:rPr lang="en-US" dirty="0"/>
              <a:t>New Framework</a:t>
            </a:r>
          </a:p>
        </p:txBody>
      </p:sp>
      <p:sp>
        <p:nvSpPr>
          <p:cNvPr id="3" name="Content Placeholder 2">
            <a:extLst>
              <a:ext uri="{FF2B5EF4-FFF2-40B4-BE49-F238E27FC236}">
                <a16:creationId xmlns:a16="http://schemas.microsoft.com/office/drawing/2014/main" id="{7FBAD074-0876-46B7-B80F-4B9B58D2CADB}"/>
              </a:ext>
            </a:extLst>
          </p:cNvPr>
          <p:cNvSpPr>
            <a:spLocks noGrp="1"/>
          </p:cNvSpPr>
          <p:nvPr>
            <p:ph idx="1"/>
          </p:nvPr>
        </p:nvSpPr>
        <p:spPr>
          <a:xfrm>
            <a:off x="690032" y="1346656"/>
            <a:ext cx="8782213" cy="4387427"/>
          </a:xfrm>
        </p:spPr>
        <p:txBody>
          <a:bodyPr/>
          <a:lstStyle/>
          <a:p>
            <a:r>
              <a:rPr lang="en-US" dirty="0"/>
              <a:t>We can expand/abstract the NB assisted +UWB proposal into a new framework</a:t>
            </a:r>
          </a:p>
          <a:p>
            <a:r>
              <a:rPr lang="en-US" dirty="0"/>
              <a:t>Phase I: Initial synchronization</a:t>
            </a:r>
          </a:p>
          <a:p>
            <a:pPr lvl="1"/>
            <a:r>
              <a:rPr lang="en-US" dirty="0"/>
              <a:t>Setting up and provide initial timing and frequency synchronization for phase II UWB measurements</a:t>
            </a:r>
          </a:p>
          <a:p>
            <a:pPr lvl="2"/>
            <a:r>
              <a:rPr lang="en-US" dirty="0"/>
              <a:t>Sharing the same clock source with UWB</a:t>
            </a:r>
          </a:p>
          <a:p>
            <a:pPr lvl="1"/>
            <a:r>
              <a:rPr lang="en-US" dirty="0"/>
              <a:t>Open interface to potentially support different technologies, .e.g.</a:t>
            </a:r>
          </a:p>
          <a:p>
            <a:pPr lvl="2"/>
            <a:r>
              <a:rPr lang="en-US" dirty="0"/>
              <a:t>BLE in 2.4 GHz</a:t>
            </a:r>
          </a:p>
          <a:p>
            <a:pPr lvl="2"/>
            <a:r>
              <a:rPr lang="en-US" dirty="0"/>
              <a:t>UWB </a:t>
            </a:r>
            <a:r>
              <a:rPr lang="en-US"/>
              <a:t>SHR </a:t>
            </a:r>
            <a:endParaRPr lang="en-US" dirty="0"/>
          </a:p>
          <a:p>
            <a:pPr lvl="2"/>
            <a:r>
              <a:rPr lang="en-US" dirty="0"/>
              <a:t>15.4 O-QPSK PHY in UNII-3</a:t>
            </a:r>
          </a:p>
          <a:p>
            <a:r>
              <a:rPr lang="en-US" dirty="0"/>
              <a:t>Phase II: UWB Measurement</a:t>
            </a:r>
          </a:p>
          <a:p>
            <a:pPr lvl="1"/>
            <a:r>
              <a:rPr lang="en-US" dirty="0"/>
              <a:t>Multiple 1ms segment to allow combining for link budget gain </a:t>
            </a:r>
          </a:p>
          <a:p>
            <a:r>
              <a:rPr lang="en-US" dirty="0"/>
              <a:t>Phase III: Measurement report </a:t>
            </a:r>
          </a:p>
          <a:p>
            <a:pPr lvl="1"/>
            <a:r>
              <a:rPr lang="en-US" dirty="0"/>
              <a:t>Use the same technology as phase 1</a:t>
            </a:r>
          </a:p>
          <a:p>
            <a:pPr lvl="1"/>
            <a:endParaRPr lang="en-US" dirty="0"/>
          </a:p>
        </p:txBody>
      </p:sp>
      <p:sp>
        <p:nvSpPr>
          <p:cNvPr id="4" name="Slide Number Placeholder 3">
            <a:extLst>
              <a:ext uri="{FF2B5EF4-FFF2-40B4-BE49-F238E27FC236}">
                <a16:creationId xmlns:a16="http://schemas.microsoft.com/office/drawing/2014/main" id="{A2A7140F-D988-4D8B-A014-EEFA1EA601E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2F387AF7-C5E6-45B4-A0ED-F2A4817BDC4B}"/>
              </a:ext>
            </a:extLst>
          </p:cNvPr>
          <p:cNvSpPr>
            <a:spLocks noGrp="1"/>
          </p:cNvSpPr>
          <p:nvPr>
            <p:ph type="ftr" idx="4294967295"/>
          </p:nvPr>
        </p:nvSpPr>
        <p:spPr>
          <a:xfrm>
            <a:off x="5715006" y="6907109"/>
            <a:ext cx="3396821" cy="245533"/>
          </a:xfrm>
          <a:prstGeom prst="rect">
            <a:avLst/>
          </a:prstGeom>
        </p:spPr>
        <p:txBody>
          <a:bodyPr/>
          <a:lstStyle/>
          <a:p>
            <a:r>
              <a:rPr lang="en-GB"/>
              <a:t>P. Pakrooh et. al (Qualcomm)</a:t>
            </a:r>
          </a:p>
        </p:txBody>
      </p:sp>
      <p:sp>
        <p:nvSpPr>
          <p:cNvPr id="6" name="Date Placeholder 5">
            <a:extLst>
              <a:ext uri="{FF2B5EF4-FFF2-40B4-BE49-F238E27FC236}">
                <a16:creationId xmlns:a16="http://schemas.microsoft.com/office/drawing/2014/main" id="{461507E6-5B60-441D-B446-C8323968BB9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3620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18A37-AE2E-455F-8064-601109842FFE}"/>
              </a:ext>
            </a:extLst>
          </p:cNvPr>
          <p:cNvSpPr>
            <a:spLocks noGrp="1"/>
          </p:cNvSpPr>
          <p:nvPr>
            <p:ph type="title"/>
          </p:nvPr>
        </p:nvSpPr>
        <p:spPr>
          <a:xfrm>
            <a:off x="449727" y="555110"/>
            <a:ext cx="9047155" cy="1136227"/>
          </a:xfrm>
        </p:spPr>
        <p:txBody>
          <a:bodyPr/>
          <a:lstStyle/>
          <a:p>
            <a:r>
              <a:rPr lang="en-US" dirty="0"/>
              <a:t>Example of UWB-based Initial Synchronization</a:t>
            </a:r>
          </a:p>
        </p:txBody>
      </p:sp>
      <p:sp>
        <p:nvSpPr>
          <p:cNvPr id="3" name="Content Placeholder 2">
            <a:extLst>
              <a:ext uri="{FF2B5EF4-FFF2-40B4-BE49-F238E27FC236}">
                <a16:creationId xmlns:a16="http://schemas.microsoft.com/office/drawing/2014/main" id="{7FBAD074-0876-46B7-B80F-4B9B58D2CADB}"/>
              </a:ext>
            </a:extLst>
          </p:cNvPr>
          <p:cNvSpPr>
            <a:spLocks noGrp="1"/>
          </p:cNvSpPr>
          <p:nvPr>
            <p:ph idx="1"/>
          </p:nvPr>
        </p:nvSpPr>
        <p:spPr>
          <a:xfrm>
            <a:off x="543044" y="5515102"/>
            <a:ext cx="8723906" cy="1273584"/>
          </a:xfrm>
        </p:spPr>
        <p:txBody>
          <a:bodyPr/>
          <a:lstStyle/>
          <a:p>
            <a:pPr>
              <a:spcBef>
                <a:spcPts val="600"/>
              </a:spcBef>
            </a:pPr>
            <a:r>
              <a:rPr lang="en-US" sz="2400" dirty="0"/>
              <a:t>Transmit a short SHR when only one “Preamble” be sent</a:t>
            </a:r>
          </a:p>
          <a:p>
            <a:pPr>
              <a:spcBef>
                <a:spcPts val="600"/>
              </a:spcBef>
            </a:pPr>
            <a:r>
              <a:rPr lang="en-US" sz="2400" dirty="0"/>
              <a:t>When more than one “Preamble” be sent, the length of SHR in millisecond matches with the number of “Preamble”</a:t>
            </a:r>
          </a:p>
          <a:p>
            <a:pPr marL="0" indent="0">
              <a:buNone/>
            </a:pPr>
            <a:endParaRPr lang="en-US" dirty="0"/>
          </a:p>
        </p:txBody>
      </p:sp>
      <p:sp>
        <p:nvSpPr>
          <p:cNvPr id="4" name="Slide Number Placeholder 3">
            <a:extLst>
              <a:ext uri="{FF2B5EF4-FFF2-40B4-BE49-F238E27FC236}">
                <a16:creationId xmlns:a16="http://schemas.microsoft.com/office/drawing/2014/main" id="{A2A7140F-D988-4D8B-A014-EEFA1EA601E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2F387AF7-C5E6-45B4-A0ED-F2A4817BDC4B}"/>
              </a:ext>
            </a:extLst>
          </p:cNvPr>
          <p:cNvSpPr>
            <a:spLocks noGrp="1"/>
          </p:cNvSpPr>
          <p:nvPr>
            <p:ph type="ftr" idx="4294967295"/>
          </p:nvPr>
        </p:nvSpPr>
        <p:spPr>
          <a:xfrm>
            <a:off x="5715006" y="6907109"/>
            <a:ext cx="3396821" cy="245533"/>
          </a:xfrm>
          <a:prstGeom prst="rect">
            <a:avLst/>
          </a:prstGeom>
        </p:spPr>
        <p:txBody>
          <a:bodyPr/>
          <a:lstStyle/>
          <a:p>
            <a:r>
              <a:rPr lang="en-GB"/>
              <a:t>P. Pakrooh et. al (Qualcomm)</a:t>
            </a:r>
          </a:p>
        </p:txBody>
      </p:sp>
      <p:sp>
        <p:nvSpPr>
          <p:cNvPr id="6" name="Date Placeholder 5">
            <a:extLst>
              <a:ext uri="{FF2B5EF4-FFF2-40B4-BE49-F238E27FC236}">
                <a16:creationId xmlns:a16="http://schemas.microsoft.com/office/drawing/2014/main" id="{461507E6-5B60-441D-B446-C8323968BB9B}"/>
              </a:ext>
            </a:extLst>
          </p:cNvPr>
          <p:cNvSpPr>
            <a:spLocks noGrp="1"/>
          </p:cNvSpPr>
          <p:nvPr>
            <p:ph type="dt" idx="15"/>
          </p:nvPr>
        </p:nvSpPr>
        <p:spPr/>
        <p:txBody>
          <a:bodyPr/>
          <a:lstStyle/>
          <a:p>
            <a:r>
              <a:rPr lang="en-US"/>
              <a:t>March 2022</a:t>
            </a:r>
            <a:endParaRPr lang="en-GB" dirty="0"/>
          </a:p>
        </p:txBody>
      </p:sp>
      <p:grpSp>
        <p:nvGrpSpPr>
          <p:cNvPr id="8" name="Group 7">
            <a:extLst>
              <a:ext uri="{FF2B5EF4-FFF2-40B4-BE49-F238E27FC236}">
                <a16:creationId xmlns:a16="http://schemas.microsoft.com/office/drawing/2014/main" id="{9B715AC1-4D83-4A2A-A4A6-6344CECAE111}"/>
              </a:ext>
            </a:extLst>
          </p:cNvPr>
          <p:cNvGrpSpPr/>
          <p:nvPr/>
        </p:nvGrpSpPr>
        <p:grpSpPr>
          <a:xfrm>
            <a:off x="83974" y="2061224"/>
            <a:ext cx="9669626" cy="2818476"/>
            <a:chOff x="228144" y="2367070"/>
            <a:chExt cx="10647317" cy="2918633"/>
          </a:xfrm>
          <a:solidFill>
            <a:schemeClr val="accent5">
              <a:lumMod val="20000"/>
              <a:lumOff val="80000"/>
            </a:schemeClr>
          </a:solidFill>
        </p:grpSpPr>
        <p:sp>
          <p:nvSpPr>
            <p:cNvPr id="9" name="Rectangle 8">
              <a:extLst>
                <a:ext uri="{FF2B5EF4-FFF2-40B4-BE49-F238E27FC236}">
                  <a16:creationId xmlns:a16="http://schemas.microsoft.com/office/drawing/2014/main" id="{81ECD27E-7854-4F37-91C3-4ED4D705FA67}"/>
                </a:ext>
              </a:extLst>
            </p:cNvPr>
            <p:cNvSpPr/>
            <p:nvPr/>
          </p:nvSpPr>
          <p:spPr>
            <a:xfrm>
              <a:off x="317771" y="2367070"/>
              <a:ext cx="10557690" cy="2918633"/>
            </a:xfrm>
            <a:prstGeom prst="rect">
              <a:avLst/>
            </a:prstGeom>
            <a:grp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2400" err="1">
                <a:solidFill>
                  <a:schemeClr val="bg1"/>
                </a:solidFill>
                <a:latin typeface="Microsoft Sans Serif"/>
                <a:cs typeface="Microsoft Sans Serif" panose="020B0604020202020204" pitchFamily="34" charset="0"/>
              </a:endParaRPr>
            </a:p>
          </p:txBody>
        </p:sp>
        <p:sp>
          <p:nvSpPr>
            <p:cNvPr id="10" name="TextBox 9">
              <a:extLst>
                <a:ext uri="{FF2B5EF4-FFF2-40B4-BE49-F238E27FC236}">
                  <a16:creationId xmlns:a16="http://schemas.microsoft.com/office/drawing/2014/main" id="{BE1608A3-DD0A-4AB6-BE69-DCDDE175A578}"/>
                </a:ext>
              </a:extLst>
            </p:cNvPr>
            <p:cNvSpPr txBox="1"/>
            <p:nvPr/>
          </p:nvSpPr>
          <p:spPr>
            <a:xfrm>
              <a:off x="7750271" y="4760427"/>
              <a:ext cx="333601" cy="168254"/>
            </a:xfrm>
            <a:prstGeom prst="rect">
              <a:avLst/>
            </a:prstGeom>
            <a:grpFill/>
          </p:spPr>
          <p:txBody>
            <a:bodyPr wrap="none" lIns="0" tIns="0" rIns="0" bIns="0" rtlCol="0">
              <a:spAutoFit/>
            </a:bodyPr>
            <a:lstStyle/>
            <a:p>
              <a:pPr algn="l">
                <a:lnSpc>
                  <a:spcPct val="96000"/>
                </a:lnSpc>
              </a:pPr>
              <a:r>
                <a:rPr lang="en-US" sz="1100">
                  <a:solidFill>
                    <a:schemeClr val="tx2"/>
                  </a:solidFill>
                  <a:latin typeface="Microsoft Sans Serif"/>
                  <a:cs typeface="Microsoft Sans Serif" panose="020B0604020202020204" pitchFamily="34" charset="0"/>
                </a:rPr>
                <a:t>1 ms</a:t>
              </a:r>
            </a:p>
          </p:txBody>
        </p:sp>
        <p:cxnSp>
          <p:nvCxnSpPr>
            <p:cNvPr id="11" name="Straight Arrow Connector 10">
              <a:extLst>
                <a:ext uri="{FF2B5EF4-FFF2-40B4-BE49-F238E27FC236}">
                  <a16:creationId xmlns:a16="http://schemas.microsoft.com/office/drawing/2014/main" id="{D8544952-BB92-443B-A588-BE5C9A9F19D2}"/>
                </a:ext>
              </a:extLst>
            </p:cNvPr>
            <p:cNvCxnSpPr>
              <a:cxnSpLocks/>
            </p:cNvCxnSpPr>
            <p:nvPr/>
          </p:nvCxnSpPr>
          <p:spPr>
            <a:xfrm>
              <a:off x="4071541" y="4742517"/>
              <a:ext cx="2546772" cy="0"/>
            </a:xfrm>
            <a:prstGeom prst="straightConnector1">
              <a:avLst/>
            </a:prstGeom>
            <a:grpFill/>
            <a:ln w="19050">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D9F2D1BD-3E06-4C60-9489-67D0498F5387}"/>
                </a:ext>
              </a:extLst>
            </p:cNvPr>
            <p:cNvCxnSpPr>
              <a:cxnSpLocks/>
            </p:cNvCxnSpPr>
            <p:nvPr/>
          </p:nvCxnSpPr>
          <p:spPr>
            <a:xfrm>
              <a:off x="6629178" y="4742517"/>
              <a:ext cx="2546772" cy="0"/>
            </a:xfrm>
            <a:prstGeom prst="straightConnector1">
              <a:avLst/>
            </a:prstGeom>
            <a:grpFill/>
            <a:ln w="19050">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D5A3CE36-38E1-46CE-96CE-55AF219712CF}"/>
                </a:ext>
              </a:extLst>
            </p:cNvPr>
            <p:cNvSpPr txBox="1"/>
            <p:nvPr/>
          </p:nvSpPr>
          <p:spPr>
            <a:xfrm>
              <a:off x="5337220" y="4760427"/>
              <a:ext cx="333601" cy="168254"/>
            </a:xfrm>
            <a:prstGeom prst="rect">
              <a:avLst/>
            </a:prstGeom>
            <a:grpFill/>
          </p:spPr>
          <p:txBody>
            <a:bodyPr wrap="none" lIns="0" tIns="0" rIns="0" bIns="0" rtlCol="0">
              <a:spAutoFit/>
            </a:bodyPr>
            <a:lstStyle/>
            <a:p>
              <a:pPr algn="l">
                <a:lnSpc>
                  <a:spcPct val="96000"/>
                </a:lnSpc>
              </a:pPr>
              <a:r>
                <a:rPr lang="en-US" sz="1100">
                  <a:solidFill>
                    <a:schemeClr val="tx2"/>
                  </a:solidFill>
                  <a:latin typeface="Microsoft Sans Serif"/>
                  <a:cs typeface="Microsoft Sans Serif" panose="020B0604020202020204" pitchFamily="34" charset="0"/>
                </a:rPr>
                <a:t>1 </a:t>
              </a:r>
              <a:r>
                <a:rPr lang="en-US" sz="1100" err="1">
                  <a:solidFill>
                    <a:schemeClr val="tx2"/>
                  </a:solidFill>
                  <a:latin typeface="Microsoft Sans Serif"/>
                  <a:cs typeface="Microsoft Sans Serif" panose="020B0604020202020204" pitchFamily="34" charset="0"/>
                </a:rPr>
                <a:t>ms</a:t>
              </a:r>
              <a:endParaRPr lang="en-US" sz="1100">
                <a:solidFill>
                  <a:schemeClr val="tx2"/>
                </a:solidFill>
                <a:latin typeface="Microsoft Sans Serif"/>
                <a:cs typeface="Microsoft Sans Serif" panose="020B0604020202020204" pitchFamily="34" charset="0"/>
              </a:endParaRPr>
            </a:p>
          </p:txBody>
        </p:sp>
        <p:cxnSp>
          <p:nvCxnSpPr>
            <p:cNvPr id="14" name="Straight Connector 13">
              <a:extLst>
                <a:ext uri="{FF2B5EF4-FFF2-40B4-BE49-F238E27FC236}">
                  <a16:creationId xmlns:a16="http://schemas.microsoft.com/office/drawing/2014/main" id="{761C3F96-D0F2-458B-8B15-592E7687ED29}"/>
                </a:ext>
              </a:extLst>
            </p:cNvPr>
            <p:cNvCxnSpPr>
              <a:cxnSpLocks/>
            </p:cNvCxnSpPr>
            <p:nvPr/>
          </p:nvCxnSpPr>
          <p:spPr>
            <a:xfrm>
              <a:off x="1042736" y="3102113"/>
              <a:ext cx="9085514" cy="0"/>
            </a:xfrm>
            <a:prstGeom prst="line">
              <a:avLst/>
            </a:prstGeom>
            <a:grpFill/>
            <a:ln w="6350">
              <a:prstDash val="dash"/>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6949502A-A93D-49F2-A37A-3D2B3605C9A4}"/>
                </a:ext>
              </a:extLst>
            </p:cNvPr>
            <p:cNvCxnSpPr>
              <a:cxnSpLocks/>
            </p:cNvCxnSpPr>
            <p:nvPr/>
          </p:nvCxnSpPr>
          <p:spPr>
            <a:xfrm>
              <a:off x="1042736" y="2673380"/>
              <a:ext cx="9085514" cy="0"/>
            </a:xfrm>
            <a:prstGeom prst="line">
              <a:avLst/>
            </a:prstGeom>
            <a:grpFill/>
            <a:ln w="6350">
              <a:prstDash val="dash"/>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37BC7181-891B-4B38-8069-29FBA0139DD2}"/>
                </a:ext>
              </a:extLst>
            </p:cNvPr>
            <p:cNvCxnSpPr>
              <a:cxnSpLocks/>
            </p:cNvCxnSpPr>
            <p:nvPr/>
          </p:nvCxnSpPr>
          <p:spPr>
            <a:xfrm>
              <a:off x="1042736" y="3287547"/>
              <a:ext cx="9085514" cy="0"/>
            </a:xfrm>
            <a:prstGeom prst="straightConnector1">
              <a:avLst/>
            </a:prstGeom>
            <a:grpFill/>
            <a:ln w="28575">
              <a:headEnd type="none" w="sm" len="sm"/>
              <a:tailEnd type="triangle"/>
            </a:ln>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C5A3E5FC-D379-4A32-8D6D-2D8DAA142454}"/>
                </a:ext>
              </a:extLst>
            </p:cNvPr>
            <p:cNvSpPr txBox="1"/>
            <p:nvPr/>
          </p:nvSpPr>
          <p:spPr>
            <a:xfrm>
              <a:off x="10185992" y="3153183"/>
              <a:ext cx="374198" cy="214202"/>
            </a:xfrm>
            <a:prstGeom prst="rect">
              <a:avLst/>
            </a:prstGeom>
            <a:grpFill/>
          </p:spPr>
          <p:txBody>
            <a:bodyPr wrap="none" lIns="0" tIns="0" rIns="0" bIns="0" rtlCol="0">
              <a:spAutoFit/>
            </a:bodyPr>
            <a:lstStyle/>
            <a:p>
              <a:pPr algn="l">
                <a:lnSpc>
                  <a:spcPct val="96000"/>
                </a:lnSpc>
              </a:pPr>
              <a:r>
                <a:rPr lang="en-US" sz="1400">
                  <a:solidFill>
                    <a:schemeClr val="tx2"/>
                  </a:solidFill>
                  <a:latin typeface="Microsoft Sans Serif"/>
                  <a:cs typeface="Microsoft Sans Serif" panose="020B0604020202020204" pitchFamily="34" charset="0"/>
                </a:rPr>
                <a:t>time</a:t>
              </a:r>
            </a:p>
          </p:txBody>
        </p:sp>
        <p:sp>
          <p:nvSpPr>
            <p:cNvPr id="18" name="TextBox 17">
              <a:extLst>
                <a:ext uri="{FF2B5EF4-FFF2-40B4-BE49-F238E27FC236}">
                  <a16:creationId xmlns:a16="http://schemas.microsoft.com/office/drawing/2014/main" id="{8D101CC3-B250-46A3-9409-5C38EC2A13DA}"/>
                </a:ext>
              </a:extLst>
            </p:cNvPr>
            <p:cNvSpPr txBox="1"/>
            <p:nvPr/>
          </p:nvSpPr>
          <p:spPr>
            <a:xfrm>
              <a:off x="743149" y="2963219"/>
              <a:ext cx="584242" cy="137711"/>
            </a:xfrm>
            <a:prstGeom prst="rect">
              <a:avLst/>
            </a:prstGeom>
            <a:grpFill/>
          </p:spPr>
          <p:txBody>
            <a:bodyPr wrap="none" lIns="0" tIns="0" rIns="0" bIns="0" rtlCol="0">
              <a:spAutoFit/>
            </a:bodyPr>
            <a:lstStyle/>
            <a:p>
              <a:pPr algn="l">
                <a:lnSpc>
                  <a:spcPct val="96000"/>
                </a:lnSpc>
              </a:pPr>
              <a:r>
                <a:rPr lang="en-US" sz="900">
                  <a:solidFill>
                    <a:schemeClr val="tx2"/>
                  </a:solidFill>
                  <a:latin typeface="Microsoft Sans Serif"/>
                  <a:cs typeface="Microsoft Sans Serif" panose="020B0604020202020204" pitchFamily="34" charset="0"/>
                </a:rPr>
                <a:t>-14.3 dBm</a:t>
              </a:r>
            </a:p>
          </p:txBody>
        </p:sp>
        <p:sp>
          <p:nvSpPr>
            <p:cNvPr id="19" name="TextBox 18">
              <a:extLst>
                <a:ext uri="{FF2B5EF4-FFF2-40B4-BE49-F238E27FC236}">
                  <a16:creationId xmlns:a16="http://schemas.microsoft.com/office/drawing/2014/main" id="{2D9ADB8F-444E-4CE1-A960-B87CF419FC0B}"/>
                </a:ext>
              </a:extLst>
            </p:cNvPr>
            <p:cNvSpPr txBox="1"/>
            <p:nvPr/>
          </p:nvSpPr>
          <p:spPr>
            <a:xfrm>
              <a:off x="811756" y="2540006"/>
              <a:ext cx="513639" cy="137711"/>
            </a:xfrm>
            <a:prstGeom prst="rect">
              <a:avLst/>
            </a:prstGeom>
            <a:grpFill/>
          </p:spPr>
          <p:txBody>
            <a:bodyPr wrap="none" lIns="0" tIns="0" rIns="0" bIns="0" rtlCol="0">
              <a:spAutoFit/>
            </a:bodyPr>
            <a:lstStyle/>
            <a:p>
              <a:pPr algn="l">
                <a:lnSpc>
                  <a:spcPct val="96000"/>
                </a:lnSpc>
              </a:pPr>
              <a:r>
                <a:rPr lang="en-US" sz="900" dirty="0">
                  <a:solidFill>
                    <a:schemeClr val="tx2"/>
                  </a:solidFill>
                  <a:latin typeface="Microsoft Sans Serif"/>
                  <a:cs typeface="Microsoft Sans Serif" panose="020B0604020202020204" pitchFamily="34" charset="0"/>
                </a:rPr>
                <a:t>-5.8 dBm</a:t>
              </a:r>
            </a:p>
          </p:txBody>
        </p:sp>
        <p:cxnSp>
          <p:nvCxnSpPr>
            <p:cNvPr id="20" name="Straight Arrow Connector 19">
              <a:extLst>
                <a:ext uri="{FF2B5EF4-FFF2-40B4-BE49-F238E27FC236}">
                  <a16:creationId xmlns:a16="http://schemas.microsoft.com/office/drawing/2014/main" id="{2F2B88B5-229B-4236-A2BE-F76EA808263A}"/>
                </a:ext>
              </a:extLst>
            </p:cNvPr>
            <p:cNvCxnSpPr>
              <a:cxnSpLocks/>
            </p:cNvCxnSpPr>
            <p:nvPr/>
          </p:nvCxnSpPr>
          <p:spPr>
            <a:xfrm flipV="1">
              <a:off x="1509284" y="3631666"/>
              <a:ext cx="0" cy="1244459"/>
            </a:xfrm>
            <a:prstGeom prst="straightConnector1">
              <a:avLst/>
            </a:prstGeom>
            <a:grpFill/>
            <a:ln w="28575">
              <a:headEnd type="none" w="sm" len="sm"/>
              <a:tailEnd type="triangle"/>
            </a:ln>
          </p:spPr>
          <p:style>
            <a:lnRef idx="1">
              <a:schemeClr val="dk1"/>
            </a:lnRef>
            <a:fillRef idx="0">
              <a:schemeClr val="dk1"/>
            </a:fillRef>
            <a:effectRef idx="0">
              <a:schemeClr val="dk1"/>
            </a:effectRef>
            <a:fontRef idx="minor">
              <a:schemeClr val="tx1"/>
            </a:fontRef>
          </p:style>
        </p:cxnSp>
        <p:sp>
          <p:nvSpPr>
            <p:cNvPr id="21" name="Rectangle 20">
              <a:extLst>
                <a:ext uri="{FF2B5EF4-FFF2-40B4-BE49-F238E27FC236}">
                  <a16:creationId xmlns:a16="http://schemas.microsoft.com/office/drawing/2014/main" id="{F7F86DF5-BCB0-434C-BA16-6AC30B654B78}"/>
                </a:ext>
              </a:extLst>
            </p:cNvPr>
            <p:cNvSpPr/>
            <p:nvPr/>
          </p:nvSpPr>
          <p:spPr>
            <a:xfrm>
              <a:off x="1509350" y="2668675"/>
              <a:ext cx="848784" cy="600963"/>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100">
                  <a:solidFill>
                    <a:schemeClr val="tx1"/>
                  </a:solidFill>
                  <a:latin typeface="Microsoft Sans Serif"/>
                  <a:cs typeface="Microsoft Sans Serif" panose="020B0604020202020204" pitchFamily="34" charset="0"/>
                </a:rPr>
                <a:t>SHR</a:t>
              </a:r>
            </a:p>
          </p:txBody>
        </p:sp>
        <p:sp>
          <p:nvSpPr>
            <p:cNvPr id="22" name="TextBox 21">
              <a:extLst>
                <a:ext uri="{FF2B5EF4-FFF2-40B4-BE49-F238E27FC236}">
                  <a16:creationId xmlns:a16="http://schemas.microsoft.com/office/drawing/2014/main" id="{393BF076-833F-485C-A228-7FFC3AD75677}"/>
                </a:ext>
              </a:extLst>
            </p:cNvPr>
            <p:cNvSpPr txBox="1"/>
            <p:nvPr/>
          </p:nvSpPr>
          <p:spPr>
            <a:xfrm>
              <a:off x="1723510" y="3087547"/>
              <a:ext cx="390083" cy="122373"/>
            </a:xfrm>
            <a:prstGeom prst="rect">
              <a:avLst/>
            </a:prstGeom>
            <a:grpFill/>
          </p:spPr>
          <p:txBody>
            <a:bodyPr wrap="none" lIns="0" tIns="0" rIns="0" bIns="0" rtlCol="0">
              <a:spAutoFit/>
            </a:bodyPr>
            <a:lstStyle/>
            <a:p>
              <a:pPr algn="l">
                <a:lnSpc>
                  <a:spcPct val="96000"/>
                </a:lnSpc>
              </a:pPr>
              <a:r>
                <a:rPr lang="en-US" sz="800">
                  <a:solidFill>
                    <a:schemeClr val="tx2"/>
                  </a:solidFill>
                  <a:latin typeface="Microsoft Sans Serif"/>
                  <a:cs typeface="Microsoft Sans Serif" panose="020B0604020202020204" pitchFamily="34" charset="0"/>
                </a:rPr>
                <a:t>-74 </a:t>
              </a:r>
              <a:r>
                <a:rPr lang="en-US" sz="800" err="1">
                  <a:solidFill>
                    <a:schemeClr val="tx2"/>
                  </a:solidFill>
                  <a:latin typeface="Microsoft Sans Serif"/>
                  <a:cs typeface="Microsoft Sans Serif" panose="020B0604020202020204" pitchFamily="34" charset="0"/>
                </a:rPr>
                <a:t>dBJ</a:t>
              </a:r>
              <a:endParaRPr lang="en-US" sz="800">
                <a:solidFill>
                  <a:schemeClr val="tx2"/>
                </a:solidFill>
                <a:latin typeface="Microsoft Sans Serif"/>
                <a:cs typeface="Microsoft Sans Serif" panose="020B0604020202020204" pitchFamily="34" charset="0"/>
              </a:endParaRPr>
            </a:p>
          </p:txBody>
        </p:sp>
        <p:sp>
          <p:nvSpPr>
            <p:cNvPr id="23" name="Rectangle 22">
              <a:extLst>
                <a:ext uri="{FF2B5EF4-FFF2-40B4-BE49-F238E27FC236}">
                  <a16:creationId xmlns:a16="http://schemas.microsoft.com/office/drawing/2014/main" id="{239A27C0-B6D8-40E3-91F2-789D694FB75F}"/>
                </a:ext>
              </a:extLst>
            </p:cNvPr>
            <p:cNvSpPr/>
            <p:nvPr/>
          </p:nvSpPr>
          <p:spPr>
            <a:xfrm>
              <a:off x="228144" y="4397638"/>
              <a:ext cx="2157832" cy="197153"/>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800" dirty="0">
                <a:solidFill>
                  <a:schemeClr val="tx1"/>
                </a:solidFill>
                <a:latin typeface="Microsoft Sans Serif"/>
                <a:cs typeface="Microsoft Sans Serif" panose="020B0604020202020204" pitchFamily="34" charset="0"/>
              </a:endParaRPr>
            </a:p>
            <a:p>
              <a:pPr algn="ctr">
                <a:lnSpc>
                  <a:spcPct val="96000"/>
                </a:lnSpc>
              </a:pPr>
              <a:r>
                <a:rPr lang="en-US" sz="1100" dirty="0">
                  <a:solidFill>
                    <a:schemeClr val="tx1"/>
                  </a:solidFill>
                  <a:latin typeface="Microsoft Sans Serif"/>
                  <a:cs typeface="Microsoft Sans Serif" panose="020B0604020202020204" pitchFamily="34" charset="0"/>
                </a:rPr>
                <a:t>Long SHR</a:t>
              </a:r>
              <a:r>
                <a:rPr lang="en-US" sz="800" dirty="0">
                  <a:solidFill>
                    <a:schemeClr val="tx1"/>
                  </a:solidFill>
                  <a:latin typeface="Microsoft Sans Serif"/>
                  <a:cs typeface="Microsoft Sans Serif" panose="020B0604020202020204" pitchFamily="34" charset="0"/>
                </a:rPr>
                <a:t> </a:t>
              </a:r>
            </a:p>
            <a:p>
              <a:pPr algn="ctr">
                <a:lnSpc>
                  <a:spcPct val="96000"/>
                </a:lnSpc>
              </a:pPr>
              <a:endParaRPr lang="en-US" sz="800" dirty="0">
                <a:solidFill>
                  <a:schemeClr val="tx1"/>
                </a:solidFill>
                <a:latin typeface="Microsoft Sans Serif"/>
                <a:cs typeface="Microsoft Sans Serif" panose="020B0604020202020204" pitchFamily="34" charset="0"/>
              </a:endParaRPr>
            </a:p>
          </p:txBody>
        </p:sp>
        <p:sp>
          <p:nvSpPr>
            <p:cNvPr id="24" name="TextBox 23">
              <a:extLst>
                <a:ext uri="{FF2B5EF4-FFF2-40B4-BE49-F238E27FC236}">
                  <a16:creationId xmlns:a16="http://schemas.microsoft.com/office/drawing/2014/main" id="{3B421EF4-2EB9-4A2D-A79A-44811064C9D6}"/>
                </a:ext>
              </a:extLst>
            </p:cNvPr>
            <p:cNvSpPr txBox="1"/>
            <p:nvPr/>
          </p:nvSpPr>
          <p:spPr>
            <a:xfrm>
              <a:off x="10185992" y="4448699"/>
              <a:ext cx="374198" cy="214202"/>
            </a:xfrm>
            <a:prstGeom prst="rect">
              <a:avLst/>
            </a:prstGeom>
            <a:grpFill/>
          </p:spPr>
          <p:txBody>
            <a:bodyPr wrap="none" lIns="0" tIns="0" rIns="0" bIns="0" rtlCol="0">
              <a:spAutoFit/>
            </a:bodyPr>
            <a:lstStyle/>
            <a:p>
              <a:pPr algn="l">
                <a:lnSpc>
                  <a:spcPct val="96000"/>
                </a:lnSpc>
              </a:pPr>
              <a:r>
                <a:rPr lang="en-US" sz="1400">
                  <a:solidFill>
                    <a:schemeClr val="tx2"/>
                  </a:solidFill>
                  <a:latin typeface="Microsoft Sans Serif"/>
                  <a:cs typeface="Microsoft Sans Serif" panose="020B0604020202020204" pitchFamily="34" charset="0"/>
                </a:rPr>
                <a:t>time</a:t>
              </a:r>
            </a:p>
          </p:txBody>
        </p:sp>
        <p:cxnSp>
          <p:nvCxnSpPr>
            <p:cNvPr id="25" name="Straight Arrow Connector 24">
              <a:extLst>
                <a:ext uri="{FF2B5EF4-FFF2-40B4-BE49-F238E27FC236}">
                  <a16:creationId xmlns:a16="http://schemas.microsoft.com/office/drawing/2014/main" id="{63A1EE3D-0F3A-4C7E-97C6-D1AB2B2171FF}"/>
                </a:ext>
              </a:extLst>
            </p:cNvPr>
            <p:cNvCxnSpPr>
              <a:cxnSpLocks/>
            </p:cNvCxnSpPr>
            <p:nvPr/>
          </p:nvCxnSpPr>
          <p:spPr>
            <a:xfrm>
              <a:off x="1042736" y="4584715"/>
              <a:ext cx="9085514" cy="0"/>
            </a:xfrm>
            <a:prstGeom prst="straightConnector1">
              <a:avLst/>
            </a:prstGeom>
            <a:grpFill/>
            <a:ln w="28575">
              <a:headEnd type="none" w="sm" len="sm"/>
              <a:tailEnd type="triangle"/>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ADF4BE07-824A-4342-8B89-61097AC3EFE3}"/>
                </a:ext>
              </a:extLst>
            </p:cNvPr>
            <p:cNvCxnSpPr>
              <a:cxnSpLocks/>
            </p:cNvCxnSpPr>
            <p:nvPr/>
          </p:nvCxnSpPr>
          <p:spPr>
            <a:xfrm>
              <a:off x="1042736" y="4376601"/>
              <a:ext cx="9085514" cy="0"/>
            </a:xfrm>
            <a:prstGeom prst="line">
              <a:avLst/>
            </a:prstGeom>
            <a:grpFill/>
            <a:ln w="6350">
              <a:prstDash val="dash"/>
              <a:headEnd type="none" w="sm" len="sm"/>
              <a:tailEnd type="none" w="sm" len="sm"/>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FFDC3C26-BA06-47AA-B643-66439E411D42}"/>
                    </a:ext>
                  </a:extLst>
                </p:cNvPr>
                <p:cNvSpPr txBox="1"/>
                <p:nvPr/>
              </p:nvSpPr>
              <p:spPr>
                <a:xfrm>
                  <a:off x="9364304" y="4322376"/>
                  <a:ext cx="317715" cy="305966"/>
                </a:xfrm>
                <a:prstGeom prst="rect">
                  <a:avLst/>
                </a:prstGeom>
                <a:grpFill/>
              </p:spPr>
              <p:txBody>
                <a:bodyPr wrap="none" lIns="0" tIns="0" rIns="0" bIns="0" rtlCol="0">
                  <a:spAutoFit/>
                </a:bodyPr>
                <a:lstStyle/>
                <a:p>
                  <a:pPr algn="l">
                    <a:lnSpc>
                      <a:spcPct val="96000"/>
                    </a:lnSpc>
                  </a:pPr>
                  <a14:m>
                    <m:oMathPara xmlns:m="http://schemas.openxmlformats.org/officeDocument/2006/math">
                      <m:oMathParaPr>
                        <m:jc m:val="centerGroup"/>
                      </m:oMathParaPr>
                      <m:oMath xmlns:m="http://schemas.openxmlformats.org/officeDocument/2006/math">
                        <m:r>
                          <a:rPr lang="en-US" sz="2000" b="0" i="1" dirty="0" smtClean="0">
                            <a:solidFill>
                              <a:schemeClr val="tx2"/>
                            </a:solidFill>
                            <a:latin typeface="Cambria Math" panose="02040503050406030204" pitchFamily="18" charset="0"/>
                            <a:cs typeface="Microsoft Sans Serif" panose="020B0604020202020204" pitchFamily="34" charset="0"/>
                          </a:rPr>
                          <m:t>⋯</m:t>
                        </m:r>
                      </m:oMath>
                    </m:oMathPara>
                  </a14:m>
                  <a:endParaRPr lang="en-US" sz="2000">
                    <a:solidFill>
                      <a:schemeClr val="tx2"/>
                    </a:solidFill>
                    <a:latin typeface="Microsoft Sans Serif"/>
                    <a:cs typeface="Microsoft Sans Serif" panose="020B0604020202020204" pitchFamily="34" charset="0"/>
                  </a:endParaRPr>
                </a:p>
              </p:txBody>
            </p:sp>
          </mc:Choice>
          <mc:Fallback xmlns="">
            <p:sp>
              <p:nvSpPr>
                <p:cNvPr id="27" name="TextBox 26">
                  <a:extLst>
                    <a:ext uri="{FF2B5EF4-FFF2-40B4-BE49-F238E27FC236}">
                      <a16:creationId xmlns:a16="http://schemas.microsoft.com/office/drawing/2014/main" id="{FFDC3C26-BA06-47AA-B643-66439E411D42}"/>
                    </a:ext>
                  </a:extLst>
                </p:cNvPr>
                <p:cNvSpPr txBox="1">
                  <a:spLocks noRot="1" noChangeAspect="1" noMove="1" noResize="1" noEditPoints="1" noAdjustHandles="1" noChangeArrowheads="1" noChangeShapeType="1" noTextEdit="1"/>
                </p:cNvSpPr>
                <p:nvPr/>
              </p:nvSpPr>
              <p:spPr>
                <a:xfrm>
                  <a:off x="9364304" y="4322376"/>
                  <a:ext cx="317715" cy="305966"/>
                </a:xfrm>
                <a:prstGeom prst="rect">
                  <a:avLst/>
                </a:prstGeom>
                <a:blipFill>
                  <a:blip r:embed="rId2"/>
                  <a:stretch>
                    <a:fillRect l="-4255" r="-4255"/>
                  </a:stretch>
                </a:blipFill>
              </p:spPr>
              <p:txBody>
                <a:bodyPr/>
                <a:lstStyle/>
                <a:p>
                  <a:r>
                    <a:rPr lang="en-US">
                      <a:noFill/>
                    </a:rPr>
                    <a:t> </a:t>
                  </a:r>
                </a:p>
              </p:txBody>
            </p:sp>
          </mc:Fallback>
        </mc:AlternateContent>
        <p:sp>
          <p:nvSpPr>
            <p:cNvPr id="28" name="TextBox 27">
              <a:extLst>
                <a:ext uri="{FF2B5EF4-FFF2-40B4-BE49-F238E27FC236}">
                  <a16:creationId xmlns:a16="http://schemas.microsoft.com/office/drawing/2014/main" id="{D39CF9DE-B782-4BF9-A8D9-4FA71CB8DF02}"/>
                </a:ext>
              </a:extLst>
            </p:cNvPr>
            <p:cNvSpPr txBox="1"/>
            <p:nvPr/>
          </p:nvSpPr>
          <p:spPr>
            <a:xfrm>
              <a:off x="742634" y="4190295"/>
              <a:ext cx="584242" cy="137711"/>
            </a:xfrm>
            <a:prstGeom prst="rect">
              <a:avLst/>
            </a:prstGeom>
            <a:grpFill/>
          </p:spPr>
          <p:txBody>
            <a:bodyPr wrap="none" lIns="0" tIns="0" rIns="0" bIns="0" rtlCol="0">
              <a:spAutoFit/>
            </a:bodyPr>
            <a:lstStyle/>
            <a:p>
              <a:pPr algn="l">
                <a:lnSpc>
                  <a:spcPct val="96000"/>
                </a:lnSpc>
              </a:pPr>
              <a:r>
                <a:rPr lang="en-US" sz="900">
                  <a:solidFill>
                    <a:schemeClr val="tx2"/>
                  </a:solidFill>
                  <a:latin typeface="Microsoft Sans Serif"/>
                  <a:cs typeface="Microsoft Sans Serif" panose="020B0604020202020204" pitchFamily="34" charset="0"/>
                </a:rPr>
                <a:t>-14.3 dBm</a:t>
              </a:r>
            </a:p>
          </p:txBody>
        </p:sp>
        <p:cxnSp>
          <p:nvCxnSpPr>
            <p:cNvPr id="29" name="Straight Arrow Connector 28">
              <a:extLst>
                <a:ext uri="{FF2B5EF4-FFF2-40B4-BE49-F238E27FC236}">
                  <a16:creationId xmlns:a16="http://schemas.microsoft.com/office/drawing/2014/main" id="{A607B0F6-2DAF-44C6-A9A0-137636DF7A86}"/>
                </a:ext>
              </a:extLst>
            </p:cNvPr>
            <p:cNvCxnSpPr>
              <a:cxnSpLocks/>
            </p:cNvCxnSpPr>
            <p:nvPr/>
          </p:nvCxnSpPr>
          <p:spPr>
            <a:xfrm flipV="1">
              <a:off x="1509284" y="2450570"/>
              <a:ext cx="0" cy="945618"/>
            </a:xfrm>
            <a:prstGeom prst="straightConnector1">
              <a:avLst/>
            </a:prstGeom>
            <a:grpFill/>
            <a:ln w="28575">
              <a:headEnd type="none" w="sm" len="sm"/>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93DB8144-374F-4640-8E7A-70D660A04913}"/>
                </a:ext>
              </a:extLst>
            </p:cNvPr>
            <p:cNvCxnSpPr>
              <a:cxnSpLocks/>
            </p:cNvCxnSpPr>
            <p:nvPr/>
          </p:nvCxnSpPr>
          <p:spPr>
            <a:xfrm>
              <a:off x="1517840" y="3399412"/>
              <a:ext cx="840294" cy="0"/>
            </a:xfrm>
            <a:prstGeom prst="straightConnector1">
              <a:avLst/>
            </a:prstGeom>
            <a:grpFill/>
            <a:ln w="6350">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9F55F988-186E-4B6E-ABF7-49833403EC6D}"/>
                </a:ext>
              </a:extLst>
            </p:cNvPr>
            <p:cNvCxnSpPr>
              <a:cxnSpLocks/>
            </p:cNvCxnSpPr>
            <p:nvPr/>
          </p:nvCxnSpPr>
          <p:spPr>
            <a:xfrm>
              <a:off x="2347171" y="3326950"/>
              <a:ext cx="0" cy="218962"/>
            </a:xfrm>
            <a:prstGeom prst="line">
              <a:avLst/>
            </a:prstGeom>
            <a:grpFill/>
            <a:ln w="63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AE5EEAA0-186A-4424-BD70-A89A4D43F69E}"/>
                </a:ext>
              </a:extLst>
            </p:cNvPr>
            <p:cNvCxnSpPr>
              <a:cxnSpLocks/>
            </p:cNvCxnSpPr>
            <p:nvPr/>
          </p:nvCxnSpPr>
          <p:spPr>
            <a:xfrm>
              <a:off x="1511538" y="3326950"/>
              <a:ext cx="0" cy="218962"/>
            </a:xfrm>
            <a:prstGeom prst="line">
              <a:avLst/>
            </a:prstGeom>
            <a:grpFill/>
            <a:ln w="6350">
              <a:headEnd type="none" w="sm" len="sm"/>
              <a:tailEnd type="none" w="sm" len="sm"/>
            </a:ln>
          </p:spPr>
          <p:style>
            <a:lnRef idx="1">
              <a:schemeClr val="dk1"/>
            </a:lnRef>
            <a:fillRef idx="0">
              <a:schemeClr val="dk1"/>
            </a:fillRef>
            <a:effectRef idx="0">
              <a:schemeClr val="dk1"/>
            </a:effectRef>
            <a:fontRef idx="minor">
              <a:schemeClr val="tx1"/>
            </a:fontRef>
          </p:style>
        </p:cxnSp>
        <p:sp>
          <p:nvSpPr>
            <p:cNvPr id="33" name="TextBox 32">
              <a:extLst>
                <a:ext uri="{FF2B5EF4-FFF2-40B4-BE49-F238E27FC236}">
                  <a16:creationId xmlns:a16="http://schemas.microsoft.com/office/drawing/2014/main" id="{887B49F0-1C67-4F3F-B694-7EE673A7616C}"/>
                </a:ext>
              </a:extLst>
            </p:cNvPr>
            <p:cNvSpPr txBox="1"/>
            <p:nvPr/>
          </p:nvSpPr>
          <p:spPr>
            <a:xfrm>
              <a:off x="1732104" y="3428645"/>
              <a:ext cx="435975" cy="122373"/>
            </a:xfrm>
            <a:prstGeom prst="rect">
              <a:avLst/>
            </a:prstGeom>
            <a:grpFill/>
            <a:ln w="6350">
              <a:noFill/>
            </a:ln>
          </p:spPr>
          <p:txBody>
            <a:bodyPr wrap="none" lIns="0" tIns="0" rIns="0" bIns="0" rtlCol="0">
              <a:spAutoFit/>
            </a:bodyPr>
            <a:lstStyle/>
            <a:p>
              <a:pPr algn="ctr">
                <a:lnSpc>
                  <a:spcPct val="96000"/>
                </a:lnSpc>
              </a:pPr>
              <a:r>
                <a:rPr lang="en-US" sz="800">
                  <a:solidFill>
                    <a:schemeClr val="tx2"/>
                  </a:solidFill>
                  <a:latin typeface="Microsoft Sans Serif"/>
                  <a:cs typeface="Microsoft Sans Serif" panose="020B0604020202020204" pitchFamily="34" charset="0"/>
                </a:rPr>
                <a:t>139.4 us</a:t>
              </a:r>
            </a:p>
          </p:txBody>
        </p:sp>
        <p:grpSp>
          <p:nvGrpSpPr>
            <p:cNvPr id="34" name="Group 33">
              <a:extLst>
                <a:ext uri="{FF2B5EF4-FFF2-40B4-BE49-F238E27FC236}">
                  <a16:creationId xmlns:a16="http://schemas.microsoft.com/office/drawing/2014/main" id="{E4E43965-074E-49EB-B947-9E8748BA5BC8}"/>
                </a:ext>
              </a:extLst>
            </p:cNvPr>
            <p:cNvGrpSpPr/>
            <p:nvPr/>
          </p:nvGrpSpPr>
          <p:grpSpPr>
            <a:xfrm>
              <a:off x="4077160" y="2654438"/>
              <a:ext cx="864672" cy="618872"/>
              <a:chOff x="6633597" y="2022389"/>
              <a:chExt cx="864672" cy="618872"/>
            </a:xfrm>
            <a:grpFill/>
          </p:grpSpPr>
          <p:sp>
            <p:nvSpPr>
              <p:cNvPr id="59" name="Rectangle 58">
                <a:extLst>
                  <a:ext uri="{FF2B5EF4-FFF2-40B4-BE49-F238E27FC236}">
                    <a16:creationId xmlns:a16="http://schemas.microsoft.com/office/drawing/2014/main" id="{7F8C1F37-F16E-45C8-8409-A4A49694ED6A}"/>
                  </a:ext>
                </a:extLst>
              </p:cNvPr>
              <p:cNvSpPr/>
              <p:nvPr/>
            </p:nvSpPr>
            <p:spPr>
              <a:xfrm>
                <a:off x="6633597" y="2022389"/>
                <a:ext cx="864672" cy="618872"/>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100">
                    <a:solidFill>
                      <a:schemeClr val="tx1"/>
                    </a:solidFill>
                    <a:latin typeface="Microsoft Sans Serif"/>
                    <a:cs typeface="Microsoft Sans Serif" panose="020B0604020202020204" pitchFamily="34" charset="0"/>
                  </a:rPr>
                  <a:t>Preamble</a:t>
                </a:r>
              </a:p>
            </p:txBody>
          </p:sp>
          <p:sp>
            <p:nvSpPr>
              <p:cNvPr id="60" name="TextBox 59">
                <a:extLst>
                  <a:ext uri="{FF2B5EF4-FFF2-40B4-BE49-F238E27FC236}">
                    <a16:creationId xmlns:a16="http://schemas.microsoft.com/office/drawing/2014/main" id="{1BA2FB3F-DB46-49E3-80AD-CAF13DA01F3E}"/>
                  </a:ext>
                </a:extLst>
              </p:cNvPr>
              <p:cNvSpPr txBox="1"/>
              <p:nvPr/>
            </p:nvSpPr>
            <p:spPr>
              <a:xfrm>
                <a:off x="6893027" y="2455734"/>
                <a:ext cx="390084" cy="122373"/>
              </a:xfrm>
              <a:prstGeom prst="rect">
                <a:avLst/>
              </a:prstGeom>
              <a:grpFill/>
            </p:spPr>
            <p:txBody>
              <a:bodyPr wrap="none" lIns="0" tIns="0" rIns="0" bIns="0" rtlCol="0">
                <a:spAutoFit/>
              </a:bodyPr>
              <a:lstStyle/>
              <a:p>
                <a:pPr algn="l">
                  <a:lnSpc>
                    <a:spcPct val="96000"/>
                  </a:lnSpc>
                </a:pPr>
                <a:r>
                  <a:rPr lang="en-US" sz="800">
                    <a:solidFill>
                      <a:schemeClr val="tx2"/>
                    </a:solidFill>
                    <a:latin typeface="Microsoft Sans Serif"/>
                    <a:cs typeface="Microsoft Sans Serif" panose="020B0604020202020204" pitchFamily="34" charset="0"/>
                  </a:rPr>
                  <a:t>-74 </a:t>
                </a:r>
                <a:r>
                  <a:rPr lang="en-US" sz="800" err="1">
                    <a:solidFill>
                      <a:schemeClr val="tx2"/>
                    </a:solidFill>
                    <a:latin typeface="Microsoft Sans Serif"/>
                    <a:cs typeface="Microsoft Sans Serif" panose="020B0604020202020204" pitchFamily="34" charset="0"/>
                  </a:rPr>
                  <a:t>dBJ</a:t>
                </a:r>
                <a:endParaRPr lang="en-US" sz="800">
                  <a:solidFill>
                    <a:schemeClr val="tx2"/>
                  </a:solidFill>
                  <a:latin typeface="Microsoft Sans Serif"/>
                  <a:cs typeface="Microsoft Sans Serif" panose="020B0604020202020204" pitchFamily="34" charset="0"/>
                </a:endParaRPr>
              </a:p>
            </p:txBody>
          </p:sp>
        </p:grpSp>
        <p:cxnSp>
          <p:nvCxnSpPr>
            <p:cNvPr id="35" name="Straight Arrow Connector 34">
              <a:extLst>
                <a:ext uri="{FF2B5EF4-FFF2-40B4-BE49-F238E27FC236}">
                  <a16:creationId xmlns:a16="http://schemas.microsoft.com/office/drawing/2014/main" id="{EB49216D-D4E5-4AC5-B040-362848745CD7}"/>
                </a:ext>
              </a:extLst>
            </p:cNvPr>
            <p:cNvCxnSpPr>
              <a:cxnSpLocks/>
            </p:cNvCxnSpPr>
            <p:nvPr/>
          </p:nvCxnSpPr>
          <p:spPr>
            <a:xfrm>
              <a:off x="4074290" y="3385166"/>
              <a:ext cx="848784" cy="0"/>
            </a:xfrm>
            <a:prstGeom prst="straightConnector1">
              <a:avLst/>
            </a:prstGeom>
            <a:grpFill/>
            <a:ln w="6350">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A21E407E-6EAB-451D-AA38-8CE68971A449}"/>
                </a:ext>
              </a:extLst>
            </p:cNvPr>
            <p:cNvCxnSpPr>
              <a:cxnSpLocks/>
            </p:cNvCxnSpPr>
            <p:nvPr/>
          </p:nvCxnSpPr>
          <p:spPr>
            <a:xfrm>
              <a:off x="4923074" y="3325403"/>
              <a:ext cx="0" cy="218962"/>
            </a:xfrm>
            <a:prstGeom prst="line">
              <a:avLst/>
            </a:prstGeom>
            <a:grpFill/>
            <a:ln w="63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FA5AB8E9-0DC8-4345-B9CD-D89D3EA1EB06}"/>
                </a:ext>
              </a:extLst>
            </p:cNvPr>
            <p:cNvCxnSpPr>
              <a:cxnSpLocks/>
            </p:cNvCxnSpPr>
            <p:nvPr/>
          </p:nvCxnSpPr>
          <p:spPr>
            <a:xfrm>
              <a:off x="4067988" y="3325403"/>
              <a:ext cx="0" cy="218962"/>
            </a:xfrm>
            <a:prstGeom prst="line">
              <a:avLst/>
            </a:prstGeom>
            <a:grpFill/>
            <a:ln w="6350">
              <a:headEnd type="none" w="sm" len="sm"/>
              <a:tailEnd type="none" w="sm" len="sm"/>
            </a:ln>
          </p:spPr>
          <p:style>
            <a:lnRef idx="1">
              <a:schemeClr val="dk1"/>
            </a:lnRef>
            <a:fillRef idx="0">
              <a:schemeClr val="dk1"/>
            </a:fillRef>
            <a:effectRef idx="0">
              <a:schemeClr val="dk1"/>
            </a:effectRef>
            <a:fontRef idx="minor">
              <a:schemeClr val="tx1"/>
            </a:fontRef>
          </p:style>
        </p:cxnSp>
        <p:sp>
          <p:nvSpPr>
            <p:cNvPr id="38" name="TextBox 37">
              <a:extLst>
                <a:ext uri="{FF2B5EF4-FFF2-40B4-BE49-F238E27FC236}">
                  <a16:creationId xmlns:a16="http://schemas.microsoft.com/office/drawing/2014/main" id="{AB8A7C62-4C4E-417B-B08C-878DB9F5BADC}"/>
                </a:ext>
              </a:extLst>
            </p:cNvPr>
            <p:cNvSpPr txBox="1"/>
            <p:nvPr/>
          </p:nvSpPr>
          <p:spPr>
            <a:xfrm>
              <a:off x="4275584" y="3414399"/>
              <a:ext cx="435975" cy="122373"/>
            </a:xfrm>
            <a:prstGeom prst="rect">
              <a:avLst/>
            </a:prstGeom>
            <a:grpFill/>
            <a:ln w="6350">
              <a:noFill/>
            </a:ln>
          </p:spPr>
          <p:txBody>
            <a:bodyPr wrap="none" lIns="0" tIns="0" rIns="0" bIns="0" rtlCol="0">
              <a:spAutoFit/>
            </a:bodyPr>
            <a:lstStyle/>
            <a:p>
              <a:pPr algn="ctr">
                <a:lnSpc>
                  <a:spcPct val="96000"/>
                </a:lnSpc>
              </a:pPr>
              <a:r>
                <a:rPr lang="en-US" sz="800">
                  <a:solidFill>
                    <a:schemeClr val="tx2"/>
                  </a:solidFill>
                  <a:latin typeface="Microsoft Sans Serif"/>
                  <a:cs typeface="Microsoft Sans Serif" panose="020B0604020202020204" pitchFamily="34" charset="0"/>
                </a:rPr>
                <a:t>139.4 us</a:t>
              </a:r>
            </a:p>
          </p:txBody>
        </p:sp>
        <p:grpSp>
          <p:nvGrpSpPr>
            <p:cNvPr id="41" name="Group 40">
              <a:extLst>
                <a:ext uri="{FF2B5EF4-FFF2-40B4-BE49-F238E27FC236}">
                  <a16:creationId xmlns:a16="http://schemas.microsoft.com/office/drawing/2014/main" id="{5784BEF9-CEBE-49AF-9DAB-DD7393A28E2B}"/>
                </a:ext>
              </a:extLst>
            </p:cNvPr>
            <p:cNvGrpSpPr/>
            <p:nvPr/>
          </p:nvGrpSpPr>
          <p:grpSpPr>
            <a:xfrm>
              <a:off x="4079975" y="3947934"/>
              <a:ext cx="864672" cy="618872"/>
              <a:chOff x="6633597" y="2022389"/>
              <a:chExt cx="864672" cy="618872"/>
            </a:xfrm>
            <a:grpFill/>
          </p:grpSpPr>
          <p:sp>
            <p:nvSpPr>
              <p:cNvPr id="57" name="Rectangle 56">
                <a:extLst>
                  <a:ext uri="{FF2B5EF4-FFF2-40B4-BE49-F238E27FC236}">
                    <a16:creationId xmlns:a16="http://schemas.microsoft.com/office/drawing/2014/main" id="{C551ACC4-8227-4F3D-90B6-8435CDC3AEE1}"/>
                  </a:ext>
                </a:extLst>
              </p:cNvPr>
              <p:cNvSpPr/>
              <p:nvPr/>
            </p:nvSpPr>
            <p:spPr>
              <a:xfrm>
                <a:off x="6633597" y="2022389"/>
                <a:ext cx="864672" cy="618872"/>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100">
                    <a:solidFill>
                      <a:schemeClr val="tx1"/>
                    </a:solidFill>
                    <a:latin typeface="Microsoft Sans Serif"/>
                    <a:cs typeface="Microsoft Sans Serif" panose="020B0604020202020204" pitchFamily="34" charset="0"/>
                  </a:rPr>
                  <a:t>Preamble</a:t>
                </a:r>
              </a:p>
            </p:txBody>
          </p:sp>
          <p:sp>
            <p:nvSpPr>
              <p:cNvPr id="58" name="TextBox 57">
                <a:extLst>
                  <a:ext uri="{FF2B5EF4-FFF2-40B4-BE49-F238E27FC236}">
                    <a16:creationId xmlns:a16="http://schemas.microsoft.com/office/drawing/2014/main" id="{64402AE8-4637-4E3C-A7E0-DB68D2E20AEB}"/>
                  </a:ext>
                </a:extLst>
              </p:cNvPr>
              <p:cNvSpPr txBox="1"/>
              <p:nvPr/>
            </p:nvSpPr>
            <p:spPr>
              <a:xfrm>
                <a:off x="6893027" y="2455734"/>
                <a:ext cx="390084" cy="122373"/>
              </a:xfrm>
              <a:prstGeom prst="rect">
                <a:avLst/>
              </a:prstGeom>
              <a:grpFill/>
            </p:spPr>
            <p:txBody>
              <a:bodyPr wrap="none" lIns="0" tIns="0" rIns="0" bIns="0" rtlCol="0">
                <a:spAutoFit/>
              </a:bodyPr>
              <a:lstStyle/>
              <a:p>
                <a:pPr algn="l">
                  <a:lnSpc>
                    <a:spcPct val="96000"/>
                  </a:lnSpc>
                </a:pPr>
                <a:r>
                  <a:rPr lang="en-US" sz="800">
                    <a:solidFill>
                      <a:schemeClr val="tx2"/>
                    </a:solidFill>
                    <a:latin typeface="Microsoft Sans Serif"/>
                    <a:cs typeface="Microsoft Sans Serif" panose="020B0604020202020204" pitchFamily="34" charset="0"/>
                  </a:rPr>
                  <a:t>-74 </a:t>
                </a:r>
                <a:r>
                  <a:rPr lang="en-US" sz="800" err="1">
                    <a:solidFill>
                      <a:schemeClr val="tx2"/>
                    </a:solidFill>
                    <a:latin typeface="Microsoft Sans Serif"/>
                    <a:cs typeface="Microsoft Sans Serif" panose="020B0604020202020204" pitchFamily="34" charset="0"/>
                  </a:rPr>
                  <a:t>dBJ</a:t>
                </a:r>
                <a:endParaRPr lang="en-US" sz="800">
                  <a:solidFill>
                    <a:schemeClr val="tx2"/>
                  </a:solidFill>
                  <a:latin typeface="Microsoft Sans Serif"/>
                  <a:cs typeface="Microsoft Sans Serif" panose="020B0604020202020204" pitchFamily="34" charset="0"/>
                </a:endParaRPr>
              </a:p>
            </p:txBody>
          </p:sp>
        </p:grpSp>
        <p:grpSp>
          <p:nvGrpSpPr>
            <p:cNvPr id="42" name="Group 41">
              <a:extLst>
                <a:ext uri="{FF2B5EF4-FFF2-40B4-BE49-F238E27FC236}">
                  <a16:creationId xmlns:a16="http://schemas.microsoft.com/office/drawing/2014/main" id="{975EECE4-9834-46BB-9A1F-4664EA97A941}"/>
                </a:ext>
              </a:extLst>
            </p:cNvPr>
            <p:cNvGrpSpPr/>
            <p:nvPr/>
          </p:nvGrpSpPr>
          <p:grpSpPr>
            <a:xfrm>
              <a:off x="6635831" y="3960033"/>
              <a:ext cx="864672" cy="618872"/>
              <a:chOff x="6633597" y="2022389"/>
              <a:chExt cx="864672" cy="618872"/>
            </a:xfrm>
            <a:grpFill/>
          </p:grpSpPr>
          <p:sp>
            <p:nvSpPr>
              <p:cNvPr id="55" name="Rectangle 54">
                <a:extLst>
                  <a:ext uri="{FF2B5EF4-FFF2-40B4-BE49-F238E27FC236}">
                    <a16:creationId xmlns:a16="http://schemas.microsoft.com/office/drawing/2014/main" id="{0ED6F70B-954C-4922-9141-A6F4F9AACCFE}"/>
                  </a:ext>
                </a:extLst>
              </p:cNvPr>
              <p:cNvSpPr/>
              <p:nvPr/>
            </p:nvSpPr>
            <p:spPr>
              <a:xfrm>
                <a:off x="6633597" y="2022389"/>
                <a:ext cx="864672" cy="618872"/>
              </a:xfrm>
              <a:prstGeom prst="rect">
                <a:avLst/>
              </a:pr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100">
                    <a:solidFill>
                      <a:schemeClr val="tx1"/>
                    </a:solidFill>
                    <a:latin typeface="Microsoft Sans Serif"/>
                    <a:cs typeface="Microsoft Sans Serif" panose="020B0604020202020204" pitchFamily="34" charset="0"/>
                  </a:rPr>
                  <a:t>Preamble</a:t>
                </a:r>
              </a:p>
            </p:txBody>
          </p:sp>
          <p:sp>
            <p:nvSpPr>
              <p:cNvPr id="56" name="TextBox 55">
                <a:extLst>
                  <a:ext uri="{FF2B5EF4-FFF2-40B4-BE49-F238E27FC236}">
                    <a16:creationId xmlns:a16="http://schemas.microsoft.com/office/drawing/2014/main" id="{F5CCAAA4-1238-424F-81F6-90A1A3FA1272}"/>
                  </a:ext>
                </a:extLst>
              </p:cNvPr>
              <p:cNvSpPr txBox="1"/>
              <p:nvPr/>
            </p:nvSpPr>
            <p:spPr>
              <a:xfrm>
                <a:off x="6893027" y="2455734"/>
                <a:ext cx="390084" cy="122373"/>
              </a:xfrm>
              <a:prstGeom prst="rect">
                <a:avLst/>
              </a:prstGeom>
              <a:grpFill/>
            </p:spPr>
            <p:txBody>
              <a:bodyPr wrap="none" lIns="0" tIns="0" rIns="0" bIns="0" rtlCol="0">
                <a:spAutoFit/>
              </a:bodyPr>
              <a:lstStyle/>
              <a:p>
                <a:pPr algn="l">
                  <a:lnSpc>
                    <a:spcPct val="96000"/>
                  </a:lnSpc>
                </a:pPr>
                <a:r>
                  <a:rPr lang="en-US" sz="800">
                    <a:solidFill>
                      <a:schemeClr val="tx2"/>
                    </a:solidFill>
                    <a:latin typeface="Microsoft Sans Serif"/>
                    <a:cs typeface="Microsoft Sans Serif" panose="020B0604020202020204" pitchFamily="34" charset="0"/>
                  </a:rPr>
                  <a:t>-74 </a:t>
                </a:r>
                <a:r>
                  <a:rPr lang="en-US" sz="800" err="1">
                    <a:solidFill>
                      <a:schemeClr val="tx2"/>
                    </a:solidFill>
                    <a:latin typeface="Microsoft Sans Serif"/>
                    <a:cs typeface="Microsoft Sans Serif" panose="020B0604020202020204" pitchFamily="34" charset="0"/>
                  </a:rPr>
                  <a:t>dBJ</a:t>
                </a:r>
                <a:endParaRPr lang="en-US" sz="800">
                  <a:solidFill>
                    <a:schemeClr val="tx2"/>
                  </a:solidFill>
                  <a:latin typeface="Microsoft Sans Serif"/>
                  <a:cs typeface="Microsoft Sans Serif" panose="020B0604020202020204" pitchFamily="34" charset="0"/>
                </a:endParaRPr>
              </a:p>
            </p:txBody>
          </p:sp>
        </p:grpSp>
        <p:cxnSp>
          <p:nvCxnSpPr>
            <p:cNvPr id="43" name="Straight Connector 42">
              <a:extLst>
                <a:ext uri="{FF2B5EF4-FFF2-40B4-BE49-F238E27FC236}">
                  <a16:creationId xmlns:a16="http://schemas.microsoft.com/office/drawing/2014/main" id="{B9EC739C-D44C-4187-92EC-313F158D9739}"/>
                </a:ext>
              </a:extLst>
            </p:cNvPr>
            <p:cNvCxnSpPr>
              <a:cxnSpLocks/>
            </p:cNvCxnSpPr>
            <p:nvPr/>
          </p:nvCxnSpPr>
          <p:spPr>
            <a:xfrm>
              <a:off x="1211433" y="3946201"/>
              <a:ext cx="9085514" cy="0"/>
            </a:xfrm>
            <a:prstGeom prst="line">
              <a:avLst/>
            </a:prstGeom>
            <a:grpFill/>
            <a:ln w="6350">
              <a:prstDash val="dash"/>
              <a:headEnd type="none" w="sm" len="sm"/>
              <a:tailEnd type="none" w="sm" len="sm"/>
            </a:ln>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08C149A0-C0BD-4203-BEE6-3A6438505353}"/>
                </a:ext>
              </a:extLst>
            </p:cNvPr>
            <p:cNvSpPr txBox="1"/>
            <p:nvPr/>
          </p:nvSpPr>
          <p:spPr>
            <a:xfrm>
              <a:off x="872791" y="3782822"/>
              <a:ext cx="513639" cy="137711"/>
            </a:xfrm>
            <a:prstGeom prst="rect">
              <a:avLst/>
            </a:prstGeom>
            <a:grpFill/>
          </p:spPr>
          <p:txBody>
            <a:bodyPr wrap="none" lIns="0" tIns="0" rIns="0" bIns="0" rtlCol="0">
              <a:spAutoFit/>
            </a:bodyPr>
            <a:lstStyle/>
            <a:p>
              <a:pPr algn="l">
                <a:lnSpc>
                  <a:spcPct val="96000"/>
                </a:lnSpc>
              </a:pPr>
              <a:r>
                <a:rPr lang="en-US" sz="900">
                  <a:solidFill>
                    <a:schemeClr val="tx2"/>
                  </a:solidFill>
                  <a:latin typeface="Microsoft Sans Serif"/>
                  <a:cs typeface="Microsoft Sans Serif" panose="020B0604020202020204" pitchFamily="34" charset="0"/>
                </a:rPr>
                <a:t>-5.8 dBm</a:t>
              </a:r>
            </a:p>
          </p:txBody>
        </p:sp>
        <p:cxnSp>
          <p:nvCxnSpPr>
            <p:cNvPr id="48" name="Straight Connector 47">
              <a:extLst>
                <a:ext uri="{FF2B5EF4-FFF2-40B4-BE49-F238E27FC236}">
                  <a16:creationId xmlns:a16="http://schemas.microsoft.com/office/drawing/2014/main" id="{E08C5EA1-B14A-4198-A6DC-59BA450A0938}"/>
                </a:ext>
              </a:extLst>
            </p:cNvPr>
            <p:cNvCxnSpPr>
              <a:cxnSpLocks/>
            </p:cNvCxnSpPr>
            <p:nvPr/>
          </p:nvCxnSpPr>
          <p:spPr>
            <a:xfrm>
              <a:off x="4077160" y="4578905"/>
              <a:ext cx="0" cy="297221"/>
            </a:xfrm>
            <a:prstGeom prst="line">
              <a:avLst/>
            </a:prstGeom>
            <a:grpFill/>
            <a:ln>
              <a:headEnd type="none" w="sm" len="sm"/>
              <a:tailEnd type="none" w="sm" len="sm"/>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60EBED2F-8AD2-4345-ABE7-87055D831458}"/>
                </a:ext>
              </a:extLst>
            </p:cNvPr>
            <p:cNvSpPr txBox="1"/>
            <p:nvPr/>
          </p:nvSpPr>
          <p:spPr>
            <a:xfrm>
              <a:off x="1800211" y="2484669"/>
              <a:ext cx="296533" cy="137711"/>
            </a:xfrm>
            <a:prstGeom prst="rect">
              <a:avLst/>
            </a:prstGeom>
            <a:grpFill/>
          </p:spPr>
          <p:txBody>
            <a:bodyPr wrap="none" lIns="0" tIns="0" rIns="0" bIns="0" rtlCol="0">
              <a:spAutoFit/>
            </a:bodyPr>
            <a:lstStyle/>
            <a:p>
              <a:pPr algn="l">
                <a:lnSpc>
                  <a:spcPct val="96000"/>
                </a:lnSpc>
              </a:pPr>
              <a:r>
                <a:rPr lang="en-US" sz="900">
                  <a:solidFill>
                    <a:schemeClr val="tx2"/>
                  </a:solidFill>
                  <a:latin typeface="Microsoft Sans Serif"/>
                  <a:cs typeface="Microsoft Sans Serif" panose="020B0604020202020204" pitchFamily="34" charset="0"/>
                </a:rPr>
                <a:t>UWB</a:t>
              </a:r>
            </a:p>
          </p:txBody>
        </p:sp>
        <p:sp>
          <p:nvSpPr>
            <p:cNvPr id="51" name="TextBox 50">
              <a:extLst>
                <a:ext uri="{FF2B5EF4-FFF2-40B4-BE49-F238E27FC236}">
                  <a16:creationId xmlns:a16="http://schemas.microsoft.com/office/drawing/2014/main" id="{6C1A73E4-17BE-4805-8A5F-7EE8C68002A1}"/>
                </a:ext>
              </a:extLst>
            </p:cNvPr>
            <p:cNvSpPr txBox="1"/>
            <p:nvPr/>
          </p:nvSpPr>
          <p:spPr>
            <a:xfrm>
              <a:off x="4352820" y="2469060"/>
              <a:ext cx="296533" cy="137711"/>
            </a:xfrm>
            <a:prstGeom prst="rect">
              <a:avLst/>
            </a:prstGeom>
            <a:grpFill/>
          </p:spPr>
          <p:txBody>
            <a:bodyPr wrap="none" lIns="0" tIns="0" rIns="0" bIns="0" rtlCol="0">
              <a:spAutoFit/>
            </a:bodyPr>
            <a:lstStyle/>
            <a:p>
              <a:pPr algn="l">
                <a:lnSpc>
                  <a:spcPct val="96000"/>
                </a:lnSpc>
              </a:pPr>
              <a:r>
                <a:rPr lang="en-US" sz="900">
                  <a:solidFill>
                    <a:schemeClr val="tx2"/>
                  </a:solidFill>
                  <a:latin typeface="Microsoft Sans Serif"/>
                  <a:cs typeface="Microsoft Sans Serif" panose="020B0604020202020204" pitchFamily="34" charset="0"/>
                </a:rPr>
                <a:t>UWB</a:t>
              </a:r>
            </a:p>
          </p:txBody>
        </p:sp>
        <p:sp>
          <p:nvSpPr>
            <p:cNvPr id="52" name="TextBox 51">
              <a:extLst>
                <a:ext uri="{FF2B5EF4-FFF2-40B4-BE49-F238E27FC236}">
                  <a16:creationId xmlns:a16="http://schemas.microsoft.com/office/drawing/2014/main" id="{4F255FF0-627E-4AC4-AF83-5CAE87B73DD0}"/>
                </a:ext>
              </a:extLst>
            </p:cNvPr>
            <p:cNvSpPr txBox="1"/>
            <p:nvPr/>
          </p:nvSpPr>
          <p:spPr>
            <a:xfrm>
              <a:off x="1920623" y="4194145"/>
              <a:ext cx="296533" cy="137711"/>
            </a:xfrm>
            <a:prstGeom prst="rect">
              <a:avLst/>
            </a:prstGeom>
            <a:grpFill/>
          </p:spPr>
          <p:txBody>
            <a:bodyPr wrap="none" lIns="0" tIns="0" rIns="0" bIns="0" rtlCol="0">
              <a:spAutoFit/>
            </a:bodyPr>
            <a:lstStyle/>
            <a:p>
              <a:pPr algn="l">
                <a:lnSpc>
                  <a:spcPct val="96000"/>
                </a:lnSpc>
              </a:pPr>
              <a:r>
                <a:rPr lang="en-US" sz="900">
                  <a:solidFill>
                    <a:schemeClr val="tx2"/>
                  </a:solidFill>
                  <a:latin typeface="Microsoft Sans Serif"/>
                  <a:cs typeface="Microsoft Sans Serif" panose="020B0604020202020204" pitchFamily="34" charset="0"/>
                </a:rPr>
                <a:t>UWB</a:t>
              </a:r>
            </a:p>
          </p:txBody>
        </p:sp>
        <p:sp>
          <p:nvSpPr>
            <p:cNvPr id="53" name="TextBox 52">
              <a:extLst>
                <a:ext uri="{FF2B5EF4-FFF2-40B4-BE49-F238E27FC236}">
                  <a16:creationId xmlns:a16="http://schemas.microsoft.com/office/drawing/2014/main" id="{DE8247BF-C4E9-490D-BCA9-C1A5314AA375}"/>
                </a:ext>
              </a:extLst>
            </p:cNvPr>
            <p:cNvSpPr txBox="1"/>
            <p:nvPr/>
          </p:nvSpPr>
          <p:spPr>
            <a:xfrm>
              <a:off x="4327240" y="3733066"/>
              <a:ext cx="296533" cy="137711"/>
            </a:xfrm>
            <a:prstGeom prst="rect">
              <a:avLst/>
            </a:prstGeom>
            <a:grpFill/>
          </p:spPr>
          <p:txBody>
            <a:bodyPr wrap="none" lIns="0" tIns="0" rIns="0" bIns="0" rtlCol="0">
              <a:spAutoFit/>
            </a:bodyPr>
            <a:lstStyle/>
            <a:p>
              <a:pPr algn="l">
                <a:lnSpc>
                  <a:spcPct val="96000"/>
                </a:lnSpc>
              </a:pPr>
              <a:r>
                <a:rPr lang="en-US" sz="900">
                  <a:solidFill>
                    <a:schemeClr val="tx2"/>
                  </a:solidFill>
                  <a:latin typeface="Microsoft Sans Serif"/>
                  <a:cs typeface="Microsoft Sans Serif" panose="020B0604020202020204" pitchFamily="34" charset="0"/>
                </a:rPr>
                <a:t>UWB</a:t>
              </a:r>
            </a:p>
          </p:txBody>
        </p:sp>
        <p:sp>
          <p:nvSpPr>
            <p:cNvPr id="54" name="TextBox 53">
              <a:extLst>
                <a:ext uri="{FF2B5EF4-FFF2-40B4-BE49-F238E27FC236}">
                  <a16:creationId xmlns:a16="http://schemas.microsoft.com/office/drawing/2014/main" id="{8F971520-19A1-4113-8BE5-467CD0755236}"/>
                </a:ext>
              </a:extLst>
            </p:cNvPr>
            <p:cNvSpPr txBox="1"/>
            <p:nvPr/>
          </p:nvSpPr>
          <p:spPr>
            <a:xfrm>
              <a:off x="6893027" y="3758627"/>
              <a:ext cx="296533" cy="137711"/>
            </a:xfrm>
            <a:prstGeom prst="rect">
              <a:avLst/>
            </a:prstGeom>
            <a:grpFill/>
          </p:spPr>
          <p:txBody>
            <a:bodyPr wrap="none" lIns="0" tIns="0" rIns="0" bIns="0" rtlCol="0">
              <a:spAutoFit/>
            </a:bodyPr>
            <a:lstStyle/>
            <a:p>
              <a:pPr algn="l">
                <a:lnSpc>
                  <a:spcPct val="96000"/>
                </a:lnSpc>
              </a:pPr>
              <a:r>
                <a:rPr lang="en-US" sz="900">
                  <a:solidFill>
                    <a:schemeClr val="tx2"/>
                  </a:solidFill>
                  <a:latin typeface="Microsoft Sans Serif"/>
                  <a:cs typeface="Microsoft Sans Serif" panose="020B0604020202020204" pitchFamily="34" charset="0"/>
                </a:rPr>
                <a:t>UWB</a:t>
              </a:r>
            </a:p>
          </p:txBody>
        </p:sp>
      </p:grpSp>
      <p:cxnSp>
        <p:nvCxnSpPr>
          <p:cNvPr id="61" name="Straight Arrow Connector 60">
            <a:extLst>
              <a:ext uri="{FF2B5EF4-FFF2-40B4-BE49-F238E27FC236}">
                <a16:creationId xmlns:a16="http://schemas.microsoft.com/office/drawing/2014/main" id="{44B1A451-2B78-4165-B0A1-EF28B4D02217}"/>
              </a:ext>
            </a:extLst>
          </p:cNvPr>
          <p:cNvCxnSpPr>
            <a:cxnSpLocks/>
          </p:cNvCxnSpPr>
          <p:nvPr/>
        </p:nvCxnSpPr>
        <p:spPr>
          <a:xfrm>
            <a:off x="449728" y="4899985"/>
            <a:ext cx="3151100" cy="0"/>
          </a:xfrm>
          <a:prstGeom prst="straightConnector1">
            <a:avLst/>
          </a:prstGeom>
          <a:solidFill>
            <a:schemeClr val="accent5">
              <a:lumMod val="20000"/>
              <a:lumOff val="80000"/>
            </a:schemeClr>
          </a:solidFill>
          <a:ln w="19050">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63" name="Straight Arrow Connector 62">
            <a:extLst>
              <a:ext uri="{FF2B5EF4-FFF2-40B4-BE49-F238E27FC236}">
                <a16:creationId xmlns:a16="http://schemas.microsoft.com/office/drawing/2014/main" id="{0CBE8538-22DB-46FD-B907-268495FC656B}"/>
              </a:ext>
            </a:extLst>
          </p:cNvPr>
          <p:cNvCxnSpPr>
            <a:cxnSpLocks/>
          </p:cNvCxnSpPr>
          <p:nvPr/>
        </p:nvCxnSpPr>
        <p:spPr>
          <a:xfrm>
            <a:off x="3609158" y="4899985"/>
            <a:ext cx="5887725" cy="0"/>
          </a:xfrm>
          <a:prstGeom prst="straightConnector1">
            <a:avLst/>
          </a:prstGeom>
          <a:solidFill>
            <a:schemeClr val="accent5">
              <a:lumMod val="20000"/>
              <a:lumOff val="80000"/>
            </a:schemeClr>
          </a:solidFill>
          <a:ln w="19050">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66" name="TextBox 65">
            <a:extLst>
              <a:ext uri="{FF2B5EF4-FFF2-40B4-BE49-F238E27FC236}">
                <a16:creationId xmlns:a16="http://schemas.microsoft.com/office/drawing/2014/main" id="{2CD52785-D916-4C39-95E6-1F0BEF81B849}"/>
              </a:ext>
            </a:extLst>
          </p:cNvPr>
          <p:cNvSpPr txBox="1"/>
          <p:nvPr/>
        </p:nvSpPr>
        <p:spPr>
          <a:xfrm>
            <a:off x="1277077" y="4864358"/>
            <a:ext cx="1885113" cy="369332"/>
          </a:xfrm>
          <a:prstGeom prst="rect">
            <a:avLst/>
          </a:prstGeom>
          <a:noFill/>
        </p:spPr>
        <p:txBody>
          <a:bodyPr wrap="square" rtlCol="0">
            <a:spAutoFit/>
          </a:bodyPr>
          <a:lstStyle/>
          <a:p>
            <a:r>
              <a:rPr lang="en-US" sz="1800" dirty="0">
                <a:solidFill>
                  <a:srgbClr val="002060"/>
                </a:solidFill>
              </a:rPr>
              <a:t>Initial Sync Phase</a:t>
            </a:r>
          </a:p>
        </p:txBody>
      </p:sp>
      <p:sp>
        <p:nvSpPr>
          <p:cNvPr id="67" name="TextBox 66">
            <a:extLst>
              <a:ext uri="{FF2B5EF4-FFF2-40B4-BE49-F238E27FC236}">
                <a16:creationId xmlns:a16="http://schemas.microsoft.com/office/drawing/2014/main" id="{8A7AA532-0EFA-44A6-83AF-66AFAE3E17DC}"/>
              </a:ext>
            </a:extLst>
          </p:cNvPr>
          <p:cNvSpPr txBox="1"/>
          <p:nvPr/>
        </p:nvSpPr>
        <p:spPr>
          <a:xfrm>
            <a:off x="6002428" y="4852649"/>
            <a:ext cx="2898290" cy="369332"/>
          </a:xfrm>
          <a:prstGeom prst="rect">
            <a:avLst/>
          </a:prstGeom>
          <a:noFill/>
        </p:spPr>
        <p:txBody>
          <a:bodyPr wrap="square" rtlCol="0">
            <a:spAutoFit/>
          </a:bodyPr>
          <a:lstStyle/>
          <a:p>
            <a:r>
              <a:rPr lang="en-US" sz="1800" dirty="0">
                <a:solidFill>
                  <a:srgbClr val="002060"/>
                </a:solidFill>
              </a:rPr>
              <a:t>UWB Measurement Phase</a:t>
            </a:r>
          </a:p>
        </p:txBody>
      </p:sp>
    </p:spTree>
    <p:extLst>
      <p:ext uri="{BB962C8B-B14F-4D97-AF65-F5344CB8AC3E}">
        <p14:creationId xmlns:p14="http://schemas.microsoft.com/office/powerpoint/2010/main" val="1362651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18A37-AE2E-455F-8064-601109842FFE}"/>
              </a:ext>
            </a:extLst>
          </p:cNvPr>
          <p:cNvSpPr>
            <a:spLocks noGrp="1"/>
          </p:cNvSpPr>
          <p:nvPr>
            <p:ph type="title"/>
          </p:nvPr>
        </p:nvSpPr>
        <p:spPr>
          <a:xfrm>
            <a:off x="690033" y="419753"/>
            <a:ext cx="8288868" cy="1136227"/>
          </a:xfrm>
        </p:spPr>
        <p:txBody>
          <a:bodyPr/>
          <a:lstStyle/>
          <a:p>
            <a:r>
              <a:rPr lang="en-US" dirty="0"/>
              <a:t>Suggestions</a:t>
            </a:r>
          </a:p>
        </p:txBody>
      </p:sp>
      <p:sp>
        <p:nvSpPr>
          <p:cNvPr id="3" name="Content Placeholder 2">
            <a:extLst>
              <a:ext uri="{FF2B5EF4-FFF2-40B4-BE49-F238E27FC236}">
                <a16:creationId xmlns:a16="http://schemas.microsoft.com/office/drawing/2014/main" id="{7FBAD074-0876-46B7-B80F-4B9B58D2CADB}"/>
              </a:ext>
            </a:extLst>
          </p:cNvPr>
          <p:cNvSpPr>
            <a:spLocks noGrp="1"/>
          </p:cNvSpPr>
          <p:nvPr>
            <p:ph idx="1"/>
          </p:nvPr>
        </p:nvSpPr>
        <p:spPr>
          <a:xfrm>
            <a:off x="510771" y="1463886"/>
            <a:ext cx="8647392" cy="4387427"/>
          </a:xfrm>
        </p:spPr>
        <p:txBody>
          <a:bodyPr/>
          <a:lstStyle/>
          <a:p>
            <a:r>
              <a:rPr lang="en-US" sz="2000" dirty="0"/>
              <a:t>15.4ab defines an open interface to enable different technologies for phase 1 initial synchronization</a:t>
            </a:r>
          </a:p>
          <a:p>
            <a:pPr lvl="1"/>
            <a:r>
              <a:rPr lang="en-US" sz="2000" dirty="0"/>
              <a:t>Interface can define the parameters needed to support the following UWB measurement and specify the timing and frequency synchronization accuracy requirements </a:t>
            </a:r>
          </a:p>
          <a:p>
            <a:pPr lvl="1"/>
            <a:r>
              <a:rPr lang="en-US" sz="2000" dirty="0"/>
              <a:t>May define an UWB option for initial sync</a:t>
            </a:r>
          </a:p>
          <a:p>
            <a:pPr lvl="1"/>
            <a:r>
              <a:rPr lang="en-US" sz="2000" dirty="0"/>
              <a:t>For 15.4 NB PHY in UNII-3 band, need to define coexistence rules (LBT) and potential operating parameters (periodicity, duty cycle </a:t>
            </a:r>
            <a:r>
              <a:rPr lang="en-US" sz="2000" dirty="0" err="1"/>
              <a:t>etc</a:t>
            </a:r>
            <a:r>
              <a:rPr lang="en-US" sz="2000" dirty="0"/>
              <a:t>) to help in-device coexistence   </a:t>
            </a:r>
          </a:p>
          <a:p>
            <a:r>
              <a:rPr lang="en-US" sz="2000" dirty="0"/>
              <a:t>For phase II UWB measurement, need to discuss on more details, .e.g.</a:t>
            </a:r>
          </a:p>
          <a:p>
            <a:pPr lvl="1"/>
            <a:r>
              <a:rPr lang="en-US" sz="2000" dirty="0"/>
              <a:t>Duration range of UWB segment in each 1ms</a:t>
            </a:r>
          </a:p>
          <a:p>
            <a:pPr lvl="1"/>
            <a:r>
              <a:rPr lang="en-US" sz="2000" dirty="0"/>
              <a:t>Need of security: current proposal in [1-4] doesn’t include security</a:t>
            </a:r>
          </a:p>
          <a:p>
            <a:pPr lvl="2"/>
            <a:r>
              <a:rPr lang="en-US" sz="1800" dirty="0"/>
              <a:t>Any use cases that do not require security?</a:t>
            </a:r>
          </a:p>
          <a:p>
            <a:pPr lvl="1"/>
            <a:r>
              <a:rPr lang="en-US" sz="2000" dirty="0"/>
              <a:t>Impact of clock/frequency/phase drift to the combining over multiple 1ms</a:t>
            </a:r>
          </a:p>
          <a:p>
            <a:endParaRPr lang="en-US" sz="2000" dirty="0"/>
          </a:p>
          <a:p>
            <a:endParaRPr lang="en-US" sz="2000" dirty="0"/>
          </a:p>
          <a:p>
            <a:pPr lvl="1"/>
            <a:endParaRPr lang="en-US" sz="2000" dirty="0"/>
          </a:p>
          <a:p>
            <a:pPr lvl="1"/>
            <a:endParaRPr lang="en-US" sz="2000" dirty="0"/>
          </a:p>
        </p:txBody>
      </p:sp>
      <p:sp>
        <p:nvSpPr>
          <p:cNvPr id="4" name="Slide Number Placeholder 3">
            <a:extLst>
              <a:ext uri="{FF2B5EF4-FFF2-40B4-BE49-F238E27FC236}">
                <a16:creationId xmlns:a16="http://schemas.microsoft.com/office/drawing/2014/main" id="{A2A7140F-D988-4D8B-A014-EEFA1EA601E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2F387AF7-C5E6-45B4-A0ED-F2A4817BDC4B}"/>
              </a:ext>
            </a:extLst>
          </p:cNvPr>
          <p:cNvSpPr>
            <a:spLocks noGrp="1"/>
          </p:cNvSpPr>
          <p:nvPr>
            <p:ph type="ftr" idx="4294967295"/>
          </p:nvPr>
        </p:nvSpPr>
        <p:spPr>
          <a:xfrm>
            <a:off x="5715006" y="6907109"/>
            <a:ext cx="3396821" cy="245533"/>
          </a:xfrm>
          <a:prstGeom prst="rect">
            <a:avLst/>
          </a:prstGeom>
        </p:spPr>
        <p:txBody>
          <a:bodyPr/>
          <a:lstStyle/>
          <a:p>
            <a:r>
              <a:rPr lang="en-GB"/>
              <a:t>P. Pakrooh et. al (Qualcomm)</a:t>
            </a:r>
          </a:p>
        </p:txBody>
      </p:sp>
      <p:sp>
        <p:nvSpPr>
          <p:cNvPr id="6" name="Date Placeholder 5">
            <a:extLst>
              <a:ext uri="{FF2B5EF4-FFF2-40B4-BE49-F238E27FC236}">
                <a16:creationId xmlns:a16="http://schemas.microsoft.com/office/drawing/2014/main" id="{461507E6-5B60-441D-B446-C8323968BB9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88773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E7AFB-2A1D-40B4-87B4-8A95E3C9CAB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B43684D-05D3-4590-8D71-763660C69FD5}"/>
              </a:ext>
            </a:extLst>
          </p:cNvPr>
          <p:cNvSpPr>
            <a:spLocks noGrp="1"/>
          </p:cNvSpPr>
          <p:nvPr>
            <p:ph idx="1"/>
          </p:nvPr>
        </p:nvSpPr>
        <p:spPr/>
        <p:txBody>
          <a:bodyPr/>
          <a:lstStyle/>
          <a:p>
            <a:pPr marL="0" indent="0">
              <a:buNone/>
            </a:pPr>
            <a:r>
              <a:rPr lang="en-US" dirty="0"/>
              <a:t>[1] 15-22-0064-04ab Potentials of narrowband assisted UWB</a:t>
            </a:r>
          </a:p>
          <a:p>
            <a:pPr marL="0" indent="0">
              <a:buNone/>
            </a:pPr>
            <a:r>
              <a:rPr lang="en-US" dirty="0"/>
              <a:t>[2] 15-22-0074-04ab Link budget analysis for NBA-MMS</a:t>
            </a:r>
          </a:p>
          <a:p>
            <a:pPr marL="0" indent="0">
              <a:buNone/>
            </a:pPr>
            <a:r>
              <a:rPr lang="en-US" dirty="0"/>
              <a:t>[3] 15-21-0593-04ab More on NBA-MMS</a:t>
            </a:r>
          </a:p>
          <a:p>
            <a:pPr marL="0" indent="0">
              <a:buNone/>
            </a:pPr>
            <a:r>
              <a:rPr lang="en-US" dirty="0"/>
              <a:t>[4] 15-21-0409-04ab Narrowband assisted multi-millisecond UWB</a:t>
            </a:r>
          </a:p>
          <a:p>
            <a:pPr marL="0" indent="0">
              <a:buNone/>
            </a:pPr>
            <a:r>
              <a:rPr lang="en-US" dirty="0"/>
              <a:t> </a:t>
            </a:r>
          </a:p>
        </p:txBody>
      </p:sp>
      <p:sp>
        <p:nvSpPr>
          <p:cNvPr id="4" name="Slide Number Placeholder 3">
            <a:extLst>
              <a:ext uri="{FF2B5EF4-FFF2-40B4-BE49-F238E27FC236}">
                <a16:creationId xmlns:a16="http://schemas.microsoft.com/office/drawing/2014/main" id="{0B466905-DC3B-4F4B-8441-30988BB78F2A}"/>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Date Placeholder 4">
            <a:extLst>
              <a:ext uri="{FF2B5EF4-FFF2-40B4-BE49-F238E27FC236}">
                <a16:creationId xmlns:a16="http://schemas.microsoft.com/office/drawing/2014/main" id="{F2A38651-AEB1-4DCF-AC5E-28A017B45EA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3476331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4" ma:contentTypeDescription="Create a new document." ma:contentTypeScope="" ma:versionID="583e9631246e2d90ed09bca9bbbabc39">
  <xsd:schema xmlns:xsd="http://www.w3.org/2001/XMLSchema" xmlns:xs="http://www.w3.org/2001/XMLSchema" xmlns:p="http://schemas.microsoft.com/office/2006/metadata/properties" xmlns:ns2="791cce78-ca2d-40de-8329-c43c272c8ba1" targetNamespace="http://schemas.microsoft.com/office/2006/metadata/properties" ma:root="true" ma:fieldsID="b3cd596968283a1eae684b05a2e1fde6" ns2:_="">
    <xsd:import namespace="791cce78-ca2d-40de-8329-c43c272c8b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508BCB-4C98-4D9D-B1D1-79CEF24D056F}">
  <ds:schemaRefs>
    <ds:schemaRef ds:uri="http://purl.org/dc/terms/"/>
    <ds:schemaRef ds:uri="http://schemas.microsoft.com/office/2006/documentManagement/types"/>
    <ds:schemaRef ds:uri="791cce78-ca2d-40de-8329-c43c272c8ba1"/>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2C9C46D1-17FA-4FB1-9CAE-FA04FB4A5B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8281</TotalTime>
  <Words>934</Words>
  <Application>Microsoft Office PowerPoint</Application>
  <PresentationFormat>Custom</PresentationFormat>
  <Paragraphs>149</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 Math</vt:lpstr>
      <vt:lpstr>Courier New</vt:lpstr>
      <vt:lpstr>Microsoft Sans Serif</vt:lpstr>
      <vt:lpstr>Times New Roman</vt:lpstr>
      <vt:lpstr>Office Theme</vt:lpstr>
      <vt:lpstr>PowerPoint Presentation</vt:lpstr>
      <vt:lpstr>PowerPoint Presentation</vt:lpstr>
      <vt:lpstr>Overview </vt:lpstr>
      <vt:lpstr>Discussion on 15.4 O-QPSK NB in UNII-3 </vt:lpstr>
      <vt:lpstr>New Framework</vt:lpstr>
      <vt:lpstr>Example of UWB-based Initial Synchronization</vt:lpstr>
      <vt:lpstr>Suggestions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Bin Tian</cp:lastModifiedBy>
  <cp:revision>9</cp:revision>
  <cp:lastPrinted>2017-11-22T00:49:17Z</cp:lastPrinted>
  <dcterms:created xsi:type="dcterms:W3CDTF">2014-10-30T17:06:39Z</dcterms:created>
  <dcterms:modified xsi:type="dcterms:W3CDTF">2022-03-10T06:15:15Z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0x010100C4B1929905980842A93D9875EEB04DBF</vt:lpwstr>
  </property>
  <property fmtid="{D5CDD505-2E9C-101B-9397-08002B2CF9AE}" pid="8" name="_dlc_DocIdItemGuid">
    <vt:lpwstr>5c1725ff-38e2-460a-b11c-c74540d52e53</vt:lpwstr>
  </property>
</Properties>
</file>