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 id="2147483660" r:id="rId2"/>
  </p:sldMasterIdLst>
  <p:notesMasterIdLst>
    <p:notesMasterId r:id="rId16"/>
  </p:notesMasterIdLst>
  <p:handoutMasterIdLst>
    <p:handoutMasterId r:id="rId17"/>
  </p:handoutMasterIdLst>
  <p:sldIdLst>
    <p:sldId id="259" r:id="rId3"/>
    <p:sldId id="258" r:id="rId4"/>
    <p:sldId id="340" r:id="rId5"/>
    <p:sldId id="359" r:id="rId6"/>
    <p:sldId id="365" r:id="rId7"/>
    <p:sldId id="366" r:id="rId8"/>
    <p:sldId id="373" r:id="rId9"/>
    <p:sldId id="354" r:id="rId10"/>
    <p:sldId id="367" r:id="rId11"/>
    <p:sldId id="368" r:id="rId12"/>
    <p:sldId id="372" r:id="rId13"/>
    <p:sldId id="343" r:id="rId14"/>
    <p:sldId id="351" r:id="rId1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595959"/>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7" autoAdjust="0"/>
    <p:restoredTop sz="95383" autoAdjust="0"/>
  </p:normalViewPr>
  <p:slideViewPr>
    <p:cSldViewPr>
      <p:cViewPr varScale="1">
        <p:scale>
          <a:sx n="112" d="100"/>
          <a:sy n="112" d="100"/>
        </p:scale>
        <p:origin x="151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3715181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May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May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May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r>
              <a:rPr lang="en-US" altLang="zh-CN" smtClean="0"/>
              <a:t>May 2022</a:t>
            </a:r>
            <a:endParaRPr lang="zh-CN" altLang="en-US"/>
          </a:p>
        </p:txBody>
      </p:sp>
      <p:sp>
        <p:nvSpPr>
          <p:cNvPr id="5" name="页脚占位符 4"/>
          <p:cNvSpPr>
            <a:spLocks noGrp="1"/>
          </p:cNvSpPr>
          <p:nvPr>
            <p:ph type="ftr" sz="quarter" idx="11"/>
          </p:nvPr>
        </p:nvSpPr>
        <p:spPr/>
        <p:txBody>
          <a:bodyPr/>
          <a:lstStyle/>
          <a:p>
            <a:r>
              <a:rPr lang="en-US" altLang="zh-CN" smtClean="0"/>
              <a:t>Peng Liu (Huawei)</a:t>
            </a:r>
            <a:endParaRPr lang="zh-CN" altLang="en-US"/>
          </a:p>
        </p:txBody>
      </p:sp>
      <p:sp>
        <p:nvSpPr>
          <p:cNvPr id="6" name="灯片编号占位符 5"/>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297835101"/>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2022</a:t>
            </a:r>
            <a:endParaRPr lang="zh-CN" altLang="en-US"/>
          </a:p>
        </p:txBody>
      </p:sp>
      <p:sp>
        <p:nvSpPr>
          <p:cNvPr id="5" name="页脚占位符 4"/>
          <p:cNvSpPr>
            <a:spLocks noGrp="1"/>
          </p:cNvSpPr>
          <p:nvPr>
            <p:ph type="ftr" sz="quarter" idx="11"/>
          </p:nvPr>
        </p:nvSpPr>
        <p:spPr/>
        <p:txBody>
          <a:bodyPr/>
          <a:lstStyle/>
          <a:p>
            <a:r>
              <a:rPr lang="en-US" altLang="zh-CN" smtClean="0"/>
              <a:t>Peng Liu (Huawei)</a:t>
            </a:r>
            <a:endParaRPr lang="zh-CN" altLang="en-US"/>
          </a:p>
        </p:txBody>
      </p:sp>
      <p:sp>
        <p:nvSpPr>
          <p:cNvPr id="6" name="灯片编号占位符 5"/>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59041273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8"/>
            <a:ext cx="78867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r>
              <a:rPr lang="en-US" altLang="zh-CN" smtClean="0"/>
              <a:t>May 2022</a:t>
            </a:r>
            <a:endParaRPr lang="zh-CN" altLang="en-US"/>
          </a:p>
        </p:txBody>
      </p:sp>
      <p:sp>
        <p:nvSpPr>
          <p:cNvPr id="5" name="页脚占位符 4"/>
          <p:cNvSpPr>
            <a:spLocks noGrp="1"/>
          </p:cNvSpPr>
          <p:nvPr>
            <p:ph type="ftr" sz="quarter" idx="11"/>
          </p:nvPr>
        </p:nvSpPr>
        <p:spPr/>
        <p:txBody>
          <a:bodyPr/>
          <a:lstStyle/>
          <a:p>
            <a:r>
              <a:rPr lang="en-US" altLang="zh-CN" smtClean="0"/>
              <a:t>Peng Liu (Huawei)</a:t>
            </a:r>
            <a:endParaRPr lang="zh-CN" altLang="en-US"/>
          </a:p>
        </p:txBody>
      </p:sp>
      <p:sp>
        <p:nvSpPr>
          <p:cNvPr id="6" name="灯片编号占位符 5"/>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713108089"/>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6715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825625"/>
            <a:ext cx="386715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r>
              <a:rPr lang="en-US" altLang="zh-CN" smtClean="0"/>
              <a:t>May 2022</a:t>
            </a:r>
            <a:endParaRPr lang="zh-CN" altLang="en-US"/>
          </a:p>
        </p:txBody>
      </p:sp>
      <p:sp>
        <p:nvSpPr>
          <p:cNvPr id="6" name="页脚占位符 5"/>
          <p:cNvSpPr>
            <a:spLocks noGrp="1"/>
          </p:cNvSpPr>
          <p:nvPr>
            <p:ph type="ftr" sz="quarter" idx="11"/>
          </p:nvPr>
        </p:nvSpPr>
        <p:spPr/>
        <p:txBody>
          <a:bodyPr/>
          <a:lstStyle/>
          <a:p>
            <a:r>
              <a:rPr lang="en-US" altLang="zh-CN" smtClean="0"/>
              <a:t>Peng Liu (Huawei)</a:t>
            </a:r>
            <a:endParaRPr lang="zh-CN" altLang="en-US"/>
          </a:p>
        </p:txBody>
      </p:sp>
      <p:sp>
        <p:nvSpPr>
          <p:cNvPr id="7" name="灯片编号占位符 6"/>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233205556"/>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30238" y="365125"/>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630238" y="2505075"/>
            <a:ext cx="386873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7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r>
              <a:rPr lang="en-US" altLang="zh-CN" smtClean="0"/>
              <a:t>May 2022</a:t>
            </a:r>
            <a:endParaRPr lang="zh-CN" altLang="en-US"/>
          </a:p>
        </p:txBody>
      </p:sp>
      <p:sp>
        <p:nvSpPr>
          <p:cNvPr id="8" name="页脚占位符 7"/>
          <p:cNvSpPr>
            <a:spLocks noGrp="1"/>
          </p:cNvSpPr>
          <p:nvPr>
            <p:ph type="ftr" sz="quarter" idx="11"/>
          </p:nvPr>
        </p:nvSpPr>
        <p:spPr/>
        <p:txBody>
          <a:bodyPr/>
          <a:lstStyle/>
          <a:p>
            <a:r>
              <a:rPr lang="en-US" altLang="zh-CN" smtClean="0"/>
              <a:t>Peng Liu (Huawei)</a:t>
            </a:r>
            <a:endParaRPr lang="zh-CN" altLang="en-US"/>
          </a:p>
        </p:txBody>
      </p:sp>
      <p:sp>
        <p:nvSpPr>
          <p:cNvPr id="9" name="灯片编号占位符 8"/>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144663281"/>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r>
              <a:rPr lang="en-US" altLang="zh-CN" smtClean="0"/>
              <a:t>May 2022</a:t>
            </a:r>
            <a:endParaRPr lang="zh-CN" altLang="en-US"/>
          </a:p>
        </p:txBody>
      </p:sp>
      <p:sp>
        <p:nvSpPr>
          <p:cNvPr id="4" name="页脚占位符 3"/>
          <p:cNvSpPr>
            <a:spLocks noGrp="1"/>
          </p:cNvSpPr>
          <p:nvPr>
            <p:ph type="ftr" sz="quarter" idx="11"/>
          </p:nvPr>
        </p:nvSpPr>
        <p:spPr/>
        <p:txBody>
          <a:bodyPr/>
          <a:lstStyle/>
          <a:p>
            <a:r>
              <a:rPr lang="en-US" altLang="zh-CN" smtClean="0"/>
              <a:t>Peng Liu (Huawei)</a:t>
            </a:r>
            <a:endParaRPr lang="zh-CN" altLang="en-US"/>
          </a:p>
        </p:txBody>
      </p:sp>
      <p:sp>
        <p:nvSpPr>
          <p:cNvPr id="5" name="灯片编号占位符 4"/>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104265824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zh-CN" altLang="en-US"/>
          </a:p>
        </p:txBody>
      </p:sp>
      <p:sp>
        <p:nvSpPr>
          <p:cNvPr id="3" name="页脚占位符 2"/>
          <p:cNvSpPr>
            <a:spLocks noGrp="1"/>
          </p:cNvSpPr>
          <p:nvPr>
            <p:ph type="ftr" sz="quarter" idx="11"/>
          </p:nvPr>
        </p:nvSpPr>
        <p:spPr/>
        <p:txBody>
          <a:bodyPr/>
          <a:lstStyle/>
          <a:p>
            <a:r>
              <a:rPr lang="en-US" altLang="zh-CN" smtClean="0"/>
              <a:t>Peng Liu (Huawei)</a:t>
            </a:r>
            <a:endParaRPr lang="zh-CN" altLang="en-US"/>
          </a:p>
        </p:txBody>
      </p:sp>
      <p:sp>
        <p:nvSpPr>
          <p:cNvPr id="4" name="灯片编号占位符 3"/>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4211071927"/>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2022</a:t>
            </a:r>
            <a:endParaRPr lang="zh-CN" altLang="en-US"/>
          </a:p>
        </p:txBody>
      </p:sp>
      <p:sp>
        <p:nvSpPr>
          <p:cNvPr id="6" name="页脚占位符 5"/>
          <p:cNvSpPr>
            <a:spLocks noGrp="1"/>
          </p:cNvSpPr>
          <p:nvPr>
            <p:ph type="ftr" sz="quarter" idx="11"/>
          </p:nvPr>
        </p:nvSpPr>
        <p:spPr/>
        <p:txBody>
          <a:bodyPr/>
          <a:lstStyle/>
          <a:p>
            <a:r>
              <a:rPr lang="en-US" altLang="zh-CN" smtClean="0"/>
              <a:t>Peng Liu (Huawei)</a:t>
            </a:r>
            <a:endParaRPr lang="zh-CN" altLang="en-US"/>
          </a:p>
        </p:txBody>
      </p:sp>
      <p:sp>
        <p:nvSpPr>
          <p:cNvPr id="7" name="灯片编号占位符 6"/>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01326301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May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30238" y="457200"/>
            <a:ext cx="2949575"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r>
              <a:rPr lang="en-US" altLang="zh-CN" smtClean="0"/>
              <a:t>May 2022</a:t>
            </a:r>
            <a:endParaRPr lang="zh-CN" altLang="en-US"/>
          </a:p>
        </p:txBody>
      </p:sp>
      <p:sp>
        <p:nvSpPr>
          <p:cNvPr id="6" name="页脚占位符 5"/>
          <p:cNvSpPr>
            <a:spLocks noGrp="1"/>
          </p:cNvSpPr>
          <p:nvPr>
            <p:ph type="ftr" sz="quarter" idx="11"/>
          </p:nvPr>
        </p:nvSpPr>
        <p:spPr/>
        <p:txBody>
          <a:bodyPr/>
          <a:lstStyle/>
          <a:p>
            <a:r>
              <a:rPr lang="en-US" altLang="zh-CN" smtClean="0"/>
              <a:t>Peng Liu (Huawei)</a:t>
            </a:r>
            <a:endParaRPr lang="zh-CN" altLang="en-US"/>
          </a:p>
        </p:txBody>
      </p:sp>
      <p:sp>
        <p:nvSpPr>
          <p:cNvPr id="7" name="灯片编号占位符 6"/>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919507684"/>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2022</a:t>
            </a:r>
            <a:endParaRPr lang="zh-CN" altLang="en-US"/>
          </a:p>
        </p:txBody>
      </p:sp>
      <p:sp>
        <p:nvSpPr>
          <p:cNvPr id="5" name="页脚占位符 4"/>
          <p:cNvSpPr>
            <a:spLocks noGrp="1"/>
          </p:cNvSpPr>
          <p:nvPr>
            <p:ph type="ftr" sz="quarter" idx="11"/>
          </p:nvPr>
        </p:nvSpPr>
        <p:spPr/>
        <p:txBody>
          <a:bodyPr/>
          <a:lstStyle/>
          <a:p>
            <a:r>
              <a:rPr lang="en-US" altLang="zh-CN" smtClean="0"/>
              <a:t>Peng Liu (Huawei)</a:t>
            </a:r>
            <a:endParaRPr lang="zh-CN" altLang="en-US"/>
          </a:p>
        </p:txBody>
      </p:sp>
      <p:sp>
        <p:nvSpPr>
          <p:cNvPr id="6" name="灯片编号占位符 5"/>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117170721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7626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r>
              <a:rPr lang="en-US" altLang="zh-CN" smtClean="0"/>
              <a:t>May 2022</a:t>
            </a:r>
            <a:endParaRPr lang="zh-CN" altLang="en-US"/>
          </a:p>
        </p:txBody>
      </p:sp>
      <p:sp>
        <p:nvSpPr>
          <p:cNvPr id="5" name="页脚占位符 4"/>
          <p:cNvSpPr>
            <a:spLocks noGrp="1"/>
          </p:cNvSpPr>
          <p:nvPr>
            <p:ph type="ftr" sz="quarter" idx="11"/>
          </p:nvPr>
        </p:nvSpPr>
        <p:spPr/>
        <p:txBody>
          <a:bodyPr/>
          <a:lstStyle/>
          <a:p>
            <a:r>
              <a:rPr lang="en-US" altLang="zh-CN" smtClean="0"/>
              <a:t>Peng Liu (Huawei)</a:t>
            </a:r>
            <a:endParaRPr lang="zh-CN" altLang="en-US"/>
          </a:p>
        </p:txBody>
      </p:sp>
      <p:sp>
        <p:nvSpPr>
          <p:cNvPr id="6" name="灯片编号占位符 5"/>
          <p:cNvSpPr>
            <a:spLocks noGrp="1"/>
          </p:cNvSpPr>
          <p:nvPr>
            <p:ph type="sldNum" sz="quarter" idx="12"/>
          </p:nvPr>
        </p:nvSpPr>
        <p:spPr/>
        <p:txBody>
          <a:body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31468065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May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May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May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标题 5"/>
          <p:cNvSpPr>
            <a:spLocks noGrp="1"/>
          </p:cNvSpPr>
          <p:nvPr>
            <p:ph type="title"/>
          </p:nvPr>
        </p:nvSpPr>
        <p:spPr/>
        <p:txBody>
          <a:bodyPr/>
          <a:lstStyle/>
          <a:p>
            <a:r>
              <a:rPr lang="zh-CN" altLang="en-US" smtClean="0"/>
              <a:t>单击此处编辑母版标题样式</a:t>
            </a:r>
            <a:endParaRPr lang="zh-CN" altLang="en-US"/>
          </a:p>
        </p:txBody>
      </p:sp>
      <p:sp>
        <p:nvSpPr>
          <p:cNvPr id="7" name="日期占位符 6"/>
          <p:cNvSpPr>
            <a:spLocks noGrp="1"/>
          </p:cNvSpPr>
          <p:nvPr>
            <p:ph type="dt" sz="half" idx="10"/>
          </p:nvPr>
        </p:nvSpPr>
        <p:spPr/>
        <p:txBody>
          <a:bodyPr/>
          <a:lstStyle/>
          <a:p>
            <a:r>
              <a:rPr lang="en-US" altLang="zh-CN" smtClean="0"/>
              <a:t>May 2022</a:t>
            </a:r>
            <a:endParaRPr lang="en-US" altLang="en-US"/>
          </a:p>
        </p:txBody>
      </p:sp>
      <p:sp>
        <p:nvSpPr>
          <p:cNvPr id="8" name="页脚占位符 7"/>
          <p:cNvSpPr>
            <a:spLocks noGrp="1"/>
          </p:cNvSpPr>
          <p:nvPr>
            <p:ph type="ftr" sz="quarter" idx="11"/>
          </p:nvPr>
        </p:nvSpPr>
        <p:spPr/>
        <p:txBody>
          <a:bodyPr/>
          <a:lstStyle/>
          <a:p>
            <a:r>
              <a:rPr lang="en-US" altLang="en-US" smtClean="0"/>
              <a:t>Peng Liu (Huawei)</a:t>
            </a:r>
            <a:endParaRPr lang="en-US" altLang="en-US" dirty="0"/>
          </a:p>
        </p:txBody>
      </p:sp>
      <p:sp>
        <p:nvSpPr>
          <p:cNvPr id="9" name="灯片编号占位符 8"/>
          <p:cNvSpPr>
            <a:spLocks noGrp="1"/>
          </p:cNvSpPr>
          <p:nvPr>
            <p:ph type="sldNum" sz="quarter" idx="12"/>
          </p:nvPr>
        </p:nvSpPr>
        <p:spPr/>
        <p:txBody>
          <a:bodyPr/>
          <a:lstStyle/>
          <a:p>
            <a:r>
              <a:rPr lang="en-US" altLang="en-US" smtClean="0"/>
              <a:t>Slide </a:t>
            </a:r>
            <a:fld id="{43A0C1D6-706E-4838-95A6-0943C43B1ADD}" type="slidenum">
              <a:rPr lang="en-US" altLang="en-US" smtClean="0"/>
              <a:pPr/>
              <a:t>‹#›</a:t>
            </a:fld>
            <a:endParaRPr lang="en-US" altLang="en-US"/>
          </a:p>
        </p:txBody>
      </p:sp>
    </p:spTree>
    <p:extLst>
      <p:ext uri="{BB962C8B-B14F-4D97-AF65-F5344CB8AC3E}">
        <p14:creationId xmlns:p14="http://schemas.microsoft.com/office/powerpoint/2010/main" val="318736014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May 2022</a:t>
            </a:r>
            <a:endParaRPr lang="en-US" altLang="en-US" dirty="0"/>
          </a:p>
        </p:txBody>
      </p:sp>
      <p:sp>
        <p:nvSpPr>
          <p:cNvPr id="3" name="Footer Placeholder 2"/>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556792"/>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635896" y="1700808"/>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May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May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smtClean="0"/>
              <a:t>Peng Liu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May 2022</a:t>
            </a:r>
            <a:endParaRPr lang="en-US" alt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zh-CN" smtClean="0"/>
              <a:t>Peng Liu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4344988" y="394156"/>
            <a:ext cx="4113212"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smtClean="0"/>
              <a:t>15-22-0150-02-04ab</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zh-CN" smtClean="0"/>
              <a:t>May 2022</a:t>
            </a:r>
            <a:endParaRPr lang="zh-CN" altLang="en-US"/>
          </a:p>
        </p:txBody>
      </p:sp>
      <p:sp>
        <p:nvSpPr>
          <p:cNvPr id="5" name="页脚占位符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smtClean="0"/>
              <a:t>Peng Liu (Huawei)</a:t>
            </a:r>
            <a:endParaRPr lang="zh-CN" altLang="en-US"/>
          </a:p>
        </p:txBody>
      </p:sp>
      <p:sp>
        <p:nvSpPr>
          <p:cNvPr id="6" name="灯片编号占位符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D3768A0-D814-4738-B38A-1076FB6F80D3}" type="slidenum">
              <a:rPr lang="zh-CN" altLang="en-US" smtClean="0"/>
              <a:t>‹#›</a:t>
            </a:fld>
            <a:endParaRPr lang="zh-CN" altLang="en-US"/>
          </a:p>
        </p:txBody>
      </p:sp>
    </p:spTree>
    <p:extLst>
      <p:ext uri="{BB962C8B-B14F-4D97-AF65-F5344CB8AC3E}">
        <p14:creationId xmlns:p14="http://schemas.microsoft.com/office/powerpoint/2010/main" val="42773673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7.xml"/><Relationship Id="rId4" Type="http://schemas.openxmlformats.org/officeDocument/2006/relationships/image" Target="../media/image10.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7.xml"/><Relationship Id="rId6" Type="http://schemas.openxmlformats.org/officeDocument/2006/relationships/image" Target="../media/image7.emf"/><Relationship Id="rId5" Type="http://schemas.openxmlformats.org/officeDocument/2006/relationships/image" Target="../media/image4.emf"/><Relationship Id="rId4" Type="http://schemas.openxmlformats.org/officeDocument/2006/relationships/image" Target="../media/image3.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altLang="zh-CN" smtClean="0"/>
              <a:t>May 2022</a:t>
            </a:r>
            <a:endParaRPr lang="en-US" altLang="en-US" dirty="0"/>
          </a:p>
        </p:txBody>
      </p:sp>
      <p:sp>
        <p:nvSpPr>
          <p:cNvPr id="5" name="Footer Placeholder 2"/>
          <p:cNvSpPr>
            <a:spLocks noGrp="1"/>
          </p:cNvSpPr>
          <p:nvPr>
            <p:ph type="ftr" sz="quarter" idx="11"/>
          </p:nvPr>
        </p:nvSpPr>
        <p:spPr/>
        <p:txBody>
          <a:bodyPr/>
          <a:lstStyle/>
          <a:p>
            <a:r>
              <a:rPr lang="en-US" altLang="zh-CN" dirty="0" smtClean="0"/>
              <a:t>Peng Liu</a:t>
            </a:r>
            <a:r>
              <a:rPr lang="en-US" altLang="zh-CN" dirty="0"/>
              <a:t> (</a:t>
            </a:r>
            <a:r>
              <a:rPr lang="en-US" altLang="en-US" dirty="0" smtClean="0"/>
              <a:t>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14300" y="623779"/>
            <a:ext cx="8991600" cy="49090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Channel Access Consideration</a:t>
            </a:r>
            <a:r>
              <a:rPr lang="en-US" altLang="zh-CN" sz="1600" dirty="0" smtClean="0">
                <a:solidFill>
                  <a:schemeClr val="tx2"/>
                </a:solidFill>
              </a:rPr>
              <a:t>s</a:t>
            </a:r>
            <a:r>
              <a:rPr lang="en-US" altLang="en-US" sz="1600" dirty="0" smtClean="0">
                <a:solidFill>
                  <a:schemeClr val="tx2"/>
                </a:solidFill>
              </a:rPr>
              <a:t> on Fragmented UWB Format (More on)</a:t>
            </a:r>
            <a:r>
              <a:rPr lang="en-US" altLang="en-US" sz="1600" dirty="0">
                <a:solidFill>
                  <a:schemeClr val="tx2"/>
                </a:solidFill>
              </a:rPr>
              <a:t>	</a:t>
            </a:r>
          </a:p>
          <a:p>
            <a:pPr>
              <a:spcBef>
                <a:spcPts val="0"/>
              </a:spcBef>
              <a:spcAft>
                <a:spcPts val="600"/>
              </a:spcAft>
            </a:pPr>
            <a:r>
              <a:rPr lang="en-US" altLang="en-US" sz="1600" b="1" dirty="0">
                <a:solidFill>
                  <a:schemeClr val="tx2"/>
                </a:solidFill>
              </a:rPr>
              <a:t>Date Submitted: </a:t>
            </a:r>
            <a:r>
              <a:rPr lang="en-US" altLang="en-US" sz="1600" dirty="0" smtClean="0">
                <a:solidFill>
                  <a:schemeClr val="tx2"/>
                </a:solidFill>
              </a:rPr>
              <a:t>May, 2022</a:t>
            </a:r>
            <a:endParaRPr lang="en-US" altLang="en-US" sz="1600" dirty="0">
              <a:solidFill>
                <a:schemeClr val="tx2"/>
              </a:solidFill>
            </a:endParaRPr>
          </a:p>
          <a:p>
            <a:pPr>
              <a:spcBef>
                <a:spcPts val="0"/>
              </a:spcBef>
              <a:spcAft>
                <a:spcPts val="600"/>
              </a:spcAft>
            </a:pPr>
            <a:r>
              <a:rPr lang="en-US" altLang="en-US" sz="1600" b="1" dirty="0">
                <a:solidFill>
                  <a:schemeClr val="tx2"/>
                </a:solidFill>
              </a:rPr>
              <a:t>Source:</a:t>
            </a:r>
            <a:r>
              <a:rPr lang="en-US" altLang="en-US" sz="1600" dirty="0">
                <a:solidFill>
                  <a:schemeClr val="tx2"/>
                </a:solidFill>
              </a:rPr>
              <a:t> </a:t>
            </a:r>
            <a:r>
              <a:rPr lang="en-US" altLang="zh-CN" sz="1600" dirty="0" smtClean="0">
                <a:solidFill>
                  <a:schemeClr val="tx2"/>
                </a:solidFill>
              </a:rPr>
              <a:t>Peng Liu, </a:t>
            </a:r>
            <a:r>
              <a:rPr lang="en-US" altLang="zh-CN" sz="1600" dirty="0" err="1" smtClean="0">
                <a:solidFill>
                  <a:schemeClr val="tx2"/>
                </a:solidFill>
              </a:rPr>
              <a:t>Ziyang</a:t>
            </a:r>
            <a:r>
              <a:rPr lang="en-US" altLang="zh-CN" sz="1600" dirty="0" smtClean="0">
                <a:solidFill>
                  <a:schemeClr val="tx2"/>
                </a:solidFill>
              </a:rPr>
              <a:t> Guo </a:t>
            </a:r>
            <a:r>
              <a:rPr lang="en-US" altLang="en-US" sz="1600" dirty="0" smtClean="0">
                <a:solidFill>
                  <a:schemeClr val="tx2"/>
                </a:solidFill>
              </a:rPr>
              <a:t>(</a:t>
            </a:r>
            <a:r>
              <a:rPr lang="en-US" altLang="en-US" sz="1600" dirty="0" smtClean="0"/>
              <a:t>Huawei Technologies)</a:t>
            </a:r>
            <a:endParaRPr lang="en-US" altLang="en-US" sz="1600" dirty="0"/>
          </a:p>
          <a:p>
            <a:pPr>
              <a:spcBef>
                <a:spcPts val="0"/>
              </a:spcBef>
              <a:spcAft>
                <a:spcPts val="600"/>
              </a:spcAft>
            </a:pPr>
            <a:r>
              <a:rPr lang="en-US" altLang="en-US" sz="1600" b="1" dirty="0" smtClean="0">
                <a:solidFill>
                  <a:schemeClr val="tx2"/>
                </a:solidFill>
              </a:rPr>
              <a:t>Email:</a:t>
            </a:r>
            <a:r>
              <a:rPr lang="en-US" altLang="en-US" sz="1600" dirty="0" smtClean="0">
                <a:solidFill>
                  <a:schemeClr val="tx2"/>
                </a:solidFill>
              </a:rPr>
              <a:t> Jeremy.liupeng@huawei.com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CCA support for fragmented UWB format to avoid interference or drop off invalid </a:t>
            </a:r>
            <a:r>
              <a:rPr lang="en-US" altLang="en-US" sz="1600" dirty="0" err="1" smtClean="0">
                <a:solidFill>
                  <a:schemeClr val="tx2"/>
                </a:solidFill>
              </a:rPr>
              <a:t>ToA</a:t>
            </a:r>
            <a:r>
              <a:rPr lang="en-US" altLang="en-US" sz="1600" dirty="0" smtClean="0">
                <a:solidFill>
                  <a:schemeClr val="tx2"/>
                </a:solidFill>
              </a:rPr>
              <a:t> estimation</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b="1" dirty="0" smtClean="0">
                <a:solidFill>
                  <a:schemeClr val="tx2"/>
                </a:solidFill>
              </a:rPr>
              <a:t>:</a:t>
            </a:r>
            <a:r>
              <a:rPr lang="en-US" altLang="en-US" sz="1600" dirty="0">
                <a:solidFill>
                  <a:schemeClr val="tx2"/>
                </a:solidFill>
              </a:rPr>
              <a:t> CCA support for fragmented UWB format to avoid interference or drop off invalid </a:t>
            </a:r>
            <a:r>
              <a:rPr lang="en-US" altLang="en-US" sz="1600" dirty="0" err="1">
                <a:solidFill>
                  <a:schemeClr val="tx2"/>
                </a:solidFill>
              </a:rPr>
              <a:t>ToA</a:t>
            </a:r>
            <a:r>
              <a:rPr lang="en-US" altLang="en-US" sz="1600" dirty="0">
                <a:solidFill>
                  <a:schemeClr val="tx2"/>
                </a:solidFill>
              </a:rPr>
              <a:t> </a:t>
            </a:r>
            <a:r>
              <a:rPr lang="en-US" altLang="en-US" sz="1600" dirty="0" smtClean="0">
                <a:solidFill>
                  <a:schemeClr val="tx2"/>
                </a:solidFill>
              </a:rPr>
              <a:t>estimation</a:t>
            </a:r>
            <a:endParaRPr lang="en-US" altLang="en-US" sz="1600" dirty="0">
              <a:solidFill>
                <a:schemeClr val="tx2"/>
              </a:solidFill>
            </a:endParaRPr>
          </a:p>
          <a:p>
            <a:pPr algn="just">
              <a:spcBef>
                <a:spcPts val="600"/>
              </a:spcBef>
              <a:spcAft>
                <a:spcPts val="600"/>
              </a:spcAft>
            </a:pPr>
            <a:r>
              <a:rPr lang="en-US" altLang="en-US" sz="1600" b="1" dirty="0">
                <a:solidFill>
                  <a:schemeClr val="tx2"/>
                </a:solidFill>
              </a:rPr>
              <a:t>Notice</a:t>
            </a:r>
            <a:r>
              <a:rPr lang="en-US" altLang="en-US" sz="1600" b="1" dirty="0" smtClean="0">
                <a:solidFill>
                  <a:schemeClr val="tx2"/>
                </a:solidFill>
              </a:rPr>
              <a:t>:</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b="1" dirty="0" smtClean="0">
                <a:solidFill>
                  <a:schemeClr val="tx2"/>
                </a:solidFill>
              </a:rPr>
              <a:t>:</a:t>
            </a:r>
            <a:r>
              <a:rPr lang="en-US" altLang="en-US" sz="1600" dirty="0" smtClean="0">
                <a:solidFill>
                  <a:schemeClr val="tx2"/>
                </a:solidFill>
              </a:rPr>
              <a:t> The </a:t>
            </a:r>
            <a:r>
              <a:rPr lang="en-US" alt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p:cNvPicPr>
            <a:picLocks noChangeAspect="1"/>
          </p:cNvPicPr>
          <p:nvPr/>
        </p:nvPicPr>
        <p:blipFill>
          <a:blip r:embed="rId2"/>
          <a:stretch>
            <a:fillRect/>
          </a:stretch>
        </p:blipFill>
        <p:spPr>
          <a:xfrm>
            <a:off x="24216" y="1963386"/>
            <a:ext cx="3449454" cy="2592000"/>
          </a:xfrm>
          <a:prstGeom prst="rect">
            <a:avLst/>
          </a:prstGeom>
        </p:spPr>
      </p:pic>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dirty="0" smtClean="0"/>
              <a:t>Benefits (More on)</a:t>
            </a:r>
            <a:endParaRPr lang="en-US" altLang="en-US" dirty="0"/>
          </a:p>
        </p:txBody>
      </p:sp>
      <p:sp>
        <p:nvSpPr>
          <p:cNvPr id="68" name="矩形 67"/>
          <p:cNvSpPr/>
          <p:nvPr/>
        </p:nvSpPr>
        <p:spPr>
          <a:xfrm>
            <a:off x="302471" y="4941168"/>
            <a:ext cx="8287604" cy="1290097"/>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Efficient </a:t>
            </a:r>
            <a:r>
              <a:rPr lang="en-US" altLang="zh-CN" sz="1800" dirty="0">
                <a:cs typeface="Times New Roman" panose="02020603050405020304" pitchFamily="18" charset="0"/>
              </a:rPr>
              <a:t>to </a:t>
            </a:r>
            <a:r>
              <a:rPr lang="en-US" altLang="zh-CN" sz="1800" dirty="0" smtClean="0">
                <a:cs typeface="Times New Roman" panose="02020603050405020304" pitchFamily="18" charset="0"/>
              </a:rPr>
              <a:t>discard the invalid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results to get more reliable ranging results</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The </a:t>
            </a:r>
            <a:r>
              <a:rPr lang="en-US" altLang="zh-CN" sz="1800" dirty="0">
                <a:cs typeface="Times New Roman" panose="02020603050405020304" pitchFamily="18" charset="0"/>
              </a:rPr>
              <a:t>benefits are incredible </a:t>
            </a:r>
            <a:r>
              <a:rPr lang="en-US" altLang="zh-CN" sz="1800" dirty="0" smtClean="0">
                <a:cs typeface="Times New Roman" panose="02020603050405020304" pitchFamily="18" charset="0"/>
              </a:rPr>
              <a:t>when the interferer is closer to the node of interest due to higher interference detection probability (CCA successful probability) </a:t>
            </a:r>
          </a:p>
        </p:txBody>
      </p:sp>
      <p:sp>
        <p:nvSpPr>
          <p:cNvPr id="10" name="文本框 9"/>
          <p:cNvSpPr txBox="1"/>
          <p:nvPr/>
        </p:nvSpPr>
        <p:spPr>
          <a:xfrm flipH="1">
            <a:off x="827584" y="1645210"/>
            <a:ext cx="2304256" cy="276999"/>
          </a:xfrm>
          <a:prstGeom prst="rect">
            <a:avLst/>
          </a:prstGeom>
          <a:noFill/>
        </p:spPr>
        <p:txBody>
          <a:bodyPr wrap="square" rtlCol="0">
            <a:spAutoFit/>
          </a:bodyPr>
          <a:lstStyle/>
          <a:p>
            <a:r>
              <a:rPr lang="en-US" altLang="zh-CN" dirty="0" err="1" smtClean="0"/>
              <a:t>Dinter</a:t>
            </a:r>
            <a:r>
              <a:rPr lang="en-US" altLang="zh-CN" dirty="0" smtClean="0"/>
              <a:t> = 2, CCA </a:t>
            </a:r>
            <a:r>
              <a:rPr lang="en-US" altLang="zh-CN" dirty="0" err="1" smtClean="0"/>
              <a:t>succProb</a:t>
            </a:r>
            <a:r>
              <a:rPr lang="en-US" altLang="zh-CN" dirty="0" smtClean="0"/>
              <a:t>=~0.9</a:t>
            </a:r>
            <a:endParaRPr lang="zh-CN" altLang="en-US" dirty="0"/>
          </a:p>
        </p:txBody>
      </p:sp>
      <p:sp>
        <p:nvSpPr>
          <p:cNvPr id="39" name="文本框 38"/>
          <p:cNvSpPr txBox="1"/>
          <p:nvPr/>
        </p:nvSpPr>
        <p:spPr>
          <a:xfrm flipH="1">
            <a:off x="3550282" y="1647098"/>
            <a:ext cx="2304256" cy="276999"/>
          </a:xfrm>
          <a:prstGeom prst="rect">
            <a:avLst/>
          </a:prstGeom>
          <a:noFill/>
        </p:spPr>
        <p:txBody>
          <a:bodyPr wrap="square" rtlCol="0">
            <a:spAutoFit/>
          </a:bodyPr>
          <a:lstStyle/>
          <a:p>
            <a:r>
              <a:rPr lang="en-US" altLang="zh-CN" dirty="0" err="1" smtClean="0"/>
              <a:t>Dinter</a:t>
            </a:r>
            <a:r>
              <a:rPr lang="en-US" altLang="zh-CN" dirty="0" smtClean="0"/>
              <a:t> = 5, CCA </a:t>
            </a:r>
            <a:r>
              <a:rPr lang="en-US" altLang="zh-CN" dirty="0" err="1" smtClean="0"/>
              <a:t>succProb</a:t>
            </a:r>
            <a:r>
              <a:rPr lang="en-US" altLang="zh-CN" dirty="0" smtClean="0"/>
              <a:t>=~0.5</a:t>
            </a:r>
            <a:endParaRPr lang="zh-CN" altLang="en-US" dirty="0"/>
          </a:p>
        </p:txBody>
      </p:sp>
      <p:sp>
        <p:nvSpPr>
          <p:cNvPr id="40" name="文本框 39"/>
          <p:cNvSpPr txBox="1"/>
          <p:nvPr/>
        </p:nvSpPr>
        <p:spPr>
          <a:xfrm flipH="1">
            <a:off x="6372200" y="1645209"/>
            <a:ext cx="2304256" cy="276999"/>
          </a:xfrm>
          <a:prstGeom prst="rect">
            <a:avLst/>
          </a:prstGeom>
          <a:noFill/>
        </p:spPr>
        <p:txBody>
          <a:bodyPr wrap="square" rtlCol="0">
            <a:spAutoFit/>
          </a:bodyPr>
          <a:lstStyle/>
          <a:p>
            <a:r>
              <a:rPr lang="en-US" altLang="zh-CN" dirty="0" err="1" smtClean="0"/>
              <a:t>Dinter</a:t>
            </a:r>
            <a:r>
              <a:rPr lang="en-US" altLang="zh-CN" dirty="0" smtClean="0"/>
              <a:t> = 10, CCA </a:t>
            </a:r>
            <a:r>
              <a:rPr lang="en-US" altLang="zh-CN" dirty="0" err="1" smtClean="0"/>
              <a:t>succProb</a:t>
            </a:r>
            <a:r>
              <a:rPr lang="en-US" altLang="zh-CN" dirty="0" smtClean="0"/>
              <a:t>=~0.2</a:t>
            </a:r>
            <a:endParaRPr lang="zh-CN" altLang="en-US" dirty="0"/>
          </a:p>
        </p:txBody>
      </p:sp>
      <p:cxnSp>
        <p:nvCxnSpPr>
          <p:cNvPr id="20" name="直接箭头连接符 19"/>
          <p:cNvCxnSpPr/>
          <p:nvPr/>
        </p:nvCxnSpPr>
        <p:spPr bwMode="auto">
          <a:xfrm flipV="1">
            <a:off x="1115616" y="2558035"/>
            <a:ext cx="0" cy="1296144"/>
          </a:xfrm>
          <a:prstGeom prst="straightConnector1">
            <a:avLst/>
          </a:prstGeom>
          <a:solidFill>
            <a:schemeClr val="accent1"/>
          </a:solidFill>
          <a:ln w="12700" cap="flat" cmpd="sng" algn="ctr">
            <a:solidFill>
              <a:srgbClr val="C0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文本框 20"/>
          <p:cNvSpPr txBox="1"/>
          <p:nvPr/>
        </p:nvSpPr>
        <p:spPr>
          <a:xfrm>
            <a:off x="1290911" y="2558035"/>
            <a:ext cx="1690452" cy="584775"/>
          </a:xfrm>
          <a:prstGeom prst="rect">
            <a:avLst/>
          </a:prstGeom>
          <a:noFill/>
        </p:spPr>
        <p:txBody>
          <a:bodyPr wrap="square" rtlCol="0">
            <a:spAutoFit/>
          </a:bodyPr>
          <a:lstStyle/>
          <a:p>
            <a:r>
              <a:rPr lang="en-US" altLang="zh-CN" sz="1600" dirty="0">
                <a:solidFill>
                  <a:srgbClr val="C00000"/>
                </a:solidFill>
              </a:rPr>
              <a:t>2</a:t>
            </a:r>
            <a:r>
              <a:rPr lang="en-US" altLang="zh-CN" sz="1600" dirty="0" smtClean="0">
                <a:solidFill>
                  <a:srgbClr val="C00000"/>
                </a:solidFill>
              </a:rPr>
              <a:t>0%@2m to 80%@2m</a:t>
            </a:r>
            <a:endParaRPr lang="zh-CN" altLang="en-US" sz="1600" dirty="0">
              <a:solidFill>
                <a:srgbClr val="C00000"/>
              </a:solidFill>
            </a:endParaRPr>
          </a:p>
        </p:txBody>
      </p:sp>
      <p:pic>
        <p:nvPicPr>
          <p:cNvPr id="5" name="图片 4"/>
          <p:cNvPicPr>
            <a:picLocks noChangeAspect="1"/>
          </p:cNvPicPr>
          <p:nvPr/>
        </p:nvPicPr>
        <p:blipFill>
          <a:blip r:embed="rId3"/>
          <a:stretch>
            <a:fillRect/>
          </a:stretch>
        </p:blipFill>
        <p:spPr>
          <a:xfrm>
            <a:off x="5889108" y="2001343"/>
            <a:ext cx="3449454" cy="2592000"/>
          </a:xfrm>
          <a:prstGeom prst="rect">
            <a:avLst/>
          </a:prstGeom>
        </p:spPr>
      </p:pic>
      <p:pic>
        <p:nvPicPr>
          <p:cNvPr id="6" name="图片 5"/>
          <p:cNvPicPr>
            <a:picLocks noChangeAspect="1"/>
          </p:cNvPicPr>
          <p:nvPr/>
        </p:nvPicPr>
        <p:blipFill>
          <a:blip r:embed="rId4"/>
          <a:stretch>
            <a:fillRect/>
          </a:stretch>
        </p:blipFill>
        <p:spPr>
          <a:xfrm>
            <a:off x="2995802" y="1987007"/>
            <a:ext cx="3449454" cy="2592000"/>
          </a:xfrm>
          <a:prstGeom prst="rect">
            <a:avLst/>
          </a:prstGeom>
        </p:spPr>
      </p:pic>
    </p:spTree>
    <p:extLst>
      <p:ext uri="{BB962C8B-B14F-4D97-AF65-F5344CB8AC3E}">
        <p14:creationId xmlns:p14="http://schemas.microsoft.com/office/powerpoint/2010/main" val="196931197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矩形 53"/>
          <p:cNvSpPr/>
          <p:nvPr/>
        </p:nvSpPr>
        <p:spPr bwMode="auto">
          <a:xfrm>
            <a:off x="2043564" y="5074079"/>
            <a:ext cx="661058" cy="49935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11</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dirty="0" smtClean="0"/>
              <a:t>Benefits</a:t>
            </a:r>
            <a:endParaRPr lang="en-US" altLang="en-US" dirty="0"/>
          </a:p>
        </p:txBody>
      </p:sp>
      <p:sp>
        <p:nvSpPr>
          <p:cNvPr id="68" name="矩形 67"/>
          <p:cNvSpPr/>
          <p:nvPr/>
        </p:nvSpPr>
        <p:spPr>
          <a:xfrm>
            <a:off x="388853" y="1549957"/>
            <a:ext cx="8287604" cy="3003386"/>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2000" dirty="0" smtClean="0">
                <a:cs typeface="Times New Roman" panose="02020603050405020304" pitchFamily="18" charset="0"/>
              </a:rPr>
              <a:t>Easy to implement, CCA only</a:t>
            </a:r>
          </a:p>
          <a:p>
            <a:pPr marL="515938" lvl="1" indent="-342900">
              <a:lnSpc>
                <a:spcPct val="100000"/>
              </a:lnSpc>
              <a:spcAft>
                <a:spcPts val="700"/>
              </a:spcAft>
              <a:buClrTx/>
              <a:buFont typeface="Arial" panose="020B0604020202020204" pitchFamily="34" charset="0"/>
              <a:buChar char="•"/>
            </a:pPr>
            <a:r>
              <a:rPr lang="en-US" altLang="zh-CN" sz="2000" dirty="0" smtClean="0">
                <a:cs typeface="Times New Roman" panose="02020603050405020304" pitchFamily="18" charset="0"/>
              </a:rPr>
              <a:t>Friendly to other coexistence UWB transmissions due to LBT </a:t>
            </a:r>
          </a:p>
          <a:p>
            <a:pPr marL="515938" lvl="1" indent="-342900">
              <a:lnSpc>
                <a:spcPct val="100000"/>
              </a:lnSpc>
              <a:spcAft>
                <a:spcPts val="700"/>
              </a:spcAft>
              <a:buClrTx/>
              <a:buFont typeface="Arial" panose="020B0604020202020204" pitchFamily="34" charset="0"/>
              <a:buChar char="•"/>
            </a:pPr>
            <a:r>
              <a:rPr lang="en-US" altLang="zh-CN" sz="2000" dirty="0" smtClean="0">
                <a:cs typeface="Times New Roman" panose="02020603050405020304" pitchFamily="18" charset="0"/>
              </a:rPr>
              <a:t>Efficient </a:t>
            </a:r>
            <a:r>
              <a:rPr lang="en-US" altLang="zh-CN" sz="2000" dirty="0">
                <a:cs typeface="Times New Roman" panose="02020603050405020304" pitchFamily="18" charset="0"/>
              </a:rPr>
              <a:t>to </a:t>
            </a:r>
            <a:r>
              <a:rPr lang="en-US" altLang="zh-CN" sz="2000" dirty="0" smtClean="0">
                <a:cs typeface="Times New Roman" panose="02020603050405020304" pitchFamily="18" charset="0"/>
              </a:rPr>
              <a:t>discard the invalid </a:t>
            </a:r>
            <a:r>
              <a:rPr lang="en-US" altLang="zh-CN" sz="2000" dirty="0" err="1" smtClean="0">
                <a:cs typeface="Times New Roman" panose="02020603050405020304" pitchFamily="18" charset="0"/>
              </a:rPr>
              <a:t>ToA</a:t>
            </a:r>
            <a:r>
              <a:rPr lang="en-US" altLang="zh-CN" sz="2000" dirty="0" smtClean="0">
                <a:cs typeface="Times New Roman" panose="02020603050405020304" pitchFamily="18" charset="0"/>
              </a:rPr>
              <a:t> estimation results to get more reliable ranging results; the </a:t>
            </a:r>
            <a:r>
              <a:rPr lang="en-US" altLang="zh-CN" sz="2000" u="sng" dirty="0" smtClean="0">
                <a:cs typeface="Times New Roman" panose="02020603050405020304" pitchFamily="18" charset="0"/>
              </a:rPr>
              <a:t>stronger</a:t>
            </a:r>
            <a:r>
              <a:rPr lang="en-US" altLang="zh-CN" sz="2000" dirty="0" smtClean="0">
                <a:cs typeface="Times New Roman" panose="02020603050405020304" pitchFamily="18" charset="0"/>
              </a:rPr>
              <a:t> the interference, the </a:t>
            </a:r>
            <a:r>
              <a:rPr lang="en-US" altLang="zh-CN" sz="2000" u="sng" dirty="0" smtClean="0">
                <a:cs typeface="Times New Roman" panose="02020603050405020304" pitchFamily="18" charset="0"/>
              </a:rPr>
              <a:t>more benefits</a:t>
            </a:r>
            <a:r>
              <a:rPr lang="en-US" altLang="zh-CN" sz="2000" dirty="0" smtClean="0">
                <a:cs typeface="Times New Roman" panose="02020603050405020304" pitchFamily="18" charset="0"/>
              </a:rPr>
              <a:t> achieved</a:t>
            </a:r>
          </a:p>
          <a:p>
            <a:pPr marL="515938" lvl="1" indent="-342900">
              <a:lnSpc>
                <a:spcPct val="100000"/>
              </a:lnSpc>
              <a:spcAft>
                <a:spcPts val="700"/>
              </a:spcAft>
              <a:buClrTx/>
              <a:buFont typeface="Arial" panose="020B0604020202020204" pitchFamily="34" charset="0"/>
              <a:buChar char="•"/>
            </a:pPr>
            <a:r>
              <a:rPr lang="en-US" altLang="zh-CN" sz="2000" dirty="0">
                <a:cs typeface="Times New Roman" panose="02020603050405020304" pitchFamily="18" charset="0"/>
              </a:rPr>
              <a:t>Remain </a:t>
            </a:r>
            <a:r>
              <a:rPr lang="en-US" altLang="zh-CN" sz="2000" dirty="0" smtClean="0">
                <a:cs typeface="Times New Roman" panose="02020603050405020304" pitchFamily="18" charset="0"/>
              </a:rPr>
              <a:t>periodic fragment time structure</a:t>
            </a:r>
          </a:p>
          <a:p>
            <a:pPr marL="515938" lvl="1" indent="-342900">
              <a:lnSpc>
                <a:spcPct val="100000"/>
              </a:lnSpc>
              <a:spcAft>
                <a:spcPts val="700"/>
              </a:spcAft>
              <a:buClrTx/>
              <a:buFont typeface="Arial" panose="020B0604020202020204" pitchFamily="34" charset="0"/>
              <a:buChar char="•"/>
            </a:pPr>
            <a:r>
              <a:rPr lang="en-US" altLang="zh-CN" sz="2000" dirty="0" smtClean="0">
                <a:cs typeface="Times New Roman" panose="02020603050405020304" pitchFamily="18" charset="0"/>
              </a:rPr>
              <a:t>Support for fast termination or restart the ranging </a:t>
            </a:r>
            <a:r>
              <a:rPr lang="en-US" altLang="zh-CN" sz="2000" dirty="0">
                <a:cs typeface="Times New Roman" panose="02020603050405020304" pitchFamily="18" charset="0"/>
              </a:rPr>
              <a:t>round after </a:t>
            </a:r>
            <a:r>
              <a:rPr lang="en-US" altLang="zh-CN" sz="2000" dirty="0" smtClean="0">
                <a:cs typeface="Times New Roman" panose="02020603050405020304" pitchFamily="18" charset="0"/>
              </a:rPr>
              <a:t>consecutive CCA busy</a:t>
            </a:r>
          </a:p>
          <a:p>
            <a:pPr marL="515938" lvl="1" indent="-342900">
              <a:lnSpc>
                <a:spcPct val="100000"/>
              </a:lnSpc>
              <a:spcAft>
                <a:spcPts val="700"/>
              </a:spcAft>
              <a:buClrTx/>
              <a:buFont typeface="Arial" panose="020B0604020202020204" pitchFamily="34" charset="0"/>
              <a:buChar char="•"/>
            </a:pPr>
            <a:endParaRPr lang="en-US" altLang="zh-CN" sz="2000" dirty="0">
              <a:cs typeface="Times New Roman" panose="02020603050405020304" pitchFamily="18" charset="0"/>
            </a:endParaRPr>
          </a:p>
        </p:txBody>
      </p:sp>
      <p:cxnSp>
        <p:nvCxnSpPr>
          <p:cNvPr id="19" name="直接连接符 18"/>
          <p:cNvCxnSpPr/>
          <p:nvPr/>
        </p:nvCxnSpPr>
        <p:spPr bwMode="auto">
          <a:xfrm>
            <a:off x="212327" y="5589240"/>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矩形 22"/>
          <p:cNvSpPr/>
          <p:nvPr/>
        </p:nvSpPr>
        <p:spPr bwMode="auto">
          <a:xfrm>
            <a:off x="231401" y="4743101"/>
            <a:ext cx="60214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4" name="文本框 23"/>
          <p:cNvSpPr txBox="1"/>
          <p:nvPr/>
        </p:nvSpPr>
        <p:spPr>
          <a:xfrm>
            <a:off x="8318688" y="5549316"/>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25" name="文本框 24"/>
          <p:cNvSpPr txBox="1"/>
          <p:nvPr/>
        </p:nvSpPr>
        <p:spPr>
          <a:xfrm>
            <a:off x="2098567" y="5509015"/>
            <a:ext cx="742511" cy="369332"/>
          </a:xfrm>
          <a:prstGeom prst="rect">
            <a:avLst/>
          </a:prstGeom>
          <a:noFill/>
        </p:spPr>
        <p:txBody>
          <a:bodyPr wrap="none" rtlCol="0">
            <a:spAutoFit/>
          </a:bodyPr>
          <a:lstStyle/>
          <a:p>
            <a:r>
              <a:rPr lang="en-US" altLang="zh-CN" sz="1800" b="1" dirty="0" smtClean="0"/>
              <a:t>Slot 1</a:t>
            </a:r>
            <a:endParaRPr lang="zh-CN" altLang="en-US" sz="1800" b="1" dirty="0"/>
          </a:p>
        </p:txBody>
      </p:sp>
      <p:sp>
        <p:nvSpPr>
          <p:cNvPr id="28" name="文本框 27"/>
          <p:cNvSpPr txBox="1"/>
          <p:nvPr/>
        </p:nvSpPr>
        <p:spPr>
          <a:xfrm>
            <a:off x="4696384" y="5533927"/>
            <a:ext cx="845103" cy="369332"/>
          </a:xfrm>
          <a:prstGeom prst="rect">
            <a:avLst/>
          </a:prstGeom>
          <a:noFill/>
        </p:spPr>
        <p:txBody>
          <a:bodyPr wrap="none" rtlCol="0">
            <a:spAutoFit/>
          </a:bodyPr>
          <a:lstStyle/>
          <a:p>
            <a:r>
              <a:rPr lang="en-US" altLang="zh-CN" sz="1800" b="1" dirty="0" smtClean="0"/>
              <a:t>Slot M</a:t>
            </a:r>
            <a:endParaRPr lang="zh-CN" altLang="en-US" sz="1800" b="1" dirty="0"/>
          </a:p>
        </p:txBody>
      </p:sp>
      <p:cxnSp>
        <p:nvCxnSpPr>
          <p:cNvPr id="35" name="直接箭头连接符 34"/>
          <p:cNvCxnSpPr/>
          <p:nvPr/>
        </p:nvCxnSpPr>
        <p:spPr bwMode="auto">
          <a:xfrm>
            <a:off x="894305" y="4960533"/>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flipV="1">
            <a:off x="1808868" y="4379528"/>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连接符 37"/>
          <p:cNvCxnSpPr/>
          <p:nvPr/>
        </p:nvCxnSpPr>
        <p:spPr bwMode="auto">
          <a:xfrm flipV="1">
            <a:off x="3007786" y="440903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flipV="1">
            <a:off x="4267545" y="440903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矩形 44"/>
          <p:cNvSpPr/>
          <p:nvPr/>
        </p:nvSpPr>
        <p:spPr bwMode="auto">
          <a:xfrm>
            <a:off x="5621055" y="4883701"/>
            <a:ext cx="716364"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smtClean="0"/>
              <a:t>Terminate or Poll</a:t>
            </a:r>
            <a:endParaRPr kumimoji="0" lang="en-US" altLang="zh-CN" sz="1100" b="0" i="0" u="none" strike="noStrike" cap="none" normalizeH="0" baseline="0" dirty="0" smtClean="0">
              <a:ln>
                <a:noFill/>
              </a:ln>
              <a:solidFill>
                <a:schemeClr val="tx1"/>
              </a:solidFill>
              <a:effectLst/>
              <a:latin typeface="Times New Roman" pitchFamily="18" charset="0"/>
            </a:endParaRPr>
          </a:p>
        </p:txBody>
      </p:sp>
      <p:cxnSp>
        <p:nvCxnSpPr>
          <p:cNvPr id="50" name="曲线连接符 49"/>
          <p:cNvCxnSpPr/>
          <p:nvPr/>
        </p:nvCxnSpPr>
        <p:spPr bwMode="auto">
          <a:xfrm rot="3480000">
            <a:off x="3386254" y="5540310"/>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直接箭头连接符 7"/>
          <p:cNvCxnSpPr/>
          <p:nvPr/>
        </p:nvCxnSpPr>
        <p:spPr bwMode="auto">
          <a:xfrm>
            <a:off x="1833125" y="5246249"/>
            <a:ext cx="53088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文本框 8"/>
          <p:cNvSpPr txBox="1"/>
          <p:nvPr/>
        </p:nvSpPr>
        <p:spPr>
          <a:xfrm>
            <a:off x="1869025" y="4978082"/>
            <a:ext cx="600797" cy="276999"/>
          </a:xfrm>
          <a:prstGeom prst="rect">
            <a:avLst/>
          </a:prstGeom>
          <a:noFill/>
        </p:spPr>
        <p:txBody>
          <a:bodyPr wrap="square" rtlCol="0">
            <a:spAutoFit/>
          </a:bodyPr>
          <a:lstStyle/>
          <a:p>
            <a:r>
              <a:rPr lang="en-US" altLang="zh-CN" dirty="0" smtClean="0"/>
              <a:t>CCA</a:t>
            </a:r>
            <a:endParaRPr lang="zh-CN" altLang="en-US" dirty="0"/>
          </a:p>
        </p:txBody>
      </p:sp>
      <p:sp>
        <p:nvSpPr>
          <p:cNvPr id="11" name="文本框 10"/>
          <p:cNvSpPr txBox="1"/>
          <p:nvPr/>
        </p:nvSpPr>
        <p:spPr>
          <a:xfrm>
            <a:off x="1852654" y="4636597"/>
            <a:ext cx="807499" cy="338554"/>
          </a:xfrm>
          <a:prstGeom prst="rect">
            <a:avLst/>
          </a:prstGeom>
          <a:noFill/>
        </p:spPr>
        <p:txBody>
          <a:bodyPr wrap="square" rtlCol="0">
            <a:spAutoFit/>
          </a:bodyPr>
          <a:lstStyle/>
          <a:p>
            <a:r>
              <a:rPr lang="en-US" altLang="zh-CN" sz="1600" dirty="0" smtClean="0">
                <a:solidFill>
                  <a:srgbClr val="FF0000"/>
                </a:solidFill>
              </a:rPr>
              <a:t>Busy</a:t>
            </a:r>
            <a:endParaRPr lang="zh-CN" altLang="en-US" sz="1600" dirty="0">
              <a:solidFill>
                <a:srgbClr val="FF0000"/>
              </a:solidFill>
            </a:endParaRPr>
          </a:p>
        </p:txBody>
      </p:sp>
      <p:sp>
        <p:nvSpPr>
          <p:cNvPr id="55" name="矩形 54"/>
          <p:cNvSpPr/>
          <p:nvPr/>
        </p:nvSpPr>
        <p:spPr bwMode="auto">
          <a:xfrm>
            <a:off x="2959257" y="5070327"/>
            <a:ext cx="385811" cy="49935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56" name="矩形 55"/>
          <p:cNvSpPr/>
          <p:nvPr/>
        </p:nvSpPr>
        <p:spPr bwMode="auto">
          <a:xfrm>
            <a:off x="4509496" y="5080106"/>
            <a:ext cx="503990" cy="499356"/>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57" name="直接箭头连接符 56"/>
          <p:cNvCxnSpPr/>
          <p:nvPr/>
        </p:nvCxnSpPr>
        <p:spPr bwMode="auto">
          <a:xfrm>
            <a:off x="3029334" y="5237057"/>
            <a:ext cx="53088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文本框 57"/>
          <p:cNvSpPr txBox="1"/>
          <p:nvPr/>
        </p:nvSpPr>
        <p:spPr>
          <a:xfrm>
            <a:off x="3065234" y="4968890"/>
            <a:ext cx="600797" cy="276999"/>
          </a:xfrm>
          <a:prstGeom prst="rect">
            <a:avLst/>
          </a:prstGeom>
          <a:noFill/>
        </p:spPr>
        <p:txBody>
          <a:bodyPr wrap="square" rtlCol="0">
            <a:spAutoFit/>
          </a:bodyPr>
          <a:lstStyle/>
          <a:p>
            <a:r>
              <a:rPr lang="en-US" altLang="zh-CN" dirty="0" smtClean="0"/>
              <a:t>CCA</a:t>
            </a:r>
            <a:endParaRPr lang="zh-CN" altLang="en-US" dirty="0"/>
          </a:p>
        </p:txBody>
      </p:sp>
      <p:cxnSp>
        <p:nvCxnSpPr>
          <p:cNvPr id="59" name="直接箭头连接符 58"/>
          <p:cNvCxnSpPr/>
          <p:nvPr/>
        </p:nvCxnSpPr>
        <p:spPr bwMode="auto">
          <a:xfrm>
            <a:off x="4289092" y="5243318"/>
            <a:ext cx="530884"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0" name="文本框 59"/>
          <p:cNvSpPr txBox="1"/>
          <p:nvPr/>
        </p:nvSpPr>
        <p:spPr>
          <a:xfrm>
            <a:off x="4324992" y="4975151"/>
            <a:ext cx="600797" cy="276999"/>
          </a:xfrm>
          <a:prstGeom prst="rect">
            <a:avLst/>
          </a:prstGeom>
          <a:noFill/>
        </p:spPr>
        <p:txBody>
          <a:bodyPr wrap="square" rtlCol="0">
            <a:spAutoFit/>
          </a:bodyPr>
          <a:lstStyle/>
          <a:p>
            <a:r>
              <a:rPr lang="en-US" altLang="zh-CN" dirty="0" smtClean="0"/>
              <a:t>CCA</a:t>
            </a:r>
            <a:endParaRPr lang="zh-CN" altLang="en-US" dirty="0"/>
          </a:p>
        </p:txBody>
      </p:sp>
      <p:sp>
        <p:nvSpPr>
          <p:cNvPr id="61" name="文本框 60"/>
          <p:cNvSpPr txBox="1"/>
          <p:nvPr/>
        </p:nvSpPr>
        <p:spPr>
          <a:xfrm>
            <a:off x="3056316" y="4642339"/>
            <a:ext cx="807499" cy="338554"/>
          </a:xfrm>
          <a:prstGeom prst="rect">
            <a:avLst/>
          </a:prstGeom>
          <a:noFill/>
        </p:spPr>
        <p:txBody>
          <a:bodyPr wrap="square" rtlCol="0">
            <a:spAutoFit/>
          </a:bodyPr>
          <a:lstStyle/>
          <a:p>
            <a:r>
              <a:rPr lang="en-US" altLang="zh-CN" sz="1600" dirty="0" smtClean="0">
                <a:solidFill>
                  <a:srgbClr val="FF0000"/>
                </a:solidFill>
              </a:rPr>
              <a:t>Busy</a:t>
            </a:r>
            <a:endParaRPr lang="zh-CN" altLang="en-US" sz="1600" dirty="0">
              <a:solidFill>
                <a:srgbClr val="FF0000"/>
              </a:solidFill>
            </a:endParaRPr>
          </a:p>
        </p:txBody>
      </p:sp>
      <p:sp>
        <p:nvSpPr>
          <p:cNvPr id="62" name="文本框 61"/>
          <p:cNvSpPr txBox="1"/>
          <p:nvPr/>
        </p:nvSpPr>
        <p:spPr>
          <a:xfrm>
            <a:off x="4288971" y="4671781"/>
            <a:ext cx="807499" cy="338554"/>
          </a:xfrm>
          <a:prstGeom prst="rect">
            <a:avLst/>
          </a:prstGeom>
          <a:noFill/>
        </p:spPr>
        <p:txBody>
          <a:bodyPr wrap="square" rtlCol="0">
            <a:spAutoFit/>
          </a:bodyPr>
          <a:lstStyle/>
          <a:p>
            <a:r>
              <a:rPr lang="en-US" altLang="zh-CN" sz="1600" dirty="0" smtClean="0">
                <a:solidFill>
                  <a:srgbClr val="FF0000"/>
                </a:solidFill>
              </a:rPr>
              <a:t>Busy</a:t>
            </a:r>
            <a:endParaRPr lang="zh-CN" altLang="en-US" sz="1600" dirty="0">
              <a:solidFill>
                <a:srgbClr val="FF0000"/>
              </a:solidFill>
            </a:endParaRPr>
          </a:p>
        </p:txBody>
      </p:sp>
    </p:spTree>
    <p:extLst>
      <p:ext uri="{BB962C8B-B14F-4D97-AF65-F5344CB8AC3E}">
        <p14:creationId xmlns:p14="http://schemas.microsoft.com/office/powerpoint/2010/main" val="254124873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12</a:t>
            </a:fld>
            <a:endParaRPr lang="en-US" altLang="en-US"/>
          </a:p>
        </p:txBody>
      </p:sp>
      <p:sp>
        <p:nvSpPr>
          <p:cNvPr id="5" name="文本框 4"/>
          <p:cNvSpPr txBox="1"/>
          <p:nvPr/>
        </p:nvSpPr>
        <p:spPr>
          <a:xfrm>
            <a:off x="681336" y="1552301"/>
            <a:ext cx="8067128" cy="3508653"/>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altLang="zh-CN" sz="2400" dirty="0" smtClean="0"/>
              <a:t>Wideband interference issue is highlighted for fragmented UWB format </a:t>
            </a:r>
          </a:p>
          <a:p>
            <a:pPr marL="342900" indent="-342900">
              <a:spcBef>
                <a:spcPts val="600"/>
              </a:spcBef>
              <a:spcAft>
                <a:spcPts val="600"/>
              </a:spcAft>
              <a:buFont typeface="Arial" panose="020B0604020202020204" pitchFamily="34" charset="0"/>
              <a:buChar char="•"/>
            </a:pPr>
            <a:r>
              <a:rPr lang="en-US" altLang="zh-CN" sz="2400" dirty="0" smtClean="0"/>
              <a:t>CCA is recommended before transmitting each fragment</a:t>
            </a:r>
          </a:p>
          <a:p>
            <a:pPr marL="342900" indent="-342900">
              <a:spcBef>
                <a:spcPts val="600"/>
              </a:spcBef>
              <a:spcAft>
                <a:spcPts val="600"/>
              </a:spcAft>
              <a:buFont typeface="Arial" panose="020B0604020202020204" pitchFamily="34" charset="0"/>
              <a:buChar char="•"/>
            </a:pPr>
            <a:r>
              <a:rPr lang="en-US" altLang="zh-CN" sz="2400" dirty="0" smtClean="0"/>
              <a:t>At the end of the ranging round, send a data frame to indicate the CCA results of each fragment to help the receiver discard the invalid </a:t>
            </a:r>
            <a:r>
              <a:rPr lang="en-US" altLang="zh-CN" sz="2400" dirty="0" err="1" smtClean="0"/>
              <a:t>ToA</a:t>
            </a:r>
            <a:r>
              <a:rPr lang="en-US" altLang="zh-CN" sz="2400" dirty="0" smtClean="0"/>
              <a:t> estimations</a:t>
            </a:r>
          </a:p>
          <a:p>
            <a:pPr marL="342900" indent="-342900">
              <a:spcBef>
                <a:spcPts val="600"/>
              </a:spcBef>
              <a:spcAft>
                <a:spcPts val="600"/>
              </a:spcAft>
              <a:buFont typeface="Arial" panose="020B0604020202020204" pitchFamily="34" charset="0"/>
              <a:buChar char="•"/>
            </a:pPr>
            <a:r>
              <a:rPr lang="en-US" altLang="zh-CN" sz="2400" dirty="0" smtClean="0"/>
              <a:t>Easy to implement and not break mms- periodic fragment time structure</a:t>
            </a:r>
          </a:p>
        </p:txBody>
      </p:sp>
      <p:sp>
        <p:nvSpPr>
          <p:cNvPr id="6"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Summary</a:t>
            </a:r>
            <a:endParaRPr lang="en-US" kern="0" dirty="0"/>
          </a:p>
        </p:txBody>
      </p:sp>
    </p:spTree>
    <p:extLst>
      <p:ext uri="{BB962C8B-B14F-4D97-AF65-F5344CB8AC3E}">
        <p14:creationId xmlns:p14="http://schemas.microsoft.com/office/powerpoint/2010/main" val="41745234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13</a:t>
            </a:fld>
            <a:endParaRPr lang="en-US" altLang="en-US"/>
          </a:p>
        </p:txBody>
      </p:sp>
      <p:sp>
        <p:nvSpPr>
          <p:cNvPr id="6"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References</a:t>
            </a:r>
          </a:p>
        </p:txBody>
      </p:sp>
      <p:sp>
        <p:nvSpPr>
          <p:cNvPr id="7" name="文本框 6"/>
          <p:cNvSpPr txBox="1"/>
          <p:nvPr/>
        </p:nvSpPr>
        <p:spPr>
          <a:xfrm>
            <a:off x="681336" y="1552301"/>
            <a:ext cx="8067128" cy="2800767"/>
          </a:xfrm>
          <a:prstGeom prst="rect">
            <a:avLst/>
          </a:prstGeom>
          <a:noFill/>
        </p:spPr>
        <p:txBody>
          <a:bodyPr wrap="square" rtlCol="0">
            <a:spAutoFit/>
          </a:bodyPr>
          <a:lstStyle/>
          <a:p>
            <a:pPr marL="457200" indent="-457200">
              <a:spcBef>
                <a:spcPts val="600"/>
              </a:spcBef>
              <a:spcAft>
                <a:spcPts val="600"/>
              </a:spcAft>
              <a:buFont typeface="+mj-lt"/>
              <a:buAutoNum type="arabicPeriod"/>
            </a:pPr>
            <a:r>
              <a:rPr lang="en-US" altLang="zh-CN" sz="1800" dirty="0"/>
              <a:t>More on narrowband assisted multi-millisecond UWB, </a:t>
            </a:r>
            <a:r>
              <a:rPr lang="en-US" altLang="zh-CN" sz="1800" dirty="0" smtClean="0"/>
              <a:t>15-21-0593-02-04ab</a:t>
            </a:r>
            <a:endParaRPr lang="en-US" altLang="zh-CN" sz="1800" dirty="0" smtClean="0">
              <a:cs typeface="Times New Roman" panose="02020603050405020304" pitchFamily="18" charset="0"/>
            </a:endParaRPr>
          </a:p>
          <a:p>
            <a:pPr marL="457200" indent="-457200">
              <a:spcBef>
                <a:spcPts val="600"/>
              </a:spcBef>
              <a:spcAft>
                <a:spcPts val="600"/>
              </a:spcAft>
              <a:buFont typeface="+mj-lt"/>
              <a:buAutoNum type="arabicPeriod"/>
            </a:pPr>
            <a:r>
              <a:rPr lang="en-US" altLang="zh-CN" sz="1800" dirty="0" smtClean="0"/>
              <a:t>15-22-0064-00-04ab-potentials-of-narrowband-assisted-uwb</a:t>
            </a:r>
          </a:p>
          <a:p>
            <a:pPr marL="457200" indent="-457200">
              <a:spcBef>
                <a:spcPts val="600"/>
              </a:spcBef>
              <a:spcAft>
                <a:spcPts val="600"/>
              </a:spcAft>
              <a:buFont typeface="+mj-lt"/>
              <a:buAutoNum type="arabicPeriod"/>
            </a:pPr>
            <a:r>
              <a:rPr lang="en-US" altLang="zh-CN" sz="1800" dirty="0" smtClean="0"/>
              <a:t>15-22-0080-00-04ab-nba-mms-uwb-mac-followup</a:t>
            </a:r>
          </a:p>
          <a:p>
            <a:pPr marL="457200" indent="-457200">
              <a:spcBef>
                <a:spcPts val="600"/>
              </a:spcBef>
              <a:spcAft>
                <a:spcPts val="600"/>
              </a:spcAft>
              <a:buFont typeface="+mj-lt"/>
              <a:buAutoNum type="arabicPeriod"/>
            </a:pPr>
            <a:r>
              <a:rPr lang="en-US" altLang="zh-CN" sz="1800" dirty="0" smtClean="0"/>
              <a:t>15-06-0160-00-004a-recommendation-parameters-cca-window-and-related-0-1mbps-issues</a:t>
            </a:r>
          </a:p>
          <a:p>
            <a:pPr marL="457200" indent="-457200">
              <a:spcBef>
                <a:spcPts val="600"/>
              </a:spcBef>
              <a:spcAft>
                <a:spcPts val="600"/>
              </a:spcAft>
              <a:buFont typeface="+mj-lt"/>
              <a:buAutoNum type="arabicPeriod"/>
            </a:pPr>
            <a:endParaRPr lang="en-US" altLang="zh-CN" sz="1800" dirty="0" smtClean="0"/>
          </a:p>
          <a:p>
            <a:pPr marL="457200" indent="-457200">
              <a:spcBef>
                <a:spcPts val="600"/>
              </a:spcBef>
              <a:spcAft>
                <a:spcPts val="600"/>
              </a:spcAft>
              <a:buFont typeface="+mj-lt"/>
              <a:buAutoNum type="arabicPeriod"/>
            </a:pPr>
            <a:endParaRPr lang="en-US" altLang="zh-CN" sz="1800" dirty="0" smtClean="0"/>
          </a:p>
        </p:txBody>
      </p:sp>
    </p:spTree>
    <p:extLst>
      <p:ext uri="{BB962C8B-B14F-4D97-AF65-F5344CB8AC3E}">
        <p14:creationId xmlns:p14="http://schemas.microsoft.com/office/powerpoint/2010/main" val="12116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274638996"/>
              </p:ext>
            </p:extLst>
          </p:nvPr>
        </p:nvGraphicFramePr>
        <p:xfrm>
          <a:off x="685800" y="908720"/>
          <a:ext cx="7774632" cy="5532918"/>
        </p:xfrm>
        <a:graphic>
          <a:graphicData uri="http://schemas.openxmlformats.org/drawingml/2006/table">
            <a:tbl>
              <a:tblPr firstRow="1" bandRow="1">
                <a:tableStyleId>{5940675A-B579-460E-94D1-54222C63F5DA}</a:tableStyleId>
              </a:tblPr>
              <a:tblGrid>
                <a:gridCol w="3958208">
                  <a:extLst>
                    <a:ext uri="{9D8B030D-6E8A-4147-A177-3AD203B41FA5}">
                      <a16:colId xmlns="" xmlns:a16="http://schemas.microsoft.com/office/drawing/2014/main" val="1745747388"/>
                    </a:ext>
                  </a:extLst>
                </a:gridCol>
                <a:gridCol w="3816424">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r>
                        <a:rPr lang="en-US" sz="1200" dirty="0" smtClean="0">
                          <a:effectLst/>
                          <a:latin typeface="Times New Roman" panose="02020603050405020304" pitchFamily="18" charset="0"/>
                          <a:ea typeface="+mn-ea"/>
                          <a:cs typeface="Times New Roman" panose="02020603050405020304" pitchFamily="18" charset="0"/>
                        </a:rPr>
                        <a:t>conduct</a:t>
                      </a:r>
                      <a:r>
                        <a:rPr lang="en-US" sz="1200" baseline="0" dirty="0" smtClean="0">
                          <a:effectLst/>
                          <a:latin typeface="Times New Roman" panose="02020603050405020304" pitchFamily="18" charset="0"/>
                          <a:ea typeface="+mn-ea"/>
                          <a:cs typeface="Times New Roman" panose="02020603050405020304" pitchFamily="18" charset="0"/>
                        </a:rPr>
                        <a:t> CCA before transmitting ranging fragment, indicate which fragments are not transmitted to drop off invalid </a:t>
                      </a:r>
                      <a:r>
                        <a:rPr lang="en-US" altLang="zh-CN" sz="1200" baseline="0" dirty="0" err="1" smtClean="0">
                          <a:effectLst/>
                          <a:latin typeface="Times New Roman" panose="02020603050405020304" pitchFamily="18" charset="0"/>
                          <a:ea typeface="+mn-ea"/>
                          <a:cs typeface="Times New Roman" panose="02020603050405020304" pitchFamily="18" charset="0"/>
                        </a:rPr>
                        <a:t>ToA</a:t>
                      </a:r>
                      <a:r>
                        <a:rPr lang="en-US" altLang="zh-CN" sz="1200" baseline="0" dirty="0" smtClean="0">
                          <a:effectLst/>
                          <a:latin typeface="Times New Roman" panose="02020603050405020304" pitchFamily="18" charset="0"/>
                          <a:ea typeface="+mn-ea"/>
                          <a:cs typeface="Times New Roman" panose="02020603050405020304" pitchFamily="18" charset="0"/>
                        </a:rPr>
                        <a:t> </a:t>
                      </a:r>
                      <a:r>
                        <a:rPr lang="en-US" altLang="zh-CN" sz="1200" baseline="0" dirty="0" err="1" smtClean="0">
                          <a:effectLst/>
                          <a:latin typeface="Times New Roman" panose="02020603050405020304" pitchFamily="18" charset="0"/>
                          <a:ea typeface="+mn-ea"/>
                          <a:cs typeface="Times New Roman" panose="02020603050405020304" pitchFamily="18" charset="0"/>
                        </a:rPr>
                        <a:t>esitmation</a:t>
                      </a: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r>
                        <a:rPr lang="en-US" altLang="zh-CN" sz="1200" dirty="0" smtClean="0">
                          <a:effectLst/>
                          <a:latin typeface="Times New Roman" panose="02020603050405020304" pitchFamily="18" charset="0"/>
                          <a:ea typeface="+mn-ea"/>
                          <a:cs typeface="Times New Roman" panose="02020603050405020304" pitchFamily="18" charset="0"/>
                        </a:rPr>
                        <a:t>conduct</a:t>
                      </a:r>
                      <a:r>
                        <a:rPr lang="en-US" altLang="zh-CN" sz="1200" baseline="0" dirty="0" smtClean="0">
                          <a:effectLst/>
                          <a:latin typeface="Times New Roman" panose="02020603050405020304" pitchFamily="18" charset="0"/>
                          <a:ea typeface="+mn-ea"/>
                          <a:cs typeface="Times New Roman" panose="02020603050405020304" pitchFamily="18" charset="0"/>
                        </a:rPr>
                        <a:t> CCA before transmitting ranging fragment, indicate which fragments are not transmitted to drop off invalid </a:t>
                      </a:r>
                      <a:r>
                        <a:rPr lang="en-US" altLang="zh-CN" sz="1200" baseline="0" dirty="0" err="1" smtClean="0">
                          <a:effectLst/>
                          <a:latin typeface="Times New Roman" panose="02020603050405020304" pitchFamily="18" charset="0"/>
                          <a:ea typeface="+mn-ea"/>
                          <a:cs typeface="Times New Roman" panose="02020603050405020304" pitchFamily="18" charset="0"/>
                        </a:rPr>
                        <a:t>ToA</a:t>
                      </a:r>
                      <a:r>
                        <a:rPr lang="en-US" altLang="zh-CN" sz="1200" baseline="0" dirty="0" smtClean="0">
                          <a:effectLst/>
                          <a:latin typeface="Times New Roman" panose="02020603050405020304" pitchFamily="18" charset="0"/>
                          <a:ea typeface="+mn-ea"/>
                          <a:cs typeface="Times New Roman" panose="02020603050405020304" pitchFamily="18" charset="0"/>
                        </a:rPr>
                        <a:t> </a:t>
                      </a:r>
                      <a:r>
                        <a:rPr lang="en-US" altLang="zh-CN" sz="1200" baseline="0" dirty="0" err="1" smtClean="0">
                          <a:effectLst/>
                          <a:latin typeface="Times New Roman" panose="02020603050405020304" pitchFamily="18" charset="0"/>
                          <a:ea typeface="+mn-ea"/>
                          <a:cs typeface="Times New Roman" panose="02020603050405020304" pitchFamily="18" charset="0"/>
                        </a:rPr>
                        <a:t>esitmation</a:t>
                      </a:r>
                      <a:endParaRPr lang="en-US" altLang="zh-CN"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r>
                        <a:rPr lang="en-US" sz="1200" dirty="0" smtClean="0">
                          <a:effectLst/>
                          <a:latin typeface="Times New Roman" panose="02020603050405020304" pitchFamily="18" charset="0"/>
                          <a:ea typeface="+mn-ea"/>
                          <a:cs typeface="Times New Roman" panose="02020603050405020304" pitchFamily="18" charset="0"/>
                        </a:rPr>
                        <a:t>Coexistence</a:t>
                      </a:r>
                      <a:r>
                        <a:rPr lang="en-US" sz="1200" baseline="0" dirty="0" smtClean="0">
                          <a:effectLst/>
                          <a:latin typeface="Times New Roman" panose="02020603050405020304" pitchFamily="18" charset="0"/>
                          <a:ea typeface="+mn-ea"/>
                          <a:cs typeface="Times New Roman" panose="02020603050405020304" pitchFamily="18" charset="0"/>
                        </a:rPr>
                        <a:t> of fragmented UWB format with legacy data transmission</a:t>
                      </a: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smtClean="0">
                          <a:effectLst/>
                          <a:latin typeface="Times New Roman" panose="02020603050405020304" pitchFamily="18" charset="0"/>
                          <a:ea typeface="+mn-ea"/>
                          <a:cs typeface="Times New Roman" panose="02020603050405020304" pitchFamily="18" charset="0"/>
                        </a:rPr>
                        <a:t>New</a:t>
                      </a:r>
                      <a:r>
                        <a:rPr lang="en-US" altLang="zh-CN" sz="1200" baseline="0" dirty="0" smtClean="0">
                          <a:effectLst/>
                          <a:latin typeface="Times New Roman" panose="02020603050405020304" pitchFamily="18" charset="0"/>
                          <a:ea typeface="+mn-ea"/>
                          <a:cs typeface="Times New Roman" panose="02020603050405020304" pitchFamily="18" charset="0"/>
                        </a:rPr>
                        <a:t> NB data frame to indicate CCA results of fragments</a:t>
                      </a:r>
                      <a:endParaRPr lang="en-US" altLang="zh-CN" sz="1200" dirty="0" smtClean="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zh-CN" dirty="0"/>
              <a:t>Peng Liu (</a:t>
            </a:r>
            <a:r>
              <a:rPr lang="en-US" altLang="en-US" dirty="0"/>
              <a:t>Huawei)</a:t>
            </a:r>
          </a:p>
        </p:txBody>
      </p:sp>
      <p:sp>
        <p:nvSpPr>
          <p:cNvPr id="2" name="日期占位符 1"/>
          <p:cNvSpPr>
            <a:spLocks noGrp="1"/>
          </p:cNvSpPr>
          <p:nvPr>
            <p:ph type="dt" sz="half" idx="10"/>
          </p:nvPr>
        </p:nvSpPr>
        <p:spPr/>
        <p:txBody>
          <a:bodyPr/>
          <a:lstStyle/>
          <a:p>
            <a:r>
              <a:rPr lang="en-US" altLang="zh-CN" smtClean="0"/>
              <a:t>May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a:xfrm>
            <a:off x="5552256" y="6525344"/>
            <a:ext cx="3124200" cy="184666"/>
          </a:xfrm>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3</a:t>
            </a:fld>
            <a:endParaRPr lang="en-US" altLang="en-US"/>
          </a:p>
        </p:txBody>
      </p:sp>
      <p:sp>
        <p:nvSpPr>
          <p:cNvPr id="6" name="Content Placeholder 3"/>
          <p:cNvSpPr txBox="1">
            <a:spLocks/>
          </p:cNvSpPr>
          <p:nvPr/>
        </p:nvSpPr>
        <p:spPr bwMode="auto">
          <a:xfrm>
            <a:off x="251059" y="5227745"/>
            <a:ext cx="8599946" cy="104821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altLang="zh-CN" sz="1800" i="1" dirty="0" smtClean="0"/>
              <a:t>~10*log</a:t>
            </a:r>
            <a:r>
              <a:rPr lang="en-US" altLang="zh-CN" sz="1800" i="1" baseline="-25000" dirty="0" smtClean="0"/>
              <a:t>10</a:t>
            </a:r>
            <a:r>
              <a:rPr lang="en-US" altLang="zh-CN" sz="1800" i="1" dirty="0" smtClean="0"/>
              <a:t>(N</a:t>
            </a:r>
            <a:r>
              <a:rPr lang="en-US" altLang="zh-CN" sz="1800" i="1" dirty="0"/>
              <a:t>) </a:t>
            </a:r>
            <a:r>
              <a:rPr lang="en-US" altLang="zh-CN" sz="1800" i="1" dirty="0" smtClean="0"/>
              <a:t>dB </a:t>
            </a:r>
            <a:r>
              <a:rPr lang="en-US" altLang="zh-CN" sz="1800" dirty="0">
                <a:latin typeface="Times New Roman" panose="02020603050405020304" pitchFamily="18" charset="0"/>
                <a:cs typeface="Times New Roman" panose="02020603050405020304" pitchFamily="18" charset="0"/>
              </a:rPr>
              <a:t>l</a:t>
            </a:r>
            <a:r>
              <a:rPr lang="en-US" sz="1800" dirty="0" smtClean="0">
                <a:latin typeface="Times New Roman" panose="02020603050405020304" pitchFamily="18" charset="0"/>
                <a:cs typeface="Times New Roman" panose="02020603050405020304" pitchFamily="18" charset="0"/>
              </a:rPr>
              <a:t>ink budget can be improved by segmenting ranging preamble with </a:t>
            </a:r>
            <a:r>
              <a:rPr lang="en-US" sz="1800" dirty="0">
                <a:latin typeface="Times New Roman" panose="02020603050405020304" pitchFamily="18" charset="0"/>
                <a:cs typeface="Times New Roman" panose="02020603050405020304" pitchFamily="18" charset="0"/>
              </a:rPr>
              <a:t>N fragments spanning N </a:t>
            </a:r>
            <a:r>
              <a:rPr lang="en-US" sz="1800" dirty="0" smtClean="0">
                <a:latin typeface="Times New Roman" panose="02020603050405020304" pitchFamily="18" charset="0"/>
                <a:cs typeface="Times New Roman" panose="02020603050405020304" pitchFamily="18" charset="0"/>
              </a:rPr>
              <a:t>milliseconds[1-3] due to power boosting</a:t>
            </a:r>
          </a:p>
          <a:p>
            <a:pPr marL="515938" lvl="1" indent="-342900">
              <a:lnSpc>
                <a:spcPct val="100000"/>
              </a:lnSpc>
              <a:spcAft>
                <a:spcPts val="700"/>
              </a:spcAft>
              <a:buClrTx/>
              <a:buFont typeface="Arial" panose="020B0604020202020204" pitchFamily="34" charset="0"/>
              <a:buChar char="•"/>
            </a:pPr>
            <a:r>
              <a:rPr lang="en-US" sz="1800" b="0" dirty="0" smtClean="0">
                <a:latin typeface="Times New Roman" panose="02020603050405020304" pitchFamily="18" charset="0"/>
                <a:cs typeface="Times New Roman" panose="02020603050405020304" pitchFamily="18" charset="0"/>
              </a:rPr>
              <a:t>Meanwhile, interference will become worsen if multiple UWB pairs transmit simultaneously</a:t>
            </a:r>
            <a:endParaRPr lang="en-US" b="0" dirty="0">
              <a:latin typeface="Times New Roman" panose="02020603050405020304" pitchFamily="18" charset="0"/>
              <a:cs typeface="Times New Roman" panose="02020603050405020304" pitchFamily="18" charset="0"/>
            </a:endParaRPr>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kern="0" dirty="0" smtClean="0"/>
              <a:t>Fragmented UWB Format (Recap)</a:t>
            </a:r>
            <a:endParaRPr lang="en-US" altLang="en-US" sz="3200" kern="0" dirty="0"/>
          </a:p>
        </p:txBody>
      </p:sp>
      <p:sp>
        <p:nvSpPr>
          <p:cNvPr id="8" name="矩形 7"/>
          <p:cNvSpPr/>
          <p:nvPr/>
        </p:nvSpPr>
        <p:spPr bwMode="auto">
          <a:xfrm>
            <a:off x="896217" y="1572934"/>
            <a:ext cx="3600400" cy="50405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9" name="矩形 8"/>
          <p:cNvSpPr/>
          <p:nvPr/>
        </p:nvSpPr>
        <p:spPr bwMode="auto">
          <a:xfrm>
            <a:off x="1828526" y="305453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0" name="矩形 9"/>
          <p:cNvSpPr/>
          <p:nvPr/>
        </p:nvSpPr>
        <p:spPr bwMode="auto">
          <a:xfrm>
            <a:off x="3018357" y="305453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1" name="直接连接符 10"/>
          <p:cNvCxnSpPr/>
          <p:nvPr/>
        </p:nvCxnSpPr>
        <p:spPr bwMode="auto">
          <a:xfrm>
            <a:off x="231985" y="3918632"/>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矩形 11"/>
          <p:cNvSpPr/>
          <p:nvPr/>
        </p:nvSpPr>
        <p:spPr bwMode="auto">
          <a:xfrm>
            <a:off x="4281709" y="304011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曲线连接符 12"/>
          <p:cNvCxnSpPr/>
          <p:nvPr/>
        </p:nvCxnSpPr>
        <p:spPr bwMode="auto">
          <a:xfrm rot="3480000">
            <a:off x="5229450" y="385527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13"/>
          <p:cNvSpPr/>
          <p:nvPr/>
        </p:nvSpPr>
        <p:spPr bwMode="auto">
          <a:xfrm>
            <a:off x="6964628" y="3039459"/>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矩形 14"/>
          <p:cNvSpPr/>
          <p:nvPr/>
        </p:nvSpPr>
        <p:spPr bwMode="auto">
          <a:xfrm>
            <a:off x="251059" y="3072493"/>
            <a:ext cx="60214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16" name="直接连接符 15"/>
          <p:cNvCxnSpPr>
            <a:endCxn id="9" idx="0"/>
          </p:cNvCxnSpPr>
          <p:nvPr/>
        </p:nvCxnSpPr>
        <p:spPr bwMode="auto">
          <a:xfrm>
            <a:off x="896217" y="2076990"/>
            <a:ext cx="1076325" cy="9775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直接连接符 16"/>
          <p:cNvCxnSpPr>
            <a:endCxn id="14" idx="0"/>
          </p:cNvCxnSpPr>
          <p:nvPr/>
        </p:nvCxnSpPr>
        <p:spPr bwMode="auto">
          <a:xfrm>
            <a:off x="4419700" y="2098466"/>
            <a:ext cx="2688944" cy="94099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文本框 17"/>
          <p:cNvSpPr txBox="1"/>
          <p:nvPr/>
        </p:nvSpPr>
        <p:spPr>
          <a:xfrm>
            <a:off x="8497117" y="4041468"/>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9" name="文本框 18"/>
          <p:cNvSpPr txBox="1"/>
          <p:nvPr/>
        </p:nvSpPr>
        <p:spPr>
          <a:xfrm>
            <a:off x="1816476" y="393305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20" name="文本框 19"/>
          <p:cNvSpPr txBox="1"/>
          <p:nvPr/>
        </p:nvSpPr>
        <p:spPr>
          <a:xfrm>
            <a:off x="3012332" y="393305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21" name="文本框 20"/>
          <p:cNvSpPr txBox="1"/>
          <p:nvPr/>
        </p:nvSpPr>
        <p:spPr>
          <a:xfrm>
            <a:off x="4269659" y="393305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22" name="文本框 21"/>
          <p:cNvSpPr txBox="1"/>
          <p:nvPr/>
        </p:nvSpPr>
        <p:spPr>
          <a:xfrm>
            <a:off x="6952578" y="393305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23" name="矩形 22"/>
          <p:cNvSpPr/>
          <p:nvPr/>
        </p:nvSpPr>
        <p:spPr>
          <a:xfrm>
            <a:off x="2088674" y="328992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4" name="矩形 23"/>
          <p:cNvSpPr/>
          <p:nvPr/>
        </p:nvSpPr>
        <p:spPr>
          <a:xfrm>
            <a:off x="3308850" y="329406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5" name="矩形 24"/>
          <p:cNvSpPr/>
          <p:nvPr/>
        </p:nvSpPr>
        <p:spPr>
          <a:xfrm>
            <a:off x="4577320" y="3294441"/>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6" name="矩形 25"/>
          <p:cNvSpPr/>
          <p:nvPr/>
        </p:nvSpPr>
        <p:spPr>
          <a:xfrm>
            <a:off x="7252660" y="322247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7" name="直接箭头连接符 26"/>
          <p:cNvCxnSpPr/>
          <p:nvPr/>
        </p:nvCxnSpPr>
        <p:spPr bwMode="auto">
          <a:xfrm>
            <a:off x="913963" y="3289925"/>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文本框 27"/>
          <p:cNvSpPr txBox="1"/>
          <p:nvPr/>
        </p:nvSpPr>
        <p:spPr>
          <a:xfrm>
            <a:off x="251059" y="4920023"/>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29" name="文本框 28"/>
          <p:cNvSpPr txBox="1"/>
          <p:nvPr/>
        </p:nvSpPr>
        <p:spPr>
          <a:xfrm>
            <a:off x="1719468" y="1649423"/>
            <a:ext cx="1896673" cy="369332"/>
          </a:xfrm>
          <a:prstGeom prst="rect">
            <a:avLst/>
          </a:prstGeom>
          <a:noFill/>
        </p:spPr>
        <p:txBody>
          <a:bodyPr wrap="none" rtlCol="0">
            <a:spAutoFit/>
          </a:bodyPr>
          <a:lstStyle/>
          <a:p>
            <a:r>
              <a:rPr lang="en-US" altLang="zh-CN" sz="1800" dirty="0">
                <a:cs typeface="Times New Roman" panose="02020603050405020304" pitchFamily="18" charset="0"/>
              </a:rPr>
              <a:t>Ranging Preamble</a:t>
            </a:r>
            <a:endParaRPr lang="zh-CN" altLang="en-US" sz="1800" dirty="0">
              <a:cs typeface="Times New Roman" panose="02020603050405020304" pitchFamily="18" charset="0"/>
            </a:endParaRPr>
          </a:p>
        </p:txBody>
      </p:sp>
      <p:cxnSp>
        <p:nvCxnSpPr>
          <p:cNvPr id="30" name="直接连接符 29"/>
          <p:cNvCxnSpPr>
            <a:endCxn id="10" idx="0"/>
          </p:cNvCxnSpPr>
          <p:nvPr/>
        </p:nvCxnSpPr>
        <p:spPr bwMode="auto">
          <a:xfrm>
            <a:off x="1302515" y="2091413"/>
            <a:ext cx="1859858"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接连接符 30"/>
          <p:cNvCxnSpPr>
            <a:endCxn id="12" idx="0"/>
          </p:cNvCxnSpPr>
          <p:nvPr/>
        </p:nvCxnSpPr>
        <p:spPr bwMode="auto">
          <a:xfrm>
            <a:off x="1629164" y="2076989"/>
            <a:ext cx="2796561"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矩形 31"/>
          <p:cNvSpPr/>
          <p:nvPr/>
        </p:nvSpPr>
        <p:spPr bwMode="auto">
          <a:xfrm>
            <a:off x="7865335" y="3923596"/>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34" name="矩形 33"/>
          <p:cNvSpPr/>
          <p:nvPr/>
        </p:nvSpPr>
        <p:spPr bwMode="auto">
          <a:xfrm>
            <a:off x="1001441" y="3933056"/>
            <a:ext cx="602148" cy="67652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Res</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5" name="矩形 34"/>
          <p:cNvSpPr/>
          <p:nvPr/>
        </p:nvSpPr>
        <p:spPr bwMode="auto">
          <a:xfrm>
            <a:off x="2379772" y="391863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6" name="矩形 35"/>
          <p:cNvSpPr/>
          <p:nvPr/>
        </p:nvSpPr>
        <p:spPr bwMode="auto">
          <a:xfrm>
            <a:off x="3560990" y="393305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7" name="矩形 36"/>
          <p:cNvSpPr/>
          <p:nvPr/>
        </p:nvSpPr>
        <p:spPr bwMode="auto">
          <a:xfrm>
            <a:off x="4818939" y="3918633"/>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38" name="矩形 37"/>
          <p:cNvSpPr/>
          <p:nvPr/>
        </p:nvSpPr>
        <p:spPr bwMode="auto">
          <a:xfrm>
            <a:off x="7339896" y="393305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0" name="直接连接符 39"/>
          <p:cNvCxnSpPr/>
          <p:nvPr/>
        </p:nvCxnSpPr>
        <p:spPr bwMode="auto">
          <a:xfrm flipV="1">
            <a:off x="1828526" y="270892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直接连接符 40"/>
          <p:cNvCxnSpPr/>
          <p:nvPr/>
        </p:nvCxnSpPr>
        <p:spPr bwMode="auto">
          <a:xfrm flipV="1">
            <a:off x="3027444" y="273842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直接箭头连接符 42"/>
          <p:cNvCxnSpPr/>
          <p:nvPr/>
        </p:nvCxnSpPr>
        <p:spPr bwMode="auto">
          <a:xfrm>
            <a:off x="1844243" y="2852936"/>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文本框 43"/>
          <p:cNvSpPr txBox="1"/>
          <p:nvPr/>
        </p:nvSpPr>
        <p:spPr>
          <a:xfrm>
            <a:off x="2239629" y="2837073"/>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5" name="直接连接符 44"/>
          <p:cNvCxnSpPr/>
          <p:nvPr/>
        </p:nvCxnSpPr>
        <p:spPr bwMode="auto">
          <a:xfrm flipV="1">
            <a:off x="4287203" y="273842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文本框 45"/>
          <p:cNvSpPr txBox="1"/>
          <p:nvPr/>
        </p:nvSpPr>
        <p:spPr>
          <a:xfrm>
            <a:off x="3479584" y="2859312"/>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7" name="直接箭头连接符 46"/>
          <p:cNvCxnSpPr/>
          <p:nvPr/>
        </p:nvCxnSpPr>
        <p:spPr bwMode="auto">
          <a:xfrm>
            <a:off x="3058375" y="286646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箭头连接符 48"/>
          <p:cNvCxnSpPr/>
          <p:nvPr/>
        </p:nvCxnSpPr>
        <p:spPr bwMode="auto">
          <a:xfrm>
            <a:off x="552133" y="4041468"/>
            <a:ext cx="301074" cy="87855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直接箭头连接符 49"/>
          <p:cNvCxnSpPr>
            <a:stCxn id="34" idx="2"/>
            <a:endCxn id="28" idx="0"/>
          </p:cNvCxnSpPr>
          <p:nvPr/>
        </p:nvCxnSpPr>
        <p:spPr bwMode="auto">
          <a:xfrm flipH="1">
            <a:off x="968275" y="4609578"/>
            <a:ext cx="334240" cy="31044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350874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4</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Interference Issues</a:t>
            </a:r>
            <a:endParaRPr lang="en-US" altLang="en-US" dirty="0"/>
          </a:p>
        </p:txBody>
      </p:sp>
      <p:sp>
        <p:nvSpPr>
          <p:cNvPr id="6" name="矩形 5"/>
          <p:cNvSpPr/>
          <p:nvPr/>
        </p:nvSpPr>
        <p:spPr>
          <a:xfrm>
            <a:off x="212422" y="4011066"/>
            <a:ext cx="8265132" cy="1567096"/>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from other UWB transmission </a:t>
            </a:r>
            <a:r>
              <a:rPr lang="en-US" altLang="zh-CN" sz="1800" dirty="0">
                <a:cs typeface="Times New Roman" panose="02020603050405020304" pitchFamily="18" charset="0"/>
              </a:rPr>
              <a:t>may </a:t>
            </a:r>
            <a:r>
              <a:rPr lang="en-US" altLang="zh-CN" sz="1800" dirty="0" smtClean="0">
                <a:cs typeface="Times New Roman" panose="02020603050405020304" pitchFamily="18" charset="0"/>
              </a:rPr>
              <a:t>cause wrong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of certain fragment</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Interference to other UWB transmissions </a:t>
            </a:r>
            <a:r>
              <a:rPr lang="en-US" altLang="zh-CN" sz="1800" dirty="0">
                <a:cs typeface="Times New Roman" panose="02020603050405020304" pitchFamily="18" charset="0"/>
              </a:rPr>
              <a:t>may </a:t>
            </a:r>
            <a:r>
              <a:rPr lang="en-US" altLang="zh-CN" sz="1800" dirty="0" smtClean="0">
                <a:cs typeface="Times New Roman" panose="02020603050405020304" pitchFamily="18" charset="0"/>
              </a:rPr>
              <a:t>deteriorate their performance, e.g., packet loss or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error, depending on their transmission scenarios, data transmission or ranging </a:t>
            </a:r>
            <a:endParaRPr lang="en-US" altLang="zh-CN" sz="1600" dirty="0">
              <a:cs typeface="Times New Roman" panose="02020603050405020304" pitchFamily="18" charset="0"/>
            </a:endParaRPr>
          </a:p>
        </p:txBody>
      </p:sp>
      <p:sp>
        <p:nvSpPr>
          <p:cNvPr id="10" name="矩形 9"/>
          <p:cNvSpPr/>
          <p:nvPr/>
        </p:nvSpPr>
        <p:spPr bwMode="auto">
          <a:xfrm>
            <a:off x="1849364"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3039195" y="177281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连接符 12"/>
          <p:cNvCxnSpPr/>
          <p:nvPr/>
        </p:nvCxnSpPr>
        <p:spPr bwMode="auto">
          <a:xfrm>
            <a:off x="252823" y="2636912"/>
            <a:ext cx="8114964"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矩形 14"/>
          <p:cNvSpPr/>
          <p:nvPr/>
        </p:nvSpPr>
        <p:spPr bwMode="auto">
          <a:xfrm>
            <a:off x="4302547" y="175839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7" name="曲线连接符 16"/>
          <p:cNvCxnSpPr/>
          <p:nvPr/>
        </p:nvCxnSpPr>
        <p:spPr bwMode="auto">
          <a:xfrm rot="3480000">
            <a:off x="5250288" y="257355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bwMode="auto">
          <a:xfrm>
            <a:off x="6985466" y="1757739"/>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271896" y="1757739"/>
            <a:ext cx="779198" cy="86409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SYNC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Packet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35" name="文本框 34"/>
          <p:cNvSpPr txBox="1"/>
          <p:nvPr/>
        </p:nvSpPr>
        <p:spPr>
          <a:xfrm>
            <a:off x="7939641" y="2666725"/>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36" name="文本框 35"/>
          <p:cNvSpPr txBox="1"/>
          <p:nvPr/>
        </p:nvSpPr>
        <p:spPr>
          <a:xfrm>
            <a:off x="1837314" y="2651336"/>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37" name="文本框 36"/>
          <p:cNvSpPr txBox="1"/>
          <p:nvPr/>
        </p:nvSpPr>
        <p:spPr>
          <a:xfrm>
            <a:off x="3033170" y="2651336"/>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38" name="文本框 37"/>
          <p:cNvSpPr txBox="1"/>
          <p:nvPr/>
        </p:nvSpPr>
        <p:spPr>
          <a:xfrm>
            <a:off x="4290497" y="2651336"/>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39" name="文本框 38"/>
          <p:cNvSpPr txBox="1"/>
          <p:nvPr/>
        </p:nvSpPr>
        <p:spPr>
          <a:xfrm>
            <a:off x="6973416" y="2651336"/>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40" name="矩形 39"/>
          <p:cNvSpPr/>
          <p:nvPr/>
        </p:nvSpPr>
        <p:spPr>
          <a:xfrm>
            <a:off x="2109512" y="200820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41" name="矩形 40"/>
          <p:cNvSpPr/>
          <p:nvPr/>
        </p:nvSpPr>
        <p:spPr>
          <a:xfrm>
            <a:off x="3329688" y="2012345"/>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42" name="矩形 41"/>
          <p:cNvSpPr/>
          <p:nvPr/>
        </p:nvSpPr>
        <p:spPr>
          <a:xfrm>
            <a:off x="4873148" y="2004185"/>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43" name="矩形 42"/>
          <p:cNvSpPr/>
          <p:nvPr/>
        </p:nvSpPr>
        <p:spPr>
          <a:xfrm>
            <a:off x="7273498" y="1940753"/>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45" name="直接箭头连接符 44"/>
          <p:cNvCxnSpPr/>
          <p:nvPr/>
        </p:nvCxnSpPr>
        <p:spPr bwMode="auto">
          <a:xfrm>
            <a:off x="1094979" y="2008205"/>
            <a:ext cx="74233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文本框 46"/>
          <p:cNvSpPr txBox="1"/>
          <p:nvPr/>
        </p:nvSpPr>
        <p:spPr>
          <a:xfrm>
            <a:off x="23070" y="2735322"/>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31" name="矩形 30"/>
          <p:cNvSpPr/>
          <p:nvPr/>
        </p:nvSpPr>
        <p:spPr>
          <a:xfrm>
            <a:off x="4037864" y="2239221"/>
            <a:ext cx="864096" cy="378172"/>
          </a:xfrm>
          <a:prstGeom prst="rect">
            <a:avLst/>
          </a:prstGeom>
          <a:pattFill prst="wdUpDiag">
            <a:fgClr>
              <a:srgbClr val="FF0000"/>
            </a:fgClr>
            <a:bgClr>
              <a:schemeClr val="bg1"/>
            </a:bgClr>
          </a:patt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9" name="直接连接符 8"/>
          <p:cNvCxnSpPr/>
          <p:nvPr/>
        </p:nvCxnSpPr>
        <p:spPr bwMode="auto">
          <a:xfrm>
            <a:off x="4208884" y="1819313"/>
            <a:ext cx="591245" cy="1008112"/>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连接符 33"/>
          <p:cNvCxnSpPr/>
          <p:nvPr/>
        </p:nvCxnSpPr>
        <p:spPr bwMode="auto">
          <a:xfrm flipH="1">
            <a:off x="4188313" y="1886555"/>
            <a:ext cx="542360" cy="920958"/>
          </a:xfrm>
          <a:prstGeom prst="line">
            <a:avLst/>
          </a:prstGeom>
          <a:solidFill>
            <a:schemeClr val="accent1"/>
          </a:solidFill>
          <a:ln w="28575" cap="flat" cmpd="sng" algn="ctr">
            <a:solidFill>
              <a:srgbClr val="C0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接箭头连接符 21"/>
          <p:cNvCxnSpPr/>
          <p:nvPr/>
        </p:nvCxnSpPr>
        <p:spPr bwMode="auto">
          <a:xfrm>
            <a:off x="4901960" y="2617393"/>
            <a:ext cx="344132" cy="523575"/>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文本框 22"/>
          <p:cNvSpPr txBox="1"/>
          <p:nvPr/>
        </p:nvSpPr>
        <p:spPr>
          <a:xfrm>
            <a:off x="3978520" y="3149637"/>
            <a:ext cx="3371692" cy="461665"/>
          </a:xfrm>
          <a:prstGeom prst="rect">
            <a:avLst/>
          </a:prstGeom>
          <a:noFill/>
        </p:spPr>
        <p:txBody>
          <a:bodyPr wrap="none" rtlCol="0">
            <a:spAutoFit/>
          </a:bodyPr>
          <a:lstStyle/>
          <a:p>
            <a:r>
              <a:rPr lang="en-US" altLang="zh-CN" dirty="0" smtClean="0"/>
              <a:t>Interference from other UWB transmission</a:t>
            </a:r>
          </a:p>
          <a:p>
            <a:r>
              <a:rPr lang="en-US" altLang="zh-CN" dirty="0" smtClean="0"/>
              <a:t>e.g., other ranging pair, other data transmission pair</a:t>
            </a:r>
          </a:p>
        </p:txBody>
      </p:sp>
    </p:spTree>
    <p:extLst>
      <p:ext uri="{BB962C8B-B14F-4D97-AF65-F5344CB8AC3E}">
        <p14:creationId xmlns:p14="http://schemas.microsoft.com/office/powerpoint/2010/main" val="261895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Interference Issues</a:t>
            </a:r>
            <a:endParaRPr lang="en-US" altLang="en-US" dirty="0"/>
          </a:p>
        </p:txBody>
      </p:sp>
      <p:pic>
        <p:nvPicPr>
          <p:cNvPr id="7" name="图片 6"/>
          <p:cNvPicPr>
            <a:picLocks noChangeAspect="1"/>
          </p:cNvPicPr>
          <p:nvPr/>
        </p:nvPicPr>
        <p:blipFill>
          <a:blip r:embed="rId2"/>
          <a:stretch>
            <a:fillRect/>
          </a:stretch>
        </p:blipFill>
        <p:spPr>
          <a:xfrm>
            <a:off x="592698" y="1960166"/>
            <a:ext cx="454538" cy="881100"/>
          </a:xfrm>
          <a:prstGeom prst="rect">
            <a:avLst/>
          </a:prstGeom>
        </p:spPr>
      </p:pic>
      <p:grpSp>
        <p:nvGrpSpPr>
          <p:cNvPr id="14" name="组合 13"/>
          <p:cNvGrpSpPr/>
          <p:nvPr/>
        </p:nvGrpSpPr>
        <p:grpSpPr>
          <a:xfrm>
            <a:off x="2104866" y="2357936"/>
            <a:ext cx="454538" cy="495000"/>
            <a:chOff x="4344731" y="3181500"/>
            <a:chExt cx="454538" cy="495000"/>
          </a:xfrm>
        </p:grpSpPr>
        <p:pic>
          <p:nvPicPr>
            <p:cNvPr id="8" name="图片 7"/>
            <p:cNvPicPr>
              <a:picLocks noChangeAspect="1"/>
            </p:cNvPicPr>
            <p:nvPr/>
          </p:nvPicPr>
          <p:blipFill>
            <a:blip r:embed="rId3"/>
            <a:stretch>
              <a:fillRect/>
            </a:stretch>
          </p:blipFill>
          <p:spPr>
            <a:xfrm>
              <a:off x="4344731" y="3181500"/>
              <a:ext cx="454538" cy="495000"/>
            </a:xfrm>
            <a:prstGeom prst="rect">
              <a:avLst/>
            </a:prstGeom>
          </p:spPr>
        </p:pic>
        <p:pic>
          <p:nvPicPr>
            <p:cNvPr id="12" name="图片 11"/>
            <p:cNvPicPr>
              <a:picLocks noChangeAspect="1"/>
            </p:cNvPicPr>
            <p:nvPr/>
          </p:nvPicPr>
          <p:blipFill>
            <a:blip r:embed="rId4"/>
            <a:stretch>
              <a:fillRect/>
            </a:stretch>
          </p:blipFill>
          <p:spPr>
            <a:xfrm>
              <a:off x="4618996" y="3495828"/>
              <a:ext cx="128456" cy="128700"/>
            </a:xfrm>
            <a:prstGeom prst="rect">
              <a:avLst/>
            </a:prstGeom>
          </p:spPr>
        </p:pic>
      </p:grpSp>
      <p:pic>
        <p:nvPicPr>
          <p:cNvPr id="16" name="图片 15"/>
          <p:cNvPicPr>
            <a:picLocks noChangeAspect="1"/>
          </p:cNvPicPr>
          <p:nvPr/>
        </p:nvPicPr>
        <p:blipFill>
          <a:blip r:embed="rId5"/>
          <a:stretch>
            <a:fillRect/>
          </a:stretch>
        </p:blipFill>
        <p:spPr>
          <a:xfrm>
            <a:off x="487334" y="3885272"/>
            <a:ext cx="780619" cy="574200"/>
          </a:xfrm>
          <a:prstGeom prst="rect">
            <a:avLst/>
          </a:prstGeom>
        </p:spPr>
      </p:pic>
      <p:pic>
        <p:nvPicPr>
          <p:cNvPr id="44" name="图片 43"/>
          <p:cNvPicPr>
            <a:picLocks noChangeAspect="1"/>
          </p:cNvPicPr>
          <p:nvPr/>
        </p:nvPicPr>
        <p:blipFill>
          <a:blip r:embed="rId2"/>
          <a:stretch>
            <a:fillRect/>
          </a:stretch>
        </p:blipFill>
        <p:spPr>
          <a:xfrm>
            <a:off x="2162543" y="3858694"/>
            <a:ext cx="454538" cy="881100"/>
          </a:xfrm>
          <a:prstGeom prst="rect">
            <a:avLst/>
          </a:prstGeom>
        </p:spPr>
      </p:pic>
      <p:cxnSp>
        <p:nvCxnSpPr>
          <p:cNvPr id="19" name="直接箭头连接符 18"/>
          <p:cNvCxnSpPr/>
          <p:nvPr/>
        </p:nvCxnSpPr>
        <p:spPr bwMode="auto">
          <a:xfrm>
            <a:off x="1179006" y="2672264"/>
            <a:ext cx="80010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 name="左右箭头 19"/>
          <p:cNvSpPr/>
          <p:nvPr/>
        </p:nvSpPr>
        <p:spPr bwMode="auto">
          <a:xfrm>
            <a:off x="1236683" y="3980192"/>
            <a:ext cx="800100" cy="241538"/>
          </a:xfrm>
          <a:prstGeom prst="lef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1" name="文本框 20"/>
          <p:cNvSpPr txBox="1"/>
          <p:nvPr/>
        </p:nvSpPr>
        <p:spPr>
          <a:xfrm>
            <a:off x="2786132" y="1898606"/>
            <a:ext cx="1661803" cy="646331"/>
          </a:xfrm>
          <a:prstGeom prst="rect">
            <a:avLst/>
          </a:prstGeom>
          <a:noFill/>
        </p:spPr>
        <p:txBody>
          <a:bodyPr wrap="square" rtlCol="0">
            <a:spAutoFit/>
          </a:bodyPr>
          <a:lstStyle/>
          <a:p>
            <a:r>
              <a:rPr lang="en-US" altLang="zh-CN" dirty="0" smtClean="0"/>
              <a:t>Ranging using fragmented UWB format</a:t>
            </a:r>
            <a:endParaRPr lang="zh-CN" altLang="en-US" dirty="0"/>
          </a:p>
        </p:txBody>
      </p:sp>
      <p:sp>
        <p:nvSpPr>
          <p:cNvPr id="46" name="文本框 45"/>
          <p:cNvSpPr txBox="1"/>
          <p:nvPr/>
        </p:nvSpPr>
        <p:spPr>
          <a:xfrm>
            <a:off x="2843808" y="3212976"/>
            <a:ext cx="1334959" cy="1015663"/>
          </a:xfrm>
          <a:prstGeom prst="rect">
            <a:avLst/>
          </a:prstGeom>
          <a:noFill/>
        </p:spPr>
        <p:txBody>
          <a:bodyPr wrap="square" rtlCol="0">
            <a:spAutoFit/>
          </a:bodyPr>
          <a:lstStyle/>
          <a:p>
            <a:r>
              <a:rPr lang="en-US" altLang="zh-CN" dirty="0" smtClean="0"/>
              <a:t>Data transmission using IEEE 802.15.4z format@</a:t>
            </a:r>
            <a:r>
              <a:rPr lang="en-US" altLang="zh-CN" b="1" dirty="0"/>
              <a:t>249.6 MHz PRF</a:t>
            </a:r>
            <a:endParaRPr lang="zh-CN" altLang="en-US" dirty="0"/>
          </a:p>
        </p:txBody>
      </p:sp>
      <p:sp>
        <p:nvSpPr>
          <p:cNvPr id="27" name="文本框 26"/>
          <p:cNvSpPr txBox="1"/>
          <p:nvPr/>
        </p:nvSpPr>
        <p:spPr>
          <a:xfrm>
            <a:off x="2145225" y="2459615"/>
            <a:ext cx="373820" cy="276999"/>
          </a:xfrm>
          <a:prstGeom prst="rect">
            <a:avLst/>
          </a:prstGeom>
          <a:noFill/>
        </p:spPr>
        <p:txBody>
          <a:bodyPr wrap="none" rtlCol="0">
            <a:spAutoFit/>
          </a:bodyPr>
          <a:lstStyle/>
          <a:p>
            <a:r>
              <a:rPr lang="en-US" altLang="zh-CN" dirty="0" smtClean="0"/>
              <a:t>tag</a:t>
            </a:r>
            <a:endParaRPr lang="zh-CN" altLang="en-US" dirty="0"/>
          </a:p>
        </p:txBody>
      </p:sp>
      <p:cxnSp>
        <p:nvCxnSpPr>
          <p:cNvPr id="50" name="直接连接符 49"/>
          <p:cNvCxnSpPr>
            <a:stCxn id="21" idx="1"/>
          </p:cNvCxnSpPr>
          <p:nvPr/>
        </p:nvCxnSpPr>
        <p:spPr bwMode="auto">
          <a:xfrm flipH="1" flipV="1">
            <a:off x="1888842" y="2221771"/>
            <a:ext cx="897290" cy="1"/>
          </a:xfrm>
          <a:prstGeom prst="line">
            <a:avLst/>
          </a:prstGeom>
          <a:solidFill>
            <a:schemeClr val="accent1"/>
          </a:solidFill>
          <a:ln w="12700"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flipH="1">
            <a:off x="1579056" y="2221721"/>
            <a:ext cx="309786" cy="450543"/>
          </a:xfrm>
          <a:prstGeom prst="line">
            <a:avLst/>
          </a:prstGeom>
          <a:solidFill>
            <a:schemeClr val="accent1"/>
          </a:solidFill>
          <a:ln w="12700"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直接连接符 54"/>
          <p:cNvCxnSpPr/>
          <p:nvPr/>
        </p:nvCxnSpPr>
        <p:spPr bwMode="auto">
          <a:xfrm flipH="1" flipV="1">
            <a:off x="1888842" y="3569418"/>
            <a:ext cx="897290" cy="1"/>
          </a:xfrm>
          <a:prstGeom prst="line">
            <a:avLst/>
          </a:prstGeom>
          <a:solidFill>
            <a:schemeClr val="accent1"/>
          </a:solidFill>
          <a:ln w="12700"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直接连接符 55"/>
          <p:cNvCxnSpPr/>
          <p:nvPr/>
        </p:nvCxnSpPr>
        <p:spPr bwMode="auto">
          <a:xfrm flipH="1">
            <a:off x="1579056" y="3569368"/>
            <a:ext cx="309786" cy="450543"/>
          </a:xfrm>
          <a:prstGeom prst="line">
            <a:avLst/>
          </a:prstGeom>
          <a:solidFill>
            <a:schemeClr val="accent1"/>
          </a:solidFill>
          <a:ln w="12700" cap="flat" cmpd="sng" algn="ctr">
            <a:solidFill>
              <a:srgbClr val="FFC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57" name="表格 56"/>
          <p:cNvGraphicFramePr>
            <a:graphicFrameLocks noGrp="1"/>
          </p:cNvGraphicFramePr>
          <p:nvPr>
            <p:extLst>
              <p:ext uri="{D42A27DB-BD31-4B8C-83A1-F6EECF244321}">
                <p14:modId xmlns:p14="http://schemas.microsoft.com/office/powerpoint/2010/main" val="1857558284"/>
              </p:ext>
            </p:extLst>
          </p:nvPr>
        </p:nvGraphicFramePr>
        <p:xfrm>
          <a:off x="4525028" y="1980896"/>
          <a:ext cx="4139851" cy="3942080"/>
        </p:xfrm>
        <a:graphic>
          <a:graphicData uri="http://schemas.openxmlformats.org/drawingml/2006/table">
            <a:tbl>
              <a:tblPr firstRow="1" bandRow="1">
                <a:tableStyleId>{5C22544A-7EE6-4342-B048-85BDC9FD1C3A}</a:tableStyleId>
              </a:tblPr>
              <a:tblGrid>
                <a:gridCol w="1621584"/>
                <a:gridCol w="2518267"/>
              </a:tblGrid>
              <a:tr h="370840">
                <a:tc>
                  <a:txBody>
                    <a:bodyPr/>
                    <a:lstStyle/>
                    <a:p>
                      <a:r>
                        <a:rPr lang="en-US" altLang="zh-CN" sz="1200" dirty="0" smtClean="0"/>
                        <a:t>Simulation Settings</a:t>
                      </a:r>
                      <a:endParaRPr lang="zh-CN" altLang="en-US" sz="1200" dirty="0"/>
                    </a:p>
                  </a:txBody>
                  <a:tcPr/>
                </a:tc>
                <a:tc>
                  <a:txBody>
                    <a:bodyPr/>
                    <a:lstStyle/>
                    <a:p>
                      <a:r>
                        <a:rPr lang="en-US" altLang="zh-CN" sz="1200" dirty="0" smtClean="0"/>
                        <a:t>Descriptions</a:t>
                      </a:r>
                      <a:endParaRPr lang="zh-CN" altLang="en-US" sz="1200" dirty="0"/>
                    </a:p>
                  </a:txBody>
                  <a:tcPr/>
                </a:tc>
              </a:tr>
              <a:tr h="255741">
                <a:tc>
                  <a:txBody>
                    <a:bodyPr/>
                    <a:lstStyle/>
                    <a:p>
                      <a:r>
                        <a:rPr lang="en-US" altLang="zh-CN" sz="1200" dirty="0" smtClean="0"/>
                        <a:t>Fragment Duration</a:t>
                      </a:r>
                      <a:endParaRPr lang="zh-CN" altLang="en-US" sz="1200" dirty="0"/>
                    </a:p>
                  </a:txBody>
                  <a:tcPr/>
                </a:tc>
                <a:tc>
                  <a:txBody>
                    <a:bodyPr/>
                    <a:lstStyle/>
                    <a:p>
                      <a:r>
                        <a:rPr lang="en-US" altLang="zh-CN" sz="1200" dirty="0" smtClean="0"/>
                        <a:t>~64us</a:t>
                      </a:r>
                      <a:endParaRPr lang="zh-CN" altLang="en-US" sz="1200" dirty="0"/>
                    </a:p>
                  </a:txBody>
                  <a:tcPr/>
                </a:tc>
              </a:tr>
              <a:tr h="1080120">
                <a:tc>
                  <a:txBody>
                    <a:bodyPr/>
                    <a:lstStyle/>
                    <a:p>
                      <a:r>
                        <a:rPr lang="en-US" altLang="zh-CN" sz="1200" dirty="0" smtClean="0"/>
                        <a:t>Fragment Settings</a:t>
                      </a:r>
                      <a:endParaRPr lang="zh-CN" altLang="en-US" sz="1200" dirty="0"/>
                    </a:p>
                  </a:txBody>
                  <a:tcPr/>
                </a:tc>
                <a:tc>
                  <a:txBody>
                    <a:bodyPr/>
                    <a:lstStyle/>
                    <a:p>
                      <a:r>
                        <a:rPr lang="en-US" altLang="zh-CN" sz="1200" b="0" i="0" u="none" strike="noStrike" kern="1200" baseline="0" dirty="0" smtClean="0">
                          <a:solidFill>
                            <a:schemeClr val="dk1"/>
                          </a:solidFill>
                          <a:latin typeface="+mn-lt"/>
                          <a:ea typeface="+mn-ea"/>
                          <a:cs typeface="+mn-cs"/>
                        </a:rPr>
                        <a:t>31-ternary codes, row No.1 of Table 15-4 at IEEE 802.15.4-2020</a:t>
                      </a:r>
                    </a:p>
                    <a:p>
                      <a:r>
                        <a:rPr lang="en-US" altLang="zh-CN" sz="1200" dirty="0" smtClean="0"/>
                        <a:t>code length = 31;</a:t>
                      </a:r>
                    </a:p>
                    <a:p>
                      <a:r>
                        <a:rPr lang="en-US" altLang="zh-CN" sz="1200" dirty="0" smtClean="0"/>
                        <a:t>Peak</a:t>
                      </a:r>
                      <a:r>
                        <a:rPr lang="en-US" altLang="zh-CN" sz="1200" baseline="0" dirty="0" smtClean="0"/>
                        <a:t> PRF = 31.20MHz</a:t>
                      </a:r>
                    </a:p>
                    <a:p>
                      <a:r>
                        <a:rPr lang="en-US" altLang="zh-CN" sz="1200" baseline="0" dirty="0" smtClean="0"/>
                        <a:t>Mean PRF = 16.10MHz;</a:t>
                      </a:r>
                    </a:p>
                    <a:p>
                      <a:r>
                        <a:rPr lang="en-US" altLang="zh-CN" sz="1200" baseline="0" dirty="0" smtClean="0"/>
                        <a:t>Delta Length = 16;</a:t>
                      </a:r>
                    </a:p>
                    <a:p>
                      <a:r>
                        <a:rPr lang="en-US" altLang="zh-CN" sz="1200" baseline="0" dirty="0" smtClean="0"/>
                        <a:t>Symbol duration = 993.59ns</a:t>
                      </a:r>
                      <a:endParaRPr lang="zh-CN" altLang="en-US" sz="1200" dirty="0"/>
                    </a:p>
                  </a:txBody>
                  <a:tcPr/>
                </a:tc>
              </a:tr>
              <a:tr h="353928">
                <a:tc>
                  <a:txBody>
                    <a:bodyPr/>
                    <a:lstStyle/>
                    <a:p>
                      <a:r>
                        <a:rPr lang="en-US" altLang="zh-CN" sz="1200" dirty="0" smtClean="0"/>
                        <a:t>Preamble symbol repetition</a:t>
                      </a:r>
                      <a:r>
                        <a:rPr lang="en-US" altLang="zh-CN" sz="1200" baseline="0" dirty="0" smtClean="0"/>
                        <a:t> </a:t>
                      </a:r>
                      <a:endParaRPr lang="zh-CN" altLang="en-US" sz="1200" dirty="0"/>
                    </a:p>
                  </a:txBody>
                  <a:tcPr/>
                </a:tc>
                <a:tc>
                  <a:txBody>
                    <a:bodyPr/>
                    <a:lstStyle/>
                    <a:p>
                      <a:r>
                        <a:rPr lang="en-US" altLang="zh-CN" sz="1200" dirty="0" smtClean="0"/>
                        <a:t>64</a:t>
                      </a:r>
                      <a:endParaRPr lang="zh-CN" altLang="en-US" sz="1200" dirty="0"/>
                    </a:p>
                  </a:txBody>
                  <a:tcPr/>
                </a:tc>
              </a:tr>
              <a:tr h="370840">
                <a:tc>
                  <a:txBody>
                    <a:bodyPr/>
                    <a:lstStyle/>
                    <a:p>
                      <a:r>
                        <a:rPr lang="en-US" altLang="zh-CN" sz="1200" dirty="0" smtClean="0"/>
                        <a:t>Coexisting</a:t>
                      </a:r>
                      <a:r>
                        <a:rPr lang="en-US" altLang="zh-CN" sz="1200" baseline="0" dirty="0" smtClean="0"/>
                        <a:t> data </a:t>
                      </a:r>
                      <a:endParaRPr lang="zh-CN" altLang="en-US"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IEEE 802.15.4z format@</a:t>
                      </a:r>
                      <a:r>
                        <a:rPr lang="en-US" altLang="zh-CN" sz="1200" b="1" dirty="0" smtClean="0"/>
                        <a:t>249.6 MHz PRF</a:t>
                      </a:r>
                      <a:endParaRPr lang="zh-CN" altLang="en-US" sz="1200" dirty="0" smtClean="0"/>
                    </a:p>
                  </a:txBody>
                  <a:tcPr/>
                </a:tc>
              </a:tr>
              <a:tr h="370840">
                <a:tc>
                  <a:txBody>
                    <a:bodyPr/>
                    <a:lstStyle/>
                    <a:p>
                      <a:r>
                        <a:rPr lang="en-US" altLang="zh-CN" sz="1200" b="1" dirty="0" smtClean="0"/>
                        <a:t>Interference occurrence</a:t>
                      </a:r>
                    </a:p>
                    <a:p>
                      <a:r>
                        <a:rPr lang="en-US" altLang="zh-CN" sz="1200" b="1" dirty="0" smtClean="0"/>
                        <a:t>probability</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0.4</a:t>
                      </a:r>
                      <a:endParaRPr lang="zh-CN" altLang="en-US" sz="1200" dirty="0" smtClean="0"/>
                    </a:p>
                  </a:txBody>
                  <a:tcPr/>
                </a:tc>
              </a:tr>
              <a:tr h="370840">
                <a:tc>
                  <a:txBody>
                    <a:bodyPr/>
                    <a:lstStyle/>
                    <a:p>
                      <a:r>
                        <a:rPr lang="en-US" altLang="zh-CN" sz="1200" b="1" dirty="0" smtClean="0"/>
                        <a:t>Channel model</a:t>
                      </a:r>
                      <a:endParaRPr lang="zh-CN" altLang="en-US" sz="12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dirty="0" smtClean="0"/>
                        <a:t>CM4</a:t>
                      </a:r>
                      <a:endParaRPr lang="zh-CN" altLang="en-US" sz="1200" dirty="0" smtClean="0"/>
                    </a:p>
                  </a:txBody>
                  <a:tcPr/>
                </a:tc>
              </a:tr>
            </a:tbl>
          </a:graphicData>
        </a:graphic>
      </p:graphicFrame>
      <p:sp>
        <p:nvSpPr>
          <p:cNvPr id="59" name="文本框 58"/>
          <p:cNvSpPr txBox="1"/>
          <p:nvPr/>
        </p:nvSpPr>
        <p:spPr>
          <a:xfrm>
            <a:off x="685800" y="5076575"/>
            <a:ext cx="3067956" cy="307777"/>
          </a:xfrm>
          <a:prstGeom prst="rect">
            <a:avLst/>
          </a:prstGeom>
          <a:noFill/>
        </p:spPr>
        <p:txBody>
          <a:bodyPr wrap="none" rtlCol="0">
            <a:spAutoFit/>
          </a:bodyPr>
          <a:lstStyle/>
          <a:p>
            <a:r>
              <a:rPr lang="en-US" altLang="zh-CN" sz="1400" dirty="0" smtClean="0"/>
              <a:t>Figure 1. A typical interference scenario</a:t>
            </a:r>
            <a:endParaRPr lang="zh-CN" altLang="en-US" sz="1400" dirty="0"/>
          </a:p>
        </p:txBody>
      </p:sp>
      <p:sp>
        <p:nvSpPr>
          <p:cNvPr id="60" name="文本框 59"/>
          <p:cNvSpPr txBox="1"/>
          <p:nvPr/>
        </p:nvSpPr>
        <p:spPr>
          <a:xfrm>
            <a:off x="5487335" y="1642897"/>
            <a:ext cx="2260812" cy="307777"/>
          </a:xfrm>
          <a:prstGeom prst="rect">
            <a:avLst/>
          </a:prstGeom>
          <a:noFill/>
        </p:spPr>
        <p:txBody>
          <a:bodyPr wrap="none" rtlCol="0">
            <a:spAutoFit/>
          </a:bodyPr>
          <a:lstStyle/>
          <a:p>
            <a:r>
              <a:rPr lang="en-US" altLang="zh-CN" sz="1400" dirty="0" smtClean="0"/>
              <a:t>Table 1. Simulation Settings</a:t>
            </a:r>
            <a:endParaRPr lang="zh-CN" altLang="en-US" sz="1400" dirty="0"/>
          </a:p>
        </p:txBody>
      </p:sp>
    </p:spTree>
    <p:extLst>
      <p:ext uri="{BB962C8B-B14F-4D97-AF65-F5344CB8AC3E}">
        <p14:creationId xmlns:p14="http://schemas.microsoft.com/office/powerpoint/2010/main" val="4271784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p:pic>
        <p:nvPicPr>
          <p:cNvPr id="6" name="图片 5"/>
          <p:cNvPicPr>
            <a:picLocks noChangeAspect="1"/>
          </p:cNvPicPr>
          <p:nvPr/>
        </p:nvPicPr>
        <p:blipFill>
          <a:blip r:embed="rId2"/>
          <a:stretch>
            <a:fillRect/>
          </a:stretch>
        </p:blipFill>
        <p:spPr>
          <a:xfrm>
            <a:off x="107504" y="1700808"/>
            <a:ext cx="4464474" cy="3600000"/>
          </a:xfrm>
          <a:prstGeom prst="rect">
            <a:avLst/>
          </a:prstGeom>
        </p:spPr>
      </p:pic>
      <p:pic>
        <p:nvPicPr>
          <p:cNvPr id="7" name="图片 6"/>
          <p:cNvPicPr>
            <a:picLocks noChangeAspect="1"/>
          </p:cNvPicPr>
          <p:nvPr/>
        </p:nvPicPr>
        <p:blipFill>
          <a:blip r:embed="rId3"/>
          <a:stretch>
            <a:fillRect/>
          </a:stretch>
        </p:blipFill>
        <p:spPr>
          <a:xfrm>
            <a:off x="4344988" y="1700808"/>
            <a:ext cx="4464474" cy="3600000"/>
          </a:xfrm>
          <a:prstGeom prst="rect">
            <a:avLst/>
          </a:prstGeom>
        </p:spPr>
      </p:pic>
      <p:sp>
        <p:nvSpPr>
          <p:cNvPr id="8"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Interference Issues</a:t>
            </a:r>
            <a:endParaRPr lang="en-US" altLang="en-US" dirty="0"/>
          </a:p>
        </p:txBody>
      </p:sp>
      <p:sp>
        <p:nvSpPr>
          <p:cNvPr id="9" name="文本框 8"/>
          <p:cNvSpPr txBox="1"/>
          <p:nvPr/>
        </p:nvSpPr>
        <p:spPr>
          <a:xfrm>
            <a:off x="893724" y="5174635"/>
            <a:ext cx="3314818" cy="338554"/>
          </a:xfrm>
          <a:prstGeom prst="rect">
            <a:avLst/>
          </a:prstGeom>
          <a:noFill/>
        </p:spPr>
        <p:txBody>
          <a:bodyPr wrap="none" rtlCol="0">
            <a:spAutoFit/>
          </a:bodyPr>
          <a:lstStyle/>
          <a:p>
            <a:r>
              <a:rPr lang="en-US" altLang="zh-CN" sz="1600" b="1" dirty="0" smtClean="0"/>
              <a:t>Without</a:t>
            </a:r>
            <a:r>
              <a:rPr lang="en-US" altLang="zh-CN" sz="1600" dirty="0" smtClean="0"/>
              <a:t> IEEE 802.15.4z Interference</a:t>
            </a:r>
            <a:endParaRPr lang="zh-CN" altLang="en-US" sz="1600" dirty="0"/>
          </a:p>
        </p:txBody>
      </p:sp>
      <p:sp>
        <p:nvSpPr>
          <p:cNvPr id="10" name="文本框 9"/>
          <p:cNvSpPr txBox="1"/>
          <p:nvPr/>
        </p:nvSpPr>
        <p:spPr>
          <a:xfrm>
            <a:off x="5081559" y="5190942"/>
            <a:ext cx="3029484" cy="338554"/>
          </a:xfrm>
          <a:prstGeom prst="rect">
            <a:avLst/>
          </a:prstGeom>
          <a:noFill/>
        </p:spPr>
        <p:txBody>
          <a:bodyPr wrap="none" rtlCol="0">
            <a:spAutoFit/>
          </a:bodyPr>
          <a:lstStyle/>
          <a:p>
            <a:r>
              <a:rPr lang="en-US" altLang="zh-CN" sz="1600" b="1" dirty="0" smtClean="0"/>
              <a:t>With</a:t>
            </a:r>
            <a:r>
              <a:rPr lang="en-US" altLang="zh-CN" sz="1600" dirty="0" smtClean="0"/>
              <a:t> IEEE 802.15.4z Interference</a:t>
            </a:r>
            <a:endParaRPr lang="zh-CN" altLang="en-US" sz="1600" dirty="0"/>
          </a:p>
        </p:txBody>
      </p:sp>
      <p:sp>
        <p:nvSpPr>
          <p:cNvPr id="5" name="文本框 4"/>
          <p:cNvSpPr txBox="1"/>
          <p:nvPr/>
        </p:nvSpPr>
        <p:spPr>
          <a:xfrm>
            <a:off x="1987613" y="1550685"/>
            <a:ext cx="1963294" cy="338554"/>
          </a:xfrm>
          <a:prstGeom prst="rect">
            <a:avLst/>
          </a:prstGeom>
          <a:noFill/>
        </p:spPr>
        <p:txBody>
          <a:bodyPr wrap="none" rtlCol="0">
            <a:spAutoFit/>
          </a:bodyPr>
          <a:lstStyle/>
          <a:p>
            <a:r>
              <a:rPr lang="en-US" altLang="zh-CN" sz="1600" dirty="0" smtClean="0"/>
              <a:t>Back Search Window</a:t>
            </a:r>
            <a:endParaRPr lang="zh-CN" altLang="en-US" sz="1600" dirty="0"/>
          </a:p>
        </p:txBody>
      </p:sp>
      <p:sp>
        <p:nvSpPr>
          <p:cNvPr id="11" name="文本框 10"/>
          <p:cNvSpPr txBox="1"/>
          <p:nvPr/>
        </p:nvSpPr>
        <p:spPr>
          <a:xfrm>
            <a:off x="975700" y="5771622"/>
            <a:ext cx="6738576" cy="461665"/>
          </a:xfrm>
          <a:prstGeom prst="rect">
            <a:avLst/>
          </a:prstGeom>
          <a:noFill/>
        </p:spPr>
        <p:txBody>
          <a:bodyPr wrap="none" rtlCol="0">
            <a:spAutoFit/>
          </a:bodyPr>
          <a:lstStyle/>
          <a:p>
            <a:r>
              <a:rPr lang="en-US" altLang="zh-CN" sz="2400" dirty="0" smtClean="0"/>
              <a:t>Interference will cause wrong/invalid </a:t>
            </a:r>
            <a:r>
              <a:rPr lang="en-US" altLang="zh-CN" sz="2400" dirty="0" err="1" smtClean="0"/>
              <a:t>ToA</a:t>
            </a:r>
            <a:r>
              <a:rPr lang="en-US" altLang="zh-CN" sz="2400" dirty="0" smtClean="0"/>
              <a:t> estimation</a:t>
            </a:r>
            <a:endParaRPr lang="zh-CN" altLang="en-US" sz="2400" dirty="0"/>
          </a:p>
        </p:txBody>
      </p:sp>
      <p:cxnSp>
        <p:nvCxnSpPr>
          <p:cNvPr id="13" name="直接箭头连接符 12"/>
          <p:cNvCxnSpPr/>
          <p:nvPr/>
        </p:nvCxnSpPr>
        <p:spPr bwMode="auto">
          <a:xfrm>
            <a:off x="5668480" y="1916832"/>
            <a:ext cx="864096"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矩形 13"/>
          <p:cNvSpPr/>
          <p:nvPr/>
        </p:nvSpPr>
        <p:spPr bwMode="auto">
          <a:xfrm>
            <a:off x="5652120" y="1988840"/>
            <a:ext cx="864096" cy="1440160"/>
          </a:xfrm>
          <a:prstGeom prst="rect">
            <a:avLst/>
          </a:prstGeom>
          <a:noFill/>
          <a:ln w="12700" cap="flat" cmpd="sng" algn="ctr">
            <a:solidFill>
              <a:schemeClr val="accent1"/>
            </a:solidFill>
            <a:prstDash val="solid"/>
            <a:round/>
            <a:headEnd type="none" w="sm" len="sm"/>
            <a:tailEnd type="none" w="sm" len="sm"/>
          </a:ln>
          <a:effectLst>
            <a:outerShdw blurRad="50800" dist="38100" dir="2700000" algn="tl"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5" name="文本框 14"/>
          <p:cNvSpPr txBox="1"/>
          <p:nvPr/>
        </p:nvSpPr>
        <p:spPr>
          <a:xfrm>
            <a:off x="5668480" y="1620026"/>
            <a:ext cx="873957" cy="276999"/>
          </a:xfrm>
          <a:prstGeom prst="rect">
            <a:avLst/>
          </a:prstGeom>
          <a:noFill/>
        </p:spPr>
        <p:txBody>
          <a:bodyPr wrap="none" rtlCol="0">
            <a:spAutoFit/>
          </a:bodyPr>
          <a:lstStyle/>
          <a:p>
            <a:r>
              <a:rPr lang="en-US" altLang="zh-CN" dirty="0" smtClean="0"/>
              <a:t>20 samples</a:t>
            </a:r>
            <a:endParaRPr lang="zh-CN" altLang="en-US" dirty="0"/>
          </a:p>
        </p:txBody>
      </p:sp>
      <p:cxnSp>
        <p:nvCxnSpPr>
          <p:cNvPr id="16" name="直接箭头连接符 15"/>
          <p:cNvCxnSpPr/>
          <p:nvPr/>
        </p:nvCxnSpPr>
        <p:spPr bwMode="auto">
          <a:xfrm flipV="1">
            <a:off x="5496644" y="1988839"/>
            <a:ext cx="2745" cy="1440161"/>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直接连接符 18"/>
          <p:cNvCxnSpPr/>
          <p:nvPr/>
        </p:nvCxnSpPr>
        <p:spPr bwMode="auto">
          <a:xfrm flipV="1">
            <a:off x="5652120" y="1758525"/>
            <a:ext cx="0" cy="2303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接连接符 19"/>
          <p:cNvCxnSpPr/>
          <p:nvPr/>
        </p:nvCxnSpPr>
        <p:spPr bwMode="auto">
          <a:xfrm flipV="1">
            <a:off x="6516216" y="1758525"/>
            <a:ext cx="0" cy="230315"/>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接连接符 20"/>
          <p:cNvCxnSpPr/>
          <p:nvPr/>
        </p:nvCxnSpPr>
        <p:spPr bwMode="auto">
          <a:xfrm flipV="1">
            <a:off x="5474195" y="1988839"/>
            <a:ext cx="177924"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接连接符 22"/>
          <p:cNvCxnSpPr/>
          <p:nvPr/>
        </p:nvCxnSpPr>
        <p:spPr bwMode="auto">
          <a:xfrm flipV="1">
            <a:off x="5496644" y="3431206"/>
            <a:ext cx="177924" cy="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文本框 24"/>
          <p:cNvSpPr txBox="1"/>
          <p:nvPr/>
        </p:nvSpPr>
        <p:spPr>
          <a:xfrm>
            <a:off x="4950600" y="2569428"/>
            <a:ext cx="518091" cy="276999"/>
          </a:xfrm>
          <a:prstGeom prst="rect">
            <a:avLst/>
          </a:prstGeom>
          <a:noFill/>
        </p:spPr>
        <p:txBody>
          <a:bodyPr wrap="none" rtlCol="0">
            <a:spAutoFit/>
          </a:bodyPr>
          <a:lstStyle/>
          <a:p>
            <a:r>
              <a:rPr lang="en-US" altLang="zh-CN" dirty="0" smtClean="0"/>
              <a:t>15dB</a:t>
            </a:r>
            <a:endParaRPr lang="zh-CN" altLang="en-US" dirty="0"/>
          </a:p>
        </p:txBody>
      </p:sp>
      <p:sp>
        <p:nvSpPr>
          <p:cNvPr id="26" name="椭圆 25"/>
          <p:cNvSpPr/>
          <p:nvPr/>
        </p:nvSpPr>
        <p:spPr bwMode="auto">
          <a:xfrm>
            <a:off x="5496644" y="2990241"/>
            <a:ext cx="360040" cy="360040"/>
          </a:xfrm>
          <a:prstGeom prst="ellips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8" name="直接箭头连接符 27"/>
          <p:cNvCxnSpPr/>
          <p:nvPr/>
        </p:nvCxnSpPr>
        <p:spPr bwMode="auto">
          <a:xfrm flipV="1">
            <a:off x="6527069" y="1804434"/>
            <a:ext cx="356004" cy="459841"/>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文本框 29"/>
          <p:cNvSpPr txBox="1"/>
          <p:nvPr/>
        </p:nvSpPr>
        <p:spPr>
          <a:xfrm>
            <a:off x="6846923" y="1596683"/>
            <a:ext cx="1290994" cy="338554"/>
          </a:xfrm>
          <a:prstGeom prst="rect">
            <a:avLst/>
          </a:prstGeom>
          <a:noFill/>
        </p:spPr>
        <p:txBody>
          <a:bodyPr wrap="none" rtlCol="0">
            <a:spAutoFit/>
          </a:bodyPr>
          <a:lstStyle/>
          <a:p>
            <a:r>
              <a:rPr lang="en-US" altLang="zh-CN" sz="1600" dirty="0" smtClean="0"/>
              <a:t>Ground True </a:t>
            </a:r>
            <a:endParaRPr lang="zh-CN" altLang="en-US" sz="1600" dirty="0"/>
          </a:p>
        </p:txBody>
      </p:sp>
      <p:cxnSp>
        <p:nvCxnSpPr>
          <p:cNvPr id="32" name="直接箭头连接符 31"/>
          <p:cNvCxnSpPr/>
          <p:nvPr/>
        </p:nvCxnSpPr>
        <p:spPr bwMode="auto">
          <a:xfrm flipV="1">
            <a:off x="5724128" y="2707928"/>
            <a:ext cx="1630241" cy="53409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文本框 33"/>
          <p:cNvSpPr txBox="1"/>
          <p:nvPr/>
        </p:nvSpPr>
        <p:spPr>
          <a:xfrm>
            <a:off x="7374638" y="2387331"/>
            <a:ext cx="1434824" cy="584775"/>
          </a:xfrm>
          <a:prstGeom prst="rect">
            <a:avLst/>
          </a:prstGeom>
          <a:noFill/>
        </p:spPr>
        <p:txBody>
          <a:bodyPr wrap="square" rtlCol="0">
            <a:spAutoFit/>
          </a:bodyPr>
          <a:lstStyle/>
          <a:p>
            <a:r>
              <a:rPr lang="en-US" altLang="zh-CN" sz="1600" b="1" dirty="0" smtClean="0">
                <a:solidFill>
                  <a:srgbClr val="FF0000"/>
                </a:solidFill>
              </a:rPr>
              <a:t>Wrong</a:t>
            </a:r>
            <a:r>
              <a:rPr lang="en-US" altLang="zh-CN" sz="1600" dirty="0" smtClean="0"/>
              <a:t> </a:t>
            </a:r>
            <a:r>
              <a:rPr lang="en-US" altLang="zh-CN" sz="1600" dirty="0" err="1" smtClean="0"/>
              <a:t>ToA</a:t>
            </a:r>
            <a:r>
              <a:rPr lang="en-US" altLang="zh-CN" sz="1600" dirty="0" smtClean="0"/>
              <a:t> estimation</a:t>
            </a:r>
            <a:endParaRPr lang="zh-CN" altLang="en-US" sz="1600" dirty="0"/>
          </a:p>
        </p:txBody>
      </p:sp>
      <p:sp>
        <p:nvSpPr>
          <p:cNvPr id="37" name="矩形 36"/>
          <p:cNvSpPr/>
          <p:nvPr/>
        </p:nvSpPr>
        <p:spPr bwMode="auto">
          <a:xfrm>
            <a:off x="1403648" y="1975933"/>
            <a:ext cx="864096" cy="1440160"/>
          </a:xfrm>
          <a:prstGeom prst="rect">
            <a:avLst/>
          </a:prstGeom>
          <a:noFill/>
          <a:ln w="12700" cap="flat" cmpd="sng" algn="ctr">
            <a:solidFill>
              <a:schemeClr val="accent1"/>
            </a:solidFill>
            <a:prstDash val="solid"/>
            <a:round/>
            <a:headEnd type="none" w="sm" len="sm"/>
            <a:tailEnd type="none" w="sm" len="sm"/>
          </a:ln>
          <a:effectLst>
            <a:outerShdw blurRad="50800" dist="38100" dir="2700000" algn="tl" rotWithShape="0">
              <a:prstClr val="black">
                <a:alpha val="40000"/>
              </a:prstClr>
            </a:outerShdw>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39" name="直接箭头连接符 38"/>
          <p:cNvCxnSpPr/>
          <p:nvPr/>
        </p:nvCxnSpPr>
        <p:spPr bwMode="auto">
          <a:xfrm flipV="1">
            <a:off x="1835696" y="1716862"/>
            <a:ext cx="207122" cy="19997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868356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p:sp>
        <p:nvSpPr>
          <p:cNvPr id="8"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Interference Issues (More on)</a:t>
            </a:r>
            <a:endParaRPr lang="en-US" altLang="en-US" dirty="0"/>
          </a:p>
        </p:txBody>
      </p:sp>
      <p:pic>
        <p:nvPicPr>
          <p:cNvPr id="31" name="图片 30"/>
          <p:cNvPicPr>
            <a:picLocks noChangeAspect="1"/>
          </p:cNvPicPr>
          <p:nvPr/>
        </p:nvPicPr>
        <p:blipFill>
          <a:blip r:embed="rId2"/>
          <a:stretch>
            <a:fillRect/>
          </a:stretch>
        </p:blipFill>
        <p:spPr>
          <a:xfrm>
            <a:off x="611560" y="2060848"/>
            <a:ext cx="349117" cy="676746"/>
          </a:xfrm>
          <a:prstGeom prst="rect">
            <a:avLst/>
          </a:prstGeom>
        </p:spPr>
      </p:pic>
      <p:grpSp>
        <p:nvGrpSpPr>
          <p:cNvPr id="33" name="组合 32"/>
          <p:cNvGrpSpPr/>
          <p:nvPr/>
        </p:nvGrpSpPr>
        <p:grpSpPr>
          <a:xfrm>
            <a:off x="2253488" y="2242594"/>
            <a:ext cx="454538" cy="495000"/>
            <a:chOff x="4344731" y="3181500"/>
            <a:chExt cx="454538" cy="495000"/>
          </a:xfrm>
        </p:grpSpPr>
        <p:pic>
          <p:nvPicPr>
            <p:cNvPr id="35" name="图片 34"/>
            <p:cNvPicPr>
              <a:picLocks noChangeAspect="1"/>
            </p:cNvPicPr>
            <p:nvPr/>
          </p:nvPicPr>
          <p:blipFill>
            <a:blip r:embed="rId3"/>
            <a:stretch>
              <a:fillRect/>
            </a:stretch>
          </p:blipFill>
          <p:spPr>
            <a:xfrm>
              <a:off x="4344731" y="3181500"/>
              <a:ext cx="454538" cy="495000"/>
            </a:xfrm>
            <a:prstGeom prst="rect">
              <a:avLst/>
            </a:prstGeom>
          </p:spPr>
        </p:pic>
        <p:pic>
          <p:nvPicPr>
            <p:cNvPr id="36" name="图片 35"/>
            <p:cNvPicPr>
              <a:picLocks noChangeAspect="1"/>
            </p:cNvPicPr>
            <p:nvPr/>
          </p:nvPicPr>
          <p:blipFill>
            <a:blip r:embed="rId4"/>
            <a:stretch>
              <a:fillRect/>
            </a:stretch>
          </p:blipFill>
          <p:spPr>
            <a:xfrm>
              <a:off x="4618996" y="3495828"/>
              <a:ext cx="128456" cy="128700"/>
            </a:xfrm>
            <a:prstGeom prst="rect">
              <a:avLst/>
            </a:prstGeom>
          </p:spPr>
        </p:pic>
      </p:grpSp>
      <p:sp>
        <p:nvSpPr>
          <p:cNvPr id="38" name="文本框 37"/>
          <p:cNvSpPr txBox="1"/>
          <p:nvPr/>
        </p:nvSpPr>
        <p:spPr>
          <a:xfrm>
            <a:off x="2304691" y="2344273"/>
            <a:ext cx="373820" cy="276999"/>
          </a:xfrm>
          <a:prstGeom prst="rect">
            <a:avLst/>
          </a:prstGeom>
          <a:noFill/>
        </p:spPr>
        <p:txBody>
          <a:bodyPr wrap="none" rtlCol="0">
            <a:spAutoFit/>
          </a:bodyPr>
          <a:lstStyle/>
          <a:p>
            <a:r>
              <a:rPr lang="en-US" altLang="zh-CN" dirty="0" smtClean="0"/>
              <a:t>tag</a:t>
            </a:r>
            <a:endParaRPr lang="zh-CN" altLang="en-US" dirty="0"/>
          </a:p>
        </p:txBody>
      </p:sp>
      <p:cxnSp>
        <p:nvCxnSpPr>
          <p:cNvPr id="40" name="直接箭头连接符 39"/>
          <p:cNvCxnSpPr/>
          <p:nvPr/>
        </p:nvCxnSpPr>
        <p:spPr bwMode="auto">
          <a:xfrm>
            <a:off x="1043608" y="2556922"/>
            <a:ext cx="115212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文本框 40"/>
          <p:cNvSpPr txBox="1"/>
          <p:nvPr/>
        </p:nvSpPr>
        <p:spPr>
          <a:xfrm>
            <a:off x="1183739" y="2267099"/>
            <a:ext cx="917552" cy="276999"/>
          </a:xfrm>
          <a:prstGeom prst="rect">
            <a:avLst/>
          </a:prstGeom>
          <a:noFill/>
        </p:spPr>
        <p:txBody>
          <a:bodyPr wrap="square" rtlCol="0">
            <a:spAutoFit/>
          </a:bodyPr>
          <a:lstStyle/>
          <a:p>
            <a:r>
              <a:rPr lang="en-US" altLang="zh-CN" dirty="0" smtClean="0"/>
              <a:t>D =10(m)</a:t>
            </a:r>
            <a:endParaRPr lang="zh-CN" altLang="en-US" dirty="0"/>
          </a:p>
        </p:txBody>
      </p:sp>
      <p:pic>
        <p:nvPicPr>
          <p:cNvPr id="42" name="图片 41"/>
          <p:cNvPicPr>
            <a:picLocks noChangeAspect="1"/>
          </p:cNvPicPr>
          <p:nvPr/>
        </p:nvPicPr>
        <p:blipFill>
          <a:blip r:embed="rId5"/>
          <a:stretch>
            <a:fillRect/>
          </a:stretch>
        </p:blipFill>
        <p:spPr>
          <a:xfrm>
            <a:off x="2085844" y="4809962"/>
            <a:ext cx="682725" cy="502192"/>
          </a:xfrm>
          <a:prstGeom prst="rect">
            <a:avLst/>
          </a:prstGeom>
        </p:spPr>
      </p:pic>
      <p:pic>
        <p:nvPicPr>
          <p:cNvPr id="43" name="图片 42"/>
          <p:cNvPicPr>
            <a:picLocks noChangeAspect="1"/>
          </p:cNvPicPr>
          <p:nvPr/>
        </p:nvPicPr>
        <p:blipFill>
          <a:blip r:embed="rId2"/>
          <a:stretch>
            <a:fillRect/>
          </a:stretch>
        </p:blipFill>
        <p:spPr>
          <a:xfrm>
            <a:off x="2262434" y="3540325"/>
            <a:ext cx="329547" cy="638811"/>
          </a:xfrm>
          <a:prstGeom prst="rect">
            <a:avLst/>
          </a:prstGeom>
        </p:spPr>
      </p:pic>
      <p:sp>
        <p:nvSpPr>
          <p:cNvPr id="44" name="右箭头 43"/>
          <p:cNvSpPr/>
          <p:nvPr/>
        </p:nvSpPr>
        <p:spPr bwMode="auto">
          <a:xfrm rot="5400000">
            <a:off x="2220419" y="4377152"/>
            <a:ext cx="413573" cy="270301"/>
          </a:xfrm>
          <a:prstGeom prst="right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45" name="右箭头 44"/>
          <p:cNvSpPr/>
          <p:nvPr/>
        </p:nvSpPr>
        <p:spPr bwMode="auto">
          <a:xfrm rot="16200000">
            <a:off x="2250044" y="3003809"/>
            <a:ext cx="413573" cy="270301"/>
          </a:xfrm>
          <a:prstGeom prst="rightArrow">
            <a:avLst/>
          </a:prstGeom>
          <a:solidFill>
            <a:srgbClr val="FF00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46" name="直接箭头连接符 45"/>
          <p:cNvCxnSpPr/>
          <p:nvPr/>
        </p:nvCxnSpPr>
        <p:spPr bwMode="auto">
          <a:xfrm>
            <a:off x="2915816" y="2621272"/>
            <a:ext cx="0" cy="987748"/>
          </a:xfrm>
          <a:prstGeom prst="straightConnector1">
            <a:avLst/>
          </a:prstGeom>
          <a:solidFill>
            <a:schemeClr val="accent1"/>
          </a:solidFill>
          <a:ln w="254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文本框 46"/>
          <p:cNvSpPr txBox="1"/>
          <p:nvPr/>
        </p:nvSpPr>
        <p:spPr>
          <a:xfrm>
            <a:off x="2994895" y="3056735"/>
            <a:ext cx="1305197" cy="954107"/>
          </a:xfrm>
          <a:prstGeom prst="rect">
            <a:avLst/>
          </a:prstGeom>
          <a:noFill/>
        </p:spPr>
        <p:txBody>
          <a:bodyPr wrap="square" rtlCol="0">
            <a:spAutoFit/>
          </a:bodyPr>
          <a:lstStyle/>
          <a:p>
            <a:r>
              <a:rPr lang="en-US" altLang="zh-CN" sz="2000" dirty="0" err="1" smtClean="0"/>
              <a:t>Dinter</a:t>
            </a:r>
            <a:r>
              <a:rPr lang="en-US" altLang="zh-CN" sz="2000" dirty="0" smtClean="0"/>
              <a:t>(m)</a:t>
            </a:r>
            <a:r>
              <a:rPr lang="zh-CN" altLang="en-US" dirty="0" smtClean="0"/>
              <a:t>：</a:t>
            </a:r>
            <a:r>
              <a:rPr lang="en-US" altLang="zh-CN" dirty="0" smtClean="0"/>
              <a:t>distance between interferer and tag</a:t>
            </a:r>
            <a:endParaRPr lang="en-US" altLang="zh-CN" dirty="0"/>
          </a:p>
        </p:txBody>
      </p:sp>
      <p:sp>
        <p:nvSpPr>
          <p:cNvPr id="48" name="文本框 47"/>
          <p:cNvSpPr txBox="1"/>
          <p:nvPr/>
        </p:nvSpPr>
        <p:spPr>
          <a:xfrm>
            <a:off x="761727" y="5778239"/>
            <a:ext cx="7848873" cy="369332"/>
          </a:xfrm>
          <a:prstGeom prst="rect">
            <a:avLst/>
          </a:prstGeom>
          <a:noFill/>
        </p:spPr>
        <p:txBody>
          <a:bodyPr wrap="square" rtlCol="0">
            <a:spAutoFit/>
          </a:bodyPr>
          <a:lstStyle/>
          <a:p>
            <a:pPr marL="285750" indent="-285750">
              <a:buFont typeface="Arial" panose="020B0604020202020204" pitchFamily="34" charset="0"/>
              <a:buChar char="•"/>
            </a:pPr>
            <a:r>
              <a:rPr lang="en-US" altLang="zh-CN" sz="1800" dirty="0" smtClean="0"/>
              <a:t>Interference impact becomes worsen as the decrease of interference distance</a:t>
            </a:r>
            <a:endParaRPr lang="zh-CN" altLang="en-US" sz="1800" dirty="0"/>
          </a:p>
        </p:txBody>
      </p:sp>
      <p:sp>
        <p:nvSpPr>
          <p:cNvPr id="51" name="文本框 50"/>
          <p:cNvSpPr txBox="1"/>
          <p:nvPr/>
        </p:nvSpPr>
        <p:spPr>
          <a:xfrm>
            <a:off x="5364088" y="1998208"/>
            <a:ext cx="2397968" cy="307777"/>
          </a:xfrm>
          <a:prstGeom prst="rect">
            <a:avLst/>
          </a:prstGeom>
          <a:noFill/>
        </p:spPr>
        <p:txBody>
          <a:bodyPr wrap="square" rtlCol="0">
            <a:spAutoFit/>
          </a:bodyPr>
          <a:lstStyle/>
          <a:p>
            <a:r>
              <a:rPr lang="en-US" altLang="zh-CN" sz="1400" dirty="0" smtClean="0"/>
              <a:t>Number of Fragments: 8 </a:t>
            </a:r>
            <a:endParaRPr lang="zh-CN" altLang="en-US" sz="1400" dirty="0"/>
          </a:p>
        </p:txBody>
      </p:sp>
      <p:pic>
        <p:nvPicPr>
          <p:cNvPr id="5" name="图片 4"/>
          <p:cNvPicPr>
            <a:picLocks noChangeAspect="1"/>
          </p:cNvPicPr>
          <p:nvPr/>
        </p:nvPicPr>
        <p:blipFill>
          <a:blip r:embed="rId6"/>
          <a:stretch>
            <a:fillRect/>
          </a:stretch>
        </p:blipFill>
        <p:spPr>
          <a:xfrm>
            <a:off x="4141892" y="2204204"/>
            <a:ext cx="4320059" cy="3246193"/>
          </a:xfrm>
          <a:prstGeom prst="rect">
            <a:avLst/>
          </a:prstGeom>
        </p:spPr>
      </p:pic>
    </p:spTree>
    <p:extLst>
      <p:ext uri="{BB962C8B-B14F-4D97-AF65-F5344CB8AC3E}">
        <p14:creationId xmlns:p14="http://schemas.microsoft.com/office/powerpoint/2010/main" val="237854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Channel Access Design</a:t>
            </a:r>
            <a:endParaRPr lang="en-US" altLang="en-US" dirty="0"/>
          </a:p>
        </p:txBody>
      </p:sp>
      <p:sp>
        <p:nvSpPr>
          <p:cNvPr id="8" name="矩形 7"/>
          <p:cNvSpPr/>
          <p:nvPr/>
        </p:nvSpPr>
        <p:spPr bwMode="auto">
          <a:xfrm>
            <a:off x="1907704" y="2046424"/>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9" name="矩形 8"/>
          <p:cNvSpPr/>
          <p:nvPr/>
        </p:nvSpPr>
        <p:spPr bwMode="auto">
          <a:xfrm>
            <a:off x="3131840" y="2046424"/>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 name="直接连接符 9"/>
          <p:cNvCxnSpPr/>
          <p:nvPr/>
        </p:nvCxnSpPr>
        <p:spPr bwMode="auto">
          <a:xfrm>
            <a:off x="107002" y="2910520"/>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矩形 10"/>
          <p:cNvSpPr/>
          <p:nvPr/>
        </p:nvSpPr>
        <p:spPr bwMode="auto">
          <a:xfrm>
            <a:off x="4355976" y="2032000"/>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2" name="曲线连接符 11"/>
          <p:cNvCxnSpPr/>
          <p:nvPr/>
        </p:nvCxnSpPr>
        <p:spPr bwMode="auto">
          <a:xfrm rot="3480000">
            <a:off x="5104467" y="2847167"/>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矩形 12"/>
          <p:cNvSpPr/>
          <p:nvPr/>
        </p:nvSpPr>
        <p:spPr bwMode="auto">
          <a:xfrm>
            <a:off x="5940152" y="2031347"/>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4" name="矩形 13"/>
          <p:cNvSpPr/>
          <p:nvPr/>
        </p:nvSpPr>
        <p:spPr bwMode="auto">
          <a:xfrm>
            <a:off x="126076" y="2064381"/>
            <a:ext cx="60214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5" name="文本框 14"/>
          <p:cNvSpPr txBox="1"/>
          <p:nvPr/>
        </p:nvSpPr>
        <p:spPr>
          <a:xfrm>
            <a:off x="8213363" y="2870596"/>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16" name="文本框 15"/>
          <p:cNvSpPr txBox="1"/>
          <p:nvPr/>
        </p:nvSpPr>
        <p:spPr>
          <a:xfrm>
            <a:off x="1993242" y="2830295"/>
            <a:ext cx="742511" cy="369332"/>
          </a:xfrm>
          <a:prstGeom prst="rect">
            <a:avLst/>
          </a:prstGeom>
          <a:noFill/>
        </p:spPr>
        <p:txBody>
          <a:bodyPr wrap="none" rtlCol="0">
            <a:spAutoFit/>
          </a:bodyPr>
          <a:lstStyle/>
          <a:p>
            <a:r>
              <a:rPr lang="en-US" altLang="zh-CN" sz="1800" b="1" dirty="0" smtClean="0"/>
              <a:t>Slot 1</a:t>
            </a:r>
            <a:endParaRPr lang="zh-CN" altLang="en-US" sz="1800" b="1" dirty="0"/>
          </a:p>
        </p:txBody>
      </p:sp>
      <p:sp>
        <p:nvSpPr>
          <p:cNvPr id="17" name="文本框 16"/>
          <p:cNvSpPr txBox="1"/>
          <p:nvPr/>
        </p:nvSpPr>
        <p:spPr>
          <a:xfrm>
            <a:off x="3377738" y="2842099"/>
            <a:ext cx="742511" cy="369332"/>
          </a:xfrm>
          <a:prstGeom prst="rect">
            <a:avLst/>
          </a:prstGeom>
          <a:noFill/>
        </p:spPr>
        <p:txBody>
          <a:bodyPr wrap="none" rtlCol="0">
            <a:spAutoFit/>
          </a:bodyPr>
          <a:lstStyle/>
          <a:p>
            <a:r>
              <a:rPr lang="en-US" altLang="zh-CN" sz="1800" b="1" dirty="0" smtClean="0"/>
              <a:t>Slot 2</a:t>
            </a:r>
            <a:endParaRPr lang="zh-CN" altLang="en-US" sz="1800" b="1" dirty="0"/>
          </a:p>
        </p:txBody>
      </p:sp>
      <p:sp>
        <p:nvSpPr>
          <p:cNvPr id="18" name="文本框 17"/>
          <p:cNvSpPr txBox="1"/>
          <p:nvPr/>
        </p:nvSpPr>
        <p:spPr>
          <a:xfrm>
            <a:off x="4591059" y="2855207"/>
            <a:ext cx="742511" cy="369332"/>
          </a:xfrm>
          <a:prstGeom prst="rect">
            <a:avLst/>
          </a:prstGeom>
          <a:noFill/>
        </p:spPr>
        <p:txBody>
          <a:bodyPr wrap="none" rtlCol="0">
            <a:spAutoFit/>
          </a:bodyPr>
          <a:lstStyle/>
          <a:p>
            <a:r>
              <a:rPr lang="en-US" altLang="zh-CN" sz="1800" b="1" dirty="0" smtClean="0"/>
              <a:t>Slot 3</a:t>
            </a:r>
            <a:endParaRPr lang="zh-CN" altLang="en-US" sz="1800" b="1" dirty="0"/>
          </a:p>
        </p:txBody>
      </p:sp>
      <p:sp>
        <p:nvSpPr>
          <p:cNvPr id="19" name="文本框 18"/>
          <p:cNvSpPr txBox="1"/>
          <p:nvPr/>
        </p:nvSpPr>
        <p:spPr>
          <a:xfrm>
            <a:off x="6182102" y="2842952"/>
            <a:ext cx="793807" cy="369332"/>
          </a:xfrm>
          <a:prstGeom prst="rect">
            <a:avLst/>
          </a:prstGeom>
          <a:noFill/>
        </p:spPr>
        <p:txBody>
          <a:bodyPr wrap="none" rtlCol="0">
            <a:spAutoFit/>
          </a:bodyPr>
          <a:lstStyle/>
          <a:p>
            <a:r>
              <a:rPr lang="en-US" altLang="zh-CN" sz="1800" b="1" dirty="0" smtClean="0"/>
              <a:t>Slot N</a:t>
            </a:r>
            <a:endParaRPr lang="zh-CN" altLang="en-US" sz="1800" b="1" dirty="0"/>
          </a:p>
        </p:txBody>
      </p:sp>
      <p:sp>
        <p:nvSpPr>
          <p:cNvPr id="20" name="矩形 19"/>
          <p:cNvSpPr/>
          <p:nvPr/>
        </p:nvSpPr>
        <p:spPr>
          <a:xfrm>
            <a:off x="2123866" y="2281813"/>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21" name="矩形 20"/>
          <p:cNvSpPr/>
          <p:nvPr/>
        </p:nvSpPr>
        <p:spPr>
          <a:xfrm>
            <a:off x="3379958" y="231627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22" name="矩形 21"/>
          <p:cNvSpPr/>
          <p:nvPr/>
        </p:nvSpPr>
        <p:spPr>
          <a:xfrm>
            <a:off x="4624000" y="2298125"/>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23" name="矩形 22"/>
          <p:cNvSpPr/>
          <p:nvPr/>
        </p:nvSpPr>
        <p:spPr>
          <a:xfrm>
            <a:off x="6182102" y="2266546"/>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24" name="直接箭头连接符 23"/>
          <p:cNvCxnSpPr/>
          <p:nvPr/>
        </p:nvCxnSpPr>
        <p:spPr bwMode="auto">
          <a:xfrm>
            <a:off x="788980" y="2281813"/>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文本框 24"/>
          <p:cNvSpPr txBox="1"/>
          <p:nvPr/>
        </p:nvSpPr>
        <p:spPr>
          <a:xfrm>
            <a:off x="71764" y="3409883"/>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cxnSp>
        <p:nvCxnSpPr>
          <p:cNvPr id="32" name="直接连接符 31"/>
          <p:cNvCxnSpPr/>
          <p:nvPr/>
        </p:nvCxnSpPr>
        <p:spPr bwMode="auto">
          <a:xfrm flipV="1">
            <a:off x="1703543" y="1700808"/>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接连接符 32"/>
          <p:cNvCxnSpPr/>
          <p:nvPr/>
        </p:nvCxnSpPr>
        <p:spPr bwMode="auto">
          <a:xfrm flipV="1">
            <a:off x="2902461" y="173031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接箭头连接符 33"/>
          <p:cNvCxnSpPr/>
          <p:nvPr/>
        </p:nvCxnSpPr>
        <p:spPr bwMode="auto">
          <a:xfrm>
            <a:off x="1719260" y="184482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2114646" y="1828961"/>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6" name="直接连接符 35"/>
          <p:cNvCxnSpPr/>
          <p:nvPr/>
        </p:nvCxnSpPr>
        <p:spPr bwMode="auto">
          <a:xfrm flipV="1">
            <a:off x="4162220" y="173031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文本框 36"/>
          <p:cNvSpPr txBox="1"/>
          <p:nvPr/>
        </p:nvSpPr>
        <p:spPr>
          <a:xfrm>
            <a:off x="3354601" y="1851200"/>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38" name="直接箭头连接符 37"/>
          <p:cNvCxnSpPr/>
          <p:nvPr/>
        </p:nvCxnSpPr>
        <p:spPr bwMode="auto">
          <a:xfrm>
            <a:off x="2933392" y="1858352"/>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箭头连接符 38"/>
          <p:cNvCxnSpPr/>
          <p:nvPr/>
        </p:nvCxnSpPr>
        <p:spPr bwMode="auto">
          <a:xfrm>
            <a:off x="427150" y="3033356"/>
            <a:ext cx="183592" cy="33855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矩形 40"/>
          <p:cNvSpPr/>
          <p:nvPr/>
        </p:nvSpPr>
        <p:spPr bwMode="auto">
          <a:xfrm>
            <a:off x="6988290" y="2224538"/>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cxnSp>
        <p:nvCxnSpPr>
          <p:cNvPr id="44" name="直接箭头连接符 43"/>
          <p:cNvCxnSpPr/>
          <p:nvPr/>
        </p:nvCxnSpPr>
        <p:spPr bwMode="auto">
          <a:xfrm flipH="1">
            <a:off x="1644330" y="2924944"/>
            <a:ext cx="1243020" cy="389674"/>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接箭头连接符 44"/>
          <p:cNvCxnSpPr/>
          <p:nvPr/>
        </p:nvCxnSpPr>
        <p:spPr bwMode="auto">
          <a:xfrm>
            <a:off x="4144677" y="2910520"/>
            <a:ext cx="499331" cy="272049"/>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直接连接符 48"/>
          <p:cNvCxnSpPr/>
          <p:nvPr/>
        </p:nvCxnSpPr>
        <p:spPr bwMode="auto">
          <a:xfrm>
            <a:off x="1691680" y="3232954"/>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直接连接符 50"/>
          <p:cNvCxnSpPr/>
          <p:nvPr/>
        </p:nvCxnSpPr>
        <p:spPr bwMode="auto">
          <a:xfrm>
            <a:off x="4610100" y="3202633"/>
            <a:ext cx="0" cy="945761"/>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直接连接符 52"/>
          <p:cNvCxnSpPr/>
          <p:nvPr/>
        </p:nvCxnSpPr>
        <p:spPr bwMode="auto">
          <a:xfrm>
            <a:off x="1331640" y="4178715"/>
            <a:ext cx="3616327"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7" name="矩形 56"/>
          <p:cNvSpPr/>
          <p:nvPr/>
        </p:nvSpPr>
        <p:spPr bwMode="auto">
          <a:xfrm>
            <a:off x="2411776" y="3314619"/>
            <a:ext cx="661058"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61" name="直接箭头连接符 60"/>
          <p:cNvCxnSpPr/>
          <p:nvPr/>
        </p:nvCxnSpPr>
        <p:spPr bwMode="auto">
          <a:xfrm>
            <a:off x="1747296" y="3851588"/>
            <a:ext cx="64167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文本框 63"/>
          <p:cNvSpPr txBox="1"/>
          <p:nvPr/>
        </p:nvSpPr>
        <p:spPr>
          <a:xfrm>
            <a:off x="1719260" y="3478947"/>
            <a:ext cx="713657" cy="400110"/>
          </a:xfrm>
          <a:prstGeom prst="rect">
            <a:avLst/>
          </a:prstGeom>
          <a:noFill/>
        </p:spPr>
        <p:txBody>
          <a:bodyPr wrap="none" rtlCol="0">
            <a:spAutoFit/>
          </a:bodyPr>
          <a:lstStyle/>
          <a:p>
            <a:r>
              <a:rPr lang="en-US" altLang="zh-CN" sz="2000" dirty="0" smtClean="0"/>
              <a:t>CCA</a:t>
            </a:r>
            <a:endParaRPr lang="zh-CN" altLang="en-US" sz="2000" dirty="0"/>
          </a:p>
        </p:txBody>
      </p:sp>
      <p:cxnSp>
        <p:nvCxnSpPr>
          <p:cNvPr id="66" name="直接箭头连接符 65"/>
          <p:cNvCxnSpPr>
            <a:stCxn id="41" idx="2"/>
          </p:cNvCxnSpPr>
          <p:nvPr/>
        </p:nvCxnSpPr>
        <p:spPr bwMode="auto">
          <a:xfrm flipH="1">
            <a:off x="6988290" y="2910520"/>
            <a:ext cx="312879" cy="499363"/>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文本框 66"/>
          <p:cNvSpPr txBox="1"/>
          <p:nvPr/>
        </p:nvSpPr>
        <p:spPr>
          <a:xfrm>
            <a:off x="5148064" y="3516856"/>
            <a:ext cx="4025461" cy="646331"/>
          </a:xfrm>
          <a:prstGeom prst="rect">
            <a:avLst/>
          </a:prstGeom>
          <a:noFill/>
        </p:spPr>
        <p:txBody>
          <a:bodyPr wrap="none" rtlCol="0">
            <a:spAutoFit/>
          </a:bodyPr>
          <a:lstStyle/>
          <a:p>
            <a:r>
              <a:rPr lang="en-US" altLang="zh-CN" sz="1800" dirty="0" smtClean="0"/>
              <a:t>Indicate which fragments are transmitted,</a:t>
            </a:r>
          </a:p>
          <a:p>
            <a:r>
              <a:rPr lang="en-US" altLang="zh-CN" sz="1800" dirty="0"/>
              <a:t>w</a:t>
            </a:r>
            <a:r>
              <a:rPr lang="en-US" altLang="zh-CN" sz="1800" dirty="0" smtClean="0"/>
              <a:t>hich are not due to CCA busy</a:t>
            </a:r>
            <a:endParaRPr lang="zh-CN" altLang="en-US" sz="1800" dirty="0"/>
          </a:p>
        </p:txBody>
      </p:sp>
      <p:sp>
        <p:nvSpPr>
          <p:cNvPr id="68" name="矩形 67"/>
          <p:cNvSpPr/>
          <p:nvPr/>
        </p:nvSpPr>
        <p:spPr>
          <a:xfrm>
            <a:off x="261776" y="4797152"/>
            <a:ext cx="8464246" cy="1502976"/>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Sense </a:t>
            </a:r>
            <a:r>
              <a:rPr lang="en-US" altLang="zh-CN" sz="1600" dirty="0">
                <a:cs typeface="Times New Roman" panose="02020603050405020304" pitchFamily="18" charset="0"/>
              </a:rPr>
              <a:t>channel for a </a:t>
            </a:r>
            <a:r>
              <a:rPr lang="en-US" altLang="zh-CN" sz="1600" b="1" dirty="0">
                <a:cs typeface="Times New Roman" panose="02020603050405020304" pitchFamily="18" charset="0"/>
              </a:rPr>
              <a:t>fixed</a:t>
            </a:r>
            <a:r>
              <a:rPr lang="en-US" altLang="zh-CN" sz="1600" dirty="0">
                <a:cs typeface="Times New Roman" panose="02020603050405020304" pitchFamily="18" charset="0"/>
              </a:rPr>
              <a:t> period of </a:t>
            </a:r>
            <a:r>
              <a:rPr lang="en-US" altLang="zh-CN" sz="1600" dirty="0" smtClean="0">
                <a:cs typeface="Times New Roman" panose="02020603050405020304" pitchFamily="18" charset="0"/>
              </a:rPr>
              <a:t>time (i.e., CCA duration) at the very beginning of each </a:t>
            </a:r>
            <a:r>
              <a:rPr lang="en-US" altLang="zh-CN" sz="1600" b="1" dirty="0" smtClean="0">
                <a:cs typeface="Times New Roman" panose="02020603050405020304" pitchFamily="18" charset="0"/>
              </a:rPr>
              <a:t>Slot</a:t>
            </a:r>
          </a:p>
          <a:p>
            <a:pPr marL="515938" lvl="1" indent="-34290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If CCA is idle, transmit the fragment; otherwise not transmit  </a:t>
            </a:r>
          </a:p>
          <a:p>
            <a:pPr marL="515938" lvl="1" indent="-342900">
              <a:lnSpc>
                <a:spcPct val="100000"/>
              </a:lnSpc>
              <a:spcAft>
                <a:spcPts val="700"/>
              </a:spcAft>
              <a:buClrTx/>
              <a:buFont typeface="Arial" panose="020B0604020202020204" pitchFamily="34" charset="0"/>
              <a:buChar char="•"/>
            </a:pPr>
            <a:r>
              <a:rPr lang="en-US" altLang="zh-CN" sz="1600" dirty="0" smtClean="0">
                <a:cs typeface="Times New Roman" panose="02020603050405020304" pitchFamily="18" charset="0"/>
              </a:rPr>
              <a:t>At the end of the ranging round, transmit a data frame, indicating whether the fragment is transmitted. For example, N=8, the 2</a:t>
            </a:r>
            <a:r>
              <a:rPr lang="en-US" altLang="zh-CN" sz="1600" baseline="30000" dirty="0" smtClean="0">
                <a:cs typeface="Times New Roman" panose="02020603050405020304" pitchFamily="18" charset="0"/>
              </a:rPr>
              <a:t>nd</a:t>
            </a:r>
            <a:r>
              <a:rPr lang="en-US" altLang="zh-CN" sz="1600" dirty="0">
                <a:cs typeface="Times New Roman" panose="02020603050405020304" pitchFamily="18" charset="0"/>
              </a:rPr>
              <a:t> </a:t>
            </a:r>
            <a:r>
              <a:rPr lang="en-US" altLang="zh-CN" sz="1600" dirty="0" smtClean="0">
                <a:cs typeface="Times New Roman" panose="02020603050405020304" pitchFamily="18" charset="0"/>
              </a:rPr>
              <a:t>and 4</a:t>
            </a:r>
            <a:r>
              <a:rPr lang="en-US" altLang="zh-CN" sz="1600" baseline="30000" dirty="0" smtClean="0">
                <a:cs typeface="Times New Roman" panose="02020603050405020304" pitchFamily="18" charset="0"/>
              </a:rPr>
              <a:t>th</a:t>
            </a:r>
            <a:r>
              <a:rPr lang="en-US" altLang="zh-CN" sz="1600" dirty="0" smtClean="0">
                <a:cs typeface="Times New Roman" panose="02020603050405020304" pitchFamily="18" charset="0"/>
              </a:rPr>
              <a:t> fragments are not transmitted due to CCA busy, a bitmap 1111</a:t>
            </a:r>
            <a:r>
              <a:rPr lang="en-US" altLang="zh-CN" sz="1600" b="1" dirty="0" smtClean="0">
                <a:solidFill>
                  <a:srgbClr val="FF0000"/>
                </a:solidFill>
                <a:cs typeface="Times New Roman" panose="02020603050405020304" pitchFamily="18" charset="0"/>
              </a:rPr>
              <a:t>0</a:t>
            </a:r>
            <a:r>
              <a:rPr lang="en-US" altLang="zh-CN" sz="1600" dirty="0" smtClean="0">
                <a:cs typeface="Times New Roman" panose="02020603050405020304" pitchFamily="18" charset="0"/>
              </a:rPr>
              <a:t>1</a:t>
            </a:r>
            <a:r>
              <a:rPr lang="en-US" altLang="zh-CN" sz="1600" b="1" dirty="0" smtClean="0">
                <a:solidFill>
                  <a:srgbClr val="FF0000"/>
                </a:solidFill>
                <a:cs typeface="Times New Roman" panose="02020603050405020304" pitchFamily="18" charset="0"/>
              </a:rPr>
              <a:t>0</a:t>
            </a:r>
            <a:r>
              <a:rPr lang="en-US" altLang="zh-CN" sz="1600" dirty="0" smtClean="0">
                <a:cs typeface="Times New Roman" panose="02020603050405020304" pitchFamily="18" charset="0"/>
              </a:rPr>
              <a:t>1 can be transmitted in the indication frame.</a:t>
            </a:r>
          </a:p>
        </p:txBody>
      </p:sp>
    </p:spTree>
    <p:extLst>
      <p:ext uri="{BB962C8B-B14F-4D97-AF65-F5344CB8AC3E}">
        <p14:creationId xmlns:p14="http://schemas.microsoft.com/office/powerpoint/2010/main" val="2850966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bwMode="auto">
          <a:xfrm>
            <a:off x="1164029" y="4273647"/>
            <a:ext cx="1464030" cy="347244"/>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 name="日期占位符 1"/>
          <p:cNvSpPr>
            <a:spLocks noGrp="1"/>
          </p:cNvSpPr>
          <p:nvPr>
            <p:ph type="dt" sz="half" idx="10"/>
          </p:nvPr>
        </p:nvSpPr>
        <p:spPr/>
        <p:txBody>
          <a:bodyPr/>
          <a:lstStyle/>
          <a:p>
            <a:r>
              <a:rPr lang="en-US" altLang="zh-CN" smtClean="0"/>
              <a:t>May 2022</a:t>
            </a:r>
            <a:endParaRPr lang="en-US" altLang="en-US" dirty="0"/>
          </a:p>
        </p:txBody>
      </p:sp>
      <p:sp>
        <p:nvSpPr>
          <p:cNvPr id="3" name="页脚占位符 2"/>
          <p:cNvSpPr>
            <a:spLocks noGrp="1"/>
          </p:cNvSpPr>
          <p:nvPr>
            <p:ph type="ftr" sz="quarter" idx="11"/>
          </p:nvPr>
        </p:nvSpPr>
        <p:spPr/>
        <p:txBody>
          <a:bodyPr/>
          <a:lstStyle/>
          <a:p>
            <a:r>
              <a:rPr lang="en-US" altLang="zh-CN" dirty="0"/>
              <a:t>Peng Liu (</a:t>
            </a:r>
            <a:r>
              <a:rPr lang="en-US" altLang="en-US" dirty="0"/>
              <a:t>Huawei)</a:t>
            </a:r>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smtClean="0"/>
              <a:t>Channel Access Design</a:t>
            </a:r>
            <a:endParaRPr lang="en-US" altLang="en-US" dirty="0"/>
          </a:p>
        </p:txBody>
      </p:sp>
      <p:sp>
        <p:nvSpPr>
          <p:cNvPr id="68" name="矩形 67"/>
          <p:cNvSpPr/>
          <p:nvPr/>
        </p:nvSpPr>
        <p:spPr>
          <a:xfrm>
            <a:off x="388852" y="1549957"/>
            <a:ext cx="8575636" cy="2210862"/>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CCA duration: it can be set in the Poll, less than </a:t>
            </a:r>
            <a:r>
              <a:rPr lang="en-US" altLang="zh-CN" sz="1800" b="1" u="sng" dirty="0" smtClean="0">
                <a:cs typeface="Times New Roman" panose="02020603050405020304" pitchFamily="18" charset="0"/>
              </a:rPr>
              <a:t>50us</a:t>
            </a:r>
            <a:r>
              <a:rPr lang="en-US" altLang="zh-CN" sz="1800" dirty="0" smtClean="0">
                <a:cs typeface="Times New Roman" panose="02020603050405020304" pitchFamily="18" charset="0"/>
              </a:rPr>
              <a:t> is </a:t>
            </a:r>
            <a:r>
              <a:rPr lang="en-US" altLang="zh-CN" sz="1800" dirty="0">
                <a:cs typeface="Times New Roman" panose="02020603050405020304" pitchFamily="18" charset="0"/>
              </a:rPr>
              <a:t>recommended to ensure </a:t>
            </a:r>
            <a:r>
              <a:rPr lang="en-US" altLang="zh-CN" sz="1800" dirty="0" smtClean="0">
                <a:cs typeface="Times New Roman" panose="02020603050405020304" pitchFamily="18" charset="0"/>
              </a:rPr>
              <a:t>“coherent </a:t>
            </a:r>
            <a:r>
              <a:rPr lang="en-US" altLang="zh-CN" sz="1800" dirty="0">
                <a:cs typeface="Times New Roman" panose="02020603050405020304" pitchFamily="18" charset="0"/>
              </a:rPr>
              <a:t>addition” of repeated preamble symbols [4</a:t>
            </a:r>
            <a:r>
              <a:rPr lang="en-US" altLang="zh-CN" sz="1800" dirty="0" smtClean="0">
                <a:cs typeface="Times New Roman" panose="02020603050405020304" pitchFamily="18" charset="0"/>
              </a:rPr>
              <a:t>]</a:t>
            </a: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No </a:t>
            </a:r>
            <a:r>
              <a:rPr lang="en-US" altLang="zh-CN" sz="1800" dirty="0" err="1" smtClean="0">
                <a:cs typeface="Times New Roman" panose="02020603050405020304" pitchFamily="18" charset="0"/>
              </a:rPr>
              <a:t>backoff</a:t>
            </a:r>
            <a:r>
              <a:rPr lang="en-US" altLang="zh-CN" sz="1800" dirty="0" smtClean="0">
                <a:cs typeface="Times New Roman" panose="02020603050405020304" pitchFamily="18" charset="0"/>
              </a:rPr>
              <a:t>: simple and helpful to remain the time structure of 1ms spacing for power saving</a:t>
            </a:r>
            <a:endParaRPr lang="en-US" altLang="zh-CN" sz="1800" b="1" dirty="0" smtClean="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altLang="zh-CN" sz="1800" dirty="0" smtClean="0">
                <a:cs typeface="Times New Roman" panose="02020603050405020304" pitchFamily="18" charset="0"/>
              </a:rPr>
              <a:t>Data frame for indication: it is necessary in the case that interference may be similar to the ranging fragment. The </a:t>
            </a:r>
            <a:r>
              <a:rPr lang="en-US" altLang="zh-CN" sz="1800" dirty="0" err="1" smtClean="0">
                <a:cs typeface="Times New Roman" panose="02020603050405020304" pitchFamily="18" charset="0"/>
              </a:rPr>
              <a:t>ToA</a:t>
            </a:r>
            <a:r>
              <a:rPr lang="en-US" altLang="zh-CN" sz="1800" dirty="0" smtClean="0">
                <a:cs typeface="Times New Roman" panose="02020603050405020304" pitchFamily="18" charset="0"/>
              </a:rPr>
              <a:t> estimation will be wrong if the receiver does not know whether the received </a:t>
            </a:r>
            <a:r>
              <a:rPr lang="en-US" altLang="zh-CN" sz="1800" dirty="0">
                <a:cs typeface="Times New Roman" panose="02020603050405020304" pitchFamily="18" charset="0"/>
              </a:rPr>
              <a:t>signal comes from the </a:t>
            </a:r>
            <a:r>
              <a:rPr lang="en-US" altLang="zh-CN" sz="1800" dirty="0" smtClean="0">
                <a:cs typeface="Times New Roman" panose="02020603050405020304" pitchFamily="18" charset="0"/>
              </a:rPr>
              <a:t>intentional transmitter </a:t>
            </a:r>
          </a:p>
        </p:txBody>
      </p:sp>
      <p:cxnSp>
        <p:nvCxnSpPr>
          <p:cNvPr id="27" name="直接箭头连接符 26"/>
          <p:cNvCxnSpPr/>
          <p:nvPr/>
        </p:nvCxnSpPr>
        <p:spPr bwMode="auto">
          <a:xfrm flipH="1" flipV="1">
            <a:off x="1679418" y="4667062"/>
            <a:ext cx="1296144" cy="324036"/>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p:cNvCxnSpPr/>
          <p:nvPr/>
        </p:nvCxnSpPr>
        <p:spPr bwMode="auto">
          <a:xfrm>
            <a:off x="1473638" y="4631058"/>
            <a:ext cx="3389313" cy="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直接连接符 97"/>
          <p:cNvCxnSpPr/>
          <p:nvPr/>
        </p:nvCxnSpPr>
        <p:spPr bwMode="auto">
          <a:xfrm>
            <a:off x="1679418" y="3959241"/>
            <a:ext cx="0" cy="671817"/>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直接连接符 98"/>
          <p:cNvCxnSpPr/>
          <p:nvPr/>
        </p:nvCxnSpPr>
        <p:spPr bwMode="auto">
          <a:xfrm>
            <a:off x="4559738" y="4054994"/>
            <a:ext cx="0" cy="57606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直接箭头连接符 100"/>
          <p:cNvCxnSpPr/>
          <p:nvPr/>
        </p:nvCxnSpPr>
        <p:spPr bwMode="auto">
          <a:xfrm flipV="1">
            <a:off x="4234487" y="4667062"/>
            <a:ext cx="341804" cy="347300"/>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4" name="矩形 103"/>
          <p:cNvSpPr/>
          <p:nvPr/>
        </p:nvSpPr>
        <p:spPr bwMode="auto">
          <a:xfrm>
            <a:off x="2628059" y="4267691"/>
            <a:ext cx="1339475" cy="350479"/>
          </a:xfrm>
          <a:prstGeom prst="rect">
            <a:avLst/>
          </a:prstGeom>
          <a:solidFill>
            <a:srgbClr val="FFFF00"/>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06" name="直接箭头连接符 105"/>
          <p:cNvCxnSpPr/>
          <p:nvPr/>
        </p:nvCxnSpPr>
        <p:spPr bwMode="auto">
          <a:xfrm>
            <a:off x="1679418" y="4179565"/>
            <a:ext cx="720080"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7" name="文本框 106"/>
          <p:cNvSpPr txBox="1"/>
          <p:nvPr/>
        </p:nvSpPr>
        <p:spPr>
          <a:xfrm>
            <a:off x="1626746" y="3881361"/>
            <a:ext cx="960263" cy="307777"/>
          </a:xfrm>
          <a:prstGeom prst="rect">
            <a:avLst/>
          </a:prstGeom>
          <a:noFill/>
        </p:spPr>
        <p:txBody>
          <a:bodyPr wrap="none" rtlCol="0">
            <a:spAutoFit/>
          </a:bodyPr>
          <a:lstStyle/>
          <a:p>
            <a:r>
              <a:rPr lang="en-US" altLang="zh-CN" sz="1400" dirty="0" smtClean="0"/>
              <a:t>CCA Busy</a:t>
            </a:r>
            <a:endParaRPr lang="zh-CN" altLang="en-US" sz="1400" dirty="0"/>
          </a:p>
        </p:txBody>
      </p:sp>
      <p:sp>
        <p:nvSpPr>
          <p:cNvPr id="112" name="文本框 111"/>
          <p:cNvSpPr txBox="1"/>
          <p:nvPr/>
        </p:nvSpPr>
        <p:spPr>
          <a:xfrm>
            <a:off x="4593758" y="3832325"/>
            <a:ext cx="4430476" cy="830997"/>
          </a:xfrm>
          <a:prstGeom prst="rect">
            <a:avLst/>
          </a:prstGeom>
          <a:noFill/>
        </p:spPr>
        <p:txBody>
          <a:bodyPr wrap="square" rtlCol="0">
            <a:spAutoFit/>
          </a:bodyPr>
          <a:lstStyle/>
          <a:p>
            <a:r>
              <a:rPr lang="en-US" altLang="zh-CN" dirty="0" smtClean="0"/>
              <a:t>Preamble of data transmission or ranging signal from other pair, which might be similar to or even identical to the fragment signal</a:t>
            </a:r>
            <a:endParaRPr lang="en-US" altLang="zh-CN" dirty="0"/>
          </a:p>
          <a:p>
            <a:r>
              <a:rPr lang="en-US" altLang="zh-CN" dirty="0" smtClean="0"/>
              <a:t>E.g., the fragment and SYNC of interference employ the same sequence </a:t>
            </a:r>
          </a:p>
        </p:txBody>
      </p:sp>
      <p:sp>
        <p:nvSpPr>
          <p:cNvPr id="18" name="矩形 17"/>
          <p:cNvSpPr/>
          <p:nvPr/>
        </p:nvSpPr>
        <p:spPr bwMode="auto">
          <a:xfrm>
            <a:off x="1979971" y="5302986"/>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0" name="直接连接符 19"/>
          <p:cNvCxnSpPr/>
          <p:nvPr/>
        </p:nvCxnSpPr>
        <p:spPr bwMode="auto">
          <a:xfrm>
            <a:off x="179269" y="6167082"/>
            <a:ext cx="8619020"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 name="矩形 20"/>
          <p:cNvSpPr/>
          <p:nvPr/>
        </p:nvSpPr>
        <p:spPr bwMode="auto">
          <a:xfrm>
            <a:off x="4428243" y="5288562"/>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22" name="曲线连接符 21"/>
          <p:cNvCxnSpPr/>
          <p:nvPr/>
        </p:nvCxnSpPr>
        <p:spPr bwMode="auto">
          <a:xfrm rot="3480000">
            <a:off x="5176734" y="6103729"/>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矩形 22"/>
          <p:cNvSpPr/>
          <p:nvPr/>
        </p:nvSpPr>
        <p:spPr bwMode="auto">
          <a:xfrm>
            <a:off x="6012419" y="5287909"/>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4" name="矩形 23"/>
          <p:cNvSpPr/>
          <p:nvPr/>
        </p:nvSpPr>
        <p:spPr bwMode="auto">
          <a:xfrm>
            <a:off x="198343" y="5320943"/>
            <a:ext cx="602148" cy="831061"/>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Poll</a:t>
            </a: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25" name="文本框 24"/>
          <p:cNvSpPr txBox="1"/>
          <p:nvPr/>
        </p:nvSpPr>
        <p:spPr>
          <a:xfrm>
            <a:off x="8286218" y="6124660"/>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32" name="矩形 31"/>
          <p:cNvSpPr/>
          <p:nvPr/>
        </p:nvSpPr>
        <p:spPr>
          <a:xfrm>
            <a:off x="2196133" y="5538375"/>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33" name="矩形 32"/>
          <p:cNvSpPr/>
          <p:nvPr/>
        </p:nvSpPr>
        <p:spPr>
          <a:xfrm>
            <a:off x="3452225" y="5572832"/>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34" name="矩形 33"/>
          <p:cNvSpPr/>
          <p:nvPr/>
        </p:nvSpPr>
        <p:spPr>
          <a:xfrm>
            <a:off x="4696267" y="5554687"/>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35" name="矩形 34"/>
          <p:cNvSpPr/>
          <p:nvPr/>
        </p:nvSpPr>
        <p:spPr>
          <a:xfrm>
            <a:off x="6254369" y="5523108"/>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36" name="直接箭头连接符 35"/>
          <p:cNvCxnSpPr/>
          <p:nvPr/>
        </p:nvCxnSpPr>
        <p:spPr bwMode="auto">
          <a:xfrm>
            <a:off x="861247" y="5538375"/>
            <a:ext cx="902513"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直接连接符 36"/>
          <p:cNvCxnSpPr/>
          <p:nvPr/>
        </p:nvCxnSpPr>
        <p:spPr bwMode="auto">
          <a:xfrm flipV="1">
            <a:off x="1775810" y="4957370"/>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直接连接符 37"/>
          <p:cNvCxnSpPr/>
          <p:nvPr/>
        </p:nvCxnSpPr>
        <p:spPr bwMode="auto">
          <a:xfrm flipV="1">
            <a:off x="2974728" y="498687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直接箭头连接符 38"/>
          <p:cNvCxnSpPr/>
          <p:nvPr/>
        </p:nvCxnSpPr>
        <p:spPr bwMode="auto">
          <a:xfrm>
            <a:off x="1791527" y="5101386"/>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文本框 39"/>
          <p:cNvSpPr txBox="1"/>
          <p:nvPr/>
        </p:nvSpPr>
        <p:spPr>
          <a:xfrm>
            <a:off x="2186913" y="5085523"/>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1" name="直接连接符 40"/>
          <p:cNvCxnSpPr/>
          <p:nvPr/>
        </p:nvCxnSpPr>
        <p:spPr bwMode="auto">
          <a:xfrm flipV="1">
            <a:off x="4234487" y="4986872"/>
            <a:ext cx="0" cy="1194634"/>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文本框 41"/>
          <p:cNvSpPr txBox="1"/>
          <p:nvPr/>
        </p:nvSpPr>
        <p:spPr>
          <a:xfrm>
            <a:off x="3426868" y="5107762"/>
            <a:ext cx="441146" cy="276999"/>
          </a:xfrm>
          <a:prstGeom prst="rect">
            <a:avLst/>
          </a:prstGeom>
          <a:noFill/>
        </p:spPr>
        <p:txBody>
          <a:bodyPr wrap="none" rtlCol="0">
            <a:spAutoFit/>
          </a:bodyPr>
          <a:lstStyle/>
          <a:p>
            <a:r>
              <a:rPr lang="en-US" altLang="zh-CN" dirty="0" smtClean="0"/>
              <a:t>1ms</a:t>
            </a:r>
            <a:endParaRPr lang="zh-CN" altLang="en-US" dirty="0"/>
          </a:p>
        </p:txBody>
      </p:sp>
      <p:cxnSp>
        <p:nvCxnSpPr>
          <p:cNvPr id="43" name="直接箭头连接符 42"/>
          <p:cNvCxnSpPr/>
          <p:nvPr/>
        </p:nvCxnSpPr>
        <p:spPr bwMode="auto">
          <a:xfrm>
            <a:off x="3005659" y="5114914"/>
            <a:ext cx="1198918"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矩形 43"/>
          <p:cNvSpPr/>
          <p:nvPr/>
        </p:nvSpPr>
        <p:spPr bwMode="auto">
          <a:xfrm>
            <a:off x="7060557" y="5481100"/>
            <a:ext cx="625757" cy="685982"/>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lang="en-US" altLang="zh-CN" sz="1100" dirty="0">
                <a:latin typeface="Times New Roman" pitchFamily="18" charset="0"/>
              </a:rPr>
              <a:t>DATA</a:t>
            </a:r>
            <a:endParaRPr kumimoji="0" lang="en-US" altLang="zh-CN" sz="1100" b="0" i="0" u="none" strike="noStrike" cap="none" normalizeH="0" baseline="0" dirty="0" smtClean="0">
              <a:ln>
                <a:noFill/>
              </a:ln>
              <a:solidFill>
                <a:schemeClr val="tx1"/>
              </a:solidFill>
              <a:effectLst/>
              <a:latin typeface="Times New Roman" pitchFamily="18" charset="0"/>
            </a:endParaRPr>
          </a:p>
        </p:txBody>
      </p:sp>
      <p:sp>
        <p:nvSpPr>
          <p:cNvPr id="9" name="文本框 8"/>
          <p:cNvSpPr txBox="1"/>
          <p:nvPr/>
        </p:nvSpPr>
        <p:spPr>
          <a:xfrm>
            <a:off x="175477" y="4179565"/>
            <a:ext cx="1036263" cy="461665"/>
          </a:xfrm>
          <a:prstGeom prst="rect">
            <a:avLst/>
          </a:prstGeom>
          <a:noFill/>
        </p:spPr>
        <p:txBody>
          <a:bodyPr wrap="square" rtlCol="0">
            <a:spAutoFit/>
          </a:bodyPr>
          <a:lstStyle/>
          <a:p>
            <a:r>
              <a:rPr lang="en-US" altLang="zh-CN" dirty="0" smtClean="0"/>
              <a:t>Interference Signal</a:t>
            </a:r>
            <a:endParaRPr lang="zh-CN" altLang="en-US" dirty="0"/>
          </a:p>
        </p:txBody>
      </p:sp>
      <p:sp>
        <p:nvSpPr>
          <p:cNvPr id="10" name="文本框 9"/>
          <p:cNvSpPr txBox="1"/>
          <p:nvPr/>
        </p:nvSpPr>
        <p:spPr>
          <a:xfrm>
            <a:off x="1672769" y="4318056"/>
            <a:ext cx="593432" cy="276999"/>
          </a:xfrm>
          <a:prstGeom prst="rect">
            <a:avLst/>
          </a:prstGeom>
          <a:noFill/>
        </p:spPr>
        <p:txBody>
          <a:bodyPr wrap="none" rtlCol="0">
            <a:spAutoFit/>
          </a:bodyPr>
          <a:lstStyle/>
          <a:p>
            <a:r>
              <a:rPr lang="en-US" altLang="zh-CN" dirty="0" smtClean="0"/>
              <a:t>SYNC</a:t>
            </a:r>
            <a:endParaRPr lang="zh-CN" altLang="en-US" dirty="0"/>
          </a:p>
        </p:txBody>
      </p:sp>
      <p:sp>
        <p:nvSpPr>
          <p:cNvPr id="47" name="文本框 46"/>
          <p:cNvSpPr txBox="1"/>
          <p:nvPr/>
        </p:nvSpPr>
        <p:spPr>
          <a:xfrm>
            <a:off x="2995001" y="4316360"/>
            <a:ext cx="581698" cy="276999"/>
          </a:xfrm>
          <a:prstGeom prst="rect">
            <a:avLst/>
          </a:prstGeom>
          <a:noFill/>
        </p:spPr>
        <p:txBody>
          <a:bodyPr wrap="none" rtlCol="0">
            <a:spAutoFit/>
          </a:bodyPr>
          <a:lstStyle/>
          <a:p>
            <a:r>
              <a:rPr lang="en-US" altLang="zh-CN" dirty="0" smtClean="0"/>
              <a:t>DATA</a:t>
            </a:r>
            <a:endParaRPr lang="zh-CN" altLang="en-US" dirty="0"/>
          </a:p>
        </p:txBody>
      </p:sp>
    </p:spTree>
    <p:extLst>
      <p:ext uri="{BB962C8B-B14F-4D97-AF65-F5344CB8AC3E}">
        <p14:creationId xmlns:p14="http://schemas.microsoft.com/office/powerpoint/2010/main" val="1457368617"/>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定义设计方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1112</Words>
  <Application>Microsoft Office PowerPoint</Application>
  <PresentationFormat>全屏显示(4:3)</PresentationFormat>
  <Paragraphs>242</Paragraphs>
  <Slides>13</Slides>
  <Notes>2</Notes>
  <HiddenSlides>0</HiddenSlides>
  <MMClips>0</MMClips>
  <ScaleCrop>false</ScaleCrop>
  <HeadingPairs>
    <vt:vector size="6" baseType="variant">
      <vt:variant>
        <vt:lpstr>已用的字体</vt:lpstr>
      </vt:variant>
      <vt:variant>
        <vt:i4>5</vt:i4>
      </vt:variant>
      <vt:variant>
        <vt:lpstr>主题</vt:lpstr>
      </vt:variant>
      <vt:variant>
        <vt:i4>2</vt:i4>
      </vt:variant>
      <vt:variant>
        <vt:lpstr>幻灯片标题</vt:lpstr>
      </vt:variant>
      <vt:variant>
        <vt:i4>13</vt:i4>
      </vt:variant>
    </vt:vector>
  </HeadingPairs>
  <TitlesOfParts>
    <vt:vector size="20" baseType="lpstr">
      <vt:lpstr>宋体</vt:lpstr>
      <vt:lpstr>Arial</vt:lpstr>
      <vt:lpstr>Calibri</vt:lpstr>
      <vt:lpstr>Calibri Light</vt:lpstr>
      <vt:lpstr>Times New Roman</vt:lpstr>
      <vt:lpstr>IEEE-P802_15</vt:lpstr>
      <vt:lpstr>自定义设计方案</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2022-05-10T03:45:37Z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(3)MhdTGqM/zhUvoOWXAgalq302y3UWkyLtLrlzbkHFr4h/iAcRmMbuwrF7FhDi8LWWqWt2ucEY
QcgiFUEr+dht5nZ4V9blQ/xjFTnI2WOFPJEtFaQbgownBLuMV/AmfGhwPo4De5x1JsmCdSZQ
EFEip/z8p/f5x2pRolp8pGYdDUQ/Oj9FFT2nKkp/a4MwWDSdOd3rbpnw6ULqzI+GPRz9mf8h
SyYE8xL5UsuoviGE0l</vt:lpwstr>
  </property>
  <property fmtid="{D5CDD505-2E9C-101B-9397-08002B2CF9AE}" pid="3" name="_2015_ms_pID_7253431">
    <vt:lpwstr>pUlEjZmuO5m9mF+tC3knj2E5JBW4uUT3ey4mGekHR98IE4VC1Tqqlx
QpYE/n4MKFm4+bAFKPBNFp3SFryDtXtwc+hqqv8QUozAGmepUfI38kX7L5NUPAcvivqFFtOo
PFmxv0ZpS8A5biUXRbHTp8CEEWaxD/lhk2UiBGW7Q75HzAfAYdKuBvdwlx6pJshEnYlxdPf/
3j5tafkzKi7X9/qNnLY6/xKJmoO33NzJgZUh</vt:lpwstr>
  </property>
  <property fmtid="{D5CDD505-2E9C-101B-9397-08002B2CF9AE}" pid="4" name="_2015_ms_pID_7253432">
    <vt:lpwstr>Nw==</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1651738407</vt:lpwstr>
  </property>
</Properties>
</file>