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287" r:id="rId2"/>
    <p:sldId id="393" r:id="rId3"/>
    <p:sldId id="2369" r:id="rId4"/>
    <p:sldId id="395" r:id="rId5"/>
    <p:sldId id="340" r:id="rId6"/>
    <p:sldId id="367" r:id="rId7"/>
    <p:sldId id="332" r:id="rId8"/>
    <p:sldId id="366" r:id="rId9"/>
    <p:sldId id="338" r:id="rId10"/>
    <p:sldId id="322" r:id="rId11"/>
    <p:sldId id="321" r:id="rId12"/>
    <p:sldId id="392" r:id="rId13"/>
    <p:sldId id="2370" r:id="rId14"/>
    <p:sldId id="2371" r:id="rId15"/>
    <p:sldId id="339" r:id="rId16"/>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02A1CD-6311-4C22-9319-303D5241FBCE}" v="2" dt="2022-03-16T12:16:10.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0" d="100"/>
          <a:sy n="110" d="100"/>
        </p:scale>
        <p:origin x="55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B402A1CD-6311-4C22-9319-303D5241FBCE}"/>
    <pc:docChg chg="undo custSel addSld modSld">
      <pc:chgData name="Phil Beecher" userId="8e59e9d451c39ba5" providerId="LiveId" clId="{B402A1CD-6311-4C22-9319-303D5241FBCE}" dt="2022-03-16T12:17:10.466" v="95" actId="12"/>
      <pc:docMkLst>
        <pc:docMk/>
      </pc:docMkLst>
      <pc:sldChg chg="modSp add mod">
        <pc:chgData name="Phil Beecher" userId="8e59e9d451c39ba5" providerId="LiveId" clId="{B402A1CD-6311-4C22-9319-303D5241FBCE}" dt="2022-03-16T12:17:10.466" v="95" actId="12"/>
        <pc:sldMkLst>
          <pc:docMk/>
          <pc:sldMk cId="1946630976" sldId="2371"/>
        </pc:sldMkLst>
        <pc:spChg chg="mod">
          <ac:chgData name="Phil Beecher" userId="8e59e9d451c39ba5" providerId="LiveId" clId="{B402A1CD-6311-4C22-9319-303D5241FBCE}" dt="2022-03-16T12:14:18.545" v="13" actId="6549"/>
          <ac:spMkLst>
            <pc:docMk/>
            <pc:sldMk cId="1946630976" sldId="2371"/>
            <ac:spMk id="9218" creationId="{E14802C0-20BE-4F9E-ACF7-705FA15333AF}"/>
          </ac:spMkLst>
        </pc:spChg>
        <pc:spChg chg="mod">
          <ac:chgData name="Phil Beecher" userId="8e59e9d451c39ba5" providerId="LiveId" clId="{B402A1CD-6311-4C22-9319-303D5241FBCE}" dt="2022-03-16T12:17:10.466" v="95" actId="12"/>
          <ac:spMkLst>
            <pc:docMk/>
            <pc:sldMk cId="1946630976" sldId="2371"/>
            <ac:spMk id="9219" creationId="{F8A5F01F-52D6-47BD-9336-35C5CE265C1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802.</a:t>
            </a:r>
            <a:r>
              <a:rPr lang="en-GB" sz="1200" b="1" i="0" dirty="0">
                <a:solidFill>
                  <a:srgbClr val="000000"/>
                </a:solidFill>
                <a:effectLst/>
                <a:latin typeface="Times New Roman" panose="02020603050405020304" pitchFamily="18" charset="0"/>
                <a:cs typeface="Times New Roman" panose="02020603050405020304" pitchFamily="18" charset="0"/>
              </a:rPr>
              <a:t>15-22-0149-01-0015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grouper.ieee.org/groups/802/15/pub/Subscribe.html" TargetMode="External"/><Relationship Id="rId2" Type="http://schemas.openxmlformats.org/officeDocument/2006/relationships/hyperlink" Target="https://standards.ieee.org/project/802_15_15.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ieeesa.io/802-15-4-Webina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ieeesa.io/802-15-4-Webina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2/15-22-0151-00-0015-tg15-january-minute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cn/21/15-21-0301-01-0015-sg15-draft-csd-for-ns-nb.docx"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public/view.html#pardetail/925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March 2022 Plenary TG15 Opening/Closing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9,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this study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Outreach for TG15</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948141" y="1772817"/>
            <a:ext cx="10352617" cy="1656183"/>
          </a:xfrm>
        </p:spPr>
        <p:txBody>
          <a:bodyPr numCol="3"/>
          <a:lstStyle/>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CSA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ETSI TG28 </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ETSI TG34</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latin typeface="-webkit-standard"/>
                <a:ea typeface="Times New Roman" panose="02020603050405020304" pitchFamily="18" charset="0"/>
              </a:rPr>
              <a:t>ETSI TS102 887</a:t>
            </a:r>
            <a:endParaRPr lang="en-US" sz="1800" dirty="0">
              <a:solidFill>
                <a:schemeClr val="tx1"/>
              </a:solidFill>
              <a:effectLst/>
              <a:latin typeface="-webkit-standard"/>
              <a:ea typeface="Times New Roman" panose="02020603050405020304" pitchFamily="18" charset="0"/>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IEEE 1901.1+2</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6tisch</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6lo</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IETF: Roll</a:t>
            </a: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latin typeface="-webkit-standard"/>
                <a:ea typeface="Yu Gothic" panose="020B0400000000000000" pitchFamily="34" charset="-128"/>
              </a:rPr>
              <a:t>IP500</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ISA SP100 </a:t>
            </a:r>
            <a:endParaRPr lang="en-GB" sz="1800" dirty="0">
              <a:solidFill>
                <a:schemeClr val="tx1"/>
              </a:solidFill>
              <a:effectLst/>
              <a:latin typeface="Calibri" panose="020F0502020204030204" pitchFamily="34" charset="0"/>
              <a:ea typeface="Yu Gothic" panose="020B0400000000000000" pitchFamily="34" charset="-128"/>
            </a:endParaRPr>
          </a:p>
          <a:p>
            <a:pPr marL="342900" lvl="0" indent="-342900">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ISO/IEC JTC1/ SC31/WG4</a:t>
            </a: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JUTA</a:t>
            </a: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Thread</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TIA TR51</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Wi-SUN </a:t>
            </a:r>
            <a:endParaRPr lang="en-GB" sz="1800" dirty="0">
              <a:solidFill>
                <a:schemeClr val="tx1"/>
              </a:solidFill>
              <a:effectLst/>
              <a:latin typeface="Calibri" panose="020F0502020204030204" pitchFamily="34" charset="0"/>
              <a:ea typeface="Yu Gothic" panose="020B0400000000000000" pitchFamily="34" charset="-128"/>
            </a:endParaRPr>
          </a:p>
          <a:p>
            <a:pPr>
              <a:spcBef>
                <a:spcPts val="0"/>
              </a:spcBef>
              <a:buSzPts val="1000"/>
              <a:buFont typeface="Symbol" panose="05050102010706020507" pitchFamily="18" charset="2"/>
              <a:buChar char=""/>
              <a:tabLst>
                <a:tab pos="457200" algn="l"/>
              </a:tabLst>
            </a:pPr>
            <a:r>
              <a:rPr lang="en-US" sz="1800" dirty="0">
                <a:solidFill>
                  <a:schemeClr val="tx1"/>
                </a:solidFill>
                <a:effectLst/>
                <a:latin typeface="-webkit-standard"/>
                <a:ea typeface="Times New Roman" panose="02020603050405020304" pitchFamily="18" charset="0"/>
              </a:rPr>
              <a:t>WIA</a:t>
            </a:r>
          </a:p>
          <a:p>
            <a:pPr>
              <a:spcBef>
                <a:spcPts val="0"/>
              </a:spcBef>
              <a:buSzPts val="1000"/>
              <a:buFont typeface="Symbol" panose="05050102010706020507" pitchFamily="18" charset="2"/>
              <a:buChar char=""/>
              <a:tabLst>
                <a:tab pos="457200" algn="l"/>
              </a:tabLst>
            </a:pPr>
            <a:r>
              <a:rPr lang="en-US" sz="1800" dirty="0" err="1">
                <a:solidFill>
                  <a:schemeClr val="tx1"/>
                </a:solidFill>
                <a:effectLst/>
                <a:latin typeface="-webkit-standard"/>
                <a:ea typeface="Times New Roman" panose="02020603050405020304" pitchFamily="18" charset="0"/>
              </a:rPr>
              <a:t>WirelessHART</a:t>
            </a:r>
            <a:endParaRPr lang="en-GB" sz="1800" dirty="0">
              <a:solidFill>
                <a:schemeClr val="tx1"/>
              </a:solidFill>
              <a:effectLst/>
              <a:latin typeface="Calibri" panose="020F0502020204030204" pitchFamily="34" charset="0"/>
              <a:ea typeface="Yu Gothic" panose="020B0400000000000000" pitchFamily="34" charset="-128"/>
            </a:endParaRP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1" y="1268760"/>
            <a:ext cx="10352617" cy="504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2"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1800" b="1" kern="0" dirty="0">
                <a:solidFill>
                  <a:schemeClr val="tx1"/>
                </a:solidFill>
                <a:latin typeface="Calibri" panose="020F0502020204030204" pitchFamily="34" charset="0"/>
                <a:ea typeface="Yu Gothic" panose="020B0400000000000000" pitchFamily="34" charset="-128"/>
              </a:rPr>
              <a:t>Outreach to the following organisations:</a:t>
            </a:r>
          </a:p>
        </p:txBody>
      </p:sp>
      <p:sp>
        <p:nvSpPr>
          <p:cNvPr id="6" name="Content Placeholder 2">
            <a:extLst>
              <a:ext uri="{FF2B5EF4-FFF2-40B4-BE49-F238E27FC236}">
                <a16:creationId xmlns:a16="http://schemas.microsoft.com/office/drawing/2014/main" id="{CC01C108-77CF-4E02-8BEE-35CA624E8B96}"/>
              </a:ext>
            </a:extLst>
          </p:cNvPr>
          <p:cNvSpPr txBox="1">
            <a:spLocks noChangeArrowheads="1"/>
          </p:cNvSpPr>
          <p:nvPr/>
        </p:nvSpPr>
        <p:spPr bwMode="auto">
          <a:xfrm>
            <a:off x="1016001" y="4578404"/>
            <a:ext cx="10352617"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lgn="ctr">
              <a:spcBef>
                <a:spcPts val="0"/>
              </a:spcBef>
              <a:buSzPts val="1000"/>
              <a:tabLst>
                <a:tab pos="457200" algn="l"/>
              </a:tabLst>
            </a:pPr>
            <a:r>
              <a:rPr lang="en-US" kern="0" dirty="0">
                <a:solidFill>
                  <a:schemeClr val="tx1"/>
                </a:solidFill>
                <a:ea typeface="Times New Roman" panose="02020603050405020304" pitchFamily="18" charset="0"/>
              </a:rPr>
              <a:t>Call for participation - </a:t>
            </a:r>
            <a:r>
              <a:rPr lang="en-GB" kern="0" dirty="0">
                <a:solidFill>
                  <a:schemeClr val="tx1"/>
                </a:solidFill>
                <a:ea typeface="Times New Roman" panose="02020603050405020304" pitchFamily="18" charset="0"/>
              </a:rPr>
              <a:t>see next slide</a:t>
            </a:r>
          </a:p>
          <a:p>
            <a:pPr marL="0" indent="0" algn="ctr">
              <a:spcBef>
                <a:spcPts val="0"/>
              </a:spcBef>
              <a:buSzPts val="1000"/>
              <a:tabLst>
                <a:tab pos="457200" algn="l"/>
              </a:tabLst>
            </a:pPr>
            <a:endParaRPr lang="en-GB" kern="0" dirty="0">
              <a:solidFill>
                <a:schemeClr val="tx1"/>
              </a:solidFill>
              <a:ea typeface="Yu Gothic" panose="020B0400000000000000" pitchFamily="34" charset="-128"/>
            </a:endParaRPr>
          </a:p>
        </p:txBody>
      </p:sp>
    </p:spTree>
    <p:extLst>
      <p:ext uri="{BB962C8B-B14F-4D97-AF65-F5344CB8AC3E}">
        <p14:creationId xmlns:p14="http://schemas.microsoft.com/office/powerpoint/2010/main" val="2904142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Outreach for TG15</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
        <p:nvSpPr>
          <p:cNvPr id="6" name="Content Placeholder 2">
            <a:extLst>
              <a:ext uri="{FF2B5EF4-FFF2-40B4-BE49-F238E27FC236}">
                <a16:creationId xmlns:a16="http://schemas.microsoft.com/office/drawing/2014/main" id="{CC01C108-77CF-4E02-8BEE-35CA624E8B96}"/>
              </a:ext>
            </a:extLst>
          </p:cNvPr>
          <p:cNvSpPr txBox="1">
            <a:spLocks noChangeArrowheads="1"/>
          </p:cNvSpPr>
          <p:nvPr/>
        </p:nvSpPr>
        <p:spPr bwMode="auto">
          <a:xfrm>
            <a:off x="919690" y="1124744"/>
            <a:ext cx="10352617"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r>
              <a:rPr lang="en-US" sz="1400" dirty="0">
                <a:solidFill>
                  <a:srgbClr val="2F5597"/>
                </a:solidFill>
                <a:effectLst/>
                <a:latin typeface="Calibri" panose="020F0502020204030204" pitchFamily="34" charset="0"/>
                <a:ea typeface="Calibri" panose="020F0502020204030204" pitchFamily="34" charset="0"/>
              </a:rPr>
              <a:t>Subject: Call for Participation in IEEE 802.15 TG15</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Dear [],</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As you may be aware, the IEEE Standards Board has recently approved Project IEEE P802.15.15. The approved Project Authorization Requests is available here</a:t>
            </a:r>
            <a:r>
              <a:rPr lang="en-US" sz="1400" u="sng" dirty="0">
                <a:solidFill>
                  <a:srgbClr val="2F5597"/>
                </a:solidFill>
                <a:effectLst/>
                <a:latin typeface="Calibri" panose="020F0502020204030204" pitchFamily="34" charset="0"/>
                <a:ea typeface="Calibri" panose="020F0502020204030204" pitchFamily="34" charset="0"/>
              </a:rPr>
              <a:t>:</a:t>
            </a:r>
            <a:br>
              <a:rPr lang="en-US" sz="1400" u="sng" dirty="0">
                <a:solidFill>
                  <a:srgbClr val="2F5597"/>
                </a:solidFill>
                <a:effectLst/>
                <a:latin typeface="Calibri" panose="020F0502020204030204" pitchFamily="34" charset="0"/>
                <a:ea typeface="Calibri" panose="020F0502020204030204" pitchFamily="34" charset="0"/>
              </a:rPr>
            </a:br>
            <a:r>
              <a:rPr lang="en-GB" sz="1400" u="sng" dirty="0">
                <a:solidFill>
                  <a:srgbClr val="0000FF"/>
                </a:solidFill>
                <a:effectLst/>
                <a:latin typeface="Calibri" panose="020F0502020204030204" pitchFamily="34" charset="0"/>
                <a:ea typeface="Calibri" panose="020F0502020204030204" pitchFamily="34" charset="0"/>
                <a:hlinkClick r:id="rId2"/>
              </a:rPr>
              <a:t>https://standards.ieee.org/project/802_15_15.html</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As described in the 802.15.15 PAR, “802.15.4-2020 has become extremely difficult to understand, amend or enhance. Recently it has become clear that the wireless ad hoc network functionality and features have become increasingly complex to support inside the framework of 802.15.4-2020”.</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The goal for 802.15 TG15 is to 1) identify functionality from IEEE 802.15.4-2020 which is currently in use or intended for use in wireless ad hoc networks, either in derived standards, or in specifications adopted by industry consortia, and 2) to create a new standard that references, in a structured way, only the relevant functionality from IEEE 802.15.4-2020.  </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IEEE 802.15 TG15</a:t>
            </a:r>
            <a:r>
              <a:rPr lang="en-US" sz="1400" u="sng" dirty="0">
                <a:solidFill>
                  <a:srgbClr val="2F5597"/>
                </a:solidFill>
                <a:effectLst/>
                <a:latin typeface="Calibri" panose="020F0502020204030204" pitchFamily="34" charset="0"/>
                <a:ea typeface="Calibri" panose="020F0502020204030204" pitchFamily="34" charset="0"/>
              </a:rPr>
              <a:t> is currently focused on</a:t>
            </a:r>
            <a:r>
              <a:rPr lang="en-US" sz="1400" dirty="0">
                <a:solidFill>
                  <a:srgbClr val="2F5597"/>
                </a:solidFill>
                <a:effectLst/>
                <a:latin typeface="Calibri" panose="020F0502020204030204" pitchFamily="34" charset="0"/>
                <a:ea typeface="Calibri" panose="020F0502020204030204" pitchFamily="34" charset="0"/>
              </a:rPr>
              <a:t> identifying the relevant content and discuss how best to present this in the final specification to improve the ease of use. We would welcome the participation of all stakeholders who are using 802.15.4 functionality, as their contributions will help to make 802.15.15 a clearer, more concise and more easily implementable standard. IEEE 802 participation is by individual, so we would be grateful if you would share this Call for Participation with your members.</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Interested parties may wish to subscribe to the 802.15 TG15 mailing list [here] to receive additional information and announcements of conference calls etc.:</a:t>
            </a:r>
            <a:br>
              <a:rPr lang="en-US" sz="1400" dirty="0">
                <a:solidFill>
                  <a:srgbClr val="2F5597"/>
                </a:solidFill>
                <a:effectLst/>
                <a:latin typeface="Calibri" panose="020F0502020204030204" pitchFamily="34" charset="0"/>
                <a:ea typeface="Calibri" panose="020F0502020204030204" pitchFamily="34" charset="0"/>
              </a:rPr>
            </a:br>
            <a:r>
              <a:rPr lang="en-US" sz="1400" u="sng" dirty="0">
                <a:solidFill>
                  <a:srgbClr val="0000FF"/>
                </a:solidFill>
                <a:effectLst/>
                <a:latin typeface="Calibri" panose="020F0502020204030204" pitchFamily="34" charset="0"/>
                <a:ea typeface="Calibri" panose="020F0502020204030204" pitchFamily="34" charset="0"/>
                <a:hlinkClick r:id="rId3"/>
              </a:rPr>
              <a:t>https://grouper.ieee.org/groups/802/15/pub/Subscribe.html</a:t>
            </a:r>
            <a:endParaRPr lang="en-GB" sz="1400" dirty="0">
              <a:effectLst/>
              <a:latin typeface="Calibri" panose="020F0502020204030204" pitchFamily="34" charset="0"/>
              <a:ea typeface="Calibri" panose="020F0502020204030204" pitchFamily="34" charset="0"/>
            </a:endParaRPr>
          </a:p>
          <a:p>
            <a:r>
              <a:rPr lang="en-US" sz="1400" dirty="0">
                <a:solidFill>
                  <a:srgbClr val="2F5597"/>
                </a:solidFill>
                <a:effectLst/>
                <a:latin typeface="Calibri" panose="020F0502020204030204" pitchFamily="34" charset="0"/>
                <a:ea typeface="Calibri" panose="020F0502020204030204" pitchFamily="34" charset="0"/>
              </a:rPr>
              <a:t>Please do not hesitate to contact me if you or members of your organizations have any questions, or plan to contribute to this effort during our meetings and calls.</a:t>
            </a:r>
            <a:endParaRPr lang="en-GB" sz="1400" dirty="0">
              <a:effectLst/>
              <a:latin typeface="Calibri" panose="020F0502020204030204" pitchFamily="34" charset="0"/>
              <a:ea typeface="Calibri" panose="020F0502020204030204" pitchFamily="34" charset="0"/>
            </a:endParaRPr>
          </a:p>
          <a:p>
            <a:b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endParaRPr lang="en-GB" sz="1100" kern="0" dirty="0">
              <a:solidFill>
                <a:schemeClr val="tx1"/>
              </a:solidFill>
              <a:ea typeface="Yu Gothic" panose="020B0400000000000000" pitchFamily="34" charset="-128"/>
            </a:endParaRPr>
          </a:p>
        </p:txBody>
      </p:sp>
    </p:spTree>
    <p:extLst>
      <p:ext uri="{BB962C8B-B14F-4D97-AF65-F5344CB8AC3E}">
        <p14:creationId xmlns:p14="http://schemas.microsoft.com/office/powerpoint/2010/main" val="1493309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1"/>
            <a:ext cx="10352617" cy="438943"/>
          </a:xfrm>
        </p:spPr>
        <p:txBody>
          <a:bodyPr/>
          <a:lstStyle/>
          <a:p>
            <a:r>
              <a:rPr lang="en-US" altLang="en-US" dirty="0"/>
              <a:t>Work on Content for Draft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
        <p:nvSpPr>
          <p:cNvPr id="5" name="Content Placeholder 2">
            <a:extLst>
              <a:ext uri="{FF2B5EF4-FFF2-40B4-BE49-F238E27FC236}">
                <a16:creationId xmlns:a16="http://schemas.microsoft.com/office/drawing/2014/main" id="{D42399B3-F628-472D-B8D7-7037921FAD06}"/>
              </a:ext>
            </a:extLst>
          </p:cNvPr>
          <p:cNvSpPr txBox="1">
            <a:spLocks noChangeArrowheads="1"/>
          </p:cNvSpPr>
          <p:nvPr/>
        </p:nvSpPr>
        <p:spPr bwMode="auto">
          <a:xfrm>
            <a:off x="919691" y="1484784"/>
            <a:ext cx="10352617" cy="3096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Documents :</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15-21-0485-00-0015-revised-pics-for-nb-ns-example.xlsx</a:t>
            </a: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15-21-0483-00-0015-discussion-on-specification-development.pptx</a:t>
            </a:r>
          </a:p>
          <a:p>
            <a:pPr marL="0" indent="0">
              <a:buSzPts val="1000"/>
              <a:tabLst>
                <a:tab pos="457200" algn="l"/>
              </a:tabLst>
            </a:pPr>
            <a:endParaRPr lang="en-GB" sz="2400" kern="0" dirty="0">
              <a:solidFill>
                <a:schemeClr val="tx1"/>
              </a:solidFill>
              <a:latin typeface="Calibri" panose="020F0502020204030204" pitchFamily="34" charset="0"/>
              <a:ea typeface="Yu Gothic" panose="020B0400000000000000" pitchFamily="34" charset="-128"/>
            </a:endParaRPr>
          </a:p>
          <a:p>
            <a:pPr marL="0" indent="0">
              <a:buSzPts val="1000"/>
              <a:tabLst>
                <a:tab pos="457200" algn="l"/>
              </a:tabLst>
            </a:pPr>
            <a:r>
              <a:rPr lang="en-GB" sz="2400" kern="0" dirty="0">
                <a:solidFill>
                  <a:schemeClr val="tx1"/>
                </a:solidFill>
                <a:latin typeface="Calibri" panose="020F0502020204030204" pitchFamily="34" charset="0"/>
                <a:ea typeface="Yu Gothic" panose="020B0400000000000000" pitchFamily="34" charset="-128"/>
              </a:rPr>
              <a:t>No contributions received</a:t>
            </a:r>
          </a:p>
        </p:txBody>
      </p:sp>
    </p:spTree>
    <p:extLst>
      <p:ext uri="{BB962C8B-B14F-4D97-AF65-F5344CB8AC3E}">
        <p14:creationId xmlns:p14="http://schemas.microsoft.com/office/powerpoint/2010/main" val="1106808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908720"/>
            <a:ext cx="10352617" cy="504056"/>
          </a:xfrm>
        </p:spPr>
        <p:txBody>
          <a:bodyPr/>
          <a:lstStyle/>
          <a:p>
            <a:r>
              <a:rPr lang="en-US" altLang="en-US" sz="3600" dirty="0"/>
              <a:t>Goals - Agenda for Monday March 14</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479376" y="1700808"/>
            <a:ext cx="11377264" cy="4853980"/>
          </a:xfrm>
        </p:spPr>
        <p:txBody>
          <a:bodyPr/>
          <a:lstStyle/>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Any Presentations? </a:t>
            </a:r>
            <a:r>
              <a:rPr lang="en-US" altLang="en-US" sz="2000" dirty="0">
                <a:highlight>
                  <a:srgbClr val="FFFF00"/>
                </a:highlight>
                <a:latin typeface="Calibri" panose="020F0502020204030204" pitchFamily="34" charset="0"/>
                <a:cs typeface="Calibri" panose="020F0502020204030204" pitchFamily="34" charset="0"/>
              </a:rPr>
              <a:t>None received </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Next Steps</a:t>
            </a:r>
          </a:p>
          <a:p>
            <a:pPr marL="1200150" lvl="2" indent="-342900">
              <a:spcBef>
                <a:spcPts val="300"/>
              </a:spcBef>
              <a:buFont typeface="Arial" panose="020B0604020202020204" pitchFamily="34" charset="0"/>
              <a:buChar char="•"/>
            </a:pPr>
            <a:r>
              <a:rPr lang="en-US" altLang="en-US" sz="2000" dirty="0">
                <a:solidFill>
                  <a:schemeClr val="tx1"/>
                </a:solidFill>
                <a:latin typeface="Calibri" panose="020F0502020204030204" pitchFamily="34" charset="0"/>
                <a:cs typeface="Calibri" panose="020F0502020204030204" pitchFamily="34" charset="0"/>
              </a:rPr>
              <a:t>Webinar</a:t>
            </a:r>
            <a:r>
              <a:rPr lang="en-US" altLang="en-US" sz="2000" dirty="0">
                <a:solidFill>
                  <a:srgbClr val="0000FF"/>
                </a:solidFill>
                <a:latin typeface="Calibri" panose="020F0502020204030204" pitchFamily="34" charset="0"/>
                <a:cs typeface="Calibri" panose="020F0502020204030204" pitchFamily="34" charset="0"/>
              </a:rPr>
              <a:t>: </a:t>
            </a:r>
            <a:r>
              <a:rPr lang="en-GB" sz="2000" u="sng" dirty="0">
                <a:solidFill>
                  <a:srgbClr val="0000FF"/>
                </a:solidFill>
                <a:effectLst/>
                <a:latin typeface="Calibri" panose="020F0502020204030204" pitchFamily="34" charset="0"/>
                <a:ea typeface="Yu Gothic" panose="020B0400000000000000" pitchFamily="34" charset="-128"/>
                <a:cs typeface="Calibri" panose="020F0502020204030204" pitchFamily="34" charset="0"/>
                <a:hlinkClick r:id="rId2">
                  <a:extLst>
                    <a:ext uri="{A12FA001-AC4F-418D-AE19-62706E023703}">
                      <ahyp:hlinkClr xmlns:ahyp="http://schemas.microsoft.com/office/drawing/2018/hyperlinkcolor" val="tx"/>
                    </a:ext>
                  </a:extLst>
                </a:hlinkClick>
              </a:rPr>
              <a:t>https://ieeesa.io/802-15-4-Webinar</a:t>
            </a:r>
            <a:r>
              <a:rPr lang="en-GB" sz="2000" dirty="0">
                <a:solidFill>
                  <a:srgbClr val="0000FF"/>
                </a:solidFill>
                <a:effectLst/>
                <a:latin typeface="Calibri" panose="020F0502020204030204" pitchFamily="34" charset="0"/>
                <a:ea typeface="Yu Gothic" panose="020B0400000000000000" pitchFamily="34" charset="-128"/>
                <a:cs typeface="Calibri" panose="020F0502020204030204" pitchFamily="34" charset="0"/>
              </a:rPr>
              <a:t>.</a:t>
            </a:r>
            <a:endParaRPr lang="en-US" altLang="en-US" sz="2000" dirty="0">
              <a:solidFill>
                <a:srgbClr val="0000FF"/>
              </a:solidFill>
              <a:latin typeface="Calibri" panose="020F0502020204030204" pitchFamily="34" charset="0"/>
              <a:cs typeface="Calibri" panose="020F0502020204030204" pitchFamily="34" charset="0"/>
            </a:endParaRPr>
          </a:p>
          <a:p>
            <a:pPr lvl="3"/>
            <a:r>
              <a:rPr lang="en-GB" i="0" dirty="0">
                <a:solidFill>
                  <a:schemeClr val="tx1"/>
                </a:solidFill>
                <a:effectLst/>
                <a:latin typeface="Calibri" panose="020F0502020204030204" pitchFamily="34" charset="0"/>
                <a:cs typeface="Calibri" panose="020F0502020204030204" pitchFamily="34" charset="0"/>
              </a:rPr>
              <a:t>Wednesday, 20 April 2022  |  19:00 UTC 3:00 PM EDT</a:t>
            </a:r>
          </a:p>
          <a:p>
            <a:pPr lvl="3"/>
            <a:r>
              <a:rPr lang="en-GB" i="0" dirty="0">
                <a:solidFill>
                  <a:schemeClr val="tx1"/>
                </a:solidFill>
                <a:effectLst/>
                <a:latin typeface="Calibri" panose="020F0502020204030204" pitchFamily="34" charset="0"/>
                <a:cs typeface="Calibri" panose="020F0502020204030204" pitchFamily="34" charset="0"/>
              </a:rPr>
              <a:t>Friday, 22 April 2022  |  05:00 UTC. 1:00 AM EDT</a:t>
            </a:r>
          </a:p>
          <a:p>
            <a:pPr lvl="3"/>
            <a:endParaRPr lang="en-GB" i="0" dirty="0">
              <a:solidFill>
                <a:schemeClr val="tx1"/>
              </a:solidFill>
              <a:effectLst/>
              <a:latin typeface="Calibri" panose="020F0502020204030204" pitchFamily="34" charset="0"/>
              <a:cs typeface="Calibri" panose="020F0502020204030204" pitchFamily="34" charset="0"/>
            </a:endParaRPr>
          </a:p>
          <a:p>
            <a:pPr marL="1085850" lvl="2">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Call for participation to stakeholder groups</a:t>
            </a:r>
          </a:p>
          <a:p>
            <a:pPr marL="1085850" lvl="2">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SC Maintenance will start work on PAR for 802.15.4 Revision</a:t>
            </a:r>
          </a:p>
          <a:p>
            <a:pPr marL="685800" lvl="1">
              <a:spcBef>
                <a:spcPts val="300"/>
              </a:spcBef>
              <a:buFont typeface="Arial" panose="020B0604020202020204" pitchFamily="34" charset="0"/>
              <a:buChar char="•"/>
            </a:pPr>
            <a:endParaRPr lang="en-US" altLang="en-US" sz="2000" dirty="0">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Any other Business ?</a:t>
            </a:r>
          </a:p>
          <a:p>
            <a:pPr marL="1085850" lvl="2">
              <a:spcBef>
                <a:spcPts val="300"/>
              </a:spcBef>
              <a:buFont typeface="Arial" panose="020B0604020202020204" pitchFamily="34" charset="0"/>
              <a:buChar char="•"/>
            </a:pPr>
            <a:endParaRPr lang="en-US" altLang="en-US" sz="2000" dirty="0">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Adjourn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042423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908720"/>
            <a:ext cx="10352617" cy="504056"/>
          </a:xfrm>
        </p:spPr>
        <p:txBody>
          <a:bodyPr/>
          <a:lstStyle/>
          <a:p>
            <a:r>
              <a:rPr lang="en-US" altLang="en-US" sz="3600" dirty="0"/>
              <a:t>Achievements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407368" y="1568137"/>
            <a:ext cx="11377264" cy="4853980"/>
          </a:xfrm>
        </p:spPr>
        <p:txBody>
          <a:bodyPr/>
          <a:lstStyle/>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Approved January meeting minutes</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Gave Status Update</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No Presentations </a:t>
            </a:r>
            <a:endParaRPr lang="en-US" altLang="en-US" sz="2000" dirty="0">
              <a:highlight>
                <a:srgbClr val="FFFF00"/>
              </a:highlight>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Next Steps</a:t>
            </a:r>
          </a:p>
          <a:p>
            <a:pPr marL="1200150" lvl="2" indent="-342900">
              <a:spcBef>
                <a:spcPts val="300"/>
              </a:spcBef>
              <a:buFont typeface="Arial" panose="020B0604020202020204" pitchFamily="34" charset="0"/>
              <a:buChar char="•"/>
            </a:pPr>
            <a:r>
              <a:rPr lang="en-US" altLang="en-US" sz="2000" dirty="0">
                <a:solidFill>
                  <a:schemeClr val="tx1"/>
                </a:solidFill>
                <a:latin typeface="Calibri" panose="020F0502020204030204" pitchFamily="34" charset="0"/>
                <a:cs typeface="Calibri" panose="020F0502020204030204" pitchFamily="34" charset="0"/>
              </a:rPr>
              <a:t>Webinar</a:t>
            </a:r>
            <a:r>
              <a:rPr lang="en-US" altLang="en-US" sz="2000" dirty="0">
                <a:solidFill>
                  <a:srgbClr val="0000FF"/>
                </a:solidFill>
                <a:latin typeface="Calibri" panose="020F0502020204030204" pitchFamily="34" charset="0"/>
                <a:cs typeface="Calibri" panose="020F0502020204030204" pitchFamily="34" charset="0"/>
              </a:rPr>
              <a:t>: </a:t>
            </a:r>
            <a:r>
              <a:rPr lang="en-GB" sz="2000" u="sng" dirty="0">
                <a:solidFill>
                  <a:srgbClr val="0000FF"/>
                </a:solidFill>
                <a:effectLst/>
                <a:latin typeface="Calibri" panose="020F0502020204030204" pitchFamily="34" charset="0"/>
                <a:ea typeface="Yu Gothic" panose="020B0400000000000000" pitchFamily="34" charset="-128"/>
                <a:cs typeface="Calibri" panose="020F0502020204030204" pitchFamily="34" charset="0"/>
                <a:hlinkClick r:id="rId2">
                  <a:extLst>
                    <a:ext uri="{A12FA001-AC4F-418D-AE19-62706E023703}">
                      <ahyp:hlinkClr xmlns:ahyp="http://schemas.microsoft.com/office/drawing/2018/hyperlinkcolor" val="tx"/>
                    </a:ext>
                  </a:extLst>
                </a:hlinkClick>
              </a:rPr>
              <a:t>https://ieeesa.io/802-15-4-Webinar</a:t>
            </a:r>
            <a:r>
              <a:rPr lang="en-GB" sz="2000" dirty="0">
                <a:solidFill>
                  <a:srgbClr val="0000FF"/>
                </a:solidFill>
                <a:effectLst/>
                <a:latin typeface="Calibri" panose="020F0502020204030204" pitchFamily="34" charset="0"/>
                <a:ea typeface="Yu Gothic" panose="020B0400000000000000" pitchFamily="34" charset="-128"/>
                <a:cs typeface="Calibri" panose="020F0502020204030204" pitchFamily="34" charset="0"/>
              </a:rPr>
              <a:t>.</a:t>
            </a:r>
            <a:endParaRPr lang="en-US" altLang="en-US" sz="2000" dirty="0">
              <a:solidFill>
                <a:srgbClr val="0000FF"/>
              </a:solidFill>
              <a:latin typeface="Calibri" panose="020F0502020204030204" pitchFamily="34" charset="0"/>
              <a:cs typeface="Calibri" panose="020F0502020204030204" pitchFamily="34" charset="0"/>
            </a:endParaRPr>
          </a:p>
          <a:p>
            <a:pPr lvl="3"/>
            <a:r>
              <a:rPr lang="en-GB" i="0" dirty="0">
                <a:solidFill>
                  <a:schemeClr val="tx1"/>
                </a:solidFill>
                <a:effectLst/>
                <a:latin typeface="Calibri" panose="020F0502020204030204" pitchFamily="34" charset="0"/>
                <a:cs typeface="Calibri" panose="020F0502020204030204" pitchFamily="34" charset="0"/>
              </a:rPr>
              <a:t>Wednesday, 20 April 2022  |  19:00 UTC 3:00 PM EDT</a:t>
            </a:r>
          </a:p>
          <a:p>
            <a:pPr lvl="3"/>
            <a:r>
              <a:rPr lang="en-GB" i="0" dirty="0">
                <a:solidFill>
                  <a:schemeClr val="tx1"/>
                </a:solidFill>
                <a:effectLst/>
                <a:latin typeface="Calibri" panose="020F0502020204030204" pitchFamily="34" charset="0"/>
                <a:cs typeface="Calibri" panose="020F0502020204030204" pitchFamily="34" charset="0"/>
              </a:rPr>
              <a:t>Friday, 22 April 2022  |  05:00 UTC. 1:00 AM EDT</a:t>
            </a:r>
          </a:p>
          <a:p>
            <a:pPr lvl="3"/>
            <a:endParaRPr lang="en-GB" i="0" dirty="0">
              <a:solidFill>
                <a:schemeClr val="tx1"/>
              </a:solidFill>
              <a:effectLst/>
              <a:latin typeface="Calibri" panose="020F0502020204030204" pitchFamily="34" charset="0"/>
              <a:cs typeface="Calibri" panose="020F0502020204030204" pitchFamily="34" charset="0"/>
            </a:endParaRPr>
          </a:p>
          <a:p>
            <a:pPr marL="1085850" lvl="2">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Call for participation to stakeholder groups</a:t>
            </a:r>
          </a:p>
          <a:p>
            <a:pPr marL="1085850" lvl="2">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SC Maintenance will start work on PAR for 802.15.4 Revision</a:t>
            </a:r>
          </a:p>
          <a:p>
            <a:pPr marL="685800" lvl="1">
              <a:spcBef>
                <a:spcPts val="300"/>
              </a:spcBef>
              <a:buFont typeface="Arial" panose="020B0604020202020204" pitchFamily="34" charset="0"/>
              <a:buChar char="•"/>
            </a:pPr>
            <a:endParaRPr lang="en-US" altLang="en-US" sz="2000" dirty="0">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No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1946630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Weekly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Monday: @ 7am Pacific, subject to stakeholder interest</a:t>
            </a:r>
          </a:p>
          <a:p>
            <a:pPr marL="857250" lvl="1" indent="-457200">
              <a:buFont typeface="Arial" panose="020B0604020202020204" pitchFamily="34" charset="0"/>
              <a:buChar char="•"/>
            </a:pPr>
            <a:endParaRPr lang="en-US" dirty="0"/>
          </a:p>
          <a:p>
            <a:pPr marL="400050" lvl="1" indent="0"/>
            <a:r>
              <a:rPr lang="en-US" dirty="0"/>
              <a:t>Currently none are scheduled </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sz="2800" dirty="0"/>
              <a:t>Attendees are required to register to attend the 802 Plenary Session</a:t>
            </a:r>
          </a:p>
          <a:p>
            <a:pPr marL="0" indent="0"/>
            <a:endParaRPr lang="en-US" sz="2800" dirty="0"/>
          </a:p>
          <a:p>
            <a:pPr marL="457200" indent="-457200">
              <a:buFont typeface="Arial" panose="020B0604020202020204" pitchFamily="34" charset="0"/>
              <a:buChar char="•"/>
            </a:pPr>
            <a:r>
              <a:rPr lang="en-US" sz="2800" dirty="0"/>
              <a:t>Discussion: Everyone present is welcome</a:t>
            </a:r>
          </a:p>
          <a:p>
            <a:pPr marL="457200" indent="-457200">
              <a:buFont typeface="Arial" panose="020B0604020202020204" pitchFamily="34" charset="0"/>
              <a:buChar char="•"/>
            </a:pPr>
            <a:r>
              <a:rPr lang="en-US" sz="2800" dirty="0"/>
              <a:t>Straw polls: Everyone present may vote</a:t>
            </a:r>
          </a:p>
          <a:p>
            <a:pPr marL="457200" indent="-457200">
              <a:buFont typeface="Arial" panose="020B0604020202020204" pitchFamily="34" charset="0"/>
              <a:buChar char="•"/>
            </a:pPr>
            <a:r>
              <a:rPr lang="en-US" sz="2800" dirty="0"/>
              <a:t>Formal motions: WG voters only:</a:t>
            </a:r>
          </a:p>
          <a:p>
            <a:pPr marL="857250" lvl="1" indent="-457200">
              <a:buFont typeface="Arial" panose="020B0604020202020204" pitchFamily="34" charset="0"/>
              <a:buChar char="•"/>
            </a:pPr>
            <a:r>
              <a:rPr lang="en-US" sz="2400" dirty="0">
                <a:hlinkClick r:id="rId2"/>
              </a:rPr>
              <a:t>https://grouper.ieee.org/groups/802/15/member_status.html</a:t>
            </a:r>
            <a:r>
              <a:rPr lang="en-US" sz="2400" dirty="0"/>
              <a:t> </a:t>
            </a:r>
          </a:p>
          <a:p>
            <a:pPr marL="457200" indent="-457200">
              <a:buFont typeface="Arial" panose="020B0604020202020204" pitchFamily="34" charset="0"/>
              <a:buChar char="•"/>
            </a:pPr>
            <a:r>
              <a:rPr lang="en-US" sz="2800" dirty="0"/>
              <a:t>Patent policy for PAR activities applies</a:t>
            </a:r>
          </a:p>
          <a:p>
            <a:pPr marL="457200" indent="-457200">
              <a:buFont typeface="Arial" panose="020B0604020202020204" pitchFamily="34" charset="0"/>
              <a:buChar char="•"/>
            </a:pPr>
            <a:r>
              <a:rPr lang="en-US" sz="2800"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3</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1199456" y="1641923"/>
            <a:ext cx="10225135"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550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68590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4D0B0DD-02F9-492F-864F-1C1B9AEEA81A}"/>
              </a:ext>
            </a:extLst>
          </p:cNvPr>
          <p:cNvGraphicFramePr>
            <a:graphicFrameLocks noGrp="1"/>
          </p:cNvGraphicFramePr>
          <p:nvPr>
            <p:extLst>
              <p:ext uri="{D42A27DB-BD31-4B8C-83A1-F6EECF244321}">
                <p14:modId xmlns:p14="http://schemas.microsoft.com/office/powerpoint/2010/main" val="2798739305"/>
              </p:ext>
            </p:extLst>
          </p:nvPr>
        </p:nvGraphicFramePr>
        <p:xfrm>
          <a:off x="919955" y="1403102"/>
          <a:ext cx="10352090" cy="3619346"/>
        </p:xfrm>
        <a:graphic>
          <a:graphicData uri="http://schemas.openxmlformats.org/drawingml/2006/table">
            <a:tbl>
              <a:tblPr/>
              <a:tblGrid>
                <a:gridCol w="406724">
                  <a:extLst>
                    <a:ext uri="{9D8B030D-6E8A-4147-A177-3AD203B41FA5}">
                      <a16:colId xmlns:a16="http://schemas.microsoft.com/office/drawing/2014/main" val="3719732840"/>
                    </a:ext>
                  </a:extLst>
                </a:gridCol>
                <a:gridCol w="689978">
                  <a:extLst>
                    <a:ext uri="{9D8B030D-6E8A-4147-A177-3AD203B41FA5}">
                      <a16:colId xmlns:a16="http://schemas.microsoft.com/office/drawing/2014/main" val="304356924"/>
                    </a:ext>
                  </a:extLst>
                </a:gridCol>
                <a:gridCol w="689978">
                  <a:extLst>
                    <a:ext uri="{9D8B030D-6E8A-4147-A177-3AD203B41FA5}">
                      <a16:colId xmlns:a16="http://schemas.microsoft.com/office/drawing/2014/main" val="2740448926"/>
                    </a:ext>
                  </a:extLst>
                </a:gridCol>
                <a:gridCol w="689978">
                  <a:extLst>
                    <a:ext uri="{9D8B030D-6E8A-4147-A177-3AD203B41FA5}">
                      <a16:colId xmlns:a16="http://schemas.microsoft.com/office/drawing/2014/main" val="3189720090"/>
                    </a:ext>
                  </a:extLst>
                </a:gridCol>
                <a:gridCol w="689978">
                  <a:extLst>
                    <a:ext uri="{9D8B030D-6E8A-4147-A177-3AD203B41FA5}">
                      <a16:colId xmlns:a16="http://schemas.microsoft.com/office/drawing/2014/main" val="1373271190"/>
                    </a:ext>
                  </a:extLst>
                </a:gridCol>
                <a:gridCol w="689978">
                  <a:extLst>
                    <a:ext uri="{9D8B030D-6E8A-4147-A177-3AD203B41FA5}">
                      <a16:colId xmlns:a16="http://schemas.microsoft.com/office/drawing/2014/main" val="335381774"/>
                    </a:ext>
                  </a:extLst>
                </a:gridCol>
                <a:gridCol w="689978">
                  <a:extLst>
                    <a:ext uri="{9D8B030D-6E8A-4147-A177-3AD203B41FA5}">
                      <a16:colId xmlns:a16="http://schemas.microsoft.com/office/drawing/2014/main" val="1067981824"/>
                    </a:ext>
                  </a:extLst>
                </a:gridCol>
                <a:gridCol w="689978">
                  <a:extLst>
                    <a:ext uri="{9D8B030D-6E8A-4147-A177-3AD203B41FA5}">
                      <a16:colId xmlns:a16="http://schemas.microsoft.com/office/drawing/2014/main" val="2709427244"/>
                    </a:ext>
                  </a:extLst>
                </a:gridCol>
                <a:gridCol w="689978">
                  <a:extLst>
                    <a:ext uri="{9D8B030D-6E8A-4147-A177-3AD203B41FA5}">
                      <a16:colId xmlns:a16="http://schemas.microsoft.com/office/drawing/2014/main" val="238049559"/>
                    </a:ext>
                  </a:extLst>
                </a:gridCol>
                <a:gridCol w="406724">
                  <a:extLst>
                    <a:ext uri="{9D8B030D-6E8A-4147-A177-3AD203B41FA5}">
                      <a16:colId xmlns:a16="http://schemas.microsoft.com/office/drawing/2014/main" val="1769987932"/>
                    </a:ext>
                  </a:extLst>
                </a:gridCol>
                <a:gridCol w="689978">
                  <a:extLst>
                    <a:ext uri="{9D8B030D-6E8A-4147-A177-3AD203B41FA5}">
                      <a16:colId xmlns:a16="http://schemas.microsoft.com/office/drawing/2014/main" val="2941587904"/>
                    </a:ext>
                  </a:extLst>
                </a:gridCol>
                <a:gridCol w="689978">
                  <a:extLst>
                    <a:ext uri="{9D8B030D-6E8A-4147-A177-3AD203B41FA5}">
                      <a16:colId xmlns:a16="http://schemas.microsoft.com/office/drawing/2014/main" val="429068068"/>
                    </a:ext>
                  </a:extLst>
                </a:gridCol>
                <a:gridCol w="689978">
                  <a:extLst>
                    <a:ext uri="{9D8B030D-6E8A-4147-A177-3AD203B41FA5}">
                      <a16:colId xmlns:a16="http://schemas.microsoft.com/office/drawing/2014/main" val="1708280062"/>
                    </a:ext>
                  </a:extLst>
                </a:gridCol>
                <a:gridCol w="689978">
                  <a:extLst>
                    <a:ext uri="{9D8B030D-6E8A-4147-A177-3AD203B41FA5}">
                      <a16:colId xmlns:a16="http://schemas.microsoft.com/office/drawing/2014/main" val="3598794862"/>
                    </a:ext>
                  </a:extLst>
                </a:gridCol>
                <a:gridCol w="629453">
                  <a:extLst>
                    <a:ext uri="{9D8B030D-6E8A-4147-A177-3AD203B41FA5}">
                      <a16:colId xmlns:a16="http://schemas.microsoft.com/office/drawing/2014/main" val="3445673526"/>
                    </a:ext>
                  </a:extLst>
                </a:gridCol>
                <a:gridCol w="629453">
                  <a:extLst>
                    <a:ext uri="{9D8B030D-6E8A-4147-A177-3AD203B41FA5}">
                      <a16:colId xmlns:a16="http://schemas.microsoft.com/office/drawing/2014/main" val="939615062"/>
                    </a:ext>
                  </a:extLst>
                </a:gridCol>
              </a:tblGrid>
              <a:tr h="152951">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GB" sz="900" b="1" i="0" u="none" strike="noStrike">
                          <a:effectLst/>
                          <a:latin typeface="Arial" panose="020B0604020202020204" pitchFamily="34" charset="0"/>
                        </a:rPr>
                        <a:t>Tuesday</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900" b="1" i="0" u="none" strike="noStrike">
                          <a:effectLst/>
                          <a:latin typeface="Arial" panose="020B0604020202020204" pitchFamily="34" charset="0"/>
                        </a:rPr>
                        <a:t>Wednesday</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900" b="1" i="0" u="none" strike="noStrike">
                          <a:effectLst/>
                          <a:latin typeface="Arial" panose="020B0604020202020204" pitchFamily="34" charset="0"/>
                        </a:rPr>
                        <a:t>Thursday</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900" b="1" i="0" u="none" strike="noStrike">
                          <a:effectLst/>
                          <a:latin typeface="Arial" panose="020B0604020202020204" pitchFamily="34" charset="0"/>
                        </a:rPr>
                        <a:t>Friday</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a:txBody>
                    <a:bodyPr/>
                    <a:lstStyle/>
                    <a:p>
                      <a:pPr algn="ctr" fontAlgn="b"/>
                      <a:r>
                        <a:rPr lang="en-GB" sz="900" b="1"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GB" sz="900" b="1" i="0" u="none" strike="noStrike">
                          <a:effectLst/>
                          <a:latin typeface="Arial" panose="020B0604020202020204" pitchFamily="34" charset="0"/>
                        </a:rPr>
                        <a:t>Monday</a:t>
                      </a:r>
                    </a:p>
                  </a:txBody>
                  <a:tcPr marL="7283" marR="7283" marT="728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900" b="1" i="0" u="none" strike="noStrike">
                          <a:effectLst/>
                          <a:latin typeface="Arial" panose="020B0604020202020204" pitchFamily="34" charset="0"/>
                        </a:rPr>
                        <a:t>Tuesday</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gridSpan="2">
                  <a:txBody>
                    <a:bodyPr/>
                    <a:lstStyle/>
                    <a:p>
                      <a:pPr algn="ctr" fontAlgn="b"/>
                      <a:r>
                        <a:rPr lang="en-GB" sz="900" b="1" i="0" u="none" strike="noStrike">
                          <a:effectLst/>
                          <a:latin typeface="Arial" panose="020B0604020202020204" pitchFamily="34" charset="0"/>
                        </a:rPr>
                        <a:t> Wednesday </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extLst>
                  <a:ext uri="{0D108BD9-81ED-4DB2-BD59-A6C34878D82A}">
                    <a16:rowId xmlns:a16="http://schemas.microsoft.com/office/drawing/2014/main" val="1750209497"/>
                  </a:ext>
                </a:extLst>
              </a:tr>
              <a:tr h="160234">
                <a:tc>
                  <a:txBody>
                    <a:bodyPr/>
                    <a:lstStyle/>
                    <a:p>
                      <a:pPr algn="r" fontAlgn="b"/>
                      <a:r>
                        <a:rPr lang="en-GB" sz="900" b="1" i="0" u="none" strike="noStrike">
                          <a:effectLst/>
                          <a:latin typeface="Arial" panose="020B0604020202020204" pitchFamily="34" charset="0"/>
                        </a:rPr>
                        <a:t>EST</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GB" sz="900" b="1" i="0" u="none" strike="noStrike">
                          <a:effectLst/>
                          <a:latin typeface="Arial" panose="020B0604020202020204" pitchFamily="34" charset="0"/>
                        </a:rPr>
                        <a:t>8-Mar</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900" b="1" i="0" u="none" strike="noStrike">
                          <a:effectLst/>
                          <a:latin typeface="Arial" panose="020B0604020202020204" pitchFamily="34" charset="0"/>
                        </a:rPr>
                        <a:t>9-Mar</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900" b="1" i="0" u="none" strike="noStrike">
                          <a:effectLst/>
                          <a:latin typeface="Arial" panose="020B0604020202020204" pitchFamily="34" charset="0"/>
                        </a:rPr>
                        <a:t>10-Mar</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900" b="1" i="0" u="none" strike="noStrike">
                          <a:effectLst/>
                          <a:latin typeface="Arial" panose="020B0604020202020204" pitchFamily="34" charset="0"/>
                        </a:rPr>
                        <a:t>11-Mar</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fontAlgn="b"/>
                      <a:r>
                        <a:rPr lang="en-GB" sz="900" b="1" i="0" u="none" strike="noStrike">
                          <a:effectLst/>
                          <a:latin typeface="Arial" panose="020B0604020202020204" pitchFamily="34" charset="0"/>
                        </a:rPr>
                        <a:t>UTC</a:t>
                      </a:r>
                    </a:p>
                  </a:txBody>
                  <a:tcPr marL="7283" marR="7283" marT="728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GB" sz="900" b="1" i="0" u="none" strike="noStrike">
                          <a:effectLst/>
                          <a:latin typeface="Arial" panose="020B0604020202020204" pitchFamily="34" charset="0"/>
                        </a:rPr>
                        <a:t>14-Mar</a:t>
                      </a:r>
                    </a:p>
                  </a:txBody>
                  <a:tcPr marL="7283" marR="7283" marT="728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900" b="1" i="0" u="none" strike="noStrike">
                          <a:effectLst/>
                          <a:latin typeface="Arial" panose="020B0604020202020204" pitchFamily="34" charset="0"/>
                        </a:rPr>
                        <a:t>15-Mar</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gn="ctr" fontAlgn="b"/>
                      <a:r>
                        <a:rPr lang="en-GB" sz="900" b="1" i="0" u="none" strike="noStrike">
                          <a:effectLst/>
                          <a:latin typeface="Arial" panose="020B0604020202020204" pitchFamily="34" charset="0"/>
                        </a:rPr>
                        <a:t>16-Mar</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73139601"/>
                  </a:ext>
                </a:extLst>
              </a:tr>
              <a:tr h="152951">
                <a:tc>
                  <a:txBody>
                    <a:bodyPr/>
                    <a:lstStyle/>
                    <a:p>
                      <a:pPr algn="r" fontAlgn="b"/>
                      <a:r>
                        <a:rPr lang="en-GB" sz="900" b="1" i="0" u="none" strike="noStrike">
                          <a:effectLst/>
                          <a:latin typeface="Arial" panose="020B0604020202020204" pitchFamily="34" charset="0"/>
                        </a:rPr>
                        <a:t>5:00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4" gridSpan="2">
                  <a:txBody>
                    <a:bodyPr/>
                    <a:lstStyle/>
                    <a:p>
                      <a:pPr algn="ctr" fontAlgn="ctr"/>
                      <a:r>
                        <a:rPr lang="en-GB" sz="900" b="0" i="0" u="none" strike="noStrike">
                          <a:effectLst/>
                          <a:latin typeface="Arial" panose="020B0604020202020204" pitchFamily="34" charset="0"/>
                        </a:rPr>
                        <a:t> </a:t>
                      </a:r>
                    </a:p>
                  </a:txBody>
                  <a:tcPr marL="7283" marR="7283" marT="72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hMerge="1">
                  <a:txBody>
                    <a:bodyPr/>
                    <a:lstStyle/>
                    <a:p>
                      <a:endParaRPr lang="en-GB"/>
                    </a:p>
                  </a:txBody>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900" b="1"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900" b="1"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900" b="1"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GB" sz="900" b="1" i="0" u="none" strike="noStrike">
                          <a:effectLst/>
                          <a:latin typeface="Arial" panose="020B0604020202020204" pitchFamily="34" charset="0"/>
                        </a:rPr>
                        <a:t>9:00</a:t>
                      </a:r>
                    </a:p>
                  </a:txBody>
                  <a:tcPr marL="7283" marR="7283" marT="728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GB" sz="900" b="0" i="0" u="none" strike="noStrike">
                          <a:effectLst/>
                          <a:latin typeface="Courier"/>
                        </a:rPr>
                        <a:t> </a:t>
                      </a:r>
                    </a:p>
                  </a:txBody>
                  <a:tcPr marL="7283" marR="7283" marT="7283" marB="0" anchor="b">
                    <a:lnL>
                      <a:noFill/>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GB" sz="900" b="1"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987155140"/>
                  </a:ext>
                </a:extLst>
              </a:tr>
              <a:tr h="152951">
                <a:tc>
                  <a:txBody>
                    <a:bodyPr/>
                    <a:lstStyle/>
                    <a:p>
                      <a:pPr algn="r" fontAlgn="b"/>
                      <a:r>
                        <a:rPr lang="en-GB" sz="900" b="1" i="0" u="none" strike="noStrike">
                          <a:effectLst/>
                          <a:latin typeface="Arial" panose="020B0604020202020204" pitchFamily="34" charset="0"/>
                        </a:rPr>
                        <a:t>6:00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GB"/>
                    </a:p>
                  </a:txBody>
                  <a:tcPr/>
                </a:tc>
                <a:tc hMerge="1" vMerge="1">
                  <a:txBody>
                    <a:bodyPr/>
                    <a:lstStyle/>
                    <a:p>
                      <a:endParaRPr lang="en-GB"/>
                    </a:p>
                  </a:txBody>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900" b="1"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900" b="1"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900" b="1"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GB" sz="900" b="1"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GB" sz="900" b="1" i="0" u="none" strike="noStrike">
                          <a:effectLst/>
                          <a:latin typeface="Arial" panose="020B0604020202020204" pitchFamily="34" charset="0"/>
                        </a:rPr>
                        <a:t>10:00</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GB" sz="900" b="0" i="0" u="none" strike="noStrike">
                          <a:effectLst/>
                          <a:latin typeface="Courier"/>
                        </a:rPr>
                        <a:t> </a:t>
                      </a:r>
                    </a:p>
                  </a:txBody>
                  <a:tcPr marL="7283" marR="7283" marT="7283" marB="0" anchor="b">
                    <a:lnL>
                      <a:noFill/>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GB" sz="900" b="1"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966788729"/>
                  </a:ext>
                </a:extLst>
              </a:tr>
              <a:tr h="152951">
                <a:tc>
                  <a:txBody>
                    <a:bodyPr/>
                    <a:lstStyle/>
                    <a:p>
                      <a:pPr algn="r" fontAlgn="b"/>
                      <a:r>
                        <a:rPr lang="en-GB" sz="900" b="1" i="0" u="none" strike="noStrike">
                          <a:effectLst/>
                          <a:latin typeface="Arial" panose="020B0604020202020204" pitchFamily="34" charset="0"/>
                        </a:rPr>
                        <a:t>7:00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GB"/>
                    </a:p>
                  </a:txBody>
                  <a:tcPr/>
                </a:tc>
                <a:tc hMerge="1" vMerge="1">
                  <a:txBody>
                    <a:bodyPr/>
                    <a:lstStyle/>
                    <a:p>
                      <a:endParaRPr lang="en-GB"/>
                    </a:p>
                  </a:txBody>
                  <a:tcPr/>
                </a:tc>
                <a:tc rowSpan="2">
                  <a:txBody>
                    <a:bodyPr/>
                    <a:lstStyle/>
                    <a:p>
                      <a:pPr algn="ctr" fontAlgn="ctr"/>
                      <a:r>
                        <a:rPr lang="en-GB" sz="900" b="1" i="0" u="none" strike="noStrike">
                          <a:effectLst/>
                          <a:latin typeface="Arial" panose="020B0604020202020204" pitchFamily="34" charset="0"/>
                        </a:rPr>
                        <a:t>TG7a</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AM0</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1" i="0" u="none" strike="noStrike">
                          <a:effectLst/>
                          <a:latin typeface="Arial" panose="020B0604020202020204" pitchFamily="34" charset="0"/>
                        </a:rPr>
                        <a:t>TG7a</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AM0</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1" i="0" u="none" strike="noStrike">
                          <a:effectLst/>
                          <a:latin typeface="Arial" panose="020B0604020202020204" pitchFamily="34" charset="0"/>
                        </a:rPr>
                        <a:t>SC THz</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AM0</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900" b="1" i="0" u="none" strike="noStrike">
                          <a:effectLst/>
                          <a:latin typeface="Arial" panose="020B0604020202020204" pitchFamily="34" charset="0"/>
                        </a:rPr>
                        <a:t>11:00</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tcPr>
                </a:tc>
                <a:tc rowSpan="2">
                  <a:txBody>
                    <a:bodyPr/>
                    <a:lstStyle/>
                    <a:p>
                      <a:pPr algn="ctr" fontAlgn="ctr"/>
                      <a:r>
                        <a:rPr lang="en-GB" sz="900" b="1" i="0" u="none" strike="noStrike">
                          <a:effectLst/>
                          <a:latin typeface="Arial" panose="020B0604020202020204" pitchFamily="34" charset="0"/>
                        </a:rPr>
                        <a:t>TG7a</a:t>
                      </a:r>
                    </a:p>
                  </a:txBody>
                  <a:tcPr marL="7283" marR="7283" marT="728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1" i="0" u="none" strike="noStrike">
                          <a:effectLst/>
                          <a:latin typeface="Arial" panose="020B0604020202020204" pitchFamily="34" charset="0"/>
                        </a:rPr>
                        <a:t>TG13</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1" i="0" u="none" strike="noStrike">
                          <a:effectLst/>
                          <a:latin typeface="Arial" panose="020B0604020202020204" pitchFamily="34" charset="0"/>
                        </a:rPr>
                        <a:t>TG7a</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1" i="0" u="none" strike="noStrike">
                          <a:effectLst/>
                          <a:latin typeface="Arial" panose="020B0604020202020204" pitchFamily="34" charset="0"/>
                        </a:rPr>
                        <a:t>TG13</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794889762"/>
                  </a:ext>
                </a:extLst>
              </a:tr>
              <a:tr h="156835">
                <a:tc>
                  <a:txBody>
                    <a:bodyPr/>
                    <a:lstStyle/>
                    <a:p>
                      <a:pPr algn="r" fontAlgn="b"/>
                      <a:r>
                        <a:rPr lang="en-GB" sz="900" b="1" i="0" u="none" strike="noStrike">
                          <a:effectLst/>
                          <a:latin typeface="Arial" panose="020B0604020202020204" pitchFamily="34" charset="0"/>
                        </a:rPr>
                        <a:t>8:00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r" fontAlgn="b"/>
                      <a:r>
                        <a:rPr lang="en-GB" sz="900" b="1" i="0" u="none" strike="noStrike">
                          <a:effectLst/>
                          <a:latin typeface="Arial" panose="020B0604020202020204" pitchFamily="34" charset="0"/>
                        </a:rPr>
                        <a:t>12:00</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3409990719"/>
                  </a:ext>
                </a:extLst>
              </a:tr>
              <a:tr h="156835">
                <a:tc>
                  <a:txBody>
                    <a:bodyPr/>
                    <a:lstStyle/>
                    <a:p>
                      <a:pPr algn="r" fontAlgn="b"/>
                      <a:r>
                        <a:rPr lang="en-GB" sz="900" b="1" i="0" u="none" strike="noStrike">
                          <a:effectLst/>
                          <a:latin typeface="Arial" panose="020B0604020202020204" pitchFamily="34" charset="0"/>
                        </a:rPr>
                        <a:t>9:00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gridSpan="2">
                  <a:txBody>
                    <a:bodyPr/>
                    <a:lstStyle/>
                    <a:p>
                      <a:pPr algn="ctr" fontAlgn="ctr"/>
                      <a:r>
                        <a:rPr lang="en-GB" sz="900" b="1" i="0" u="sng" strike="noStrike">
                          <a:solidFill>
                            <a:srgbClr val="000000"/>
                          </a:solidFill>
                          <a:effectLst/>
                          <a:latin typeface="Arial" panose="020B0604020202020204" pitchFamily="34" charset="0"/>
                        </a:rPr>
                        <a:t>WG Opening</a:t>
                      </a:r>
                      <a:br>
                        <a:rPr lang="en-GB" sz="900" b="1" i="0" u="sng" strike="noStrike">
                          <a:solidFill>
                            <a:srgbClr val="000000"/>
                          </a:solidFill>
                          <a:effectLst/>
                          <a:latin typeface="Arial" panose="020B0604020202020204" pitchFamily="34" charset="0"/>
                        </a:rPr>
                      </a:br>
                      <a:r>
                        <a:rPr lang="en-GB" sz="900" b="1" i="0" u="sng" strike="noStrike">
                          <a:solidFill>
                            <a:srgbClr val="000000"/>
                          </a:solidFill>
                          <a:effectLst/>
                          <a:latin typeface="Arial" panose="020B0604020202020204" pitchFamily="34" charset="0"/>
                        </a:rPr>
                        <a:t>Meeting</a:t>
                      </a:r>
                    </a:p>
                  </a:txBody>
                  <a:tcPr marL="7283" marR="7283" marT="72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a:txBody>
                    <a:bodyPr/>
                    <a:lstStyle/>
                    <a:p>
                      <a:pPr algn="ctr" fontAlgn="ctr"/>
                      <a:r>
                        <a:rPr lang="en-GB" sz="900" b="1" i="0" u="none" strike="noStrike">
                          <a:effectLst/>
                          <a:latin typeface="Arial" panose="020B0604020202020204" pitchFamily="34" charset="0"/>
                        </a:rPr>
                        <a:t>TG13</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900" b="1" i="0" u="none" strike="noStrike">
                          <a:effectLst/>
                          <a:latin typeface="Arial" panose="020B0604020202020204" pitchFamily="34" charset="0"/>
                        </a:rPr>
                        <a:t>TG6a</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900" b="1" i="0" u="none" strike="noStrike">
                          <a:effectLst/>
                          <a:latin typeface="Arial" panose="020B0604020202020204" pitchFamily="34" charset="0"/>
                        </a:rPr>
                        <a:t>TG13</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900" b="1" i="0" u="none" strike="noStrike">
                          <a:effectLst/>
                          <a:latin typeface="Arial" panose="020B0604020202020204" pitchFamily="34" charset="0"/>
                        </a:rPr>
                        <a:t>TG6a</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900" b="1" i="0" u="none" strike="noStrike">
                          <a:effectLst/>
                          <a:latin typeface="Arial" panose="020B0604020202020204" pitchFamily="34" charset="0"/>
                        </a:rPr>
                        <a:t>TG3ma</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1" i="0" u="none" strike="noStrike">
                          <a:effectLst/>
                          <a:latin typeface="Arial" panose="020B0604020202020204" pitchFamily="34" charset="0"/>
                        </a:rPr>
                        <a:t>Joint</a:t>
                      </a:r>
                      <a:br>
                        <a:rPr lang="en-GB" sz="900" b="1" i="0" u="none" strike="noStrike">
                          <a:effectLst/>
                          <a:latin typeface="Arial" panose="020B0604020202020204" pitchFamily="34" charset="0"/>
                        </a:rPr>
                      </a:br>
                      <a:r>
                        <a:rPr lang="en-GB" sz="900" b="1" i="0" u="none" strike="noStrike">
                          <a:effectLst/>
                          <a:latin typeface="Arial" panose="020B0604020202020204" pitchFamily="34" charset="0"/>
                        </a:rPr>
                        <a:t>6a/4ab/14</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GB" sz="900" b="1" i="0" u="none" strike="noStrike">
                          <a:effectLst/>
                          <a:latin typeface="Arial" panose="020B0604020202020204" pitchFamily="34" charset="0"/>
                        </a:rPr>
                        <a:t>13:00</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tcPr>
                </a:tc>
                <a:tc rowSpan="2">
                  <a:txBody>
                    <a:bodyPr/>
                    <a:lstStyle/>
                    <a:p>
                      <a:pPr algn="ctr" fontAlgn="ctr"/>
                      <a:r>
                        <a:rPr lang="en-GB" sz="900" b="1" i="0" u="none" strike="noStrike">
                          <a:effectLst/>
                          <a:latin typeface="Arial" panose="020B0604020202020204" pitchFamily="34" charset="0"/>
                        </a:rPr>
                        <a:t>TG3ma</a:t>
                      </a:r>
                    </a:p>
                  </a:txBody>
                  <a:tcPr marL="7283" marR="7283" marT="728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900" b="1" i="0" u="none" strike="noStrike" dirty="0">
                          <a:effectLst/>
                          <a:latin typeface="Arial" panose="020B0604020202020204" pitchFamily="34" charset="0"/>
                        </a:rPr>
                        <a:t>TG4ab</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900" b="1" i="0" u="none" strike="noStrike">
                          <a:effectLst/>
                          <a:latin typeface="Arial" panose="020B0604020202020204" pitchFamily="34" charset="0"/>
                        </a:rPr>
                        <a:t>TG6a</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900" b="0" i="0" u="none" strike="noStrike">
                          <a:effectLst/>
                          <a:latin typeface="Arial" panose="020B0604020202020204" pitchFamily="34" charset="0"/>
                        </a:rPr>
                        <a:t>AM1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ctr"/>
                      <a:r>
                        <a:rPr lang="en-GB" sz="900" b="1" i="0" u="sng" strike="noStrike">
                          <a:solidFill>
                            <a:srgbClr val="000000"/>
                          </a:solidFill>
                          <a:effectLst/>
                          <a:latin typeface="Arial" panose="020B0604020202020204" pitchFamily="34" charset="0"/>
                        </a:rPr>
                        <a:t>WG Closing</a:t>
                      </a:r>
                      <a:br>
                        <a:rPr lang="en-GB" sz="900" b="1" i="0" u="sng" strike="noStrike">
                          <a:solidFill>
                            <a:srgbClr val="000000"/>
                          </a:solidFill>
                          <a:effectLst/>
                          <a:latin typeface="Arial" panose="020B0604020202020204" pitchFamily="34" charset="0"/>
                        </a:rPr>
                      </a:br>
                      <a:r>
                        <a:rPr lang="en-GB" sz="900" b="1" i="0" u="sng" strike="noStrike">
                          <a:solidFill>
                            <a:srgbClr val="000000"/>
                          </a:solidFill>
                          <a:effectLst/>
                          <a:latin typeface="Arial" panose="020B0604020202020204" pitchFamily="34" charset="0"/>
                        </a:rPr>
                        <a:t>Meeting</a:t>
                      </a:r>
                    </a:p>
                  </a:txBody>
                  <a:tcPr marL="7283" marR="7283" marT="72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extLst>
                  <a:ext uri="{0D108BD9-81ED-4DB2-BD59-A6C34878D82A}">
                    <a16:rowId xmlns:a16="http://schemas.microsoft.com/office/drawing/2014/main" val="2732544274"/>
                  </a:ext>
                </a:extLst>
              </a:tr>
              <a:tr h="156835">
                <a:tc>
                  <a:txBody>
                    <a:bodyPr/>
                    <a:lstStyle/>
                    <a:p>
                      <a:pPr algn="r" fontAlgn="b"/>
                      <a:r>
                        <a:rPr lang="en-GB" sz="900" b="1" i="0" u="none" strike="noStrike">
                          <a:effectLst/>
                          <a:latin typeface="Arial" panose="020B0604020202020204" pitchFamily="34" charset="0"/>
                        </a:rPr>
                        <a:t>10:00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r" fontAlgn="b"/>
                      <a:r>
                        <a:rPr lang="en-GB" sz="900" b="1" i="0" u="none" strike="noStrike">
                          <a:effectLst/>
                          <a:latin typeface="Arial" panose="020B0604020202020204" pitchFamily="34" charset="0"/>
                        </a:rPr>
                        <a:t>14:00</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2"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872202052"/>
                  </a:ext>
                </a:extLst>
              </a:tr>
              <a:tr h="315127">
                <a:tc>
                  <a:txBody>
                    <a:bodyPr/>
                    <a:lstStyle/>
                    <a:p>
                      <a:pPr algn="r" fontAlgn="b"/>
                      <a:r>
                        <a:rPr lang="en-GB" sz="900" b="1" i="0" u="none" strike="noStrike">
                          <a:effectLst/>
                          <a:latin typeface="Arial" panose="020B0604020202020204" pitchFamily="34" charset="0"/>
                        </a:rPr>
                        <a:t>11:00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gridSpan="2">
                  <a:txBody>
                    <a:bodyPr/>
                    <a:lstStyle/>
                    <a:p>
                      <a:pPr algn="ctr" fontAlgn="ctr"/>
                      <a:r>
                        <a:rPr lang="en-GB" sz="900" b="1" i="0" u="none" strike="noStrike">
                          <a:effectLst/>
                          <a:latin typeface="Arial" panose="020B0604020202020204" pitchFamily="34" charset="0"/>
                        </a:rPr>
                        <a:t>SC Maint</a:t>
                      </a:r>
                    </a:p>
                  </a:txBody>
                  <a:tcPr marL="7283" marR="7283" marT="72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900" b="1" i="0" u="none" strike="noStrike">
                          <a:effectLst/>
                          <a:latin typeface="Arial" panose="020B0604020202020204" pitchFamily="34" charset="0"/>
                        </a:rPr>
                        <a:t>SC WNG</a:t>
                      </a:r>
                    </a:p>
                  </a:txBody>
                  <a:tcPr marL="7283" marR="7283" marT="72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900" b="1" i="0" u="none" strike="noStrike">
                          <a:effectLst/>
                          <a:latin typeface="Arial" panose="020B0604020202020204" pitchFamily="34" charset="0"/>
                        </a:rPr>
                        <a:t>SC IETF</a:t>
                      </a:r>
                    </a:p>
                  </a:txBody>
                  <a:tcPr marL="7283" marR="7283" marT="72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a:txBody>
                    <a:bodyPr/>
                    <a:lstStyle/>
                    <a:p>
                      <a:pPr algn="ctr" fontAlgn="ctr"/>
                      <a:r>
                        <a:rPr lang="en-GB" sz="900" b="1" i="0" u="none" strike="noStrike">
                          <a:effectLst/>
                          <a:latin typeface="Arial" panose="020B0604020202020204" pitchFamily="34" charset="0"/>
                        </a:rPr>
                        <a:t>TG4ab</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AM2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900" b="1" i="0" u="none" strike="noStrike">
                          <a:effectLst/>
                          <a:latin typeface="Arial" panose="020B0604020202020204" pitchFamily="34" charset="0"/>
                        </a:rPr>
                        <a:t>15:00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gridSpan="2">
                  <a:txBody>
                    <a:bodyPr/>
                    <a:lstStyle/>
                    <a:p>
                      <a:pPr algn="ctr" fontAlgn="ctr"/>
                      <a:r>
                        <a:rPr lang="en-GB" sz="900" b="1" i="0" u="none" strike="noStrike">
                          <a:effectLst/>
                          <a:latin typeface="Arial" panose="020B0604020202020204" pitchFamily="34" charset="0"/>
                        </a:rPr>
                        <a:t>Joint 802.15/802.1</a:t>
                      </a:r>
                    </a:p>
                  </a:txBody>
                  <a:tcPr marL="7283" marR="7283" marT="72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rowSpan="2" gridSpan="2">
                  <a:txBody>
                    <a:bodyPr/>
                    <a:lstStyle/>
                    <a:p>
                      <a:pPr algn="ctr" fontAlgn="ctr"/>
                      <a:r>
                        <a:rPr lang="en-GB" sz="900" b="1" i="0" u="none" strike="noStrike">
                          <a:effectLst/>
                          <a:latin typeface="Arial" panose="020B0604020202020204" pitchFamily="34" charset="0"/>
                        </a:rPr>
                        <a:t>SC Maint</a:t>
                      </a:r>
                    </a:p>
                  </a:txBody>
                  <a:tcPr marL="7283" marR="7283" marT="72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GB"/>
                    </a:p>
                  </a:txBody>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1920388839"/>
                  </a:ext>
                </a:extLst>
              </a:tr>
              <a:tr h="315127">
                <a:tc>
                  <a:txBody>
                    <a:bodyPr/>
                    <a:lstStyle/>
                    <a:p>
                      <a:pPr algn="r" fontAlgn="b"/>
                      <a:r>
                        <a:rPr lang="en-GB" sz="900" b="1" i="0" u="none" strike="noStrike">
                          <a:effectLst/>
                          <a:latin typeface="Arial" panose="020B0604020202020204" pitchFamily="34" charset="0"/>
                        </a:rPr>
                        <a:t>12:00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r" fontAlgn="b"/>
                      <a:r>
                        <a:rPr lang="en-GB" sz="900" b="1" i="0" u="none" strike="noStrike">
                          <a:effectLst/>
                          <a:latin typeface="Arial" panose="020B0604020202020204" pitchFamily="34" charset="0"/>
                        </a:rPr>
                        <a:t>16:00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238629369"/>
                  </a:ext>
                </a:extLst>
              </a:tr>
              <a:tr h="156835">
                <a:tc>
                  <a:txBody>
                    <a:bodyPr/>
                    <a:lstStyle/>
                    <a:p>
                      <a:pPr algn="r" fontAlgn="b"/>
                      <a:r>
                        <a:rPr lang="en-GB" sz="900" b="1" i="0" u="none" strike="noStrike">
                          <a:effectLst/>
                          <a:latin typeface="Arial" panose="020B0604020202020204" pitchFamily="34" charset="0"/>
                        </a:rPr>
                        <a:t>13:00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GB" sz="900" b="1" i="0" u="none" strike="noStrike">
                          <a:effectLst/>
                          <a:latin typeface="Arial" panose="020B0604020202020204" pitchFamily="34" charset="0"/>
                        </a:rPr>
                        <a:t>TG16t</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900" b="0" i="0" u="none" strike="noStrike">
                          <a:effectLst/>
                          <a:latin typeface="Arial" panose="020B0604020202020204" pitchFamily="34" charset="0"/>
                        </a:rPr>
                        <a:t>PM1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1" i="0" u="none" strike="noStrike">
                          <a:effectLst/>
                          <a:latin typeface="Arial" panose="020B0604020202020204" pitchFamily="34" charset="0"/>
                        </a:rPr>
                        <a:t>TG15</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rowSpan="2">
                  <a:txBody>
                    <a:bodyPr/>
                    <a:lstStyle/>
                    <a:p>
                      <a:pPr algn="ctr" fontAlgn="ctr"/>
                      <a:r>
                        <a:rPr lang="en-GB" sz="900" b="0" i="0" u="none" strike="noStrike">
                          <a:effectLst/>
                          <a:latin typeface="Arial" panose="020B0604020202020204" pitchFamily="34" charset="0"/>
                        </a:rPr>
                        <a:t>PM1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1" i="0" u="none" strike="noStrike">
                          <a:effectLst/>
                          <a:latin typeface="Arial" panose="020B0604020202020204" pitchFamily="34" charset="0"/>
                        </a:rPr>
                        <a:t>Joint</a:t>
                      </a:r>
                      <a:br>
                        <a:rPr lang="en-GB" sz="900" b="1" i="0" u="none" strike="noStrike">
                          <a:effectLst/>
                          <a:latin typeface="Arial" panose="020B0604020202020204" pitchFamily="34" charset="0"/>
                        </a:rPr>
                      </a:br>
                      <a:r>
                        <a:rPr lang="en-GB" sz="900" b="1" i="0" u="none" strike="noStrike">
                          <a:effectLst/>
                          <a:latin typeface="Arial" panose="020B0604020202020204" pitchFamily="34" charset="0"/>
                        </a:rPr>
                        <a:t>4ab/14/15</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rowSpan="2">
                  <a:txBody>
                    <a:bodyPr/>
                    <a:lstStyle/>
                    <a:p>
                      <a:pPr algn="ctr" fontAlgn="ctr"/>
                      <a:r>
                        <a:rPr lang="en-GB" sz="900" b="0" i="0" u="none" strike="noStrike">
                          <a:effectLst/>
                          <a:latin typeface="Arial" panose="020B0604020202020204" pitchFamily="34" charset="0"/>
                        </a:rPr>
                        <a:t>PM1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PM1</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PM1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900" b="1" i="0" u="none" strike="noStrike">
                          <a:effectLst/>
                          <a:latin typeface="Arial" panose="020B0604020202020204" pitchFamily="34" charset="0"/>
                        </a:rPr>
                        <a:t>17:00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GB" sz="900" b="1" i="0" u="none" strike="noStrike">
                          <a:effectLst/>
                          <a:latin typeface="Arial" panose="020B0604020202020204" pitchFamily="34" charset="0"/>
                        </a:rPr>
                        <a:t>TG15</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rowSpan="2">
                  <a:txBody>
                    <a:bodyPr/>
                    <a:lstStyle/>
                    <a:p>
                      <a:pPr algn="ctr" fontAlgn="ctr"/>
                      <a:r>
                        <a:rPr lang="en-GB" sz="900" b="0" i="0" u="none" strike="noStrike" dirty="0">
                          <a:effectLst/>
                          <a:latin typeface="Arial" panose="020B0604020202020204" pitchFamily="34" charset="0"/>
                        </a:rPr>
                        <a:t>PM1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1" i="0" u="none" strike="noStrike">
                          <a:effectLst/>
                          <a:latin typeface="Arial" panose="020B0604020202020204" pitchFamily="34" charset="0"/>
                        </a:rPr>
                        <a:t>TG16t</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GB" sz="900" b="1" i="0" u="none" strike="noStrike">
                          <a:effectLst/>
                          <a:latin typeface="Arial" panose="020B0604020202020204" pitchFamily="34" charset="0"/>
                        </a:rPr>
                        <a:t>TG4ab</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927497997"/>
                  </a:ext>
                </a:extLst>
              </a:tr>
              <a:tr h="152951">
                <a:tc>
                  <a:txBody>
                    <a:bodyPr/>
                    <a:lstStyle/>
                    <a:p>
                      <a:pPr algn="r" fontAlgn="b"/>
                      <a:r>
                        <a:rPr lang="en-GB" sz="900" b="1" i="0" u="none" strike="noStrike">
                          <a:effectLst/>
                          <a:latin typeface="Arial" panose="020B0604020202020204" pitchFamily="34" charset="0"/>
                        </a:rPr>
                        <a:t>14:00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r" fontAlgn="b"/>
                      <a:r>
                        <a:rPr lang="en-GB" sz="900" b="1" i="0" u="none" strike="noStrike">
                          <a:effectLst/>
                          <a:latin typeface="Arial" panose="020B0604020202020204" pitchFamily="34" charset="0"/>
                        </a:rPr>
                        <a:t>18:00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472256442"/>
                  </a:ext>
                </a:extLst>
              </a:tr>
              <a:tr h="151494">
                <a:tc>
                  <a:txBody>
                    <a:bodyPr/>
                    <a:lstStyle/>
                    <a:p>
                      <a:pPr algn="r" fontAlgn="b"/>
                      <a:r>
                        <a:rPr lang="en-GB" sz="900" b="1" i="0" u="none" strike="noStrike">
                          <a:effectLst/>
                          <a:latin typeface="Arial" panose="020B0604020202020204" pitchFamily="34" charset="0"/>
                        </a:rPr>
                        <a:t>15:00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GB" sz="900" b="0" i="0" u="none" strike="noStrike">
                          <a:effectLst/>
                          <a:latin typeface="Arial" panose="020B0604020202020204" pitchFamily="34" charset="0"/>
                        </a:rPr>
                        <a:t>PM2</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PM2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1" i="0" u="none" strike="noStrike">
                          <a:effectLst/>
                          <a:latin typeface="Arial" panose="020B0604020202020204" pitchFamily="34" charset="0"/>
                        </a:rPr>
                        <a:t>TG4cor1</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PM2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1" i="0" u="none" strike="noStrike">
                          <a:effectLst/>
                          <a:latin typeface="Arial" panose="020B0604020202020204" pitchFamily="34" charset="0"/>
                        </a:rPr>
                        <a:t>TG14</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PM2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PM2</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PM2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900" b="1" i="0" u="none" strike="noStrike">
                          <a:effectLst/>
                          <a:latin typeface="Arial" panose="020B0604020202020204" pitchFamily="34" charset="0"/>
                        </a:rPr>
                        <a:t>19:00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GB" sz="900" b="1" i="0" u="none" strike="noStrike">
                          <a:effectLst/>
                          <a:latin typeface="Arial" panose="020B0604020202020204" pitchFamily="34" charset="0"/>
                        </a:rPr>
                        <a:t>TG4cor1</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PM2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PM2</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PM2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457568700"/>
                  </a:ext>
                </a:extLst>
              </a:tr>
              <a:tr h="164118">
                <a:tc>
                  <a:txBody>
                    <a:bodyPr/>
                    <a:lstStyle/>
                    <a:p>
                      <a:pPr algn="r" fontAlgn="b"/>
                      <a:r>
                        <a:rPr lang="en-GB" sz="900" b="1" i="0" u="none" strike="noStrike">
                          <a:effectLst/>
                          <a:latin typeface="Arial" panose="020B0604020202020204" pitchFamily="34" charset="0"/>
                        </a:rPr>
                        <a:t>16:00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r" fontAlgn="b"/>
                      <a:r>
                        <a:rPr lang="en-GB" sz="900" b="1" i="0" u="none" strike="noStrike">
                          <a:effectLst/>
                          <a:latin typeface="Arial" panose="020B0604020202020204" pitchFamily="34" charset="0"/>
                        </a:rPr>
                        <a:t>20:00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456309248"/>
                  </a:ext>
                </a:extLst>
              </a:tr>
              <a:tr h="164118">
                <a:tc>
                  <a:txBody>
                    <a:bodyPr/>
                    <a:lstStyle/>
                    <a:p>
                      <a:pPr algn="r" fontAlgn="b"/>
                      <a:r>
                        <a:rPr lang="en-GB" sz="900" b="1" i="0" u="none" strike="noStrike">
                          <a:effectLst/>
                          <a:latin typeface="Arial" panose="020B0604020202020204" pitchFamily="34" charset="0"/>
                        </a:rPr>
                        <a:t>17:00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GB" sz="900" b="1" i="0" u="none" strike="noStrike">
                          <a:effectLst/>
                          <a:latin typeface="Arial" panose="020B0604020202020204" pitchFamily="34" charset="0"/>
                        </a:rPr>
                        <a:t>TG4ab</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EV1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1" i="0" u="none" strike="noStrike">
                          <a:effectLst/>
                          <a:latin typeface="Arial" panose="020B0604020202020204" pitchFamily="34" charset="0"/>
                        </a:rPr>
                        <a:t>TG4ab</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EV1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1" i="0" u="none" strike="noStrike">
                          <a:effectLst/>
                          <a:latin typeface="Arial" panose="020B0604020202020204" pitchFamily="34" charset="0"/>
                        </a:rPr>
                        <a:t>TG4ab</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EV1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EV1</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900" b="1" i="0" u="none" strike="noStrike">
                          <a:effectLst/>
                          <a:latin typeface="Arial" panose="020B0604020202020204" pitchFamily="34" charset="0"/>
                        </a:rPr>
                        <a:t>21:00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GB" sz="900" b="1" i="0" u="none" strike="noStrike">
                          <a:effectLst/>
                          <a:latin typeface="Arial" panose="020B0604020202020204" pitchFamily="34" charset="0"/>
                        </a:rPr>
                        <a:t>TG4ab</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EV1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1" i="0" u="none" strike="noStrike">
                          <a:effectLst/>
                          <a:latin typeface="Arial" panose="020B0604020202020204" pitchFamily="34" charset="0"/>
                        </a:rPr>
                        <a:t>TG4ab</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GB" sz="900" b="0" i="0" u="none" strike="noStrike">
                          <a:effectLst/>
                          <a:latin typeface="Arial" panose="020B0604020202020204" pitchFamily="34" charset="0"/>
                        </a:rPr>
                        <a:t>EV1</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522742650"/>
                  </a:ext>
                </a:extLst>
              </a:tr>
              <a:tr h="164118">
                <a:tc>
                  <a:txBody>
                    <a:bodyPr/>
                    <a:lstStyle/>
                    <a:p>
                      <a:pPr algn="r" fontAlgn="b"/>
                      <a:r>
                        <a:rPr lang="en-GB" sz="900" b="1" i="0" u="none" strike="noStrike">
                          <a:effectLst/>
                          <a:latin typeface="Arial" panose="020B0604020202020204" pitchFamily="34" charset="0"/>
                        </a:rPr>
                        <a:t>18:00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r" fontAlgn="b"/>
                      <a:r>
                        <a:rPr lang="en-GB" sz="900" b="1" i="0" u="none" strike="noStrike">
                          <a:effectLst/>
                          <a:latin typeface="Arial" panose="020B0604020202020204" pitchFamily="34" charset="0"/>
                        </a:rPr>
                        <a:t>22:00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169139358"/>
                  </a:ext>
                </a:extLst>
              </a:tr>
              <a:tr h="164118">
                <a:tc>
                  <a:txBody>
                    <a:bodyPr/>
                    <a:lstStyle/>
                    <a:p>
                      <a:pPr algn="r" fontAlgn="b"/>
                      <a:r>
                        <a:rPr lang="en-GB" sz="900" b="1" i="0" u="none" strike="noStrike">
                          <a:effectLst/>
                          <a:latin typeface="Arial" panose="020B0604020202020204" pitchFamily="34" charset="0"/>
                        </a:rPr>
                        <a:t>19:00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GB" sz="900" b="1" i="0" u="none" strike="noStrike">
                          <a:effectLst/>
                          <a:latin typeface="Arial" panose="020B0604020202020204" pitchFamily="34" charset="0"/>
                        </a:rPr>
                        <a:t>23:00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GB" sz="900" b="0" i="0" u="none" strike="noStrike">
                          <a:effectLst/>
                          <a:latin typeface="Arial" panose="020B0604020202020204" pitchFamily="34" charset="0"/>
                        </a:rPr>
                        <a:t>EV2</a:t>
                      </a:r>
                    </a:p>
                  </a:txBody>
                  <a:tcPr marL="7283" marR="7283" marT="728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GB" sz="900" b="0" i="0" u="none" strike="noStrike">
                          <a:effectLst/>
                          <a:latin typeface="Courier"/>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Courier"/>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1825471"/>
                  </a:ext>
                </a:extLst>
              </a:tr>
              <a:tr h="164118">
                <a:tc>
                  <a:txBody>
                    <a:bodyPr/>
                    <a:lstStyle/>
                    <a:p>
                      <a:pPr algn="r" fontAlgn="b"/>
                      <a:r>
                        <a:rPr lang="en-GB" sz="900" b="1" i="0" u="none" strike="noStrike">
                          <a:effectLst/>
                          <a:latin typeface="Arial" panose="020B0604020202020204" pitchFamily="34" charset="0"/>
                        </a:rPr>
                        <a:t>20:00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r" fontAlgn="b"/>
                      <a:r>
                        <a:rPr lang="en-GB" sz="900" b="1" i="0" u="none" strike="noStrike">
                          <a:effectLst/>
                          <a:latin typeface="Arial" panose="020B0604020202020204" pitchFamily="34" charset="0"/>
                        </a:rPr>
                        <a:t>0:00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3869187384"/>
                  </a:ext>
                </a:extLst>
              </a:tr>
              <a:tr h="152951">
                <a:tc>
                  <a:txBody>
                    <a:bodyPr/>
                    <a:lstStyle/>
                    <a:p>
                      <a:pPr algn="r" fontAlgn="b"/>
                      <a:r>
                        <a:rPr lang="en-GB" sz="900" b="1" i="0" u="none" strike="noStrike">
                          <a:effectLst/>
                          <a:latin typeface="Arial" panose="020B0604020202020204" pitchFamily="34" charset="0"/>
                        </a:rPr>
                        <a:t>21:00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GB" sz="900" b="1" i="0" u="none" strike="noStrike">
                          <a:effectLst/>
                          <a:latin typeface="Arial" panose="020B0604020202020204" pitchFamily="34" charset="0"/>
                        </a:rPr>
                        <a:t>1:00</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CC0DA"/>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4122973988"/>
                  </a:ext>
                </a:extLst>
              </a:tr>
              <a:tr h="151494">
                <a:tc>
                  <a:txBody>
                    <a:bodyPr/>
                    <a:lstStyle/>
                    <a:p>
                      <a:pPr algn="r" fontAlgn="b"/>
                      <a:r>
                        <a:rPr lang="en-GB" sz="900" b="1" i="0" u="none" strike="noStrike">
                          <a:effectLst/>
                          <a:latin typeface="Arial" panose="020B0604020202020204" pitchFamily="34" charset="0"/>
                        </a:rPr>
                        <a:t>22:00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GB" sz="900" b="1" i="0" u="none" strike="noStrike">
                          <a:effectLst/>
                          <a:latin typeface="Arial" panose="020B0604020202020204" pitchFamily="34" charset="0"/>
                        </a:rPr>
                        <a:t>2:00</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CC0DA"/>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a:noFill/>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705991003"/>
                  </a:ext>
                </a:extLst>
              </a:tr>
              <a:tr h="160234">
                <a:tc>
                  <a:txBody>
                    <a:bodyPr/>
                    <a:lstStyle/>
                    <a:p>
                      <a:pPr algn="r" fontAlgn="b"/>
                      <a:r>
                        <a:rPr lang="en-GB" sz="900" b="1" i="0" u="none" strike="noStrike">
                          <a:effectLst/>
                          <a:latin typeface="Arial" panose="020B0604020202020204" pitchFamily="34" charset="0"/>
                        </a:rPr>
                        <a:t>23:00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GB" sz="900" b="1" i="0" u="none" strike="noStrike">
                          <a:effectLst/>
                          <a:latin typeface="Arial" panose="020B0604020202020204" pitchFamily="34" charset="0"/>
                        </a:rPr>
                        <a:t>3:00</a:t>
                      </a:r>
                    </a:p>
                  </a:txBody>
                  <a:tcPr marL="7283" marR="7283" marT="72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effectLst/>
                          <a:latin typeface="Arial" panose="020B0604020202020204" pitchFamily="34" charset="0"/>
                        </a:rPr>
                        <a:t> </a:t>
                      </a:r>
                    </a:p>
                  </a:txBody>
                  <a:tcPr marL="7283" marR="7283" marT="728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dirty="0">
                          <a:effectLst/>
                          <a:latin typeface="Arial" panose="020B0604020202020204" pitchFamily="34" charset="0"/>
                        </a:rPr>
                        <a:t> </a:t>
                      </a:r>
                    </a:p>
                  </a:txBody>
                  <a:tcPr marL="7283" marR="7283" marT="728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2545936785"/>
                  </a:ext>
                </a:extLst>
              </a:tr>
            </a:tbl>
          </a:graphicData>
        </a:graphic>
      </p:graphicFrame>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70377" y="683708"/>
            <a:ext cx="7764463" cy="646991"/>
          </a:xfrm>
        </p:spPr>
        <p:txBody>
          <a:bodyPr/>
          <a:lstStyle/>
          <a:p>
            <a:pPr marL="0" algn="ctr">
              <a:spcBef>
                <a:spcPts val="600"/>
              </a:spcBef>
              <a:spcAft>
                <a:spcPts val="0"/>
              </a:spcAft>
            </a:pPr>
            <a:r>
              <a:rPr lang="en-US" altLang="en-US" dirty="0"/>
              <a:t>TG15 Meeting Slots - March 8-16,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2"/>
          <a:srcRect l="7881" t="23118" r="73249" b="71523"/>
          <a:stretch/>
        </p:blipFill>
        <p:spPr>
          <a:xfrm>
            <a:off x="2025436" y="5012633"/>
            <a:ext cx="3331055" cy="1224136"/>
          </a:xfrm>
          <a:prstGeom prst="rect">
            <a:avLst/>
          </a:prstGeom>
        </p:spPr>
      </p:pic>
      <p:sp>
        <p:nvSpPr>
          <p:cNvPr id="13" name="Oval 12">
            <a:extLst>
              <a:ext uri="{FF2B5EF4-FFF2-40B4-BE49-F238E27FC236}">
                <a16:creationId xmlns:a16="http://schemas.microsoft.com/office/drawing/2014/main" id="{D8C0F020-7DC0-4132-AA59-2FC344F92A0E}"/>
              </a:ext>
            </a:extLst>
          </p:cNvPr>
          <p:cNvSpPr/>
          <p:nvPr/>
        </p:nvSpPr>
        <p:spPr bwMode="auto">
          <a:xfrm>
            <a:off x="4151784" y="3268827"/>
            <a:ext cx="623194"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E0DCF925-8AC1-4EFE-BA70-33D8199B766D}"/>
              </a:ext>
            </a:extLst>
          </p:cNvPr>
          <p:cNvSpPr/>
          <p:nvPr/>
        </p:nvSpPr>
        <p:spPr bwMode="auto">
          <a:xfrm>
            <a:off x="2711624" y="3212775"/>
            <a:ext cx="623194"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
        <p:nvSpPr>
          <p:cNvPr id="12" name="Oval 11">
            <a:extLst>
              <a:ext uri="{FF2B5EF4-FFF2-40B4-BE49-F238E27FC236}">
                <a16:creationId xmlns:a16="http://schemas.microsoft.com/office/drawing/2014/main" id="{E765421E-21FE-4FA1-88B0-40DCD1E6892B}"/>
              </a:ext>
            </a:extLst>
          </p:cNvPr>
          <p:cNvSpPr/>
          <p:nvPr/>
        </p:nvSpPr>
        <p:spPr bwMode="auto">
          <a:xfrm>
            <a:off x="7306268" y="3217534"/>
            <a:ext cx="623194"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r>
              <a:rPr lang="en-US" altLang="en-US" sz="3600" dirty="0"/>
              <a:t>Goals - Agenda by Day</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479376" y="1340768"/>
            <a:ext cx="11377264" cy="5214020"/>
          </a:xfrm>
        </p:spPr>
        <p:txBody>
          <a:bodyPr/>
          <a:lstStyle/>
          <a:p>
            <a:pPr marL="0" indent="0">
              <a:spcBef>
                <a:spcPts val="300"/>
              </a:spcBef>
            </a:pPr>
            <a:r>
              <a:rPr lang="en-US" altLang="en-US" sz="2000" dirty="0"/>
              <a:t>Wednesday, March 9</a:t>
            </a:r>
          </a:p>
          <a:p>
            <a:pPr marL="685800" lvl="1">
              <a:spcBef>
                <a:spcPts val="300"/>
              </a:spcBef>
              <a:buFont typeface="Arial" panose="020B0604020202020204" pitchFamily="34" charset="0"/>
              <a:buChar char="•"/>
            </a:pPr>
            <a:r>
              <a:rPr lang="en-US" altLang="en-US" sz="1800" dirty="0"/>
              <a:t>Open, P&amp;P, TG15 Mtgs. this week</a:t>
            </a:r>
          </a:p>
          <a:p>
            <a:pPr marL="685800" lvl="1">
              <a:spcBef>
                <a:spcPts val="300"/>
              </a:spcBef>
              <a:buFont typeface="Arial" panose="020B0604020202020204" pitchFamily="34" charset="0"/>
              <a:buChar char="•"/>
            </a:pPr>
            <a:r>
              <a:rPr lang="en-US" altLang="en-US" sz="1800" dirty="0"/>
              <a:t>Approve Agenda</a:t>
            </a:r>
          </a:p>
          <a:p>
            <a:pPr marL="685800" lvl="1">
              <a:spcBef>
                <a:spcPts val="300"/>
              </a:spcBef>
              <a:buFont typeface="Arial" panose="020B0604020202020204" pitchFamily="34" charset="0"/>
              <a:buChar char="•"/>
            </a:pPr>
            <a:r>
              <a:rPr lang="en-US" altLang="en-US" sz="1800" dirty="0"/>
              <a:t>Approve January 2022 Minutes - </a:t>
            </a:r>
            <a:r>
              <a:rPr lang="en-GB" sz="1800" u="sng" dirty="0">
                <a:solidFill>
                  <a:srgbClr val="000000"/>
                </a:solidFill>
                <a:effectLst/>
                <a:latin typeface="Calibri" panose="020F0502020204030204" pitchFamily="34" charset="0"/>
                <a:ea typeface="Times New Roman" panose="02020603050405020304" pitchFamily="18" charset="0"/>
                <a:hlinkClick r:id="rId2"/>
              </a:rPr>
              <a:t>https://mentor.ieee.org/802.15/dcn/22/15-22-0151-00-0015-tg15-january-minutes.docx</a:t>
            </a:r>
            <a:endParaRPr lang="en-US" altLang="en-US" sz="1800" dirty="0">
              <a:solidFill>
                <a:schemeClr val="tx1"/>
              </a:solidFill>
            </a:endParaRPr>
          </a:p>
          <a:p>
            <a:pPr marL="685800" lvl="1">
              <a:spcBef>
                <a:spcPts val="300"/>
              </a:spcBef>
              <a:buFont typeface="Arial" panose="020B0604020202020204" pitchFamily="34" charset="0"/>
              <a:buChar char="•"/>
            </a:pPr>
            <a:r>
              <a:rPr lang="en-US" altLang="en-US" sz="1800" dirty="0"/>
              <a:t>Status Update (include call for officers)</a:t>
            </a:r>
          </a:p>
          <a:p>
            <a:pPr marL="685800" lvl="1">
              <a:spcBef>
                <a:spcPts val="300"/>
              </a:spcBef>
              <a:buFont typeface="Arial" panose="020B0604020202020204" pitchFamily="34" charset="0"/>
              <a:buChar char="•"/>
            </a:pPr>
            <a:r>
              <a:rPr lang="en-US" altLang="en-US" sz="1800" dirty="0"/>
              <a:t>Any Presentations? </a:t>
            </a:r>
            <a:endParaRPr lang="en-US" altLang="en-US" sz="1800" dirty="0">
              <a:highlight>
                <a:srgbClr val="FFFF00"/>
              </a:highlight>
            </a:endParaRPr>
          </a:p>
          <a:p>
            <a:pPr marL="685800" lvl="1">
              <a:spcBef>
                <a:spcPts val="300"/>
              </a:spcBef>
              <a:buFont typeface="Arial" panose="020B0604020202020204" pitchFamily="34" charset="0"/>
              <a:buChar char="•"/>
            </a:pPr>
            <a:r>
              <a:rPr lang="en-US" altLang="en-US" sz="1800" dirty="0"/>
              <a:t>Recess</a:t>
            </a:r>
          </a:p>
          <a:p>
            <a:pPr marL="285750">
              <a:spcBef>
                <a:spcPts val="300"/>
              </a:spcBef>
              <a:buFont typeface="Arial" panose="020B0604020202020204" pitchFamily="34" charset="0"/>
              <a:buChar char="•"/>
            </a:pPr>
            <a:r>
              <a:rPr lang="en-US" altLang="en-US" sz="2000" dirty="0"/>
              <a:t>Thursday, March 10, Joint Meeting with TG4ab, TG14, TG15</a:t>
            </a:r>
          </a:p>
          <a:p>
            <a:pPr marL="685800" lvl="1">
              <a:spcBef>
                <a:spcPts val="300"/>
              </a:spcBef>
              <a:buFont typeface="Arial" panose="020B0604020202020204" pitchFamily="34" charset="0"/>
              <a:buChar char="•"/>
            </a:pPr>
            <a:r>
              <a:rPr lang="en-US" altLang="en-US" sz="1800" dirty="0"/>
              <a:t>Discuss IEEE Webinar</a:t>
            </a:r>
          </a:p>
          <a:p>
            <a:pPr marL="685800" lvl="1">
              <a:spcBef>
                <a:spcPts val="300"/>
              </a:spcBef>
              <a:buFont typeface="Arial" panose="020B0604020202020204" pitchFamily="34" charset="0"/>
              <a:buChar char="•"/>
            </a:pPr>
            <a:r>
              <a:rPr lang="en-US" altLang="en-US" sz="1800" dirty="0"/>
              <a:t>Any other Business </a:t>
            </a:r>
          </a:p>
          <a:p>
            <a:pPr marL="285750">
              <a:spcBef>
                <a:spcPts val="300"/>
              </a:spcBef>
              <a:buFont typeface="Arial" panose="020B0604020202020204" pitchFamily="34" charset="0"/>
              <a:buChar char="•"/>
            </a:pPr>
            <a:r>
              <a:rPr lang="en-US" altLang="en-US" sz="2400" dirty="0"/>
              <a:t> </a:t>
            </a:r>
            <a:r>
              <a:rPr lang="en-US" altLang="en-US" sz="2000" dirty="0"/>
              <a:t>Monday March 14</a:t>
            </a:r>
            <a:endParaRPr lang="en-US" altLang="en-US" sz="2200" dirty="0">
              <a:highlight>
                <a:srgbClr val="FFFF00"/>
              </a:highlight>
            </a:endParaRPr>
          </a:p>
          <a:p>
            <a:pPr marL="685800" lvl="1">
              <a:spcBef>
                <a:spcPts val="300"/>
              </a:spcBef>
              <a:buFont typeface="Arial" panose="020B0604020202020204" pitchFamily="34" charset="0"/>
              <a:buChar char="•"/>
            </a:pPr>
            <a:r>
              <a:rPr lang="en-US" altLang="en-US" sz="1800" dirty="0"/>
              <a:t>Any Presentations?</a:t>
            </a:r>
            <a:endParaRPr lang="en-US" altLang="en-US" sz="1800" dirty="0">
              <a:highlight>
                <a:srgbClr val="FFFF00"/>
              </a:highlight>
            </a:endParaRPr>
          </a:p>
          <a:p>
            <a:pPr marL="685800" lvl="1">
              <a:spcBef>
                <a:spcPts val="300"/>
              </a:spcBef>
              <a:buFont typeface="Arial" panose="020B0604020202020204" pitchFamily="34" charset="0"/>
              <a:buChar char="•"/>
            </a:pPr>
            <a:r>
              <a:rPr lang="en-US" altLang="en-US" sz="1800" dirty="0"/>
              <a:t>Next Steps</a:t>
            </a:r>
          </a:p>
          <a:p>
            <a:pPr marL="685800" lvl="1">
              <a:spcBef>
                <a:spcPts val="300"/>
              </a:spcBef>
              <a:buFont typeface="Arial" panose="020B0604020202020204" pitchFamily="34" charset="0"/>
              <a:buChar char="•"/>
            </a:pPr>
            <a:r>
              <a:rPr lang="en-US" altLang="en-US" sz="1800" dirty="0"/>
              <a:t>Any other Business </a:t>
            </a:r>
          </a:p>
          <a:p>
            <a:pPr marL="685800" lvl="1">
              <a:spcBef>
                <a:spcPts val="300"/>
              </a:spcBef>
              <a:buFont typeface="Arial" panose="020B0604020202020204" pitchFamily="34" charset="0"/>
              <a:buChar char="•"/>
            </a:pPr>
            <a:r>
              <a:rPr lang="en-US" altLang="en-US" sz="1800" dirty="0"/>
              <a:t>Adjourn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hlinkClick r:id="rId2"/>
              </a:rPr>
              <a:t>https://mentor.ieee.org/802.15/dcn/21/15-21-0301-01-0015-sg15-draft-csd-for-ns-nb.docx</a:t>
            </a:r>
            <a:r>
              <a:rPr lang="en-US" altLang="en-US" sz="2400" dirty="0"/>
              <a:t> </a:t>
            </a:r>
            <a:endParaRPr lang="en-US" altLang="en-US" sz="1800" dirty="0">
              <a:hlinkClick r:id="rId3"/>
            </a:endParaRPr>
          </a:p>
          <a:p>
            <a:pPr marL="0" indent="0">
              <a:spcBef>
                <a:spcPts val="1800"/>
              </a:spcBef>
            </a:pPr>
            <a:r>
              <a:rPr lang="en-US" altLang="en-US" sz="2400" dirty="0"/>
              <a:t>Approved PAR</a:t>
            </a:r>
          </a:p>
          <a:p>
            <a:pPr marL="346075" indent="0"/>
            <a:r>
              <a:rPr lang="en-US" altLang="en-US" sz="2400" dirty="0">
                <a:hlinkClick r:id="rId4"/>
              </a:rPr>
              <a:t>https://development.standards.ieee.org/myproject-web/public/view.html#pardetail/9254</a:t>
            </a:r>
            <a:r>
              <a:rPr lang="en-US" altLang="en-US" sz="2400" dirty="0"/>
              <a:t> </a:t>
            </a:r>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127448" y="1340767"/>
            <a:ext cx="10241170" cy="5214021"/>
          </a:xfrm>
        </p:spPr>
        <p:txBody>
          <a:bodyPr/>
          <a:lstStyle/>
          <a:p>
            <a:pPr marL="346075" indent="0"/>
            <a:endParaRPr lang="en-GB" sz="1400" b="0" i="0" dirty="0">
              <a:solidFill>
                <a:srgbClr val="006993"/>
              </a:solidFill>
              <a:effectLst/>
              <a:latin typeface="Open Sans" panose="020B0606030504020204" pitchFamily="34" charset="0"/>
            </a:endParaRPr>
          </a:p>
          <a:p>
            <a:pPr marL="346075" indent="0"/>
            <a:r>
              <a:rPr lang="en-GB" sz="1400" b="0" i="0" dirty="0">
                <a:solidFill>
                  <a:srgbClr val="006993"/>
                </a:solidFill>
                <a:effectLst/>
                <a:latin typeface="Open Sans" panose="020B0606030504020204" pitchFamily="34" charset="0"/>
              </a:rPr>
              <a:t>5.2 </a:t>
            </a:r>
            <a:r>
              <a:rPr lang="en-GB" sz="1400" b="1" i="0" dirty="0">
                <a:solidFill>
                  <a:srgbClr val="333333"/>
                </a:solidFill>
                <a:effectLst/>
                <a:latin typeface="Open Sans" panose="020B0606030504020204" pitchFamily="34" charset="0"/>
              </a:rPr>
              <a:t>Scope of proposed standard:</a:t>
            </a:r>
            <a:r>
              <a:rPr lang="en-GB" sz="1400" b="0" i="0" dirty="0">
                <a:solidFill>
                  <a:srgbClr val="333333"/>
                </a:solidFill>
                <a:effectLst/>
                <a:latin typeface="Open Sans" panose="020B0606030504020204" pitchFamily="34" charset="0"/>
              </a:rPr>
              <a:t> This standard specifies the physical layer (PHY) and medium access control (MAC) sublayer for wireless ad hoc network connectivity with fixed, portable, and moving devices with very low energy consumption requirements. PHYs are defined for devices operating in a variety of regulatory domains.</a:t>
            </a:r>
          </a:p>
          <a:p>
            <a:pPr marL="346075" indent="0"/>
            <a:r>
              <a:rPr lang="en-GB" sz="1400" b="0" i="0" dirty="0">
                <a:solidFill>
                  <a:srgbClr val="006993"/>
                </a:solidFill>
                <a:effectLst/>
                <a:latin typeface="Open Sans" panose="020B0606030504020204" pitchFamily="34" charset="0"/>
              </a:rPr>
              <a:t>5.4 </a:t>
            </a:r>
            <a:r>
              <a:rPr lang="en-GB" sz="1400" b="1" i="0" dirty="0">
                <a:solidFill>
                  <a:srgbClr val="333333"/>
                </a:solidFill>
                <a:effectLst/>
                <a:latin typeface="Open Sans" panose="020B0606030504020204" pitchFamily="34" charset="0"/>
              </a:rPr>
              <a:t>Purpose: </a:t>
            </a:r>
            <a:r>
              <a:rPr lang="en-GB" sz="1400" b="0" i="0" dirty="0">
                <a:solidFill>
                  <a:srgbClr val="333333"/>
                </a:solidFill>
                <a:effectLst/>
                <a:latin typeface="Open Sans" panose="020B0606030504020204" pitchFamily="34" charset="0"/>
              </a:rPr>
              <a:t>The standard provides for low complexity, low cost, low power consumption, low energy consumption wireless connectivity among inexpensive devices, with PHY and MAC sublayer using frequency shift keying (FSK), direct sequence spread spectrum (DSSS), and orthogonal frequency division multiplexing (OFDM) modulation, especially targeting the communications requirements of what is now commonly referred to as the Internet of Things.</a:t>
            </a:r>
          </a:p>
          <a:p>
            <a:pPr marL="346075" indent="0"/>
            <a:r>
              <a:rPr lang="en-GB" sz="1400" b="0" i="0" dirty="0">
                <a:solidFill>
                  <a:srgbClr val="006993"/>
                </a:solidFill>
                <a:effectLst/>
                <a:latin typeface="Open Sans" panose="020B0606030504020204" pitchFamily="34" charset="0"/>
              </a:rPr>
              <a:t>5.5 </a:t>
            </a:r>
            <a:r>
              <a:rPr lang="en-GB" sz="1400" b="1" i="0" dirty="0">
                <a:solidFill>
                  <a:srgbClr val="333333"/>
                </a:solidFill>
                <a:effectLst/>
                <a:latin typeface="Open Sans" panose="020B0606030504020204" pitchFamily="34" charset="0"/>
              </a:rPr>
              <a:t>Need for the Project:</a:t>
            </a:r>
            <a:r>
              <a:rPr lang="en-GB" sz="1400" b="0" i="0" dirty="0">
                <a:solidFill>
                  <a:srgbClr val="333333"/>
                </a:solidFill>
                <a:effectLst/>
                <a:latin typeface="Open Sans" panose="020B0606030504020204" pitchFamily="34" charset="0"/>
              </a:rPr>
              <a:t> The 802.15.4-2020 standard, including the 802.15.4w-2020, 802.15.4y-2021, and 802.15.4z-2020 amendments, hereafter referred to collectively as 802.15.4-2020, is extensively implemented and has been adopted for an increasingly diverse range of applications commonly referred to as the Internet of Things.</a:t>
            </a:r>
            <a:br>
              <a:rPr lang="en-GB" sz="1400" b="0" i="0" dirty="0">
                <a:solidFill>
                  <a:srgbClr val="333333"/>
                </a:solidFill>
                <a:effectLst/>
                <a:latin typeface="Open Sans" panose="020B0606030504020204" pitchFamily="34" charset="0"/>
              </a:rPr>
            </a:br>
            <a:br>
              <a:rPr lang="en-GB" sz="1400" b="0" i="0" dirty="0">
                <a:solidFill>
                  <a:srgbClr val="333333"/>
                </a:solidFill>
                <a:effectLst/>
                <a:latin typeface="Open Sans" panose="020B0606030504020204" pitchFamily="34" charset="0"/>
              </a:rPr>
            </a:br>
            <a:r>
              <a:rPr lang="en-GB" sz="1400" b="0" i="0" dirty="0">
                <a:solidFill>
                  <a:srgbClr val="333333"/>
                </a:solidFill>
                <a:effectLst/>
                <a:latin typeface="Open Sans" panose="020B0606030504020204" pitchFamily="34" charset="0"/>
              </a:rPr>
              <a:t>However, 802.15.4-2020 has become extremely difficult to understand, amend or enhance. Recently it has become clear that the wireless ad hoc network functionality and features have become increasingly complex to support inside the framework of 802.15.4-2020. The inclusion by reference of wireless ad hoc network functionality and features into a new standard (802.15.15) improves the accessibility and comprehension of the standard and more easily enables further amendments and enhancements.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March. Plenary Mtg.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3rd official meeting as a TG</a:t>
            </a:r>
          </a:p>
          <a:p>
            <a:pPr marL="457200" indent="-457200">
              <a:buFont typeface="Arial" panose="020B0604020202020204" pitchFamily="34" charset="0"/>
              <a:buChar char="•"/>
            </a:pPr>
            <a:r>
              <a:rPr lang="en-US" dirty="0"/>
              <a:t>Continue with TG activities</a:t>
            </a:r>
          </a:p>
          <a:p>
            <a:pPr marL="457200" indent="-457200">
              <a:buFont typeface="Arial" panose="020B0604020202020204" pitchFamily="34" charset="0"/>
              <a:buChar char="•"/>
            </a:pPr>
            <a:r>
              <a:rPr lang="en-US" dirty="0"/>
              <a:t>3 slots</a:t>
            </a:r>
          </a:p>
          <a:p>
            <a:pPr marL="857250" lvl="1" indent="-457200">
              <a:buFont typeface="Arial" panose="020B0604020202020204" pitchFamily="34" charset="0"/>
              <a:buChar char="•"/>
            </a:pPr>
            <a:r>
              <a:rPr lang="en-US" dirty="0"/>
              <a:t>≈ 1 administrivia</a:t>
            </a:r>
          </a:p>
          <a:p>
            <a:pPr marL="857250" lvl="1" indent="-457200">
              <a:buFont typeface="Arial" panose="020B0604020202020204" pitchFamily="34" charset="0"/>
              <a:buChar char="•"/>
            </a:pPr>
            <a:r>
              <a:rPr lang="en-US" dirty="0"/>
              <a:t>+ 1 joint session with .4ab/.15</a:t>
            </a:r>
          </a:p>
          <a:p>
            <a:pPr marL="857250" lvl="1" indent="-457200">
              <a:buFont typeface="Arial" panose="020B0604020202020204" pitchFamily="34" charset="0"/>
              <a:buChar char="•"/>
            </a:pPr>
            <a:r>
              <a:rPr lang="en-US" dirty="0"/>
              <a:t>≈ 1 to work on content development if any contributions.</a:t>
            </a:r>
          </a:p>
          <a:p>
            <a:pPr marL="400050" lvl="1" indent="0"/>
            <a:endParaRPr lang="en-US" dirty="0"/>
          </a:p>
        </p:txBody>
      </p:sp>
      <p:sp>
        <p:nvSpPr>
          <p:cNvPr id="5" name="Slide Number Placeholder 3">
            <a:extLst>
              <a:ext uri="{FF2B5EF4-FFF2-40B4-BE49-F238E27FC236}">
                <a16:creationId xmlns:a16="http://schemas.microsoft.com/office/drawing/2014/main" id="{E84FA3D5-2AB2-4AA1-AB96-FD386D60348A}"/>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1608620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31717</TotalTime>
  <Words>1750</Words>
  <Application>Microsoft Office PowerPoint</Application>
  <PresentationFormat>Widescreen</PresentationFormat>
  <Paragraphs>390</Paragraphs>
  <Slides>15</Slides>
  <Notes>1</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Courier</vt:lpstr>
      <vt:lpstr>-webkit-standard</vt:lpstr>
      <vt:lpstr>Arial</vt:lpstr>
      <vt:lpstr>Calibri</vt:lpstr>
      <vt:lpstr>Open Sans</vt:lpstr>
      <vt:lpstr>Symbol</vt:lpstr>
      <vt:lpstr>Times New Roman</vt:lpstr>
      <vt:lpstr>Office Theme</vt:lpstr>
      <vt:lpstr>PowerPoint Presentation</vt:lpstr>
      <vt:lpstr>Task Group Rules</vt:lpstr>
      <vt:lpstr>IEEE-SA Patent, Copyright, and Participation Policies</vt:lpstr>
      <vt:lpstr>IEEE 802 Ground Rules</vt:lpstr>
      <vt:lpstr>PowerPoint Presentation</vt:lpstr>
      <vt:lpstr>Goals - Agenda by Day</vt:lpstr>
      <vt:lpstr>CSD and PAR</vt:lpstr>
      <vt:lpstr>802.15 TG15 PAR</vt:lpstr>
      <vt:lpstr>March. Plenary Mtg. Goals</vt:lpstr>
      <vt:lpstr>Outreach for TG15</vt:lpstr>
      <vt:lpstr>Outreach for TG15</vt:lpstr>
      <vt:lpstr>Work on Content for Draft</vt:lpstr>
      <vt:lpstr>Goals - Agenda for Monday March 14</vt:lpstr>
      <vt:lpstr>Achievements</vt:lpstr>
      <vt:lpstr>Weekly Calls</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TG15 Opening / Closing Report</dc:title>
  <dc:subject>IEEE802.15</dc:subject>
  <dc:creator>phil@beecher.co.uk</dc:creator>
  <cp:keywords/>
  <dc:description/>
  <cp:lastModifiedBy>Phil Beecher</cp:lastModifiedBy>
  <cp:revision>168</cp:revision>
  <cp:lastPrinted>2000-03-07T00:55:37Z</cp:lastPrinted>
  <dcterms:created xsi:type="dcterms:W3CDTF">2016-01-17T22:48:36Z</dcterms:created>
  <dcterms:modified xsi:type="dcterms:W3CDTF">2022-03-16T12:17:16Z</dcterms:modified>
  <cp:category>TG15 Opening / Closing Report -July 2021</cp:category>
</cp:coreProperties>
</file>