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49"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1"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59"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0"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2"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4"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0"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1"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6"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5"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7"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8"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0"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3"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6"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7"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2"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4"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5"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8"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2120" cy="203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802-15-22-0141-01</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8360" cy="2948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8360" cy="2948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D5A8DE6B-C4D3-4F47-A7F0-34BB266EEF63}"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8360" cy="2948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3920" cy="203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Mar 2022</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a:t>
            </a:r>
            <a:r>
              <a:rPr b="0" lang="en-US" sz="4400" spc="-1" strike="noStrike">
                <a:latin typeface="Arial"/>
              </a:rPr>
              <a:t>the title text </a:t>
            </a:r>
            <a:r>
              <a:rPr b="0" lang="en-US" sz="4400" spc="-1" strike="noStrike">
                <a:latin typeface="Arial"/>
              </a:rPr>
              <a:t>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2120" cy="203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802-15-22-0141-01</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8360" cy="2948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8360" cy="2948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212C8F05-ED92-48B8-8E16-867A1F7C0A05}"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8360" cy="2948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3920" cy="203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Mar 2022</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a:t>
            </a:r>
            <a:r>
              <a:rPr b="0" lang="en-US" sz="4400" spc="-1" strike="noStrike">
                <a:latin typeface="Arial"/>
              </a:rPr>
              <a:t>the title text </a:t>
            </a:r>
            <a:r>
              <a:rPr b="0" lang="en-US" sz="4400" spc="-1" strike="noStrike">
                <a:latin typeface="Arial"/>
              </a:rPr>
              <a:t>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3920" cy="2048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802-15-22-0028-00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0160" cy="2966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0160" cy="2966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928D3776-1E08-49FD-9298-EB308FF145C0}"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0160" cy="2966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5720" cy="2048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Mar 2022</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a:t>
            </a:r>
            <a:r>
              <a:rPr b="0" lang="en-US" sz="4400" spc="-1" strike="noStrike">
                <a:latin typeface="Arial"/>
              </a:rPr>
              <a:t>the title text </a:t>
            </a:r>
            <a:r>
              <a:rPr b="0" lang="en-US" sz="4400" spc="-1" strike="noStrike">
                <a:latin typeface="Arial"/>
              </a:rPr>
              <a:t>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4280" cy="205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802-15-22-0140-00</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30520" cy="2970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30520" cy="2970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5C0BCE8-1BE5-476D-96B6-FBB95DDE58A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30520" cy="2970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6080" cy="2052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2022</a:t>
            </a:r>
            <a:endParaRPr b="0" lang="en-US" sz="1400" spc="-1" strike="noStrike">
              <a:latin typeface="Arial"/>
            </a:endParaRPr>
          </a:p>
        </p:txBody>
      </p:sp>
      <p:sp>
        <p:nvSpPr>
          <p:cNvPr id="146"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a:t>
            </a:r>
            <a:r>
              <a:rPr b="0" lang="en-US" sz="4400" spc="-1" strike="noStrike">
                <a:latin typeface="Arial"/>
              </a:rPr>
              <a:t>the title text </a:t>
            </a:r>
            <a:r>
              <a:rPr b="0" lang="en-US" sz="4400" spc="-1" strike="noStrike">
                <a:latin typeface="Arial"/>
              </a:rPr>
              <a:t>format</a:t>
            </a:r>
            <a:endParaRPr b="0" lang="en-US" sz="4400" spc="-1" strike="noStrike">
              <a:latin typeface="Arial"/>
            </a:endParaRPr>
          </a:p>
        </p:txBody>
      </p:sp>
      <p:sp>
        <p:nvSpPr>
          <p:cNvPr id="147"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1"/>
          <p:cNvSpPr/>
          <p:nvPr/>
        </p:nvSpPr>
        <p:spPr>
          <a:xfrm>
            <a:off x="3095640" y="396000"/>
            <a:ext cx="5352120" cy="203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802-15-22-0141-01</a:t>
            </a:r>
            <a:endParaRPr b="0" lang="en-US" sz="1400" spc="-1" strike="noStrike">
              <a:latin typeface="Arial"/>
            </a:endParaRPr>
          </a:p>
        </p:txBody>
      </p:sp>
      <p:sp>
        <p:nvSpPr>
          <p:cNvPr id="1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6" name="CustomShape 3"/>
          <p:cNvSpPr/>
          <p:nvPr/>
        </p:nvSpPr>
        <p:spPr>
          <a:xfrm>
            <a:off x="685800" y="6475320"/>
            <a:ext cx="1728360" cy="294840"/>
          </a:xfrm>
          <a:prstGeom prst="rect">
            <a:avLst/>
          </a:prstGeom>
          <a:noFill/>
          <a:ln w="0">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en-US" sz="2000" spc="-1" strike="noStrike">
              <a:latin typeface="Arial"/>
            </a:endParaRPr>
          </a:p>
        </p:txBody>
      </p:sp>
      <p:sp>
        <p:nvSpPr>
          <p:cNvPr id="1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8"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89" name="CustomShape 6"/>
          <p:cNvSpPr/>
          <p:nvPr/>
        </p:nvSpPr>
        <p:spPr>
          <a:xfrm>
            <a:off x="3749040" y="6475320"/>
            <a:ext cx="1728360" cy="294840"/>
          </a:xfrm>
          <a:prstGeom prst="rect">
            <a:avLst/>
          </a:prstGeom>
          <a:noFill/>
          <a:ln w="0">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2B7D5FDA-4AD5-460F-829B-D80082D93B14}"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en-US" sz="2000" spc="-1" strike="noStrike">
              <a:latin typeface="Arial"/>
            </a:endParaRPr>
          </a:p>
        </p:txBody>
      </p:sp>
      <p:sp>
        <p:nvSpPr>
          <p:cNvPr id="190" name="CustomShape 7"/>
          <p:cNvSpPr/>
          <p:nvPr/>
        </p:nvSpPr>
        <p:spPr>
          <a:xfrm>
            <a:off x="7040160" y="6490080"/>
            <a:ext cx="1728360" cy="294840"/>
          </a:xfrm>
          <a:prstGeom prst="rect">
            <a:avLst/>
          </a:prstGeom>
          <a:noFill/>
          <a:ln w="0">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en-US" sz="2000" spc="-1" strike="noStrike">
              <a:latin typeface="Arial"/>
            </a:endParaRPr>
          </a:p>
        </p:txBody>
      </p:sp>
      <p:sp>
        <p:nvSpPr>
          <p:cNvPr id="191" name="CustomShape 8"/>
          <p:cNvSpPr/>
          <p:nvPr/>
        </p:nvSpPr>
        <p:spPr>
          <a:xfrm>
            <a:off x="685800" y="365760"/>
            <a:ext cx="2563920" cy="203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Mar 2022</a:t>
            </a:r>
            <a:endParaRPr b="0" lang="en-US" sz="1400" spc="-1" strike="noStrike">
              <a:latin typeface="Arial"/>
            </a:endParaRPr>
          </a:p>
        </p:txBody>
      </p:sp>
      <p:sp>
        <p:nvSpPr>
          <p:cNvPr id="192"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a:t>
            </a:r>
            <a:r>
              <a:rPr b="0" lang="en-US" sz="4400" spc="-1" strike="noStrike">
                <a:latin typeface="Arial"/>
              </a:rPr>
              <a:t>text format</a:t>
            </a:r>
            <a:endParaRPr b="0" lang="en-US" sz="4400" spc="-1" strike="noStrike">
              <a:latin typeface="Arial"/>
            </a:endParaRPr>
          </a:p>
        </p:txBody>
      </p:sp>
      <p:sp>
        <p:nvSpPr>
          <p:cNvPr id="193"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609480"/>
            <a:ext cx="8981280" cy="461592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TG4 2020 Cor1 Closing Report for March Meeting</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Date Submitted: 8th of March, 2022</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TG4 2020 Cor 1 Closing for March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TG4 2020 Cor 1 meeting for March Meeting.</a:t>
            </a:r>
            <a:endParaRPr b="0" lang="en-US"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
          <p:cNvSpPr/>
          <p:nvPr/>
        </p:nvSpPr>
        <p:spPr>
          <a:xfrm>
            <a:off x="457200" y="570960"/>
            <a:ext cx="8223480" cy="13399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Standard Association Ballot</a:t>
            </a:r>
            <a:endParaRPr b="0" lang="en-US" sz="4400" spc="-1" strike="noStrike">
              <a:latin typeface="Arial"/>
            </a:endParaRPr>
          </a:p>
        </p:txBody>
      </p:sp>
      <p:sp>
        <p:nvSpPr>
          <p:cNvPr id="254" name="CustomShape 2"/>
          <p:cNvSpPr/>
          <p:nvPr/>
        </p:nvSpPr>
        <p:spPr>
          <a:xfrm>
            <a:off x="457200" y="1928520"/>
            <a:ext cx="8223480" cy="397152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802.15 has reviewed and requests unconditional approval from the EC to submit P802.15.4-2020-Cor1_D04 to Standards Association ballot.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1"/>
          <p:cNvSpPr/>
          <p:nvPr/>
        </p:nvSpPr>
        <p:spPr>
          <a:xfrm>
            <a:off x="457200" y="582120"/>
            <a:ext cx="82234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en-US" sz="4400" spc="-1" strike="noStrike">
              <a:latin typeface="Arial"/>
            </a:endParaRPr>
          </a:p>
        </p:txBody>
      </p:sp>
      <p:sp>
        <p:nvSpPr>
          <p:cNvPr id="256" name="CustomShape 2"/>
          <p:cNvSpPr/>
          <p:nvPr/>
        </p:nvSpPr>
        <p:spPr>
          <a:xfrm>
            <a:off x="457200" y="1604520"/>
            <a:ext cx="8223480" cy="3971520"/>
          </a:xfrm>
          <a:prstGeom prst="rect">
            <a:avLst/>
          </a:prstGeom>
          <a:noFill/>
          <a:ln w="0">
            <a:noFill/>
          </a:ln>
        </p:spPr>
        <p:style>
          <a:lnRef idx="0"/>
          <a:fillRef idx="0"/>
          <a:effectRef idx="0"/>
          <a:fontRef idx="minor"/>
        </p:style>
        <p:txBody>
          <a:bodyPr lIns="0" rIns="0" tIns="0" bIns="0">
            <a:normAutofit fontScale="26000"/>
          </a:bodyPr>
          <a:p>
            <a:pPr>
              <a:lnSpc>
                <a:spcPct val="100000"/>
              </a:lnSpc>
              <a:spcBef>
                <a:spcPts val="1417"/>
              </a:spcBef>
            </a:pPr>
            <a:r>
              <a:rPr b="0" lang="fi-FI" sz="3200" spc="-1" strike="noStrike">
                <a:solidFill>
                  <a:srgbClr val="000000"/>
                </a:solidFill>
                <a:latin typeface="Arial"/>
                <a:ea typeface="DejaVu Sans"/>
              </a:rPr>
              <a:t>Move that TG4 2020 Cor 1 formally requests that the 802.15 WG approve the formation of a Comment Resolution Group (CRG) for the Standards Association balloting of the P802.15.4-2020-Cor1-D04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Phil Beecher</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CustomShape 1"/>
          <p:cNvSpPr/>
          <p:nvPr/>
        </p:nvSpPr>
        <p:spPr>
          <a:xfrm>
            <a:off x="457200" y="582120"/>
            <a:ext cx="822348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en-US" sz="4400" spc="-1" strike="noStrike">
              <a:latin typeface="Arial"/>
            </a:endParaRPr>
          </a:p>
        </p:txBody>
      </p:sp>
      <p:sp>
        <p:nvSpPr>
          <p:cNvPr id="258" name="CustomShape 2"/>
          <p:cNvSpPr/>
          <p:nvPr/>
        </p:nvSpPr>
        <p:spPr>
          <a:xfrm>
            <a:off x="457200" y="1604520"/>
            <a:ext cx="8223480" cy="3971520"/>
          </a:xfrm>
          <a:prstGeom prst="rect">
            <a:avLst/>
          </a:prstGeom>
          <a:noFill/>
          <a:ln w="0">
            <a:noFill/>
          </a:ln>
        </p:spPr>
        <p:style>
          <a:lnRef idx="0"/>
          <a:fillRef idx="0"/>
          <a:effectRef idx="0"/>
          <a:fontRef idx="minor"/>
        </p:style>
        <p:txBody>
          <a:bodyPr lIns="0" rIns="0" tIns="0" bIns="0">
            <a:normAutofit fontScale="39000"/>
          </a:bodyPr>
          <a:p>
            <a:pPr>
              <a:lnSpc>
                <a:spcPct val="100000"/>
              </a:lnSpc>
              <a:spcBef>
                <a:spcPts val="1417"/>
              </a:spcBef>
            </a:pPr>
            <a:r>
              <a:rPr b="0" lang="fi-FI" sz="3200" spc="-1" strike="noStrike">
                <a:solidFill>
                  <a:srgbClr val="000000"/>
                </a:solidFill>
                <a:latin typeface="Arial"/>
                <a:ea typeface="DejaVu Sans"/>
              </a:rPr>
              <a:t>Move that 802.15 WG approve the formation of a Comment Resolution Group (CRG) for the Standards Association balloting of the P802.15.4-2020-Cor1-D04 with the following membership: Tero Kivinen(Chair), Takashi Kuramochi, Hiroshi Harada and Jeng-Shiann Jiang. The 802.15.4-2020-Cor1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1"/>
          <p:cNvSpPr/>
          <p:nvPr/>
        </p:nvSpPr>
        <p:spPr>
          <a:xfrm>
            <a:off x="685800" y="685440"/>
            <a:ext cx="7761960" cy="1056600"/>
          </a:xfrm>
          <a:prstGeom prst="rect">
            <a:avLst/>
          </a:prstGeom>
          <a:noFill/>
          <a:ln w="0">
            <a:noFill/>
          </a:ln>
        </p:spPr>
        <p:style>
          <a:lnRef idx="0"/>
          <a:fillRef idx="0"/>
          <a:effectRef idx="0"/>
          <a:fontRef idx="minor"/>
        </p:style>
      </p:sp>
      <p:sp>
        <p:nvSpPr>
          <p:cNvPr id="260" name="CustomShape 2"/>
          <p:cNvSpPr/>
          <p:nvPr/>
        </p:nvSpPr>
        <p:spPr>
          <a:xfrm>
            <a:off x="438120" y="60228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en-US" sz="4400" spc="-1" strike="noStrike">
              <a:latin typeface="Arial"/>
            </a:endParaRPr>
          </a:p>
        </p:txBody>
      </p:sp>
      <p:sp>
        <p:nvSpPr>
          <p:cNvPr id="261" name="CustomShape 3"/>
          <p:cNvSpPr/>
          <p:nvPr/>
        </p:nvSpPr>
        <p:spPr>
          <a:xfrm>
            <a:off x="457200" y="1604520"/>
            <a:ext cx="8220600" cy="3968640"/>
          </a:xfrm>
          <a:prstGeom prst="rect">
            <a:avLst/>
          </a:prstGeom>
          <a:noFill/>
          <a:ln w="0">
            <a:noFill/>
          </a:ln>
        </p:spPr>
        <p:style>
          <a:lnRef idx="0"/>
          <a:fillRef idx="0"/>
          <a:effectRef idx="0"/>
          <a:fontRef idx="minor"/>
        </p:style>
        <p:txBody>
          <a:bodyPr lIns="0" rIns="0" tIns="0" bIns="0">
            <a:normAutofit/>
          </a:bodyPr>
          <a:p>
            <a:pPr marL="216000" indent="-2124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Process standard association ballot comments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CustomShape 1"/>
          <p:cNvSpPr/>
          <p:nvPr/>
        </p:nvSpPr>
        <p:spPr>
          <a:xfrm>
            <a:off x="685800" y="685440"/>
            <a:ext cx="7761960" cy="1056600"/>
          </a:xfrm>
          <a:prstGeom prst="rect">
            <a:avLst/>
          </a:prstGeom>
          <a:noFill/>
          <a:ln w="0">
            <a:noFill/>
          </a:ln>
        </p:spPr>
        <p:style>
          <a:lnRef idx="0"/>
          <a:fillRef idx="0"/>
          <a:effectRef idx="0"/>
          <a:fontRef idx="minor"/>
        </p:style>
      </p:sp>
      <p:sp>
        <p:nvSpPr>
          <p:cNvPr id="263" name="CustomShape 2"/>
          <p:cNvSpPr/>
          <p:nvPr/>
        </p:nvSpPr>
        <p:spPr>
          <a:xfrm>
            <a:off x="438120" y="60228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Conference Call</a:t>
            </a:r>
            <a:endParaRPr b="0" lang="en-US" sz="4400" spc="-1" strike="noStrike">
              <a:latin typeface="Arial"/>
            </a:endParaRPr>
          </a:p>
        </p:txBody>
      </p:sp>
      <p:graphicFrame>
        <p:nvGraphicFramePr>
          <p:cNvPr id="264" name="Table 3"/>
          <p:cNvGraphicFramePr/>
          <p:nvPr/>
        </p:nvGraphicFramePr>
        <p:xfrm>
          <a:off x="518760" y="1780920"/>
          <a:ext cx="8002080" cy="2098800"/>
        </p:xfrm>
        <a:graphic>
          <a:graphicData uri="http://schemas.openxmlformats.org/drawingml/2006/table">
            <a:tbl>
              <a:tblPr/>
              <a:tblGrid>
                <a:gridCol w="2268360"/>
                <a:gridCol w="3412800"/>
                <a:gridCol w="1055160"/>
                <a:gridCol w="1266120"/>
              </a:tblGrid>
              <a:tr h="322560">
                <a:tc>
                  <a:txBody>
                    <a:bodyPr lIns="90000" rIns="90000">
                      <a:noAutofit/>
                    </a:bodyPr>
                    <a:p>
                      <a:pPr>
                        <a:lnSpc>
                          <a:spcPct val="100000"/>
                        </a:lnSpc>
                      </a:pPr>
                      <a:r>
                        <a:rPr b="0" lang="fi-FI" sz="1300" spc="-1" strike="noStrike">
                          <a:latin typeface="Arial"/>
                        </a:rPr>
                        <a:t>Location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Local Time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Time Zone</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300" spc="-1" strike="noStrike">
                          <a:latin typeface="Arial"/>
                        </a:rPr>
                        <a:t>UTC Offset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487800">
                <a:tc>
                  <a:txBody>
                    <a:bodyPr lIns="90000" rIns="90000">
                      <a:noAutofit/>
                    </a:bodyPr>
                    <a:p>
                      <a:pPr>
                        <a:lnSpc>
                          <a:spcPct val="100000"/>
                        </a:lnSpc>
                      </a:pPr>
                      <a:r>
                        <a:rPr b="0" lang="fi-FI" sz="1300" spc="-1" strike="noStrike">
                          <a:latin typeface="Arial"/>
                        </a:rPr>
                        <a:t>Los Angeles (USA - California)</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Wednesday, 30 March, 2022, 15:00:00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PDT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UTC-7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Helsinki (Finland)</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Thursday, 31 March 2022, 01:00:00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EEST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UTC+3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2560">
                <a:tc>
                  <a:txBody>
                    <a:bodyPr lIns="90000" rIns="90000">
                      <a:noAutofit/>
                    </a:bodyPr>
                    <a:p>
                      <a:pPr>
                        <a:lnSpc>
                          <a:spcPct val="100000"/>
                        </a:lnSpc>
                      </a:pPr>
                      <a:r>
                        <a:rPr b="0" lang="fi-FI" sz="1300" spc="-1" strike="noStrike">
                          <a:latin typeface="Arial"/>
                        </a:rPr>
                        <a:t>Tokyo (Japan)</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Noto Sans CJK SC"/>
                        </a:rPr>
                        <a:t>Thursday, 31 March 2022, 07:00:00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JST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rPr>
                        <a:t>UTC+9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22560">
                <a:tc>
                  <a:txBody>
                    <a:bodyPr lIns="90000" rIns="90000">
                      <a:noAutofit/>
                    </a:bodyPr>
                    <a:p>
                      <a:pPr>
                        <a:lnSpc>
                          <a:spcPct val="100000"/>
                        </a:lnSpc>
                      </a:pPr>
                      <a:r>
                        <a:rPr b="0" lang="fi-FI" sz="1300" spc="-1" strike="noStrike">
                          <a:latin typeface="Arial"/>
                        </a:rPr>
                        <a:t>New York (USA – New York)</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ea typeface="Noto Sans CJK SC"/>
                        </a:rPr>
                        <a:t>Wednesday, 30 March 2022, 18:00:00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EDT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300" spc="-1" strike="noStrike">
                          <a:latin typeface="Arial"/>
                        </a:rPr>
                        <a:t>UTC-4 hours</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21120">
                <a:tc>
                  <a:txBody>
                    <a:bodyPr lIns="90000" rIns="90000">
                      <a:noAutofit/>
                    </a:bodyPr>
                    <a:p>
                      <a:pPr>
                        <a:lnSpc>
                          <a:spcPct val="100000"/>
                        </a:lnSpc>
                      </a:pPr>
                      <a:r>
                        <a:rPr b="0" lang="fi-FI" sz="1300" spc="-1" strike="noStrike">
                          <a:latin typeface="Arial"/>
                        </a:rPr>
                        <a:t>UTC (GMT)</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300" spc="-1" strike="noStrike">
                          <a:latin typeface="Arial"/>
                          <a:ea typeface="Microsoft YaHei"/>
                        </a:rPr>
                        <a:t>Wednesday, 30 March 2022, 22:00:00</a:t>
                      </a:r>
                      <a:endParaRPr b="0" lang="en-US" sz="13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65" name="CustomShape 4"/>
          <p:cNvSpPr/>
          <p:nvPr/>
        </p:nvSpPr>
        <p:spPr>
          <a:xfrm>
            <a:off x="417960" y="4140000"/>
            <a:ext cx="8220600" cy="1274040"/>
          </a:xfrm>
          <a:prstGeom prst="rect">
            <a:avLst/>
          </a:prstGeom>
          <a:noFill/>
          <a:ln w="0">
            <a:noFill/>
          </a:ln>
        </p:spPr>
        <p:style>
          <a:lnRef idx="0"/>
          <a:fillRef idx="0"/>
          <a:effectRef idx="0"/>
          <a:fontRef idx="minor"/>
        </p:style>
        <p:txBody>
          <a:bodyPr lIns="0" rIns="0" tIns="0" bIns="0">
            <a:normAutofit/>
          </a:bodyPr>
          <a:p>
            <a:pPr>
              <a:lnSpc>
                <a:spcPct val="100000"/>
              </a:lnSpc>
              <a:spcBef>
                <a:spcPts val="1417"/>
              </a:spcBef>
            </a:pPr>
            <a:r>
              <a:rPr b="0" lang="fi-FI" sz="3200" spc="-1" strike="noStrike">
                <a:solidFill>
                  <a:srgbClr val="000000"/>
                </a:solidFill>
                <a:latin typeface="Arial"/>
                <a:ea typeface="DejaVu Sans"/>
              </a:rPr>
              <a:t>Weekly meetings after that, unless canceled.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685800" y="685440"/>
            <a:ext cx="7761960" cy="1056600"/>
          </a:xfrm>
          <a:prstGeom prst="rect">
            <a:avLst/>
          </a:prstGeom>
          <a:noFill/>
          <a:ln w="0">
            <a:noFill/>
          </a:ln>
        </p:spPr>
        <p:style>
          <a:lnRef idx="0"/>
          <a:fillRef idx="0"/>
          <a:effectRef idx="0"/>
          <a:fontRef idx="minor"/>
        </p:style>
      </p:sp>
      <p:sp>
        <p:nvSpPr>
          <p:cNvPr id="267" name="CustomShape 2"/>
          <p:cNvSpPr/>
          <p:nvPr/>
        </p:nvSpPr>
        <p:spPr>
          <a:xfrm>
            <a:off x="438120" y="60228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Timeline</a:t>
            </a:r>
            <a:endParaRPr b="0" lang="en-US" sz="4400" spc="-1" strike="noStrike">
              <a:latin typeface="Arial"/>
            </a:endParaRPr>
          </a:p>
        </p:txBody>
      </p:sp>
      <p:sp>
        <p:nvSpPr>
          <p:cNvPr id="268" name="CustomShape 3"/>
          <p:cNvSpPr/>
          <p:nvPr/>
        </p:nvSpPr>
        <p:spPr>
          <a:xfrm>
            <a:off x="457200" y="1604520"/>
            <a:ext cx="8220600" cy="3968640"/>
          </a:xfrm>
          <a:prstGeom prst="rect">
            <a:avLst/>
          </a:prstGeom>
          <a:noFill/>
          <a:ln w="0">
            <a:noFill/>
          </a:ln>
        </p:spPr>
        <p:style>
          <a:lnRef idx="0"/>
          <a:fillRef idx="0"/>
          <a:effectRef idx="0"/>
          <a:fontRef idx="minor"/>
        </p:style>
      </p:sp>
      <p:graphicFrame>
        <p:nvGraphicFramePr>
          <p:cNvPr id="269" name="Table 4"/>
          <p:cNvGraphicFramePr/>
          <p:nvPr/>
        </p:nvGraphicFramePr>
        <p:xfrm>
          <a:off x="879120" y="1440000"/>
          <a:ext cx="7616520" cy="4856760"/>
        </p:xfrm>
        <a:graphic>
          <a:graphicData uri="http://schemas.openxmlformats.org/drawingml/2006/table">
            <a:tbl>
              <a:tblPr/>
              <a:tblGrid>
                <a:gridCol w="5550120"/>
                <a:gridCol w="2066760"/>
              </a:tblGrid>
              <a:tr h="349200">
                <a:tc>
                  <a:txBody>
                    <a:bodyPr lIns="90000" rIns="90000">
                      <a:noAutofit/>
                    </a:bodyPr>
                    <a:p>
                      <a:pPr>
                        <a:lnSpc>
                          <a:spcPct val="100000"/>
                        </a:lnSpc>
                      </a:pPr>
                      <a:r>
                        <a:rPr b="0" lang="fi-FI" sz="1600" spc="-1" strike="noStrike">
                          <a:latin typeface="Arial"/>
                        </a:rPr>
                        <a:t>TG formation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nSpc>
                          <a:spcPct val="100000"/>
                        </a:lnSpc>
                      </a:pPr>
                      <a:r>
                        <a:rPr b="0" lang="fi-FI" sz="1600" spc="-1" strike="noStrike">
                          <a:latin typeface="Arial"/>
                        </a:rPr>
                        <a:t>Sep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49200">
                <a:tc>
                  <a:txBody>
                    <a:bodyPr lIns="90000" rIns="90000">
                      <a:noAutofit/>
                    </a:bodyPr>
                    <a:p>
                      <a:pPr>
                        <a:lnSpc>
                          <a:spcPct val="100000"/>
                        </a:lnSpc>
                      </a:pPr>
                      <a:r>
                        <a:rPr b="0" lang="fi-FI" sz="1600" spc="-1" strike="noStrike">
                          <a:latin typeface="Arial"/>
                        </a:rPr>
                        <a:t>Call for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Oct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Presentation of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2020</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Hear additional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Jan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Consolidate proposals and develop draft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Mar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Update PAR and hear proposals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Resolve PAR comments and draft review</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July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Review draft and initiate LB</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LB comment resolution and start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Nov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Additional LB recirculation</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Dec 2021</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Start Standard Association ballot</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Apr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200">
                <a:tc>
                  <a:txBody>
                    <a:bodyPr lIns="90000" rIns="90000">
                      <a:noAutofit/>
                    </a:bodyPr>
                    <a:p>
                      <a:pPr>
                        <a:lnSpc>
                          <a:spcPct val="100000"/>
                        </a:lnSpc>
                      </a:pPr>
                      <a:r>
                        <a:rPr b="0" lang="fi-FI" sz="1600" spc="-1" strike="noStrike">
                          <a:latin typeface="Arial"/>
                        </a:rPr>
                        <a:t>SA ballot comment resolution and 2 recirculations</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May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49200">
                <a:tc>
                  <a:txBody>
                    <a:bodyPr lIns="90000" rIns="90000">
                      <a:noAutofit/>
                    </a:bodyPr>
                    <a:p>
                      <a:pPr>
                        <a:lnSpc>
                          <a:spcPct val="100000"/>
                        </a:lnSpc>
                      </a:pPr>
                      <a:r>
                        <a:rPr b="0" lang="fi-FI" sz="1600" spc="-1" strike="noStrike">
                          <a:latin typeface="Arial"/>
                        </a:rPr>
                        <a:t>EC Approval</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nSpc>
                          <a:spcPct val="100000"/>
                        </a:lnSpc>
                      </a:pPr>
                      <a:r>
                        <a:rPr b="0" lang="fi-FI" sz="1600" spc="-1" strike="noStrike">
                          <a:latin typeface="Arial"/>
                        </a:rPr>
                        <a:t>Jul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17520">
                <a:tc>
                  <a:txBody>
                    <a:bodyPr lIns="90000" rIns="90000">
                      <a:noAutofit/>
                    </a:bodyPr>
                    <a:p>
                      <a:pPr>
                        <a:lnSpc>
                          <a:spcPct val="100000"/>
                        </a:lnSpc>
                      </a:pPr>
                      <a:r>
                        <a:rPr b="0" lang="fi-FI" sz="1600" spc="-1" strike="noStrike">
                          <a:latin typeface="Arial"/>
                        </a:rPr>
                        <a:t>RevCom submission (August 11th is the submission date)</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nSpc>
                          <a:spcPct val="100000"/>
                        </a:lnSpc>
                      </a:pPr>
                      <a:r>
                        <a:rPr b="0" lang="fi-FI" sz="1600" spc="-1" strike="noStrike">
                          <a:latin typeface="Arial"/>
                        </a:rPr>
                        <a:t>Sep 2022</a:t>
                      </a:r>
                      <a:endParaRPr b="0" lang="en-US" sz="16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1"/>
          <p:cNvSpPr/>
          <p:nvPr/>
        </p:nvSpPr>
        <p:spPr>
          <a:xfrm>
            <a:off x="457200" y="273600"/>
            <a:ext cx="8221320" cy="1136880"/>
          </a:xfrm>
          <a:prstGeom prst="rect">
            <a:avLst/>
          </a:prstGeom>
          <a:noFill/>
          <a:ln w="0">
            <a:noFill/>
          </a:ln>
        </p:spPr>
        <p:style>
          <a:lnRef idx="0"/>
          <a:fillRef idx="0"/>
          <a:effectRef idx="0"/>
          <a:fontRef idx="minor"/>
        </p:style>
      </p:sp>
      <p:sp>
        <p:nvSpPr>
          <p:cNvPr id="232" name="CustomShape 2"/>
          <p:cNvSpPr/>
          <p:nvPr/>
        </p:nvSpPr>
        <p:spPr>
          <a:xfrm>
            <a:off x="457200" y="2617560"/>
            <a:ext cx="8221320" cy="194904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TG4 2020 Cor1</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March 8, 2021</a:t>
            </a:r>
            <a:endParaRPr b="0" lang="en-US"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685800" y="685440"/>
            <a:ext cx="7761960" cy="1056600"/>
          </a:xfrm>
          <a:prstGeom prst="rect">
            <a:avLst/>
          </a:prstGeom>
          <a:noFill/>
          <a:ln w="0">
            <a:noFill/>
          </a:ln>
        </p:spPr>
        <p:style>
          <a:lnRef idx="0"/>
          <a:fillRef idx="0"/>
          <a:effectRef idx="0"/>
          <a:fontRef idx="minor"/>
        </p:style>
      </p:sp>
      <p:sp>
        <p:nvSpPr>
          <p:cNvPr id="234" name="CustomShape 2"/>
          <p:cNvSpPr/>
          <p:nvPr/>
        </p:nvSpPr>
        <p:spPr>
          <a:xfrm>
            <a:off x="438120" y="60228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802.15.4 2020 Cor1 Scope</a:t>
            </a:r>
            <a:endParaRPr b="0" lang="en-US" sz="4400" spc="-1" strike="noStrike">
              <a:latin typeface="Arial"/>
            </a:endParaRPr>
          </a:p>
        </p:txBody>
      </p:sp>
      <p:sp>
        <p:nvSpPr>
          <p:cNvPr id="235" name="CustomShape 3"/>
          <p:cNvSpPr/>
          <p:nvPr/>
        </p:nvSpPr>
        <p:spPr>
          <a:xfrm>
            <a:off x="457200" y="1604520"/>
            <a:ext cx="8220600" cy="3968640"/>
          </a:xfrm>
          <a:prstGeom prst="rect">
            <a:avLst/>
          </a:prstGeom>
          <a:noFill/>
          <a:ln w="0">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Project:</a:t>
            </a:r>
            <a:endParaRPr b="0" lang="en-US" sz="3200" spc="-1" strike="noStrike">
              <a:latin typeface="Arial"/>
            </a:endParaRPr>
          </a:p>
          <a:p>
            <a:pPr lvl="2" marL="648000" indent="-21528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This corrigendum addresses significant errors found in IEEE Std 802.15.4-2020 and its amendments.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6" name="CustomShape 1"/>
          <p:cNvSpPr/>
          <p:nvPr/>
        </p:nvSpPr>
        <p:spPr>
          <a:xfrm>
            <a:off x="685800" y="685440"/>
            <a:ext cx="7761960" cy="1056600"/>
          </a:xfrm>
          <a:prstGeom prst="rect">
            <a:avLst/>
          </a:prstGeom>
          <a:noFill/>
          <a:ln w="0">
            <a:noFill/>
          </a:ln>
        </p:spPr>
        <p:style>
          <a:lnRef idx="0"/>
          <a:fillRef idx="0"/>
          <a:effectRef idx="0"/>
          <a:fontRef idx="minor"/>
        </p:style>
      </p:sp>
      <p:sp>
        <p:nvSpPr>
          <p:cNvPr id="237" name="CustomShape 2"/>
          <p:cNvSpPr/>
          <p:nvPr/>
        </p:nvSpPr>
        <p:spPr>
          <a:xfrm>
            <a:off x="438120" y="602280"/>
            <a:ext cx="8220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en-US" sz="4400" spc="-1" strike="noStrike">
              <a:latin typeface="Arial"/>
            </a:endParaRPr>
          </a:p>
        </p:txBody>
      </p:sp>
      <p:sp>
        <p:nvSpPr>
          <p:cNvPr id="238" name="CustomShape 3"/>
          <p:cNvSpPr/>
          <p:nvPr/>
        </p:nvSpPr>
        <p:spPr>
          <a:xfrm>
            <a:off x="457200" y="1604520"/>
            <a:ext cx="8220600" cy="3968640"/>
          </a:xfrm>
          <a:prstGeom prst="rect">
            <a:avLst/>
          </a:prstGeom>
          <a:noFill/>
          <a:ln w="0">
            <a:noFill/>
          </a:ln>
        </p:spPr>
        <p:style>
          <a:lnRef idx="0"/>
          <a:fillRef idx="0"/>
          <a:effectRef idx="0"/>
          <a:fontRef idx="minor"/>
        </p:style>
        <p:txBody>
          <a:bodyPr lIns="0" rIns="0" tIns="0" bIns="0">
            <a:normAutofit/>
          </a:bodyPr>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Approved agenda, and minutes. </a:t>
            </a:r>
            <a:endParaRPr b="0" lang="en-US"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Forwarding document to standard association ballot</a:t>
            </a:r>
            <a:endParaRPr b="0" lang="en-US"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Formed a CRG</a:t>
            </a:r>
            <a:endParaRPr b="0" lang="en-US" sz="3200" spc="-1" strike="noStrike">
              <a:latin typeface="Arial"/>
            </a:endParaRPr>
          </a:p>
          <a:p>
            <a:pPr marL="432000" indent="-3171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Reviewed timeline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LB187 results</a:t>
            </a:r>
            <a:endParaRPr b="0" lang="en-US" sz="4400" spc="-1" strike="noStrike">
              <a:latin typeface="Arial"/>
            </a:endParaRPr>
          </a:p>
        </p:txBody>
      </p:sp>
      <p:sp>
        <p:nvSpPr>
          <p:cNvPr id="240" name="CustomShape 2"/>
          <p:cNvSpPr/>
          <p:nvPr/>
        </p:nvSpPr>
        <p:spPr>
          <a:xfrm>
            <a:off x="457200" y="1604520"/>
            <a:ext cx="8227080" cy="217332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Started Monday 27th of September, 2021</a:t>
            </a:r>
            <a:endParaRPr b="0" lang="en-US" sz="2800" spc="-1" strike="noStrike">
              <a:latin typeface="Arial"/>
            </a:endParaRPr>
          </a:p>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closed Wednesday 17th of November, 2021</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1"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69</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29</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LB188 results</a:t>
            </a:r>
            <a:endParaRPr b="0" lang="en-US" sz="4400" spc="-1" strike="noStrike">
              <a:latin typeface="Arial"/>
            </a:endParaRPr>
          </a:p>
        </p:txBody>
      </p:sp>
      <p:sp>
        <p:nvSpPr>
          <p:cNvPr id="243" name="CustomShape 2"/>
          <p:cNvSpPr/>
          <p:nvPr/>
        </p:nvSpPr>
        <p:spPr>
          <a:xfrm>
            <a:off x="457200" y="1604520"/>
            <a:ext cx="8227080" cy="217332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Started Sunday 28th of November, 2021</a:t>
            </a:r>
            <a:endParaRPr b="0" lang="en-US" sz="2800" spc="-1" strike="noStrike">
              <a:latin typeface="Arial"/>
            </a:endParaRPr>
          </a:p>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closed Monday 13th of December, 2021</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4"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98%</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2</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
          <p:cNvSpPr/>
          <p:nvPr/>
        </p:nvSpPr>
        <p:spPr>
          <a:xfrm>
            <a:off x="457200" y="273600"/>
            <a:ext cx="8227080" cy="11426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fi-FI" sz="4400" spc="-1" strike="noStrike">
                <a:solidFill>
                  <a:srgbClr val="000000"/>
                </a:solidFill>
                <a:latin typeface="Arial"/>
                <a:ea typeface="DejaVu Sans"/>
              </a:rPr>
              <a:t>LB189 results</a:t>
            </a:r>
            <a:endParaRPr b="0" lang="en-US" sz="4400" spc="-1" strike="noStrike">
              <a:latin typeface="Arial"/>
            </a:endParaRPr>
          </a:p>
        </p:txBody>
      </p:sp>
      <p:sp>
        <p:nvSpPr>
          <p:cNvPr id="246" name="CustomShape 2"/>
          <p:cNvSpPr/>
          <p:nvPr/>
        </p:nvSpPr>
        <p:spPr>
          <a:xfrm>
            <a:off x="457200" y="1604520"/>
            <a:ext cx="8227080" cy="2173320"/>
          </a:xfrm>
          <a:prstGeom prst="rect">
            <a:avLst/>
          </a:prstGeom>
          <a:noFill/>
          <a:ln w="0">
            <a:noFill/>
          </a:ln>
        </p:spPr>
        <p:style>
          <a:lnRef idx="0"/>
          <a:fillRef idx="0"/>
          <a:effectRef idx="0"/>
          <a:fontRef idx="minor"/>
        </p:style>
        <p:txBody>
          <a:bodyPr lIns="0" rIns="0" tIns="0" bIns="0">
            <a:normAutofit/>
          </a:bodyPr>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Started Saturday 18th of December, 2021</a:t>
            </a:r>
            <a:endParaRPr b="0" lang="en-US" sz="2800" spc="-1" strike="noStrike">
              <a:latin typeface="Arial"/>
            </a:endParaRPr>
          </a:p>
          <a:p>
            <a:pPr marL="432000" indent="-323280">
              <a:lnSpc>
                <a:spcPct val="100000"/>
              </a:lnSpc>
              <a:spcBef>
                <a:spcPts val="1417"/>
              </a:spcBef>
              <a:buClr>
                <a:srgbClr val="000000"/>
              </a:buClr>
              <a:buSzPct val="45000"/>
              <a:buFont typeface="Wingdings" charset="2"/>
              <a:buChar char=""/>
            </a:pPr>
            <a:r>
              <a:rPr b="0" lang="fi-FI" sz="2800" spc="-1" strike="noStrike">
                <a:solidFill>
                  <a:srgbClr val="000000"/>
                </a:solidFill>
                <a:latin typeface="Arial"/>
                <a:ea typeface="DejaVu Sans"/>
              </a:rPr>
              <a:t>LB closed Wednesday 12th of January, 2022</a:t>
            </a:r>
            <a:endParaRPr b="0" lang="en-US" sz="2800" spc="-1" strike="noStrike">
              <a:latin typeface="Arial"/>
            </a:endParaRPr>
          </a:p>
          <a:p>
            <a:pPr>
              <a:lnSpc>
                <a:spcPct val="100000"/>
              </a:lnSpc>
              <a:spcBef>
                <a:spcPts val="1417"/>
              </a:spcBef>
            </a:pPr>
            <a:endParaRPr b="0" lang="en-US" sz="2800" spc="-1" strike="noStrike">
              <a:latin typeface="Arial"/>
            </a:endParaRPr>
          </a:p>
        </p:txBody>
      </p:sp>
      <p:graphicFrame>
        <p:nvGraphicFramePr>
          <p:cNvPr id="247" name="Table 3"/>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fi-FI"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fi-FI"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fi-FI"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64%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70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6%</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fi-FI"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fi-FI"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fi-FI"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fi-FI" sz="1800" spc="-1" strike="noStrike">
                          <a:latin typeface="Arial"/>
                        </a:rPr>
                        <a:t>3</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TextShape 1"/>
          <p:cNvSpPr txBox="1"/>
          <p:nvPr/>
        </p:nvSpPr>
        <p:spPr>
          <a:xfrm>
            <a:off x="457200" y="273600"/>
            <a:ext cx="8227440" cy="1143000"/>
          </a:xfrm>
          <a:prstGeom prst="rect">
            <a:avLst/>
          </a:prstGeom>
          <a:noFill/>
          <a:ln w="0">
            <a:noFill/>
          </a:ln>
        </p:spPr>
        <p:txBody>
          <a:bodyPr lIns="0" rIns="0" tIns="0" bIns="0" anchor="ctr">
            <a:noAutofit/>
          </a:bodyPr>
          <a:p>
            <a:pPr algn="ctr">
              <a:lnSpc>
                <a:spcPct val="100000"/>
              </a:lnSpc>
            </a:pPr>
            <a:r>
              <a:rPr b="0" lang="en-IE" sz="4400" spc="-1" strike="noStrike">
                <a:latin typeface="Arial"/>
              </a:rPr>
              <a:t>LB190 results</a:t>
            </a:r>
            <a:endParaRPr b="0" lang="en-US" sz="4400" spc="-1" strike="noStrike">
              <a:latin typeface="Arial"/>
            </a:endParaRPr>
          </a:p>
        </p:txBody>
      </p:sp>
      <p:graphicFrame>
        <p:nvGraphicFramePr>
          <p:cNvPr id="249" name="Table 2"/>
          <p:cNvGraphicFramePr/>
          <p:nvPr/>
        </p:nvGraphicFramePr>
        <p:xfrm>
          <a:off x="1953360" y="3123720"/>
          <a:ext cx="4828680" cy="2671920"/>
        </p:xfrm>
        <a:graphic>
          <a:graphicData uri="http://schemas.openxmlformats.org/drawingml/2006/table">
            <a:tbl>
              <a:tblPr/>
              <a:tblGrid>
                <a:gridCol w="2373120"/>
                <a:gridCol w="1217160"/>
                <a:gridCol w="1238760"/>
              </a:tblGrid>
              <a:tr h="381600">
                <a:tc>
                  <a:txBody>
                    <a:bodyPr lIns="90000" rIns="90000">
                      <a:noAutofit/>
                    </a:bodyPr>
                    <a:p>
                      <a:pPr algn="r">
                        <a:lnSpc>
                          <a:spcPct val="100000"/>
                        </a:lnSpc>
                      </a:pPr>
                      <a:r>
                        <a:rPr b="0" lang="en-IE" sz="1800" spc="-1" strike="noStrike">
                          <a:latin typeface="Arial"/>
                        </a:rPr>
                        <a:t>Voters: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oAutofit/>
                    </a:bodyPr>
                    <a:p>
                      <a:pPr algn="ctr">
                        <a:lnSpc>
                          <a:spcPct val="100000"/>
                        </a:lnSpc>
                      </a:pPr>
                      <a:r>
                        <a:rPr b="0" lang="en-IE" sz="1800" spc="-1" strike="noStrike">
                          <a:latin typeface="Arial"/>
                        </a:rPr>
                        <a:t>115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81600">
                <a:tc>
                  <a:txBody>
                    <a:bodyPr lIns="90000" rIns="90000">
                      <a:noAutofit/>
                    </a:bodyPr>
                    <a:p>
                      <a:pPr algn="r">
                        <a:lnSpc>
                          <a:spcPct val="100000"/>
                        </a:lnSpc>
                      </a:pPr>
                      <a:r>
                        <a:rPr b="0" lang="en-IE" sz="1800" spc="-1" strike="noStrike">
                          <a:latin typeface="Arial"/>
                        </a:rPr>
                        <a:t>Voted:</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75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65%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Yes: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71</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100%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Abstain:</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4</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5%</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1600">
                <a:tc>
                  <a:txBody>
                    <a:bodyPr lIns="90000" rIns="90000">
                      <a:noAutofit/>
                    </a:bodyPr>
                    <a:p>
                      <a:pPr algn="r">
                        <a:lnSpc>
                          <a:spcPct val="100000"/>
                        </a:lnSpc>
                      </a:pPr>
                      <a:r>
                        <a:rPr b="0" lang="en-IE" sz="1800" spc="-1" strike="noStrike">
                          <a:latin typeface="Arial"/>
                        </a:rPr>
                        <a:t>No</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1600">
                <a:tc>
                  <a:txBody>
                    <a:bodyPr lIns="90000" rIns="90000">
                      <a:noAutofit/>
                    </a:bodyPr>
                    <a:p>
                      <a:pPr algn="r">
                        <a:lnSpc>
                          <a:spcPct val="100000"/>
                        </a:lnSpc>
                      </a:pPr>
                      <a:r>
                        <a:rPr b="0" lang="en-IE" sz="1800" spc="-1" strike="noStrike">
                          <a:latin typeface="Arial"/>
                        </a:rPr>
                        <a:t>Comments:</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Technical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oAutofit/>
                    </a:bodyPr>
                    <a:p>
                      <a:pPr algn="ctr">
                        <a:lnSpc>
                          <a:spcPct val="100000"/>
                        </a:lnSpc>
                      </a:pPr>
                      <a:r>
                        <a:rPr b="0" lang="en-IE" sz="1800" spc="-1" strike="noStrike">
                          <a:latin typeface="Arial"/>
                        </a:rPr>
                        <a:t>Editorial</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2680">
                <a:tc>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oAutofit/>
                    </a:bodyPr>
                    <a:p>
                      <a:pPr algn="ctr">
                        <a:lnSpc>
                          <a:spcPct val="100000"/>
                        </a:lnSpc>
                      </a:pPr>
                      <a:r>
                        <a:rPr b="0" lang="en-IE" sz="1800" spc="-1" strike="noStrike">
                          <a:latin typeface="Arial"/>
                        </a:rPr>
                        <a:t>0</a:t>
                      </a:r>
                      <a:endParaRPr b="0" lang="en-US" sz="1800" spc="-1" strike="noStrike">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
        <p:nvSpPr>
          <p:cNvPr id="250" name="CustomShape 3"/>
          <p:cNvSpPr/>
          <p:nvPr/>
        </p:nvSpPr>
        <p:spPr>
          <a:xfrm>
            <a:off x="457560" y="1604880"/>
            <a:ext cx="8227440" cy="217368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pPr>
            <a:r>
              <a:rPr b="0" lang="en-IE" sz="2800" spc="-1" strike="noStrike">
                <a:latin typeface="Arial"/>
              </a:rPr>
              <a:t>LB Started Tuesday 1</a:t>
            </a:r>
            <a:r>
              <a:rPr b="0" lang="en-IE" sz="2800" spc="-1" strike="noStrike" baseline="14000000">
                <a:latin typeface="Arial"/>
              </a:rPr>
              <a:t>st</a:t>
            </a:r>
            <a:r>
              <a:rPr b="0" lang="en-IE" sz="2800" spc="-1" strike="noStrike">
                <a:latin typeface="Arial"/>
              </a:rPr>
              <a:t> of February, 2022</a:t>
            </a:r>
            <a:endParaRPr b="0" lang="en-US" sz="2800" spc="-1" strike="noStrike">
              <a:latin typeface="Arial"/>
            </a:endParaRPr>
          </a:p>
          <a:p>
            <a:pPr marL="432000" indent="-323640">
              <a:lnSpc>
                <a:spcPct val="100000"/>
              </a:lnSpc>
              <a:spcBef>
                <a:spcPts val="1417"/>
              </a:spcBef>
              <a:buClr>
                <a:srgbClr val="000000"/>
              </a:buClr>
              <a:buSzPct val="45000"/>
              <a:buFont typeface="Wingdings" charset="2"/>
              <a:buChar char=""/>
            </a:pPr>
            <a:r>
              <a:rPr b="0" lang="en-IE" sz="2800" spc="-1" strike="noStrike">
                <a:latin typeface="Arial"/>
              </a:rPr>
              <a:t>LB closed Wednesday 16</a:t>
            </a:r>
            <a:r>
              <a:rPr b="0" lang="en-IE" sz="2800" spc="-1" strike="noStrike" baseline="14000000">
                <a:latin typeface="Arial"/>
              </a:rPr>
              <a:t>th</a:t>
            </a:r>
            <a:r>
              <a:rPr b="0" lang="en-IE" sz="2800" spc="-1" strike="noStrike">
                <a:latin typeface="Arial"/>
              </a:rPr>
              <a:t> of February, 2022</a:t>
            </a:r>
            <a:endParaRPr b="0" lang="en-US" sz="2800" spc="-1" strike="noStrike">
              <a:latin typeface="Arial"/>
            </a:endParaRPr>
          </a:p>
          <a:p>
            <a:pPr>
              <a:lnSpc>
                <a:spcPct val="100000"/>
              </a:lnSpc>
              <a:spcBef>
                <a:spcPts val="1417"/>
              </a:spcBef>
            </a:pP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CustomShape 1"/>
          <p:cNvSpPr/>
          <p:nvPr/>
        </p:nvSpPr>
        <p:spPr>
          <a:xfrm>
            <a:off x="457200" y="570960"/>
            <a:ext cx="8223480" cy="133992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Standard Association Ballot</a:t>
            </a:r>
            <a:endParaRPr b="0" lang="en-US" sz="4400" spc="-1" strike="noStrike">
              <a:latin typeface="Arial"/>
            </a:endParaRPr>
          </a:p>
        </p:txBody>
      </p:sp>
      <p:sp>
        <p:nvSpPr>
          <p:cNvPr id="252" name="CustomShape 2"/>
          <p:cNvSpPr/>
          <p:nvPr/>
        </p:nvSpPr>
        <p:spPr>
          <a:xfrm>
            <a:off x="457200" y="1928520"/>
            <a:ext cx="8223480" cy="3971520"/>
          </a:xfrm>
          <a:prstGeom prst="rect">
            <a:avLst/>
          </a:prstGeom>
          <a:noFill/>
          <a:ln w="0">
            <a:noFill/>
          </a:ln>
        </p:spPr>
        <p:style>
          <a:lnRef idx="0"/>
          <a:fillRef idx="0"/>
          <a:effectRef idx="0"/>
          <a:fontRef idx="minor"/>
        </p:style>
        <p:txBody>
          <a:bodyPr lIns="0" rIns="0" tIns="0" bIns="0">
            <a:normAutofit fontScale="91000"/>
          </a:bodyPr>
          <a:p>
            <a:pPr>
              <a:lnSpc>
                <a:spcPct val="100000"/>
              </a:lnSpc>
              <a:spcBef>
                <a:spcPts val="1417"/>
              </a:spcBef>
            </a:pPr>
            <a:r>
              <a:rPr b="0" lang="fi-FI" sz="3200" spc="-1" strike="noStrike">
                <a:solidFill>
                  <a:srgbClr val="000000"/>
                </a:solidFill>
                <a:latin typeface="Arial"/>
                <a:ea typeface="DejaVu Sans"/>
              </a:rPr>
              <a:t>Move that TG4 2020 Cor 1 formally request that 802.15 reviews and requests unconditional approval from the EC to submit P802.15.4-2020-Cor1_D04 to Standards Association ballot. </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Phil Beecher</a:t>
            </a:r>
            <a:endParaRPr b="0" lang="en-US" sz="3200" spc="-1" strike="noStrike">
              <a:latin typeface="Arial"/>
            </a:endParaRPr>
          </a:p>
          <a:p>
            <a:pPr marL="432000" indent="-3200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3195</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2022-03-14T21:28:14Z</dcterms:modified>
  <cp:revision>105</cp:revision>
  <dc:subject>IEEE 802.15.9ma</dc:subject>
  <dc:title>Closing for November</dc:title>
</cp:coreProperties>
</file>

<file path=docProps/custom.xml><?xml version="1.0" encoding="utf-8"?>
<Properties xmlns="http://schemas.openxmlformats.org/officeDocument/2006/custom-properties" xmlns:vt="http://schemas.openxmlformats.org/officeDocument/2006/docPropsVTypes"/>
</file>