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6"/>
  </p:notesMasterIdLst>
  <p:handoutMasterIdLst>
    <p:handoutMasterId r:id="rId27"/>
  </p:handoutMasterIdLst>
  <p:sldIdLst>
    <p:sldId id="259" r:id="rId2"/>
    <p:sldId id="1021" r:id="rId3"/>
    <p:sldId id="963" r:id="rId4"/>
    <p:sldId id="938" r:id="rId5"/>
    <p:sldId id="260" r:id="rId6"/>
    <p:sldId id="261" r:id="rId7"/>
    <p:sldId id="263" r:id="rId8"/>
    <p:sldId id="262" r:id="rId9"/>
    <p:sldId id="283" r:id="rId10"/>
    <p:sldId id="284" r:id="rId11"/>
    <p:sldId id="287" r:id="rId12"/>
    <p:sldId id="944" r:id="rId13"/>
    <p:sldId id="289" r:id="rId14"/>
    <p:sldId id="1017" r:id="rId15"/>
    <p:sldId id="990" r:id="rId16"/>
    <p:sldId id="1003" r:id="rId17"/>
    <p:sldId id="1027" r:id="rId18"/>
    <p:sldId id="1028" r:id="rId19"/>
    <p:sldId id="1026" r:id="rId20"/>
    <p:sldId id="1029" r:id="rId21"/>
    <p:sldId id="256" r:id="rId22"/>
    <p:sldId id="965" r:id="rId23"/>
    <p:sldId id="314" r:id="rId24"/>
    <p:sldId id="985" r:id="rId25"/>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410" autoAdjust="0"/>
    <p:restoredTop sz="96869" autoAdjust="0"/>
  </p:normalViewPr>
  <p:slideViewPr>
    <p:cSldViewPr>
      <p:cViewPr varScale="1">
        <p:scale>
          <a:sx n="114" d="100"/>
          <a:sy n="114" d="100"/>
        </p:scale>
        <p:origin x="138" y="1032"/>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March_2022</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84084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doc.:IEEE802.15-22-00134r2</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March_2022</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22/15-22-0112-00-016t-call-for-contributions-towards-tg16t-draft.docx" TargetMode="External"/><Relationship Id="rId2" Type="http://schemas.openxmlformats.org/officeDocument/2006/relationships/hyperlink" Target="https://mentor.ieee.org/802.15/dcn/22/15-22-0033-00-016t-802-16t-system-requirements-documen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22/15-22-0081-01-016t-example-draft-amendment-for-16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epri.webex.com/epri/globalcallin.php?MTID=maa68b460db920f4124bf7b377f962a25" TargetMode="External"/><Relationship Id="rId3" Type="http://schemas.openxmlformats.org/officeDocument/2006/relationships/hyperlink" Target="sip:24245865235@epri.webex.com" TargetMode="External"/><Relationship Id="rId7" Type="http://schemas.openxmlformats.org/officeDocument/2006/relationships/hyperlink" Target="sip:24212275141@epri.webex.com" TargetMode="External"/><Relationship Id="rId2" Type="http://schemas.openxmlformats.org/officeDocument/2006/relationships/hyperlink" Target="https://epri.webex.com/epri/j.php?MTID=me61580d5c8c0e7328ca083e34ff7aa4a" TargetMode="External"/><Relationship Id="rId1" Type="http://schemas.openxmlformats.org/officeDocument/2006/relationships/slideLayout" Target="../slideLayouts/slideLayout2.xml"/><Relationship Id="rId6" Type="http://schemas.openxmlformats.org/officeDocument/2006/relationships/hyperlink" Target="https://epri.webex.com/epri/j.php?MTID=m03aeb2dee3ce5d42a20e7060f0c21dfd" TargetMode="External"/><Relationship Id="rId5" Type="http://schemas.openxmlformats.org/officeDocument/2006/relationships/hyperlink" Target="https://www.webex.com/pdf/tollfree_restrictions.pdf" TargetMode="External"/><Relationship Id="rId4" Type="http://schemas.openxmlformats.org/officeDocument/2006/relationships/hyperlink" Target="https://epri.webex.com/epri/globalcallin.php?MTID=mff4abb863cec7c0565407e5ef7773bf3"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March 2022 Plenary Meeting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2022-03-07</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March_2022</a:t>
            </a:r>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March_2022</a:t>
            </a:r>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March_2022</a:t>
            </a:r>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March_2022</a:t>
            </a:r>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C6F4-CBCE-42F6-8843-B089D5776ECB}"/>
              </a:ext>
            </a:extLst>
          </p:cNvPr>
          <p:cNvSpPr>
            <a:spLocks noGrp="1"/>
          </p:cNvSpPr>
          <p:nvPr>
            <p:ph type="title"/>
          </p:nvPr>
        </p:nvSpPr>
        <p:spPr/>
        <p:txBody>
          <a:bodyPr/>
          <a:lstStyle/>
          <a:p>
            <a:r>
              <a:rPr lang="en-US" dirty="0"/>
              <a:t>Status Update</a:t>
            </a:r>
          </a:p>
        </p:txBody>
      </p:sp>
      <p:sp>
        <p:nvSpPr>
          <p:cNvPr id="3" name="Content Placeholder 2">
            <a:extLst>
              <a:ext uri="{FF2B5EF4-FFF2-40B4-BE49-F238E27FC236}">
                <a16:creationId xmlns:a16="http://schemas.microsoft.com/office/drawing/2014/main" id="{601E0268-1926-421A-A2E6-85F621B10F35}"/>
              </a:ext>
            </a:extLst>
          </p:cNvPr>
          <p:cNvSpPr>
            <a:spLocks noGrp="1"/>
          </p:cNvSpPr>
          <p:nvPr>
            <p:ph idx="1"/>
          </p:nvPr>
        </p:nvSpPr>
        <p:spPr/>
        <p:txBody>
          <a:bodyPr>
            <a:normAutofit/>
          </a:bodyPr>
          <a:lstStyle/>
          <a:p>
            <a:r>
              <a:rPr lang="en-US" dirty="0"/>
              <a:t>SRD Status</a:t>
            </a:r>
            <a:endParaRPr lang="en-US" dirty="0">
              <a:highlight>
                <a:srgbClr val="FFFF00"/>
              </a:highlight>
            </a:endParaRPr>
          </a:p>
          <a:p>
            <a:r>
              <a:rPr lang="en-US" dirty="0">
                <a:highlight>
                  <a:srgbClr val="FFFF00"/>
                </a:highlight>
              </a:rPr>
              <a:t>Approved clean version with 2022 number is </a:t>
            </a:r>
            <a:r>
              <a:rPr lang="en-US" dirty="0">
                <a:highlight>
                  <a:srgbClr val="FFFF00"/>
                </a:highlight>
                <a:hlinkClick r:id="rId2"/>
              </a:rPr>
              <a:t>802.15-22-0033r</a:t>
            </a:r>
            <a:r>
              <a:rPr lang="en-US" dirty="0">
                <a:highlight>
                  <a:srgbClr val="FFFF00"/>
                </a:highlight>
              </a:rPr>
              <a:t>3</a:t>
            </a:r>
          </a:p>
          <a:p>
            <a:endParaRPr lang="en-US" dirty="0">
              <a:highlight>
                <a:srgbClr val="FFFF00"/>
              </a:highlight>
            </a:endParaRPr>
          </a:p>
          <a:p>
            <a:r>
              <a:rPr lang="en-US" dirty="0"/>
              <a:t>SDD Status</a:t>
            </a:r>
          </a:p>
          <a:p>
            <a:r>
              <a:rPr lang="en-US" dirty="0">
                <a:highlight>
                  <a:srgbClr val="FFFF00"/>
                </a:highlight>
              </a:rPr>
              <a:t>Approved clean version with 2022 number </a:t>
            </a:r>
            <a:r>
              <a:rPr lang="en-US" dirty="0"/>
              <a:t>is 802.15-22-0084r2</a:t>
            </a:r>
          </a:p>
          <a:p>
            <a:endParaRPr lang="en-US" dirty="0"/>
          </a:p>
          <a:p>
            <a:r>
              <a:rPr lang="en-US" dirty="0"/>
              <a:t>Released Call for Contributions for Draft – </a:t>
            </a:r>
            <a:r>
              <a:rPr lang="en-US" dirty="0">
                <a:hlinkClick r:id="rId3"/>
              </a:rPr>
              <a:t>802.15-22-0112r0</a:t>
            </a:r>
            <a:endParaRPr lang="en-US" dirty="0"/>
          </a:p>
          <a:p>
            <a:endParaRPr lang="en-US" dirty="0"/>
          </a:p>
          <a:p>
            <a:endParaRPr lang="en-US" dirty="0"/>
          </a:p>
        </p:txBody>
      </p:sp>
      <p:sp>
        <p:nvSpPr>
          <p:cNvPr id="4" name="Date Placeholder 3">
            <a:extLst>
              <a:ext uri="{FF2B5EF4-FFF2-40B4-BE49-F238E27FC236}">
                <a16:creationId xmlns:a16="http://schemas.microsoft.com/office/drawing/2014/main" id="{447C9541-5F08-469C-B29A-F02BE1012D6E}"/>
              </a:ext>
            </a:extLst>
          </p:cNvPr>
          <p:cNvSpPr>
            <a:spLocks noGrp="1"/>
          </p:cNvSpPr>
          <p:nvPr>
            <p:ph type="dt" sz="half" idx="10"/>
          </p:nvPr>
        </p:nvSpPr>
        <p:spPr/>
        <p:txBody>
          <a:bodyPr/>
          <a:lstStyle/>
          <a:p>
            <a:r>
              <a:rPr lang="en-US" dirty="0"/>
              <a:t>February_2022</a:t>
            </a:r>
          </a:p>
        </p:txBody>
      </p:sp>
      <p:sp>
        <p:nvSpPr>
          <p:cNvPr id="5" name="Footer Placeholder 4">
            <a:extLst>
              <a:ext uri="{FF2B5EF4-FFF2-40B4-BE49-F238E27FC236}">
                <a16:creationId xmlns:a16="http://schemas.microsoft.com/office/drawing/2014/main" id="{AD9CEE63-DBF4-4A1D-A49C-19CA62BD3B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4051AA2-914A-471E-B930-12F45AECDA56}"/>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588745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March</a:t>
            </a:r>
          </a:p>
        </p:txBody>
      </p:sp>
      <p:sp>
        <p:nvSpPr>
          <p:cNvPr id="7" name="TextBox 6">
            <a:extLst>
              <a:ext uri="{FF2B5EF4-FFF2-40B4-BE49-F238E27FC236}">
                <a16:creationId xmlns:a16="http://schemas.microsoft.com/office/drawing/2014/main" id="{0AD9B2E6-ED72-4CAA-A681-D399EC73124D}"/>
              </a:ext>
            </a:extLst>
          </p:cNvPr>
          <p:cNvSpPr txBox="1"/>
          <p:nvPr/>
        </p:nvSpPr>
        <p:spPr>
          <a:xfrm>
            <a:off x="304800" y="1524000"/>
            <a:ext cx="958724" cy="369332"/>
          </a:xfrm>
          <a:prstGeom prst="rect">
            <a:avLst/>
          </a:prstGeom>
          <a:noFill/>
        </p:spPr>
        <p:txBody>
          <a:bodyPr wrap="none" rtlCol="0">
            <a:spAutoFit/>
          </a:bodyPr>
          <a:lstStyle/>
          <a:p>
            <a:r>
              <a:rPr lang="en-US" dirty="0"/>
              <a:t>March 8</a:t>
            </a:r>
          </a:p>
        </p:txBody>
      </p:sp>
      <p:sp>
        <p:nvSpPr>
          <p:cNvPr id="8" name="TextBox 7">
            <a:extLst>
              <a:ext uri="{FF2B5EF4-FFF2-40B4-BE49-F238E27FC236}">
                <a16:creationId xmlns:a16="http://schemas.microsoft.com/office/drawing/2014/main" id="{91392FD5-1241-4827-BC53-81CA07240F10}"/>
              </a:ext>
            </a:extLst>
          </p:cNvPr>
          <p:cNvSpPr txBox="1"/>
          <p:nvPr/>
        </p:nvSpPr>
        <p:spPr>
          <a:xfrm>
            <a:off x="286692" y="3779574"/>
            <a:ext cx="1075744" cy="369332"/>
          </a:xfrm>
          <a:prstGeom prst="rect">
            <a:avLst/>
          </a:prstGeom>
          <a:noFill/>
        </p:spPr>
        <p:txBody>
          <a:bodyPr wrap="none" rtlCol="0">
            <a:spAutoFit/>
          </a:bodyPr>
          <a:lstStyle/>
          <a:p>
            <a:r>
              <a:rPr lang="en-US" dirty="0"/>
              <a:t>March 15</a:t>
            </a:r>
          </a:p>
        </p:txBody>
      </p:sp>
      <p:graphicFrame>
        <p:nvGraphicFramePr>
          <p:cNvPr id="4" name="Table 3">
            <a:extLst>
              <a:ext uri="{FF2B5EF4-FFF2-40B4-BE49-F238E27FC236}">
                <a16:creationId xmlns:a16="http://schemas.microsoft.com/office/drawing/2014/main" id="{294F29A3-40AA-4B34-A519-9BC9E66584B5}"/>
              </a:ext>
            </a:extLst>
          </p:cNvPr>
          <p:cNvGraphicFramePr>
            <a:graphicFrameLocks noGrp="1"/>
          </p:cNvGraphicFramePr>
          <p:nvPr>
            <p:extLst>
              <p:ext uri="{D42A27DB-BD31-4B8C-83A1-F6EECF244321}">
                <p14:modId xmlns:p14="http://schemas.microsoft.com/office/powerpoint/2010/main" val="3953734655"/>
              </p:ext>
            </p:extLst>
          </p:nvPr>
        </p:nvGraphicFramePr>
        <p:xfrm>
          <a:off x="784162" y="2025579"/>
          <a:ext cx="10515603" cy="1188720"/>
        </p:xfrm>
        <a:graphic>
          <a:graphicData uri="http://schemas.openxmlformats.org/drawingml/2006/table">
            <a:tbl>
              <a:tblPr/>
              <a:tblGrid>
                <a:gridCol w="1502229">
                  <a:extLst>
                    <a:ext uri="{9D8B030D-6E8A-4147-A177-3AD203B41FA5}">
                      <a16:colId xmlns:a16="http://schemas.microsoft.com/office/drawing/2014/main" val="3012996591"/>
                    </a:ext>
                  </a:extLst>
                </a:gridCol>
                <a:gridCol w="1502229">
                  <a:extLst>
                    <a:ext uri="{9D8B030D-6E8A-4147-A177-3AD203B41FA5}">
                      <a16:colId xmlns:a16="http://schemas.microsoft.com/office/drawing/2014/main" val="160014388"/>
                    </a:ext>
                  </a:extLst>
                </a:gridCol>
                <a:gridCol w="1164380">
                  <a:extLst>
                    <a:ext uri="{9D8B030D-6E8A-4147-A177-3AD203B41FA5}">
                      <a16:colId xmlns:a16="http://schemas.microsoft.com/office/drawing/2014/main" val="2712221304"/>
                    </a:ext>
                  </a:extLst>
                </a:gridCol>
                <a:gridCol w="1600200">
                  <a:extLst>
                    <a:ext uri="{9D8B030D-6E8A-4147-A177-3AD203B41FA5}">
                      <a16:colId xmlns:a16="http://schemas.microsoft.com/office/drawing/2014/main" val="2369245159"/>
                    </a:ext>
                  </a:extLst>
                </a:gridCol>
                <a:gridCol w="1742107">
                  <a:extLst>
                    <a:ext uri="{9D8B030D-6E8A-4147-A177-3AD203B41FA5}">
                      <a16:colId xmlns:a16="http://schemas.microsoft.com/office/drawing/2014/main" val="2499168017"/>
                    </a:ext>
                  </a:extLst>
                </a:gridCol>
                <a:gridCol w="1502229">
                  <a:extLst>
                    <a:ext uri="{9D8B030D-6E8A-4147-A177-3AD203B41FA5}">
                      <a16:colId xmlns:a16="http://schemas.microsoft.com/office/drawing/2014/main" val="122747098"/>
                    </a:ext>
                  </a:extLst>
                </a:gridCol>
                <a:gridCol w="1502229">
                  <a:extLst>
                    <a:ext uri="{9D8B030D-6E8A-4147-A177-3AD203B41FA5}">
                      <a16:colId xmlns:a16="http://schemas.microsoft.com/office/drawing/2014/main" val="608854941"/>
                    </a:ext>
                  </a:extLst>
                </a:gridCol>
              </a:tblGrid>
              <a:tr h="1188720">
                <a:tc>
                  <a:txBody>
                    <a:bodyPr/>
                    <a:lstStyle/>
                    <a:p>
                      <a:r>
                        <a:rPr lang="en-US" sz="1800"/>
                        <a:t>2022</a:t>
                      </a:r>
                    </a:p>
                  </a:txBody>
                  <a:tcPr anchor="ctr">
                    <a:lnL>
                      <a:noFill/>
                    </a:lnL>
                    <a:lnR>
                      <a:noFill/>
                    </a:lnR>
                    <a:lnT>
                      <a:noFill/>
                    </a:lnT>
                    <a:lnB>
                      <a:noFill/>
                    </a:lnB>
                  </a:tcPr>
                </a:tc>
                <a:tc>
                  <a:txBody>
                    <a:bodyPr/>
                    <a:lstStyle/>
                    <a:p>
                      <a:r>
                        <a:rPr lang="en-US" sz="1800"/>
                        <a:t>135</a:t>
                      </a:r>
                    </a:p>
                  </a:txBody>
                  <a:tcPr anchor="ctr">
                    <a:lnL>
                      <a:noFill/>
                    </a:lnL>
                    <a:lnR>
                      <a:noFill/>
                    </a:lnR>
                    <a:lnT>
                      <a:noFill/>
                    </a:lnT>
                    <a:lnB>
                      <a:noFill/>
                    </a:lnB>
                  </a:tcPr>
                </a:tc>
                <a:tc>
                  <a:txBody>
                    <a:bodyPr/>
                    <a:lstStyle/>
                    <a:p>
                      <a:r>
                        <a:rPr lang="en-US" sz="1800"/>
                        <a:t>1</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PHY Layer Design Considerations</a:t>
                      </a:r>
                    </a:p>
                  </a:txBody>
                  <a:tcPr anchor="ctr">
                    <a:lnL>
                      <a:noFill/>
                    </a:lnL>
                    <a:lnR>
                      <a:noFill/>
                    </a:lnR>
                    <a:lnT>
                      <a:noFill/>
                    </a:lnT>
                    <a:lnB>
                      <a:noFill/>
                    </a:lnB>
                  </a:tcPr>
                </a:tc>
                <a:tc>
                  <a:txBody>
                    <a:bodyPr/>
                    <a:lstStyle/>
                    <a:p>
                      <a:r>
                        <a:rPr lang="en-US" sz="1800"/>
                        <a:t>Menashe Shahar (Ondas)</a:t>
                      </a:r>
                    </a:p>
                  </a:txBody>
                  <a:tcPr anchor="ctr">
                    <a:lnL>
                      <a:noFill/>
                    </a:lnL>
                    <a:lnR>
                      <a:noFill/>
                    </a:lnR>
                    <a:lnT>
                      <a:noFill/>
                    </a:lnT>
                    <a:lnB>
                      <a:noFill/>
                    </a:lnB>
                  </a:tcPr>
                </a:tc>
                <a:tc>
                  <a:txBody>
                    <a:bodyPr/>
                    <a:lstStyle/>
                    <a:p>
                      <a:r>
                        <a:rPr lang="en-US" sz="1800" dirty="0"/>
                        <a:t>08-Mar-2022 12:17:09 ET</a:t>
                      </a:r>
                    </a:p>
                  </a:txBody>
                  <a:tcPr anchor="ctr">
                    <a:lnL>
                      <a:noFill/>
                    </a:lnL>
                    <a:lnR>
                      <a:noFill/>
                    </a:lnR>
                    <a:lnT>
                      <a:noFill/>
                    </a:lnT>
                    <a:lnB>
                      <a:noFill/>
                    </a:lnB>
                  </a:tcPr>
                </a:tc>
                <a:extLst>
                  <a:ext uri="{0D108BD9-81ED-4DB2-BD59-A6C34878D82A}">
                    <a16:rowId xmlns:a16="http://schemas.microsoft.com/office/drawing/2014/main" val="894608618"/>
                  </a:ext>
                </a:extLst>
              </a:tr>
            </a:tbl>
          </a:graphicData>
        </a:graphic>
      </p:graphicFrame>
      <p:graphicFrame>
        <p:nvGraphicFramePr>
          <p:cNvPr id="3" name="Table 2">
            <a:extLst>
              <a:ext uri="{FF2B5EF4-FFF2-40B4-BE49-F238E27FC236}">
                <a16:creationId xmlns:a16="http://schemas.microsoft.com/office/drawing/2014/main" id="{301ABBA7-5F07-4224-A0B0-89E73C621175}"/>
              </a:ext>
            </a:extLst>
          </p:cNvPr>
          <p:cNvGraphicFramePr>
            <a:graphicFrameLocks noGrp="1"/>
          </p:cNvGraphicFramePr>
          <p:nvPr>
            <p:extLst>
              <p:ext uri="{D42A27DB-BD31-4B8C-83A1-F6EECF244321}">
                <p14:modId xmlns:p14="http://schemas.microsoft.com/office/powerpoint/2010/main" val="2700544663"/>
              </p:ext>
            </p:extLst>
          </p:nvPr>
        </p:nvGraphicFramePr>
        <p:xfrm>
          <a:off x="304800" y="4133666"/>
          <a:ext cx="11810998" cy="1188720"/>
        </p:xfrm>
        <a:graphic>
          <a:graphicData uri="http://schemas.openxmlformats.org/drawingml/2006/table">
            <a:tbl>
              <a:tblPr/>
              <a:tblGrid>
                <a:gridCol w="1474070">
                  <a:extLst>
                    <a:ext uri="{9D8B030D-6E8A-4147-A177-3AD203B41FA5}">
                      <a16:colId xmlns:a16="http://schemas.microsoft.com/office/drawing/2014/main" val="2179223487"/>
                    </a:ext>
                  </a:extLst>
                </a:gridCol>
                <a:gridCol w="1150597">
                  <a:extLst>
                    <a:ext uri="{9D8B030D-6E8A-4147-A177-3AD203B41FA5}">
                      <a16:colId xmlns:a16="http://schemas.microsoft.com/office/drawing/2014/main" val="1807935431"/>
                    </a:ext>
                  </a:extLst>
                </a:gridCol>
                <a:gridCol w="1312333">
                  <a:extLst>
                    <a:ext uri="{9D8B030D-6E8A-4147-A177-3AD203B41FA5}">
                      <a16:colId xmlns:a16="http://schemas.microsoft.com/office/drawing/2014/main" val="3659666610"/>
                    </a:ext>
                  </a:extLst>
                </a:gridCol>
                <a:gridCol w="1312333">
                  <a:extLst>
                    <a:ext uri="{9D8B030D-6E8A-4147-A177-3AD203B41FA5}">
                      <a16:colId xmlns:a16="http://schemas.microsoft.com/office/drawing/2014/main" val="1718809669"/>
                    </a:ext>
                  </a:extLst>
                </a:gridCol>
                <a:gridCol w="1312333">
                  <a:extLst>
                    <a:ext uri="{9D8B030D-6E8A-4147-A177-3AD203B41FA5}">
                      <a16:colId xmlns:a16="http://schemas.microsoft.com/office/drawing/2014/main" val="1092215218"/>
                    </a:ext>
                  </a:extLst>
                </a:gridCol>
                <a:gridCol w="1312333">
                  <a:extLst>
                    <a:ext uri="{9D8B030D-6E8A-4147-A177-3AD203B41FA5}">
                      <a16:colId xmlns:a16="http://schemas.microsoft.com/office/drawing/2014/main" val="3076406648"/>
                    </a:ext>
                  </a:extLst>
                </a:gridCol>
                <a:gridCol w="1312333">
                  <a:extLst>
                    <a:ext uri="{9D8B030D-6E8A-4147-A177-3AD203B41FA5}">
                      <a16:colId xmlns:a16="http://schemas.microsoft.com/office/drawing/2014/main" val="1476720370"/>
                    </a:ext>
                  </a:extLst>
                </a:gridCol>
                <a:gridCol w="1312333">
                  <a:extLst>
                    <a:ext uri="{9D8B030D-6E8A-4147-A177-3AD203B41FA5}">
                      <a16:colId xmlns:a16="http://schemas.microsoft.com/office/drawing/2014/main" val="2762735798"/>
                    </a:ext>
                  </a:extLst>
                </a:gridCol>
                <a:gridCol w="1312333">
                  <a:extLst>
                    <a:ext uri="{9D8B030D-6E8A-4147-A177-3AD203B41FA5}">
                      <a16:colId xmlns:a16="http://schemas.microsoft.com/office/drawing/2014/main" val="1797887881"/>
                    </a:ext>
                  </a:extLst>
                </a:gridCol>
              </a:tblGrid>
              <a:tr h="0">
                <a:tc>
                  <a:txBody>
                    <a:bodyPr/>
                    <a:lstStyle/>
                    <a:p>
                      <a:r>
                        <a:rPr lang="en-US"/>
                        <a:t>14-Mar-2022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84</a:t>
                      </a:r>
                    </a:p>
                  </a:txBody>
                  <a:tcPr anchor="ctr">
                    <a:lnL>
                      <a:noFill/>
                    </a:lnL>
                    <a:lnR>
                      <a:noFill/>
                    </a:lnR>
                    <a:lnT>
                      <a:noFill/>
                    </a:lnT>
                    <a:lnB>
                      <a:noFill/>
                    </a:lnB>
                  </a:tcPr>
                </a:tc>
                <a:tc>
                  <a:txBody>
                    <a:bodyPr/>
                    <a:lstStyle/>
                    <a:p>
                      <a:r>
                        <a:rPr lang="en-US"/>
                        <a:t>2</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802.16t System Description Document</a:t>
                      </a:r>
                    </a:p>
                  </a:txBody>
                  <a:tcPr anchor="ctr">
                    <a:lnL>
                      <a:noFill/>
                    </a:lnL>
                    <a:lnR>
                      <a:noFill/>
                    </a:lnR>
                    <a:lnT>
                      <a:noFill/>
                    </a:lnT>
                    <a:lnB>
                      <a:noFill/>
                    </a:lnB>
                  </a:tcPr>
                </a:tc>
                <a:tc>
                  <a:txBody>
                    <a:bodyPr/>
                    <a:lstStyle/>
                    <a:p>
                      <a:r>
                        <a:rPr lang="en-US"/>
                        <a:t>Menashe Shahar (Ondas)</a:t>
                      </a:r>
                    </a:p>
                  </a:txBody>
                  <a:tcPr anchor="ctr">
                    <a:lnL>
                      <a:noFill/>
                    </a:lnL>
                    <a:lnR>
                      <a:noFill/>
                    </a:lnR>
                    <a:lnT>
                      <a:noFill/>
                    </a:lnT>
                    <a:lnB>
                      <a:noFill/>
                    </a:lnB>
                  </a:tcPr>
                </a:tc>
                <a:tc>
                  <a:txBody>
                    <a:bodyPr/>
                    <a:lstStyle/>
                    <a:p>
                      <a:r>
                        <a:rPr lang="en-US" dirty="0"/>
                        <a:t>14-Mar-2022 19:18:17 ET</a:t>
                      </a:r>
                    </a:p>
                  </a:txBody>
                  <a:tcPr anchor="ctr">
                    <a:lnL>
                      <a:noFill/>
                    </a:lnL>
                    <a:lnR>
                      <a:noFill/>
                    </a:lnR>
                    <a:lnT>
                      <a:noFill/>
                    </a:lnT>
                    <a:lnB>
                      <a:noFill/>
                    </a:lnB>
                  </a:tcPr>
                </a:tc>
                <a:tc>
                  <a:txBody>
                    <a:bodyPr/>
                    <a:lstStyle/>
                    <a:p>
                      <a:endParaRPr lang="en-US" dirty="0"/>
                    </a:p>
                  </a:txBody>
                  <a:tcPr anchor="ctr">
                    <a:lnL>
                      <a:noFill/>
                    </a:lnL>
                    <a:lnR>
                      <a:noFill/>
                    </a:lnR>
                    <a:lnT>
                      <a:noFill/>
                    </a:lnT>
                    <a:lnB>
                      <a:noFill/>
                    </a:lnB>
                  </a:tcPr>
                </a:tc>
                <a:extLst>
                  <a:ext uri="{0D108BD9-81ED-4DB2-BD59-A6C34878D82A}">
                    <a16:rowId xmlns:a16="http://schemas.microsoft.com/office/drawing/2014/main" val="3527984478"/>
                  </a:ext>
                </a:extLst>
              </a:tr>
            </a:tbl>
          </a:graphicData>
        </a:graphic>
      </p:graphicFrame>
      <p:graphicFrame>
        <p:nvGraphicFramePr>
          <p:cNvPr id="6" name="Table 5">
            <a:extLst>
              <a:ext uri="{FF2B5EF4-FFF2-40B4-BE49-F238E27FC236}">
                <a16:creationId xmlns:a16="http://schemas.microsoft.com/office/drawing/2014/main" id="{030F8BA6-805C-450C-A3A2-CC453CD8FAD3}"/>
              </a:ext>
            </a:extLst>
          </p:cNvPr>
          <p:cNvGraphicFramePr>
            <a:graphicFrameLocks noGrp="1"/>
          </p:cNvGraphicFramePr>
          <p:nvPr>
            <p:extLst>
              <p:ext uri="{D42A27DB-BD31-4B8C-83A1-F6EECF244321}">
                <p14:modId xmlns:p14="http://schemas.microsoft.com/office/powerpoint/2010/main" val="3830551940"/>
              </p:ext>
            </p:extLst>
          </p:nvPr>
        </p:nvGraphicFramePr>
        <p:xfrm>
          <a:off x="228600" y="5257800"/>
          <a:ext cx="11582400" cy="1188720"/>
        </p:xfrm>
        <a:graphic>
          <a:graphicData uri="http://schemas.openxmlformats.org/drawingml/2006/table">
            <a:tbl>
              <a:tblPr/>
              <a:tblGrid>
                <a:gridCol w="1447800">
                  <a:extLst>
                    <a:ext uri="{9D8B030D-6E8A-4147-A177-3AD203B41FA5}">
                      <a16:colId xmlns:a16="http://schemas.microsoft.com/office/drawing/2014/main" val="3942397204"/>
                    </a:ext>
                  </a:extLst>
                </a:gridCol>
                <a:gridCol w="1447800">
                  <a:extLst>
                    <a:ext uri="{9D8B030D-6E8A-4147-A177-3AD203B41FA5}">
                      <a16:colId xmlns:a16="http://schemas.microsoft.com/office/drawing/2014/main" val="582347779"/>
                    </a:ext>
                  </a:extLst>
                </a:gridCol>
                <a:gridCol w="1447800">
                  <a:extLst>
                    <a:ext uri="{9D8B030D-6E8A-4147-A177-3AD203B41FA5}">
                      <a16:colId xmlns:a16="http://schemas.microsoft.com/office/drawing/2014/main" val="310799789"/>
                    </a:ext>
                  </a:extLst>
                </a:gridCol>
                <a:gridCol w="1066800">
                  <a:extLst>
                    <a:ext uri="{9D8B030D-6E8A-4147-A177-3AD203B41FA5}">
                      <a16:colId xmlns:a16="http://schemas.microsoft.com/office/drawing/2014/main" val="1229606923"/>
                    </a:ext>
                  </a:extLst>
                </a:gridCol>
                <a:gridCol w="1295400">
                  <a:extLst>
                    <a:ext uri="{9D8B030D-6E8A-4147-A177-3AD203B41FA5}">
                      <a16:colId xmlns:a16="http://schemas.microsoft.com/office/drawing/2014/main" val="4193929188"/>
                    </a:ext>
                  </a:extLst>
                </a:gridCol>
                <a:gridCol w="1600200">
                  <a:extLst>
                    <a:ext uri="{9D8B030D-6E8A-4147-A177-3AD203B41FA5}">
                      <a16:colId xmlns:a16="http://schemas.microsoft.com/office/drawing/2014/main" val="3077747034"/>
                    </a:ext>
                  </a:extLst>
                </a:gridCol>
                <a:gridCol w="1828800">
                  <a:extLst>
                    <a:ext uri="{9D8B030D-6E8A-4147-A177-3AD203B41FA5}">
                      <a16:colId xmlns:a16="http://schemas.microsoft.com/office/drawing/2014/main" val="1946926159"/>
                    </a:ext>
                  </a:extLst>
                </a:gridCol>
                <a:gridCol w="1447800">
                  <a:extLst>
                    <a:ext uri="{9D8B030D-6E8A-4147-A177-3AD203B41FA5}">
                      <a16:colId xmlns:a16="http://schemas.microsoft.com/office/drawing/2014/main" val="2023509683"/>
                    </a:ext>
                  </a:extLst>
                </a:gridCol>
              </a:tblGrid>
              <a:tr h="0">
                <a:tc>
                  <a:txBody>
                    <a:bodyPr/>
                    <a:lstStyle/>
                    <a:p>
                      <a:r>
                        <a:rPr lang="en-US" dirty="0"/>
                        <a:t>14-Mar-2022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33</a:t>
                      </a:r>
                    </a:p>
                  </a:txBody>
                  <a:tcPr anchor="ctr">
                    <a:lnL>
                      <a:noFill/>
                    </a:lnL>
                    <a:lnR>
                      <a:noFill/>
                    </a:lnR>
                    <a:lnT>
                      <a:noFill/>
                    </a:lnT>
                    <a:lnB>
                      <a:noFill/>
                    </a:lnB>
                  </a:tcPr>
                </a:tc>
                <a:tc>
                  <a:txBody>
                    <a:bodyPr/>
                    <a:lstStyle/>
                    <a:p>
                      <a:r>
                        <a:rPr lang="en-US"/>
                        <a:t>2</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802.16t System Requirements Document</a:t>
                      </a:r>
                    </a:p>
                  </a:txBody>
                  <a:tcPr anchor="ctr">
                    <a:lnL>
                      <a:noFill/>
                    </a:lnL>
                    <a:lnR>
                      <a:noFill/>
                    </a:lnR>
                    <a:lnT>
                      <a:noFill/>
                    </a:lnT>
                    <a:lnB>
                      <a:noFill/>
                    </a:lnB>
                  </a:tcPr>
                </a:tc>
                <a:tc>
                  <a:txBody>
                    <a:bodyPr/>
                    <a:lstStyle/>
                    <a:p>
                      <a:r>
                        <a:rPr lang="en-US"/>
                        <a:t>Menashe Shahar (Ondas)</a:t>
                      </a:r>
                    </a:p>
                  </a:txBody>
                  <a:tcPr anchor="ctr">
                    <a:lnL>
                      <a:noFill/>
                    </a:lnL>
                    <a:lnR>
                      <a:noFill/>
                    </a:lnR>
                    <a:lnT>
                      <a:noFill/>
                    </a:lnT>
                    <a:lnB>
                      <a:noFill/>
                    </a:lnB>
                  </a:tcPr>
                </a:tc>
                <a:tc>
                  <a:txBody>
                    <a:bodyPr/>
                    <a:lstStyle/>
                    <a:p>
                      <a:r>
                        <a:rPr lang="en-US" dirty="0"/>
                        <a:t>14-Mar-2022 19:17:16 ET</a:t>
                      </a:r>
                    </a:p>
                  </a:txBody>
                  <a:tcPr anchor="ctr">
                    <a:lnL>
                      <a:noFill/>
                    </a:lnL>
                    <a:lnR>
                      <a:noFill/>
                    </a:lnR>
                    <a:lnT>
                      <a:noFill/>
                    </a:lnT>
                    <a:lnB>
                      <a:noFill/>
                    </a:lnB>
                  </a:tcPr>
                </a:tc>
                <a:extLst>
                  <a:ext uri="{0D108BD9-81ED-4DB2-BD59-A6C34878D82A}">
                    <a16:rowId xmlns:a16="http://schemas.microsoft.com/office/drawing/2014/main" val="3306114544"/>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Editor and Draft Development</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normAutofit fontScale="92500" lnSpcReduction="20000"/>
          </a:bodyPr>
          <a:lstStyle/>
          <a:p>
            <a:r>
              <a:rPr lang="en-US" dirty="0"/>
              <a:t>Harry Bims is the Technical Editor</a:t>
            </a:r>
          </a:p>
          <a:p>
            <a:r>
              <a:rPr lang="en-US" dirty="0"/>
              <a:t>Draft development will be based on approved SDD. </a:t>
            </a:r>
          </a:p>
          <a:p>
            <a:r>
              <a:rPr lang="en-US" dirty="0"/>
              <a:t>Notes on contributions to the draft:</a:t>
            </a:r>
          </a:p>
          <a:p>
            <a:pPr lvl="1"/>
            <a:r>
              <a:rPr lang="en-US" dirty="0"/>
              <a:t>Use document “</a:t>
            </a:r>
            <a:r>
              <a:rPr lang="en-US" dirty="0">
                <a:hlinkClick r:id="rId2"/>
              </a:rPr>
              <a:t>15-22-0081-01-016t-example-draft-amendment-for-16t.pdf</a:t>
            </a:r>
            <a:r>
              <a:rPr lang="en-US" dirty="0"/>
              <a:t>” as a guideline.</a:t>
            </a:r>
          </a:p>
          <a:p>
            <a:pPr lvl="1"/>
            <a:r>
              <a:rPr lang="en-US" dirty="0"/>
              <a:t>Use Visio for drawings</a:t>
            </a:r>
          </a:p>
          <a:p>
            <a:pPr lvl="1"/>
            <a:r>
              <a:rPr lang="en-US" dirty="0"/>
              <a:t>Follow table structures for table additions</a:t>
            </a:r>
          </a:p>
          <a:p>
            <a:pPr lvl="1"/>
            <a:r>
              <a:rPr lang="en-US" dirty="0"/>
              <a:t>Font is not critical – IEEE staff will provide cleanup </a:t>
            </a:r>
          </a:p>
          <a:p>
            <a:r>
              <a:rPr lang="en-US" dirty="0"/>
              <a:t>Need a name for new PHY clause   (8.6)</a:t>
            </a:r>
          </a:p>
          <a:p>
            <a:pPr lvl="1"/>
            <a:r>
              <a:rPr lang="en-US" dirty="0"/>
              <a:t>“Licensed Narrowband PHY”? </a:t>
            </a:r>
          </a:p>
          <a:p>
            <a:pPr lvl="1"/>
            <a:endParaRPr lang="en-US" dirty="0"/>
          </a:p>
          <a:p>
            <a:r>
              <a:rPr lang="en-US" dirty="0"/>
              <a:t>Outline will be structured to maintain Clause numbering from 802.16-2017</a:t>
            </a:r>
          </a:p>
          <a:p>
            <a:pPr marL="0" indent="0">
              <a:buNone/>
            </a:pPr>
            <a:endParaRPr lang="en-US" dirty="0"/>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March_2022</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67586-B2E3-460A-BCE1-2F1EC8F39425}"/>
              </a:ext>
            </a:extLst>
          </p:cNvPr>
          <p:cNvSpPr>
            <a:spLocks noGrp="1"/>
          </p:cNvSpPr>
          <p:nvPr>
            <p:ph type="title"/>
          </p:nvPr>
        </p:nvSpPr>
        <p:spPr/>
        <p:txBody>
          <a:bodyPr/>
          <a:lstStyle/>
          <a:p>
            <a:r>
              <a:rPr lang="en-US" dirty="0"/>
              <a:t>Feb. Telecon - Draft Development Process</a:t>
            </a:r>
          </a:p>
        </p:txBody>
      </p:sp>
      <p:sp>
        <p:nvSpPr>
          <p:cNvPr id="3" name="Content Placeholder 2">
            <a:extLst>
              <a:ext uri="{FF2B5EF4-FFF2-40B4-BE49-F238E27FC236}">
                <a16:creationId xmlns:a16="http://schemas.microsoft.com/office/drawing/2014/main" id="{B05D189A-1B95-4C24-8FD6-F921D5D82A34}"/>
              </a:ext>
            </a:extLst>
          </p:cNvPr>
          <p:cNvSpPr>
            <a:spLocks noGrp="1"/>
          </p:cNvSpPr>
          <p:nvPr>
            <p:ph idx="1"/>
          </p:nvPr>
        </p:nvSpPr>
        <p:spPr/>
        <p:txBody>
          <a:bodyPr>
            <a:normAutofit lnSpcReduction="10000"/>
          </a:bodyPr>
          <a:lstStyle/>
          <a:p>
            <a:r>
              <a:rPr lang="en-US" dirty="0"/>
              <a:t>“Writing assignments” for contributions for various sections</a:t>
            </a:r>
          </a:p>
          <a:p>
            <a:pPr lvl="1"/>
            <a:r>
              <a:rPr lang="en-US" dirty="0"/>
              <a:t>These could be “free form” contributions, which include proposals and analysis.  </a:t>
            </a:r>
          </a:p>
          <a:p>
            <a:pPr lvl="1"/>
            <a:r>
              <a:rPr lang="en-US" dirty="0"/>
              <a:t>Once agreed and have a level of convergence, we can add the material as draft text. </a:t>
            </a:r>
          </a:p>
          <a:p>
            <a:pPr lvl="1"/>
            <a:r>
              <a:rPr lang="en-US" dirty="0"/>
              <a:t>Once TG approves a contribution with directions for the editor, Harry will update the draft. </a:t>
            </a:r>
          </a:p>
          <a:p>
            <a:endParaRPr lang="en-US" dirty="0"/>
          </a:p>
          <a:p>
            <a:r>
              <a:rPr lang="en-US" dirty="0"/>
              <a:t>Released Call for Contributions for Draft - 15-22-0112-00-016t</a:t>
            </a:r>
          </a:p>
          <a:p>
            <a:r>
              <a:rPr lang="en-US" dirty="0"/>
              <a:t>Contributions on related topics are still in order for guiding discussion and drafting.</a:t>
            </a:r>
          </a:p>
        </p:txBody>
      </p:sp>
      <p:sp>
        <p:nvSpPr>
          <p:cNvPr id="4" name="Date Placeholder 3">
            <a:extLst>
              <a:ext uri="{FF2B5EF4-FFF2-40B4-BE49-F238E27FC236}">
                <a16:creationId xmlns:a16="http://schemas.microsoft.com/office/drawing/2014/main" id="{F977B2FE-1AA3-4240-B161-CCEF1C551F9F}"/>
              </a:ext>
            </a:extLst>
          </p:cNvPr>
          <p:cNvSpPr>
            <a:spLocks noGrp="1"/>
          </p:cNvSpPr>
          <p:nvPr>
            <p:ph type="dt" sz="half" idx="10"/>
          </p:nvPr>
        </p:nvSpPr>
        <p:spPr/>
        <p:txBody>
          <a:bodyPr/>
          <a:lstStyle/>
          <a:p>
            <a:r>
              <a:rPr lang="en-US" dirty="0"/>
              <a:t>February_2022</a:t>
            </a:r>
          </a:p>
        </p:txBody>
      </p:sp>
      <p:sp>
        <p:nvSpPr>
          <p:cNvPr id="5" name="Footer Placeholder 4">
            <a:extLst>
              <a:ext uri="{FF2B5EF4-FFF2-40B4-BE49-F238E27FC236}">
                <a16:creationId xmlns:a16="http://schemas.microsoft.com/office/drawing/2014/main" id="{41EA22D8-748A-4A71-84FA-EF3309E6E34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C865322E-630E-4A44-BB3F-A1307737E506}"/>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967845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42FFD-A0A5-46DE-8E13-B70FB4958EC5}"/>
              </a:ext>
            </a:extLst>
          </p:cNvPr>
          <p:cNvSpPr>
            <a:spLocks noGrp="1"/>
          </p:cNvSpPr>
          <p:nvPr>
            <p:ph type="title"/>
          </p:nvPr>
        </p:nvSpPr>
        <p:spPr/>
        <p:txBody>
          <a:bodyPr/>
          <a:lstStyle/>
          <a:p>
            <a:r>
              <a:rPr lang="en-US" dirty="0"/>
              <a:t>Feb Telecon – Proposed SRD and SDD changes</a:t>
            </a:r>
          </a:p>
        </p:txBody>
      </p:sp>
      <p:sp>
        <p:nvSpPr>
          <p:cNvPr id="3" name="Content Placeholder 2">
            <a:extLst>
              <a:ext uri="{FF2B5EF4-FFF2-40B4-BE49-F238E27FC236}">
                <a16:creationId xmlns:a16="http://schemas.microsoft.com/office/drawing/2014/main" id="{EDB39186-D522-457B-9153-1A8A7E14C106}"/>
              </a:ext>
            </a:extLst>
          </p:cNvPr>
          <p:cNvSpPr>
            <a:spLocks noGrp="1"/>
          </p:cNvSpPr>
          <p:nvPr>
            <p:ph idx="1"/>
          </p:nvPr>
        </p:nvSpPr>
        <p:spPr/>
        <p:txBody>
          <a:bodyPr>
            <a:normAutofit lnSpcReduction="10000"/>
          </a:bodyPr>
          <a:lstStyle/>
          <a:p>
            <a:r>
              <a:rPr lang="en-US" dirty="0"/>
              <a:t>Proposal to remove drone as market requirement</a:t>
            </a:r>
          </a:p>
          <a:p>
            <a:r>
              <a:rPr lang="en-US" dirty="0"/>
              <a:t>Proposal to remove full-duplex mode of FDD as a requirement (as being supported only for drone market)</a:t>
            </a:r>
          </a:p>
          <a:p>
            <a:pPr lvl="1"/>
            <a:r>
              <a:rPr lang="en-US" dirty="0"/>
              <a:t>This would not remove HD-FDD, only true concurrent FDD</a:t>
            </a:r>
          </a:p>
          <a:p>
            <a:r>
              <a:rPr lang="en-US" dirty="0"/>
              <a:t>Proposal to reduce the maximum speed of operation from 614 mph to 250 mph</a:t>
            </a:r>
          </a:p>
          <a:p>
            <a:r>
              <a:rPr lang="en-US" dirty="0"/>
              <a:t>Proposal to reduce base station to remote maximum range to 100 miles </a:t>
            </a:r>
          </a:p>
          <a:p>
            <a:endParaRPr lang="en-US" dirty="0"/>
          </a:p>
          <a:p>
            <a:r>
              <a:rPr lang="en-US" dirty="0"/>
              <a:t>These changes would result in making corresponding changes to SDD</a:t>
            </a:r>
          </a:p>
          <a:p>
            <a:endParaRPr lang="en-US" dirty="0"/>
          </a:p>
        </p:txBody>
      </p:sp>
      <p:sp>
        <p:nvSpPr>
          <p:cNvPr id="4" name="Date Placeholder 3">
            <a:extLst>
              <a:ext uri="{FF2B5EF4-FFF2-40B4-BE49-F238E27FC236}">
                <a16:creationId xmlns:a16="http://schemas.microsoft.com/office/drawing/2014/main" id="{35E55B6D-999D-4B4D-BF33-A76A076452F7}"/>
              </a:ext>
            </a:extLst>
          </p:cNvPr>
          <p:cNvSpPr>
            <a:spLocks noGrp="1"/>
          </p:cNvSpPr>
          <p:nvPr>
            <p:ph type="dt" sz="half" idx="10"/>
          </p:nvPr>
        </p:nvSpPr>
        <p:spPr/>
        <p:txBody>
          <a:bodyPr/>
          <a:lstStyle/>
          <a:p>
            <a:r>
              <a:rPr lang="en-US"/>
              <a:t>February_2022</a:t>
            </a:r>
            <a:endParaRPr lang="en-US" dirty="0"/>
          </a:p>
        </p:txBody>
      </p:sp>
      <p:sp>
        <p:nvSpPr>
          <p:cNvPr id="5" name="Footer Placeholder 4">
            <a:extLst>
              <a:ext uri="{FF2B5EF4-FFF2-40B4-BE49-F238E27FC236}">
                <a16:creationId xmlns:a16="http://schemas.microsoft.com/office/drawing/2014/main" id="{DC4D0415-4E9F-4E9B-B9D2-F64192C7DE0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A0ABCAA-9BCA-46B0-BB63-DC95B62B94B9}"/>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17945123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67586-B2E3-460A-BCE1-2F1EC8F39425}"/>
              </a:ext>
            </a:extLst>
          </p:cNvPr>
          <p:cNvSpPr>
            <a:spLocks noGrp="1"/>
          </p:cNvSpPr>
          <p:nvPr>
            <p:ph type="title"/>
          </p:nvPr>
        </p:nvSpPr>
        <p:spPr/>
        <p:txBody>
          <a:bodyPr/>
          <a:lstStyle/>
          <a:p>
            <a:r>
              <a:rPr lang="en-US" dirty="0"/>
              <a:t>Next Steps on draft development</a:t>
            </a:r>
          </a:p>
        </p:txBody>
      </p:sp>
      <p:sp>
        <p:nvSpPr>
          <p:cNvPr id="3" name="Content Placeholder 2">
            <a:extLst>
              <a:ext uri="{FF2B5EF4-FFF2-40B4-BE49-F238E27FC236}">
                <a16:creationId xmlns:a16="http://schemas.microsoft.com/office/drawing/2014/main" id="{B05D189A-1B95-4C24-8FD6-F921D5D82A34}"/>
              </a:ext>
            </a:extLst>
          </p:cNvPr>
          <p:cNvSpPr>
            <a:spLocks noGrp="1"/>
          </p:cNvSpPr>
          <p:nvPr>
            <p:ph idx="1"/>
          </p:nvPr>
        </p:nvSpPr>
        <p:spPr>
          <a:xfrm>
            <a:off x="838200" y="1828800"/>
            <a:ext cx="10515600" cy="4351338"/>
          </a:xfrm>
        </p:spPr>
        <p:txBody>
          <a:bodyPr/>
          <a:lstStyle/>
          <a:p>
            <a:r>
              <a:rPr lang="en-US" dirty="0"/>
              <a:t>Menashe will upload a contribution on QPSK Peak to Average Power (for multiple carriers) (with </a:t>
            </a:r>
            <a:r>
              <a:rPr lang="en-US" dirty="0" err="1"/>
              <a:t>Matlab</a:t>
            </a:r>
            <a:r>
              <a:rPr lang="en-US" dirty="0"/>
              <a:t> script)</a:t>
            </a:r>
          </a:p>
          <a:p>
            <a:pPr lvl="1"/>
            <a:r>
              <a:rPr lang="en-US" dirty="0"/>
              <a:t>Comparing AMC 1x6 from OFDMA PHY in .16  compared to single subcarrier per channel. </a:t>
            </a:r>
          </a:p>
          <a:p>
            <a:pPr lvl="1"/>
            <a:r>
              <a:rPr lang="en-US" dirty="0"/>
              <a:t>Clarify specific type of QPSK – constant or non-constant envelope. </a:t>
            </a:r>
          </a:p>
          <a:p>
            <a:endParaRPr lang="en-US" dirty="0"/>
          </a:p>
          <a:p>
            <a:r>
              <a:rPr lang="en-US" dirty="0"/>
              <a:t>Menashe will prepare contribution for PHY layer draft text (April)</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F977B2FE-1AA3-4240-B161-CCEF1C551F9F}"/>
              </a:ext>
            </a:extLst>
          </p:cNvPr>
          <p:cNvSpPr>
            <a:spLocks noGrp="1"/>
          </p:cNvSpPr>
          <p:nvPr>
            <p:ph type="dt" sz="half" idx="10"/>
          </p:nvPr>
        </p:nvSpPr>
        <p:spPr/>
        <p:txBody>
          <a:bodyPr/>
          <a:lstStyle/>
          <a:p>
            <a:r>
              <a:rPr lang="en-US" dirty="0"/>
              <a:t>March_2022</a:t>
            </a:r>
          </a:p>
        </p:txBody>
      </p:sp>
      <p:sp>
        <p:nvSpPr>
          <p:cNvPr id="5" name="Footer Placeholder 4">
            <a:extLst>
              <a:ext uri="{FF2B5EF4-FFF2-40B4-BE49-F238E27FC236}">
                <a16:creationId xmlns:a16="http://schemas.microsoft.com/office/drawing/2014/main" id="{41EA22D8-748A-4A71-84FA-EF3309E6E34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C865322E-630E-4A44-BB3F-A1307737E506}"/>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1442505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838C8AF-295E-4140-BC5F-58C9288FD175}"/>
              </a:ext>
            </a:extLst>
          </p:cNvPr>
          <p:cNvSpPr>
            <a:spLocks noGrp="1"/>
          </p:cNvSpPr>
          <p:nvPr>
            <p:ph type="title"/>
          </p:nvPr>
        </p:nvSpPr>
        <p:spPr/>
        <p:txBody>
          <a:bodyPr/>
          <a:lstStyle/>
          <a:p>
            <a:r>
              <a:rPr lang="en-US" dirty="0"/>
              <a:t>WebEx Information</a:t>
            </a:r>
          </a:p>
        </p:txBody>
      </p:sp>
      <p:sp>
        <p:nvSpPr>
          <p:cNvPr id="5" name="Content Placeholder 4">
            <a:extLst>
              <a:ext uri="{FF2B5EF4-FFF2-40B4-BE49-F238E27FC236}">
                <a16:creationId xmlns:a16="http://schemas.microsoft.com/office/drawing/2014/main" id="{34FB552E-47A7-41E4-B860-2007F5385E02}"/>
              </a:ext>
            </a:extLst>
          </p:cNvPr>
          <p:cNvSpPr>
            <a:spLocks noGrp="1"/>
          </p:cNvSpPr>
          <p:nvPr>
            <p:ph idx="1"/>
          </p:nvPr>
        </p:nvSpPr>
        <p:spPr>
          <a:xfrm>
            <a:off x="838200" y="1825625"/>
            <a:ext cx="10515600" cy="4667250"/>
          </a:xfrm>
        </p:spPr>
        <p:txBody>
          <a:bodyPr>
            <a:normAutofit fontScale="55000" lnSpcReduction="20000"/>
          </a:bodyPr>
          <a:lstStyle/>
          <a:p>
            <a:r>
              <a:rPr lang="en-US" sz="3800" dirty="0">
                <a:effectLst/>
                <a:latin typeface="Arial" panose="020B0604020202020204" pitchFamily="34" charset="0"/>
                <a:ea typeface="Calibri" panose="020F0502020204030204" pitchFamily="34" charset="0"/>
              </a:rPr>
              <a:t>March 8</a:t>
            </a:r>
            <a:r>
              <a:rPr lang="en-US" sz="3800" baseline="30000" dirty="0">
                <a:effectLst/>
                <a:latin typeface="Arial" panose="020B0604020202020204" pitchFamily="34" charset="0"/>
                <a:ea typeface="Calibri" panose="020F0502020204030204" pitchFamily="34" charset="0"/>
              </a:rPr>
              <a:t>th</a:t>
            </a:r>
            <a:endParaRPr lang="en-US" sz="3800" dirty="0">
              <a:effectLst/>
              <a:latin typeface="Arial" panose="020B0604020202020204" pitchFamily="34" charset="0"/>
              <a:ea typeface="Calibri" panose="020F0502020204030204" pitchFamily="34" charset="0"/>
            </a:endParaRPr>
          </a:p>
          <a:p>
            <a:r>
              <a:rPr lang="en-US" sz="1800" u="sng" dirty="0">
                <a:solidFill>
                  <a:srgbClr val="00AFF9"/>
                </a:solidFill>
                <a:effectLst/>
                <a:latin typeface="Arial" panose="020B0604020202020204" pitchFamily="34" charset="0"/>
                <a:ea typeface="Calibri" panose="020F0502020204030204" pitchFamily="34" charset="0"/>
                <a:hlinkClick r:id="rId2"/>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2424 586 5235</a:t>
            </a:r>
            <a:r>
              <a:rPr lang="en-US" sz="1800" dirty="0">
                <a:effectLst/>
                <a:latin typeface="Arial" panose="020B0604020202020204" pitchFamily="34" charset="0"/>
                <a:ea typeface="Calibri" panose="020F0502020204030204" pitchFamily="34" charset="0"/>
              </a:rPr>
              <a:t>  Meeting password: uCvBcCCV763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dirty="0">
                <a:solidFill>
                  <a:srgbClr val="999999"/>
                </a:solidFill>
                <a:effectLst/>
                <a:latin typeface="Arial" panose="020B0604020202020204" pitchFamily="34" charset="0"/>
                <a:ea typeface="Calibri" panose="020F0502020204030204" pitchFamily="34" charset="0"/>
              </a:rPr>
              <a:t>Join from a video conferencing system or application</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Dial</a:t>
            </a:r>
            <a:r>
              <a:rPr lang="en-US" sz="1800" dirty="0">
                <a:effectLst/>
                <a:latin typeface="Arial" panose="020B0604020202020204" pitchFamily="34" charset="0"/>
                <a:ea typeface="Calibri" panose="020F0502020204030204" pitchFamily="34" charset="0"/>
              </a:rPr>
              <a:t> </a:t>
            </a:r>
            <a:r>
              <a:rPr lang="en-US" sz="1800" u="sng" dirty="0">
                <a:solidFill>
                  <a:srgbClr val="049FD9"/>
                </a:solidFill>
                <a:effectLst/>
                <a:latin typeface="Arial" panose="020B0604020202020204" pitchFamily="34" charset="0"/>
                <a:ea typeface="Calibri" panose="020F0502020204030204" pitchFamily="34" charset="0"/>
                <a:hlinkClick r:id="rId3"/>
              </a:rPr>
              <a:t>24245865235@epri.webex.com</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You can also dial 173.243.2.68 and enter your meeting number.</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2424 586 5235</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4"/>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5"/>
              </a:rPr>
              <a:t>Toll-free calling restrictions</a:t>
            </a:r>
            <a:r>
              <a:rPr lang="en-US" sz="1800" dirty="0">
                <a:effectLst/>
                <a:latin typeface="Arial" panose="020B0604020202020204" pitchFamily="34" charset="0"/>
                <a:ea typeface="Calibri" panose="020F0502020204030204" pitchFamily="34" charset="0"/>
              </a:rPr>
              <a:t>   </a:t>
            </a:r>
            <a:endParaRPr lang="en-US" sz="1400" dirty="0">
              <a:latin typeface="Arial" panose="020B0604020202020204" pitchFamily="34" charset="0"/>
              <a:ea typeface="Calibri" panose="020F0502020204030204" pitchFamily="34" charset="0"/>
            </a:endParaRPr>
          </a:p>
          <a:p>
            <a:endParaRPr lang="en-US" sz="3800" dirty="0">
              <a:effectLst/>
              <a:latin typeface="Arial" panose="020B0604020202020204" pitchFamily="34" charset="0"/>
              <a:ea typeface="Calibri" panose="020F0502020204030204" pitchFamily="34" charset="0"/>
            </a:endParaRPr>
          </a:p>
          <a:p>
            <a:r>
              <a:rPr lang="en-US" sz="3800" dirty="0">
                <a:effectLst/>
                <a:latin typeface="Arial" panose="020B0604020202020204" pitchFamily="34" charset="0"/>
                <a:ea typeface="Calibri" panose="020F0502020204030204" pitchFamily="34" charset="0"/>
              </a:rPr>
              <a:t>March 15</a:t>
            </a:r>
            <a:r>
              <a:rPr lang="en-US" sz="3800" baseline="30000" dirty="0">
                <a:effectLst/>
                <a:latin typeface="Arial" panose="020B0604020202020204" pitchFamily="34" charset="0"/>
                <a:ea typeface="Calibri" panose="020F0502020204030204" pitchFamily="34" charset="0"/>
              </a:rPr>
              <a:t>th</a:t>
            </a:r>
            <a:endParaRPr lang="en-US" sz="3800" dirty="0">
              <a:effectLst/>
              <a:latin typeface="Arial" panose="020B0604020202020204" pitchFamily="34" charset="0"/>
              <a:ea typeface="Calibri" panose="020F0502020204030204" pitchFamily="34" charset="0"/>
            </a:endParaRPr>
          </a:p>
          <a:p>
            <a:r>
              <a:rPr lang="en-US" sz="1800" u="sng" dirty="0">
                <a:solidFill>
                  <a:srgbClr val="00AFF9"/>
                </a:solidFill>
                <a:effectLst/>
                <a:latin typeface="Arial" panose="020B0604020202020204" pitchFamily="34" charset="0"/>
                <a:ea typeface="Calibri" panose="020F0502020204030204" pitchFamily="34" charset="0"/>
                <a:hlinkClick r:id="rId6"/>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2421 227 5141</a:t>
            </a:r>
            <a:r>
              <a:rPr lang="en-US" sz="1800" dirty="0">
                <a:effectLst/>
                <a:latin typeface="Arial" panose="020B0604020202020204" pitchFamily="34" charset="0"/>
                <a:ea typeface="Calibri" panose="020F0502020204030204" pitchFamily="34" charset="0"/>
              </a:rPr>
              <a:t>  Meeting password: 3G76wzDDa5C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dirty="0">
                <a:solidFill>
                  <a:srgbClr val="999999"/>
                </a:solidFill>
                <a:effectLst/>
                <a:latin typeface="Arial" panose="020B0604020202020204" pitchFamily="34" charset="0"/>
                <a:ea typeface="Calibri" panose="020F0502020204030204" pitchFamily="34" charset="0"/>
              </a:rPr>
              <a:t>Join from a video conferencing system or application</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Dial</a:t>
            </a:r>
            <a:r>
              <a:rPr lang="en-US" sz="1800" dirty="0">
                <a:effectLst/>
                <a:latin typeface="Arial" panose="020B0604020202020204" pitchFamily="34" charset="0"/>
                <a:ea typeface="Calibri" panose="020F0502020204030204" pitchFamily="34" charset="0"/>
              </a:rPr>
              <a:t> </a:t>
            </a:r>
            <a:r>
              <a:rPr lang="en-US" sz="1800" u="sng" dirty="0">
                <a:solidFill>
                  <a:srgbClr val="049FD9"/>
                </a:solidFill>
                <a:effectLst/>
                <a:latin typeface="Arial" panose="020B0604020202020204" pitchFamily="34" charset="0"/>
                <a:ea typeface="Calibri" panose="020F0502020204030204" pitchFamily="34" charset="0"/>
                <a:hlinkClick r:id="rId7"/>
              </a:rPr>
              <a:t>24212275141@epri.webex.com</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You can also dial 173.243.2.68 and enter your meeting number.</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2421 227 5141</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8"/>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5"/>
              </a:rPr>
              <a:t>Toll-free calling restrictions</a:t>
            </a:r>
            <a:r>
              <a:rPr lang="en-US" sz="1800" dirty="0">
                <a:effectLst/>
                <a:latin typeface="Arial" panose="020B0604020202020204" pitchFamily="34" charset="0"/>
                <a:ea typeface="Calibri" panose="020F0502020204030204" pitchFamily="34" charset="0"/>
              </a:rPr>
              <a:t>   </a:t>
            </a:r>
            <a:br>
              <a:rPr lang="en-US" sz="1400" dirty="0">
                <a:effectLst/>
                <a:latin typeface="Arial" panose="020B0604020202020204" pitchFamily="34" charset="0"/>
                <a:ea typeface="Calibri" panose="020F0502020204030204" pitchFamily="34" charset="0"/>
              </a:rPr>
            </a:br>
            <a:r>
              <a:rPr lang="en-US" sz="1400" dirty="0">
                <a:effectLst/>
                <a:latin typeface="Arial" panose="020B0604020202020204" pitchFamily="34" charset="0"/>
                <a:ea typeface="Calibri" panose="020F0502020204030204" pitchFamily="34" charset="0"/>
              </a:rPr>
              <a:t>  </a:t>
            </a:r>
            <a:br>
              <a:rPr lang="en-US" sz="1400" dirty="0">
                <a:effectLst/>
                <a:latin typeface="Arial" panose="020B0604020202020204" pitchFamily="34" charset="0"/>
                <a:ea typeface="Calibri" panose="020F0502020204030204" pitchFamily="34" charset="0"/>
              </a:rPr>
            </a:br>
            <a:endParaRPr lang="en-US" dirty="0"/>
          </a:p>
        </p:txBody>
      </p:sp>
      <p:sp>
        <p:nvSpPr>
          <p:cNvPr id="2" name="Footer Placeholder 1">
            <a:extLst>
              <a:ext uri="{FF2B5EF4-FFF2-40B4-BE49-F238E27FC236}">
                <a16:creationId xmlns:a16="http://schemas.microsoft.com/office/drawing/2014/main" id="{3FFFC527-9B00-4BFB-A625-2A5F20F2802C}"/>
              </a:ext>
            </a:extLst>
          </p:cNvPr>
          <p:cNvSpPr>
            <a:spLocks noGrp="1"/>
          </p:cNvSpPr>
          <p:nvPr>
            <p:ph type="ftr" sz="quarter" idx="11"/>
          </p:nvPr>
        </p:nvSpPr>
        <p:spPr/>
        <p:txBody>
          <a:bodyPr/>
          <a:lstStyle/>
          <a:p>
            <a:r>
              <a:rPr lang="en-US"/>
              <a:t>Tim Godfrey, EPRI</a:t>
            </a:r>
          </a:p>
        </p:txBody>
      </p:sp>
      <p:sp>
        <p:nvSpPr>
          <p:cNvPr id="3" name="Slide Number Placeholder 2">
            <a:extLst>
              <a:ext uri="{FF2B5EF4-FFF2-40B4-BE49-F238E27FC236}">
                <a16:creationId xmlns:a16="http://schemas.microsoft.com/office/drawing/2014/main" id="{E0182A84-BC1F-44C8-AF6C-14EECF97DD68}"/>
              </a:ext>
            </a:extLst>
          </p:cNvPr>
          <p:cNvSpPr>
            <a:spLocks noGrp="1"/>
          </p:cNvSpPr>
          <p:nvPr>
            <p:ph type="sldNum" sz="quarter" idx="12"/>
          </p:nvPr>
        </p:nvSpPr>
        <p:spPr/>
        <p:txBody>
          <a:bodyPr/>
          <a:lstStyle/>
          <a:p>
            <a:fld id="{20092462-9859-4223-AEDC-0764803AB50E}" type="slidenum">
              <a:rPr lang="en-US" smtClean="0"/>
              <a:pPr/>
              <a:t>2</a:t>
            </a:fld>
            <a:endParaRPr lang="en-US" dirty="0"/>
          </a:p>
        </p:txBody>
      </p:sp>
    </p:spTree>
    <p:extLst>
      <p:ext uri="{BB962C8B-B14F-4D97-AF65-F5344CB8AC3E}">
        <p14:creationId xmlns:p14="http://schemas.microsoft.com/office/powerpoint/2010/main" val="16341644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5C988-F6AF-4B95-B2E9-0A66D6A214C6}"/>
              </a:ext>
            </a:extLst>
          </p:cNvPr>
          <p:cNvSpPr>
            <a:spLocks noGrp="1"/>
          </p:cNvSpPr>
          <p:nvPr>
            <p:ph type="title"/>
          </p:nvPr>
        </p:nvSpPr>
        <p:spPr/>
        <p:txBody>
          <a:bodyPr/>
          <a:lstStyle/>
          <a:p>
            <a:r>
              <a:rPr lang="en-US" dirty="0"/>
              <a:t>Discussion on PAPR optimization</a:t>
            </a:r>
          </a:p>
        </p:txBody>
      </p:sp>
      <p:sp>
        <p:nvSpPr>
          <p:cNvPr id="3" name="Content Placeholder 2">
            <a:extLst>
              <a:ext uri="{FF2B5EF4-FFF2-40B4-BE49-F238E27FC236}">
                <a16:creationId xmlns:a16="http://schemas.microsoft.com/office/drawing/2014/main" id="{197F6F0F-2124-44D4-ADEF-E80DE364AD73}"/>
              </a:ext>
            </a:extLst>
          </p:cNvPr>
          <p:cNvSpPr>
            <a:spLocks noGrp="1"/>
          </p:cNvSpPr>
          <p:nvPr>
            <p:ph idx="1"/>
          </p:nvPr>
        </p:nvSpPr>
        <p:spPr/>
        <p:txBody>
          <a:bodyPr/>
          <a:lstStyle/>
          <a:p>
            <a:r>
              <a:rPr lang="en-US" dirty="0"/>
              <a:t>Harry: suggests the concept of Shell Mapping (from V.34 modems) to reduce PAPR?  Make the constellation more circular, create circles of constant power. It may impose some limits on sequential symbols. </a:t>
            </a:r>
          </a:p>
          <a:p>
            <a:pPr lvl="1"/>
            <a:r>
              <a:rPr lang="en-US" dirty="0"/>
              <a:t>It is a rate 1 encoder so supports full data rate. </a:t>
            </a:r>
          </a:p>
          <a:p>
            <a:r>
              <a:rPr lang="en-US" dirty="0"/>
              <a:t>Daoud – there are many approaches to OFDM PAPR reduction that could be studied. </a:t>
            </a:r>
          </a:p>
          <a:p>
            <a:endParaRPr lang="en-US" dirty="0"/>
          </a:p>
          <a:p>
            <a:endParaRPr lang="en-US" dirty="0"/>
          </a:p>
        </p:txBody>
      </p:sp>
      <p:sp>
        <p:nvSpPr>
          <p:cNvPr id="4" name="Date Placeholder 3">
            <a:extLst>
              <a:ext uri="{FF2B5EF4-FFF2-40B4-BE49-F238E27FC236}">
                <a16:creationId xmlns:a16="http://schemas.microsoft.com/office/drawing/2014/main" id="{7D5CF8C8-E574-4CB9-9A03-46786B7A6C0F}"/>
              </a:ext>
            </a:extLst>
          </p:cNvPr>
          <p:cNvSpPr>
            <a:spLocks noGrp="1"/>
          </p:cNvSpPr>
          <p:nvPr>
            <p:ph type="dt" sz="half" idx="10"/>
          </p:nvPr>
        </p:nvSpPr>
        <p:spPr/>
        <p:txBody>
          <a:bodyPr/>
          <a:lstStyle/>
          <a:p>
            <a:r>
              <a:rPr lang="en-US"/>
              <a:t>March_2022</a:t>
            </a:r>
            <a:endParaRPr lang="en-US" dirty="0"/>
          </a:p>
        </p:txBody>
      </p:sp>
      <p:sp>
        <p:nvSpPr>
          <p:cNvPr id="5" name="Footer Placeholder 4">
            <a:extLst>
              <a:ext uri="{FF2B5EF4-FFF2-40B4-BE49-F238E27FC236}">
                <a16:creationId xmlns:a16="http://schemas.microsoft.com/office/drawing/2014/main" id="{F8CDF3C3-53C1-4BE7-88B6-4DC4D7A260A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984D067-C3C4-4E6C-8B7B-BB384EE5AFC3}"/>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14961354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942125722"/>
              </p:ext>
            </p:extLst>
          </p:nvPr>
        </p:nvGraphicFramePr>
        <p:xfrm>
          <a:off x="1295400" y="1371600"/>
          <a:ext cx="8763001" cy="4724397"/>
        </p:xfrm>
        <a:graphic>
          <a:graphicData uri="http://schemas.openxmlformats.org/drawingml/2006/table">
            <a:tbl>
              <a:tblPr firstRow="1" bandRow="1">
                <a:tableStyleId>{5C22544A-7EE6-4342-B048-85BDC9FD1C3A}</a:tableStyleId>
              </a:tblPr>
              <a:tblGrid>
                <a:gridCol w="6389688">
                  <a:extLst>
                    <a:ext uri="{9D8B030D-6E8A-4147-A177-3AD203B41FA5}">
                      <a16:colId xmlns:a16="http://schemas.microsoft.com/office/drawing/2014/main" val="3384751907"/>
                    </a:ext>
                  </a:extLst>
                </a:gridCol>
                <a:gridCol w="2373313">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Jan 2022</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Sept 2022 </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Jan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May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July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591800" y="2819400"/>
            <a:ext cx="12954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 July 2022</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March_2022</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r>
              <a:rPr lang="en-US" dirty="0"/>
              <a:t>April 14, 2022 11am PDT, 2pm EDT Teleconference</a:t>
            </a:r>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March_2022</a:t>
            </a:r>
          </a:p>
        </p:txBody>
      </p:sp>
    </p:spTree>
    <p:extLst>
      <p:ext uri="{BB962C8B-B14F-4D97-AF65-F5344CB8AC3E}">
        <p14:creationId xmlns:p14="http://schemas.microsoft.com/office/powerpoint/2010/main" val="3919235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pPr>
              <a:defRPr/>
            </a:pPr>
            <a:r>
              <a:rPr lang="en-US" dirty="0"/>
              <a:t>Upcoming Sessions</a:t>
            </a:r>
          </a:p>
        </p:txBody>
      </p:sp>
      <p:sp>
        <p:nvSpPr>
          <p:cNvPr id="10246" name="Rectangle 3"/>
          <p:cNvSpPr>
            <a:spLocks noGrp="1" noChangeArrowheads="1"/>
          </p:cNvSpPr>
          <p:nvPr>
            <p:ph idx="1"/>
          </p:nvPr>
        </p:nvSpPr>
        <p:spPr>
          <a:xfrm>
            <a:off x="838200" y="1600200"/>
            <a:ext cx="10515600" cy="4576763"/>
          </a:xfrm>
        </p:spPr>
        <p:txBody>
          <a:bodyPr>
            <a:normAutofit/>
          </a:bodyPr>
          <a:lstStyle/>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100" strike="sngStrike" dirty="0">
                <a:solidFill>
                  <a:srgbClr val="FF0000"/>
                </a:solidFill>
              </a:rPr>
              <a:t>July 11-16, 2021  Madrid</a:t>
            </a:r>
          </a:p>
          <a:p>
            <a:pPr>
              <a:defRPr/>
            </a:pPr>
            <a:r>
              <a:rPr lang="en-US" sz="2100" strike="sngStrike" dirty="0">
                <a:solidFill>
                  <a:srgbClr val="FF0000"/>
                </a:solidFill>
              </a:rPr>
              <a:t>Sept 14-16, 2021 Waikoloa, Hawaii</a:t>
            </a:r>
          </a:p>
          <a:p>
            <a:pPr>
              <a:defRPr/>
            </a:pPr>
            <a:r>
              <a:rPr lang="en-US" sz="2100" strike="sngStrike" dirty="0">
                <a:solidFill>
                  <a:srgbClr val="FF0000"/>
                </a:solidFill>
              </a:rPr>
              <a:t>Nov 16-18, 2021, Vancouver BC</a:t>
            </a:r>
          </a:p>
          <a:p>
            <a:pPr>
              <a:defRPr/>
            </a:pPr>
            <a:r>
              <a:rPr lang="en-US" sz="2100" strike="sngStrike" dirty="0">
                <a:solidFill>
                  <a:srgbClr val="FF0000"/>
                </a:solidFill>
              </a:rPr>
              <a:t>Jan 16-21, 2022,  Panama</a:t>
            </a:r>
          </a:p>
          <a:p>
            <a:pPr>
              <a:defRPr/>
            </a:pPr>
            <a:r>
              <a:rPr lang="en-US" sz="2100" strike="sngStrike" dirty="0">
                <a:solidFill>
                  <a:srgbClr val="FF0000"/>
                </a:solidFill>
              </a:rPr>
              <a:t>March 13-18, 2022, Orlando, FL</a:t>
            </a:r>
          </a:p>
          <a:p>
            <a:pPr>
              <a:defRPr/>
            </a:pPr>
            <a:r>
              <a:rPr lang="en-US" sz="2000" dirty="0"/>
              <a:t>May 15-20, 2022, Warsaw Poland</a:t>
            </a:r>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5" name="Slide Number Placeholder 14">
            <a:extLst>
              <a:ext uri="{FF2B5EF4-FFF2-40B4-BE49-F238E27FC236}">
                <a16:creationId xmlns:a16="http://schemas.microsoft.com/office/drawing/2014/main" id="{0FFDF3FA-A758-4157-BB02-8ECC4CDF53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23</a:t>
            </a:fld>
            <a:endParaRPr lang="en-US"/>
          </a:p>
        </p:txBody>
      </p:sp>
      <p:sp>
        <p:nvSpPr>
          <p:cNvPr id="2" name="TextBox 1">
            <a:extLst>
              <a:ext uri="{FF2B5EF4-FFF2-40B4-BE49-F238E27FC236}">
                <a16:creationId xmlns:a16="http://schemas.microsoft.com/office/drawing/2014/main" id="{2972B8DF-5B87-446D-AC62-85A501FB447D}"/>
              </a:ext>
            </a:extLst>
          </p:cNvPr>
          <p:cNvSpPr txBox="1"/>
          <p:nvPr/>
        </p:nvSpPr>
        <p:spPr>
          <a:xfrm>
            <a:off x="10595832" y="16125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5831" y="201778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3043" y="2424070"/>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5831" y="2841652"/>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95830" y="3255208"/>
            <a:ext cx="1096775" cy="369332"/>
          </a:xfrm>
          <a:prstGeom prst="rect">
            <a:avLst/>
          </a:prstGeom>
          <a:solidFill>
            <a:srgbClr val="FFFF00"/>
          </a:solidFill>
        </p:spPr>
        <p:txBody>
          <a:bodyPr wrap="none" rtlCol="0">
            <a:spAutoFit/>
          </a:bodyPr>
          <a:lstStyle/>
          <a:p>
            <a:r>
              <a:rPr lang="en-US" dirty="0"/>
              <a:t>Cancelled</a:t>
            </a:r>
          </a:p>
        </p:txBody>
      </p:sp>
      <p:sp>
        <p:nvSpPr>
          <p:cNvPr id="12" name="TextBox 11">
            <a:extLst>
              <a:ext uri="{FF2B5EF4-FFF2-40B4-BE49-F238E27FC236}">
                <a16:creationId xmlns:a16="http://schemas.microsoft.com/office/drawing/2014/main" id="{7BF48E7F-EE20-4217-9965-5492B0803361}"/>
              </a:ext>
            </a:extLst>
          </p:cNvPr>
          <p:cNvSpPr txBox="1"/>
          <p:nvPr/>
        </p:nvSpPr>
        <p:spPr>
          <a:xfrm>
            <a:off x="10595830" y="3640345"/>
            <a:ext cx="1096775" cy="369332"/>
          </a:xfrm>
          <a:prstGeom prst="rect">
            <a:avLst/>
          </a:prstGeom>
          <a:solidFill>
            <a:srgbClr val="FFFF00"/>
          </a:solidFill>
        </p:spPr>
        <p:txBody>
          <a:bodyPr wrap="none" rtlCol="0">
            <a:spAutoFit/>
          </a:bodyPr>
          <a:lstStyle/>
          <a:p>
            <a:r>
              <a:rPr lang="en-US" dirty="0"/>
              <a:t>Cancelled</a:t>
            </a:r>
          </a:p>
        </p:txBody>
      </p:sp>
      <p:sp>
        <p:nvSpPr>
          <p:cNvPr id="13" name="TextBox 12">
            <a:extLst>
              <a:ext uri="{FF2B5EF4-FFF2-40B4-BE49-F238E27FC236}">
                <a16:creationId xmlns:a16="http://schemas.microsoft.com/office/drawing/2014/main" id="{2138B4A5-FFF5-4660-BED8-06D7C5A643F7}"/>
              </a:ext>
            </a:extLst>
          </p:cNvPr>
          <p:cNvSpPr txBox="1"/>
          <p:nvPr/>
        </p:nvSpPr>
        <p:spPr>
          <a:xfrm>
            <a:off x="10595829" y="4053901"/>
            <a:ext cx="1096775" cy="369332"/>
          </a:xfrm>
          <a:prstGeom prst="rect">
            <a:avLst/>
          </a:prstGeom>
          <a:solidFill>
            <a:srgbClr val="FFFF00"/>
          </a:solidFill>
        </p:spPr>
        <p:txBody>
          <a:bodyPr wrap="none" rtlCol="0">
            <a:spAutoFit/>
          </a:bodyPr>
          <a:lstStyle/>
          <a:p>
            <a:r>
              <a:rPr lang="en-US" dirty="0"/>
              <a:t>Cancelled</a:t>
            </a:r>
          </a:p>
        </p:txBody>
      </p:sp>
      <p:sp>
        <p:nvSpPr>
          <p:cNvPr id="14" name="TextBox 13">
            <a:extLst>
              <a:ext uri="{FF2B5EF4-FFF2-40B4-BE49-F238E27FC236}">
                <a16:creationId xmlns:a16="http://schemas.microsoft.com/office/drawing/2014/main" id="{5362D37A-6410-4C55-8234-408FE67A9BCC}"/>
              </a:ext>
            </a:extLst>
          </p:cNvPr>
          <p:cNvSpPr txBox="1"/>
          <p:nvPr/>
        </p:nvSpPr>
        <p:spPr>
          <a:xfrm>
            <a:off x="10583043" y="4436447"/>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March_2022</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normAutofit/>
          </a:bodyPr>
          <a:lstStyle/>
          <a:p>
            <a:r>
              <a:rPr lang="en-US" dirty="0"/>
              <a:t>Introductions</a:t>
            </a:r>
          </a:p>
          <a:p>
            <a:endParaRPr lang="en-US" dirty="0"/>
          </a:p>
          <a:p>
            <a:r>
              <a:rPr lang="en-US" dirty="0"/>
              <a:t>Secretary for meeting  - </a:t>
            </a:r>
            <a:r>
              <a:rPr lang="en-US" dirty="0" err="1"/>
              <a:t>Bivesh</a:t>
            </a:r>
            <a:r>
              <a:rPr lang="en-US" dirty="0"/>
              <a:t> </a:t>
            </a:r>
            <a:r>
              <a:rPr lang="en-US" dirty="0" err="1"/>
              <a:t>Paudyal</a:t>
            </a:r>
            <a:endParaRPr lang="en-US" dirty="0"/>
          </a:p>
          <a:p>
            <a:endParaRPr lang="en-US" dirty="0"/>
          </a:p>
          <a:p>
            <a:r>
              <a:rPr lang="en-US" dirty="0"/>
              <a:t>Sign in for Attendance (Registration required for March 2022 meetings.)</a:t>
            </a:r>
          </a:p>
          <a:p>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March_2022</a:t>
            </a:r>
          </a:p>
        </p:txBody>
      </p:sp>
    </p:spTree>
    <p:extLst>
      <p:ext uri="{BB962C8B-B14F-4D97-AF65-F5344CB8AC3E}">
        <p14:creationId xmlns:p14="http://schemas.microsoft.com/office/powerpoint/2010/main" val="86717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March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Presentation and Review of Contributions related to SRD and SDD</a:t>
            </a:r>
          </a:p>
          <a:p>
            <a:r>
              <a:rPr lang="en-US" dirty="0"/>
              <a:t>Presentation and Review of Contributions for Draft</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March_2022</a:t>
            </a:r>
          </a:p>
        </p:txBody>
      </p:sp>
    </p:spTree>
    <p:extLst>
      <p:ext uri="{BB962C8B-B14F-4D97-AF65-F5344CB8AC3E}">
        <p14:creationId xmlns:p14="http://schemas.microsoft.com/office/powerpoint/2010/main" val="2006485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March_2022</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March_2022</a:t>
            </a: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March_2022</a:t>
            </a: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March_2022</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March_2022</a:t>
            </a:r>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13975</TotalTime>
  <Words>2510</Words>
  <Application>Microsoft Office PowerPoint</Application>
  <PresentationFormat>Widescreen</PresentationFormat>
  <Paragraphs>301</Paragraphs>
  <Slides>24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Helvetica</vt:lpstr>
      <vt:lpstr>Times New Roman</vt:lpstr>
      <vt:lpstr>Custom Design</vt:lpstr>
      <vt:lpstr>PowerPoint Presentation</vt:lpstr>
      <vt:lpstr>WebEx Information</vt:lpstr>
      <vt:lpstr>Opening</vt:lpstr>
      <vt:lpstr>TG16t March Plenary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Status Update</vt:lpstr>
      <vt:lpstr>Contributions for March</vt:lpstr>
      <vt:lpstr>Editor and Draft Development</vt:lpstr>
      <vt:lpstr>Feb. Telecon - Draft Development Process</vt:lpstr>
      <vt:lpstr>Feb Telecon – Proposed SRD and SDD changes</vt:lpstr>
      <vt:lpstr>Next Steps on draft development</vt:lpstr>
      <vt:lpstr>Discussion on PAPR optimization</vt:lpstr>
      <vt:lpstr>Project Timeline</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478</cp:revision>
  <cp:lastPrinted>1998-02-10T13:28:06Z</cp:lastPrinted>
  <dcterms:created xsi:type="dcterms:W3CDTF">2020-01-06T16:34:14Z</dcterms:created>
  <dcterms:modified xsi:type="dcterms:W3CDTF">2022-03-15T18:53:40Z</dcterms:modified>
</cp:coreProperties>
</file>