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60" r:id="rId3"/>
    <p:sldId id="271" r:id="rId4"/>
    <p:sldId id="272" r:id="rId5"/>
    <p:sldId id="275" r:id="rId6"/>
    <p:sldId id="274" r:id="rId7"/>
    <p:sldId id="276" r:id="rId8"/>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8" autoAdjust="0"/>
    <p:restoredTop sz="94686" autoAdjust="0"/>
  </p:normalViewPr>
  <p:slideViewPr>
    <p:cSldViewPr snapToGrid="0">
      <p:cViewPr>
        <p:scale>
          <a:sx n="70" d="100"/>
          <a:sy n="70" d="100"/>
        </p:scale>
        <p:origin x="296" y="-236"/>
      </p:cViewPr>
      <p:guideLst>
        <p:guide orient="horz" pos="2160"/>
        <p:guide pos="2880"/>
      </p:guideLst>
    </p:cSldViewPr>
  </p:slideViewPr>
  <p:notesTextViewPr>
    <p:cViewPr>
      <p:scale>
        <a:sx n="3" d="2"/>
        <a:sy n="3" d="2"/>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a:t>March 2013</a:t>
            </a:r>
          </a:p>
        </p:txBody>
      </p:sp>
      <p:sp>
        <p:nvSpPr>
          <p:cNvPr id="3" name="Fußzeilenplatzhalter 2"/>
          <p:cNvSpPr>
            <a:spLocks noGrp="1"/>
          </p:cNvSpPr>
          <p:nvPr>
            <p:ph type="ftr" sz="quarter" idx="11"/>
          </p:nvPr>
        </p:nvSpPr>
        <p:spPr/>
        <p:txBody>
          <a:bodyPr/>
          <a:lstStyle>
            <a:lvl1pPr>
              <a:defRPr/>
            </a:lvl1pPr>
          </a:lstStyle>
          <a:p>
            <a:r>
              <a:rPr lang="en-US" dirty="0"/>
              <a:t>Thomas Kürner, TU Braunschweig</a:t>
            </a:r>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a:t>Titelmasterformat durch Klicken bearbeiten</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a:t>Thomas Kürner (TU Braunschweig) </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802.15-21-0131-02-03ma-Proposal_RIFS_extension</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eitarou.Kondou@hrcp.jp" TargetMode="External"/><Relationship Id="rId2" Type="http://schemas.openxmlformats.org/officeDocument/2006/relationships/hyperlink" Target="mailto:t.kuerner@tu-bs.de"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a:t>March 2022</a:t>
            </a:r>
          </a:p>
        </p:txBody>
      </p:sp>
      <p:sp>
        <p:nvSpPr>
          <p:cNvPr id="5" name="Fußzeilenplatzhalter 2"/>
          <p:cNvSpPr>
            <a:spLocks noGrp="1"/>
          </p:cNvSpPr>
          <p:nvPr>
            <p:ph type="ftr" sz="quarter" idx="11"/>
          </p:nvPr>
        </p:nvSpPr>
        <p:spPr>
          <a:xfrm>
            <a:off x="5486400" y="6525344"/>
            <a:ext cx="3124200" cy="184666"/>
          </a:xfrm>
        </p:spPr>
        <p:txBody>
          <a:bodyPr/>
          <a:lstStyle/>
          <a:p>
            <a:r>
              <a:rPr lang="en-US" dirty="0"/>
              <a:t>Thomas Kürner (TU Braunschweig).</a:t>
            </a:r>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5755422"/>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a:solidFill>
                  <a:schemeClr val="tx2"/>
                </a:solidFill>
                <a:effectLst>
                  <a:outerShdw blurRad="38100" dist="38100" dir="2700000" algn="tl">
                    <a:srgbClr val="C0C0C0"/>
                  </a:outerShdw>
                </a:effectLst>
              </a:rPr>
              <a:t>Speciality</a:t>
            </a:r>
            <a:r>
              <a:rPr lang="en-US" sz="1800" b="1" u="sng" dirty="0">
                <a:solidFill>
                  <a:schemeClr val="tx2"/>
                </a:solidFill>
                <a:effectLst>
                  <a:outerShdw blurRad="38100" dist="38100" dir="2700000" algn="tl">
                    <a:srgbClr val="C0C0C0"/>
                  </a:outerShdw>
                </a:effectLst>
              </a:rPr>
              <a:t> Networks (WSN)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a:t>Proposal to </a:t>
            </a:r>
            <a:r>
              <a:rPr lang="en-US" sz="1600" dirty="0">
                <a:solidFill>
                  <a:schemeClr val="tx2"/>
                </a:solidFill>
              </a:rPr>
              <a:t>extend RIFS in IEEE Std 802.15.3d/e </a:t>
            </a:r>
            <a:endParaRPr lang="de-DE" sz="1600" dirty="0"/>
          </a:p>
          <a:p>
            <a:r>
              <a:rPr lang="en-US" sz="1600" dirty="0">
                <a:solidFill>
                  <a:schemeClr val="tx2"/>
                </a:solidFill>
              </a:rPr>
              <a:t>	</a:t>
            </a:r>
          </a:p>
          <a:p>
            <a:r>
              <a:rPr lang="en-US" sz="1600" b="1" dirty="0">
                <a:solidFill>
                  <a:schemeClr val="tx2"/>
                </a:solidFill>
              </a:rPr>
              <a:t>Date Submitted</a:t>
            </a:r>
            <a:r>
              <a:rPr lang="en-US" sz="1600" b="1">
                <a:solidFill>
                  <a:schemeClr val="tx2"/>
                </a:solidFill>
              </a:rPr>
              <a:t>: </a:t>
            </a:r>
            <a:r>
              <a:rPr lang="en-US" sz="1600" smtClean="0">
                <a:solidFill>
                  <a:schemeClr val="tx2"/>
                </a:solidFill>
              </a:rPr>
              <a:t>4 </a:t>
            </a:r>
            <a:r>
              <a:rPr lang="en-US" sz="1600" dirty="0">
                <a:solidFill>
                  <a:schemeClr val="tx2"/>
                </a:solidFill>
              </a:rPr>
              <a:t>March 2022</a:t>
            </a:r>
          </a:p>
          <a:p>
            <a:r>
              <a:rPr lang="en-US" sz="1600" b="1" dirty="0">
                <a:solidFill>
                  <a:schemeClr val="tx2"/>
                </a:solidFill>
              </a:rPr>
              <a:t>Source:</a:t>
            </a:r>
            <a:r>
              <a:rPr lang="en-US" sz="1600" dirty="0">
                <a:solidFill>
                  <a:schemeClr val="tx2"/>
                </a:solidFill>
              </a:rPr>
              <a:t> Thomas Kürner TU Braunschweig(1), Keitarou Kondou HRCP(2), Fumihiro Nishiyama HRCP(3)</a:t>
            </a:r>
          </a:p>
          <a:p>
            <a:r>
              <a:rPr lang="en-US" sz="1600" dirty="0">
                <a:solidFill>
                  <a:schemeClr val="tx2"/>
                </a:solidFill>
              </a:rPr>
              <a:t>Address (1) </a:t>
            </a:r>
            <a:r>
              <a:rPr lang="en-US" sz="1600" dirty="0" err="1">
                <a:solidFill>
                  <a:schemeClr val="tx2"/>
                </a:solidFill>
              </a:rPr>
              <a:t>Schleinitzstr</a:t>
            </a:r>
            <a:r>
              <a:rPr lang="en-US" sz="1600" dirty="0">
                <a:solidFill>
                  <a:schemeClr val="tx2"/>
                </a:solidFill>
              </a:rPr>
              <a:t>. 22, D-38092 Braunschweig, Germany (2)(3) 1-24-2 Taito Taito-</a:t>
            </a:r>
            <a:r>
              <a:rPr lang="en-US" sz="1600" dirty="0" err="1">
                <a:solidFill>
                  <a:schemeClr val="tx2"/>
                </a:solidFill>
              </a:rPr>
              <a:t>ku</a:t>
            </a:r>
            <a:r>
              <a:rPr lang="en-US" sz="1600" dirty="0">
                <a:solidFill>
                  <a:schemeClr val="tx2"/>
                </a:solidFill>
              </a:rPr>
              <a:t> Tokyo, Japan</a:t>
            </a:r>
          </a:p>
          <a:p>
            <a:r>
              <a:rPr lang="en-US" sz="1600" dirty="0">
                <a:solidFill>
                  <a:schemeClr val="tx2"/>
                </a:solidFill>
              </a:rPr>
              <a:t>Voice: (1)+495313912416 (2) +81-334140206, FAX: (1)+495313915192 (2)+81-368060906, E-Mail: (1) </a:t>
            </a:r>
            <a:r>
              <a:rPr lang="en-US" sz="1600" dirty="0">
                <a:solidFill>
                  <a:schemeClr val="tx2"/>
                </a:solidFill>
                <a:hlinkClick r:id="rId2"/>
              </a:rPr>
              <a:t>t.kuerner@tu-bs.de</a:t>
            </a:r>
            <a:r>
              <a:rPr lang="en-US" sz="1600" dirty="0">
                <a:solidFill>
                  <a:schemeClr val="tx2"/>
                </a:solidFill>
              </a:rPr>
              <a:t> (2) </a:t>
            </a:r>
            <a:r>
              <a:rPr lang="en-US" sz="1600" dirty="0">
                <a:solidFill>
                  <a:schemeClr val="tx2"/>
                </a:solidFill>
                <a:hlinkClick r:id="rId3"/>
              </a:rPr>
              <a:t>Keitarou.Kondou@</a:t>
            </a:r>
            <a:r>
              <a:rPr lang="en-US" sz="1600" dirty="0">
                <a:solidFill>
                  <a:schemeClr val="tx2"/>
                </a:solidFill>
              </a:rPr>
              <a:t>hrcp.jp (3) Fumihiro.Nishiyama@hrcp.jp</a:t>
            </a:r>
          </a:p>
          <a:p>
            <a:pPr>
              <a:spcBef>
                <a:spcPts val="600"/>
              </a:spcBef>
              <a:spcAft>
                <a:spcPts val="600"/>
              </a:spcAft>
            </a:pPr>
            <a:r>
              <a:rPr lang="en-US" sz="1600" b="1" dirty="0">
                <a:solidFill>
                  <a:schemeClr val="tx2"/>
                </a:solidFill>
              </a:rPr>
              <a:t>Re:</a:t>
            </a:r>
            <a:r>
              <a:rPr lang="en-US" sz="1600" dirty="0">
                <a:solidFill>
                  <a:schemeClr val="tx2"/>
                </a:solidFill>
              </a:rPr>
              <a:t> doc. 15-22/0071, 15-21-0398</a:t>
            </a:r>
            <a:endParaRPr lang="en-US" dirty="0">
              <a:solidFill>
                <a:schemeClr val="tx2"/>
              </a:solidFill>
            </a:endParaRPr>
          </a:p>
          <a:p>
            <a:r>
              <a:rPr lang="en-US" sz="1600" b="1" dirty="0">
                <a:solidFill>
                  <a:schemeClr val="tx2"/>
                </a:solidFill>
              </a:rPr>
              <a:t>Abstract:</a:t>
            </a:r>
            <a:r>
              <a:rPr lang="en-US" sz="1600" dirty="0">
                <a:solidFill>
                  <a:schemeClr val="tx2"/>
                </a:solidFill>
              </a:rPr>
              <a:t>	This document describes the required changes to extend RIFS in IEEE Std 802.15.3d/e to allow transmission at larger distances</a:t>
            </a:r>
          </a:p>
          <a:p>
            <a:pPr>
              <a:spcBef>
                <a:spcPts val="600"/>
              </a:spcBef>
              <a:spcAft>
                <a:spcPts val="600"/>
              </a:spcAft>
            </a:pPr>
            <a:r>
              <a:rPr lang="en-US" sz="1600" b="1" dirty="0">
                <a:solidFill>
                  <a:schemeClr val="tx2"/>
                </a:solidFill>
              </a:rPr>
              <a:t>Purpose: </a:t>
            </a:r>
            <a:r>
              <a:rPr lang="en-US" sz="1600" dirty="0">
                <a:solidFill>
                  <a:schemeClr val="tx2"/>
                </a:solidFill>
              </a:rPr>
              <a:t>Input to Call for Proposal </a:t>
            </a:r>
          </a:p>
          <a:p>
            <a:pPr>
              <a:spcBef>
                <a:spcPts val="600"/>
              </a:spcBef>
              <a:spcAft>
                <a:spcPts val="600"/>
              </a:spcAft>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a:t>Proposal to extend RIFS in IEEE Std 802.15.3d/e </a:t>
            </a:r>
            <a:endParaRPr lang="de-DE" dirty="0"/>
          </a:p>
        </p:txBody>
      </p:sp>
      <p:sp>
        <p:nvSpPr>
          <p:cNvPr id="8" name="Untertitel 7"/>
          <p:cNvSpPr>
            <a:spLocks noGrp="1"/>
          </p:cNvSpPr>
          <p:nvPr>
            <p:ph type="subTitle" idx="1"/>
          </p:nvPr>
        </p:nvSpPr>
        <p:spPr/>
        <p:txBody>
          <a:bodyPr/>
          <a:lstStyle/>
          <a:p>
            <a:r>
              <a:rPr lang="de-DE" sz="2800" dirty="0"/>
              <a:t>Thomas Kürner (TU Braunschweig)</a:t>
            </a:r>
          </a:p>
          <a:p>
            <a:r>
              <a:rPr lang="de-DE" sz="2800" dirty="0"/>
              <a:t>Keitarou Kondou (HRCP)</a:t>
            </a:r>
          </a:p>
          <a:p>
            <a:r>
              <a:rPr lang="de-DE" sz="2800" dirty="0"/>
              <a:t>Fumihiro Nishiyama (HRCP)</a:t>
            </a:r>
          </a:p>
          <a:p>
            <a:endParaRPr lang="de-DE" sz="2800" dirty="0"/>
          </a:p>
          <a:p>
            <a:endParaRPr lang="de-DE" sz="2800" dirty="0"/>
          </a:p>
          <a:p>
            <a:pPr algn="just"/>
            <a:r>
              <a:rPr lang="en-US" sz="1400" dirty="0"/>
              <a:t>This </a:t>
            </a:r>
            <a:r>
              <a:rPr lang="en-US" sz="1400" dirty="0" err="1"/>
              <a:t>inout</a:t>
            </a:r>
            <a:r>
              <a:rPr lang="en-US" sz="1400" dirty="0"/>
              <a:t> is based on results from the </a:t>
            </a:r>
            <a:r>
              <a:rPr lang="en-US" sz="1400" dirty="0" err="1"/>
              <a:t>ThoR</a:t>
            </a:r>
            <a:r>
              <a:rPr lang="en-US" sz="1400" dirty="0"/>
              <a:t> project. </a:t>
            </a:r>
            <a:r>
              <a:rPr lang="en-US" sz="1400" dirty="0" err="1"/>
              <a:t>ThoR</a:t>
            </a:r>
            <a:r>
              <a:rPr lang="en-US" sz="1400" dirty="0"/>
              <a:t> has received funding from Horizon 2020, the European Union’s Framework </a:t>
            </a:r>
            <a:r>
              <a:rPr lang="en-US" sz="1400" dirty="0" err="1"/>
              <a:t>Programme</a:t>
            </a:r>
            <a:r>
              <a:rPr lang="en-US" sz="1400" dirty="0"/>
              <a:t> for Research and Innovation, under grant agreement No. 814523. </a:t>
            </a:r>
            <a:r>
              <a:rPr lang="en-US" sz="1400" dirty="0" err="1"/>
              <a:t>ThoR</a:t>
            </a:r>
            <a:r>
              <a:rPr lang="en-US" sz="1400" dirty="0"/>
              <a:t> has also received funding from the National Institute of Information and Communications Technology in Japan (NICT).</a:t>
            </a:r>
          </a:p>
          <a:p>
            <a:endParaRPr lang="de-DE" sz="2800" dirty="0"/>
          </a:p>
        </p:txBody>
      </p:sp>
      <p:sp>
        <p:nvSpPr>
          <p:cNvPr id="2" name="Datumsplatzhalter 1"/>
          <p:cNvSpPr>
            <a:spLocks noGrp="1"/>
          </p:cNvSpPr>
          <p:nvPr>
            <p:ph type="dt" sz="half" idx="10"/>
          </p:nvPr>
        </p:nvSpPr>
        <p:spPr/>
        <p:txBody>
          <a:bodyPr/>
          <a:lstStyle/>
          <a:p>
            <a:r>
              <a:rPr lang="en-US" dirty="0"/>
              <a:t>March 2022</a:t>
            </a:r>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a:t>Starting</a:t>
            </a:r>
            <a:r>
              <a:rPr lang="de-DE" dirty="0"/>
              <a:t> Point</a:t>
            </a:r>
          </a:p>
        </p:txBody>
      </p:sp>
      <p:sp>
        <p:nvSpPr>
          <p:cNvPr id="6" name="Inhaltsplatzhalter 5"/>
          <p:cNvSpPr>
            <a:spLocks noGrp="1"/>
          </p:cNvSpPr>
          <p:nvPr>
            <p:ph idx="1"/>
          </p:nvPr>
        </p:nvSpPr>
        <p:spPr>
          <a:xfrm>
            <a:off x="685800" y="1728942"/>
            <a:ext cx="7772400" cy="4114800"/>
          </a:xfrm>
        </p:spPr>
        <p:txBody>
          <a:bodyPr/>
          <a:lstStyle/>
          <a:p>
            <a:pPr marL="431800" lvl="1" indent="-342900">
              <a:spcAft>
                <a:spcPts val="0"/>
              </a:spcAft>
              <a:buFont typeface="Arial" panose="020B0604020202020204" pitchFamily="34" charset="0"/>
              <a:buChar char="•"/>
            </a:pPr>
            <a:r>
              <a:rPr lang="de-DE" sz="2000" dirty="0"/>
              <a:t>In </a:t>
            </a:r>
            <a:r>
              <a:rPr lang="de-DE" sz="2000" dirty="0" err="1"/>
              <a:t>doc</a:t>
            </a:r>
            <a:r>
              <a:rPr lang="de-DE" sz="2000" dirty="0"/>
              <a:t>. 15.21/0398 </a:t>
            </a:r>
            <a:r>
              <a:rPr lang="de-DE" sz="2000" dirty="0" err="1"/>
              <a:t>it</a:t>
            </a:r>
            <a:r>
              <a:rPr lang="de-DE" sz="2000" dirty="0"/>
              <a:t> was </a:t>
            </a:r>
            <a:r>
              <a:rPr lang="de-DE" sz="2000" dirty="0" err="1"/>
              <a:t>reported</a:t>
            </a:r>
            <a:r>
              <a:rPr lang="de-DE" sz="2000" dirty="0"/>
              <a:t>, </a:t>
            </a:r>
            <a:r>
              <a:rPr lang="de-DE" sz="2000" dirty="0" err="1"/>
              <a:t>that</a:t>
            </a:r>
            <a:r>
              <a:rPr lang="de-DE" sz="2000" dirty="0"/>
              <a:t> </a:t>
            </a:r>
            <a:r>
              <a:rPr lang="de-DE" sz="2000" dirty="0" err="1"/>
              <a:t>the</a:t>
            </a:r>
            <a:r>
              <a:rPr lang="de-DE" sz="2000" dirty="0"/>
              <a:t> </a:t>
            </a:r>
            <a:r>
              <a:rPr lang="de-DE" sz="2000" dirty="0" err="1"/>
              <a:t>current</a:t>
            </a:r>
            <a:r>
              <a:rPr lang="de-DE" sz="2000" dirty="0"/>
              <a:t> </a:t>
            </a:r>
            <a:r>
              <a:rPr lang="de-DE" sz="2000" dirty="0" err="1"/>
              <a:t>settings</a:t>
            </a:r>
            <a:r>
              <a:rPr lang="de-DE" sz="2000" dirty="0"/>
              <a:t> of </a:t>
            </a:r>
            <a:r>
              <a:rPr lang="de-DE" sz="2000" dirty="0" err="1"/>
              <a:t>the</a:t>
            </a:r>
            <a:r>
              <a:rPr lang="de-DE" sz="2000" dirty="0"/>
              <a:t> </a:t>
            </a:r>
            <a:r>
              <a:rPr lang="de-DE" sz="2000" dirty="0" err="1"/>
              <a:t>Retransmission</a:t>
            </a:r>
            <a:r>
              <a:rPr lang="de-DE" sz="2000" dirty="0"/>
              <a:t> Interframe Space (RIFS) </a:t>
            </a:r>
            <a:r>
              <a:rPr lang="de-DE" sz="2000" dirty="0" err="1"/>
              <a:t>is</a:t>
            </a:r>
            <a:r>
              <a:rPr lang="de-DE" sz="2000" dirty="0"/>
              <a:t> to </a:t>
            </a:r>
            <a:r>
              <a:rPr lang="de-DE" sz="2000" dirty="0" err="1"/>
              <a:t>short</a:t>
            </a:r>
            <a:r>
              <a:rPr lang="de-DE" sz="2000" dirty="0"/>
              <a:t> to </a:t>
            </a:r>
            <a:r>
              <a:rPr lang="de-DE" sz="2000" dirty="0" err="1"/>
              <a:t>cover</a:t>
            </a:r>
            <a:r>
              <a:rPr lang="de-DE" sz="2000" dirty="0"/>
              <a:t> </a:t>
            </a:r>
            <a:r>
              <a:rPr lang="de-DE" sz="2000" dirty="0" err="1"/>
              <a:t>the</a:t>
            </a:r>
            <a:r>
              <a:rPr lang="de-DE" sz="2000" dirty="0"/>
              <a:t> </a:t>
            </a:r>
            <a:r>
              <a:rPr lang="de-DE" sz="2000" dirty="0" err="1"/>
              <a:t>typical</a:t>
            </a:r>
            <a:r>
              <a:rPr lang="de-DE" sz="2000" dirty="0"/>
              <a:t> </a:t>
            </a:r>
            <a:r>
              <a:rPr lang="de-DE" sz="2000" dirty="0" err="1"/>
              <a:t>distances</a:t>
            </a:r>
            <a:r>
              <a:rPr lang="de-DE" sz="2000" dirty="0"/>
              <a:t> </a:t>
            </a:r>
            <a:r>
              <a:rPr lang="de-DE" sz="2000" dirty="0" err="1"/>
              <a:t>occurring</a:t>
            </a:r>
            <a:r>
              <a:rPr lang="de-DE" sz="2000" dirty="0"/>
              <a:t> at </a:t>
            </a:r>
            <a:r>
              <a:rPr lang="de-DE" sz="2000" dirty="0" err="1"/>
              <a:t>backhaul</a:t>
            </a:r>
            <a:r>
              <a:rPr lang="de-DE" sz="2000" dirty="0"/>
              <a:t> </a:t>
            </a:r>
            <a:r>
              <a:rPr lang="de-DE" sz="2000" dirty="0" err="1"/>
              <a:t>applications</a:t>
            </a:r>
            <a:r>
              <a:rPr lang="de-DE" sz="2000" dirty="0"/>
              <a:t>.</a:t>
            </a:r>
          </a:p>
          <a:p>
            <a:pPr marL="431800" lvl="1" indent="-342900">
              <a:spcAft>
                <a:spcPts val="0"/>
              </a:spcAft>
              <a:buFont typeface="Arial" panose="020B0604020202020204" pitchFamily="34" charset="0"/>
              <a:buChar char="•"/>
            </a:pPr>
            <a:r>
              <a:rPr lang="de-DE" sz="2000" dirty="0"/>
              <a:t>The IEEE 802.15.3e </a:t>
            </a:r>
            <a:r>
              <a:rPr lang="de-DE" sz="2000" dirty="0" err="1"/>
              <a:t>chipset</a:t>
            </a:r>
            <a:r>
              <a:rPr lang="de-DE" sz="2000" dirty="0"/>
              <a:t> </a:t>
            </a:r>
            <a:r>
              <a:rPr lang="de-DE" sz="2000" dirty="0" err="1"/>
              <a:t>used</a:t>
            </a:r>
            <a:r>
              <a:rPr lang="de-DE" sz="2000" dirty="0"/>
              <a:t> in </a:t>
            </a:r>
            <a:r>
              <a:rPr lang="de-DE" sz="2000" dirty="0" err="1"/>
              <a:t>the</a:t>
            </a:r>
            <a:r>
              <a:rPr lang="de-DE" sz="2000" dirty="0"/>
              <a:t> </a:t>
            </a:r>
            <a:r>
              <a:rPr lang="de-DE" sz="2000" dirty="0" err="1"/>
              <a:t>ThoR</a:t>
            </a:r>
            <a:r>
              <a:rPr lang="de-DE" sz="2000" dirty="0"/>
              <a:t> </a:t>
            </a:r>
            <a:r>
              <a:rPr lang="de-DE" sz="2000" dirty="0" err="1"/>
              <a:t>project</a:t>
            </a:r>
            <a:r>
              <a:rPr lang="de-DE" sz="2000" dirty="0"/>
              <a:t> </a:t>
            </a:r>
            <a:r>
              <a:rPr lang="de-DE" sz="2000" dirty="0" err="1"/>
              <a:t>has</a:t>
            </a:r>
            <a:r>
              <a:rPr lang="de-DE" sz="2000" dirty="0"/>
              <a:t> </a:t>
            </a:r>
            <a:r>
              <a:rPr lang="de-DE" sz="2000" dirty="0" err="1"/>
              <a:t>been</a:t>
            </a:r>
            <a:r>
              <a:rPr lang="de-DE" sz="2000" dirty="0"/>
              <a:t> </a:t>
            </a:r>
            <a:r>
              <a:rPr lang="de-DE" sz="2000" dirty="0" err="1"/>
              <a:t>adapted</a:t>
            </a:r>
            <a:r>
              <a:rPr lang="de-DE" sz="2000" dirty="0"/>
              <a:t> to </a:t>
            </a:r>
            <a:r>
              <a:rPr lang="de-DE" sz="2000" dirty="0" err="1"/>
              <a:t>allow</a:t>
            </a:r>
            <a:r>
              <a:rPr lang="de-DE" sz="2000" dirty="0"/>
              <a:t> </a:t>
            </a:r>
            <a:r>
              <a:rPr lang="de-DE" sz="2000" dirty="0" err="1"/>
              <a:t>longer</a:t>
            </a:r>
            <a:r>
              <a:rPr lang="de-DE" sz="2000" dirty="0"/>
              <a:t> </a:t>
            </a:r>
            <a:r>
              <a:rPr lang="de-DE" sz="2000" dirty="0" err="1"/>
              <a:t>transmission</a:t>
            </a:r>
            <a:r>
              <a:rPr lang="de-DE" sz="2000" dirty="0"/>
              <a:t> </a:t>
            </a:r>
            <a:r>
              <a:rPr lang="de-DE" sz="2000" dirty="0" err="1"/>
              <a:t>distances</a:t>
            </a:r>
            <a:endParaRPr lang="de-DE" sz="2000" dirty="0"/>
          </a:p>
          <a:p>
            <a:pPr marL="431800" lvl="1" indent="-342900">
              <a:spcAft>
                <a:spcPts val="0"/>
              </a:spcAft>
              <a:buFont typeface="Arial" panose="020B0604020202020204" pitchFamily="34" charset="0"/>
              <a:buChar char="•"/>
            </a:pPr>
            <a:r>
              <a:rPr lang="de-DE" sz="2000" dirty="0"/>
              <a:t>RIFS </a:t>
            </a:r>
            <a:r>
              <a:rPr lang="de-DE" sz="2000" dirty="0" err="1"/>
              <a:t>is</a:t>
            </a:r>
            <a:r>
              <a:rPr lang="de-DE" sz="2000" dirty="0"/>
              <a:t> </a:t>
            </a:r>
            <a:r>
              <a:rPr lang="de-DE" sz="2000" dirty="0" err="1"/>
              <a:t>currently</a:t>
            </a:r>
            <a:r>
              <a:rPr lang="de-DE" sz="2000" dirty="0"/>
              <a:t> </a:t>
            </a:r>
            <a:r>
              <a:rPr lang="de-DE" sz="2000" dirty="0" err="1"/>
              <a:t>defined</a:t>
            </a:r>
            <a:r>
              <a:rPr lang="de-DE" sz="2000" dirty="0"/>
              <a:t> in Table 11a-20</a:t>
            </a:r>
          </a:p>
          <a:p>
            <a:pPr marL="431800" lvl="1" indent="-342900">
              <a:spcAft>
                <a:spcPts val="0"/>
              </a:spcAft>
              <a:buFont typeface="Arial" panose="020B0604020202020204" pitchFamily="34" charset="0"/>
              <a:buChar char="•"/>
            </a:pPr>
            <a:r>
              <a:rPr lang="de-DE" sz="2000" dirty="0" err="1"/>
              <a:t>doc</a:t>
            </a:r>
            <a:r>
              <a:rPr lang="de-DE" sz="2000" dirty="0"/>
              <a:t>. 15.21/0398 </a:t>
            </a:r>
            <a:r>
              <a:rPr lang="de-DE" sz="2000" dirty="0" err="1"/>
              <a:t>suggests</a:t>
            </a:r>
            <a:r>
              <a:rPr lang="de-DE" sz="2000" dirty="0"/>
              <a:t> to </a:t>
            </a:r>
            <a:r>
              <a:rPr lang="de-DE" sz="2000" dirty="0" err="1"/>
              <a:t>increase</a:t>
            </a:r>
            <a:r>
              <a:rPr lang="de-DE" sz="2000" dirty="0"/>
              <a:t> RIFS </a:t>
            </a:r>
            <a:r>
              <a:rPr lang="de-DE" sz="2000" dirty="0" err="1"/>
              <a:t>by</a:t>
            </a:r>
            <a:r>
              <a:rPr lang="de-DE" sz="2000" dirty="0"/>
              <a:t> a </a:t>
            </a:r>
            <a:r>
              <a:rPr lang="de-DE" sz="2000" dirty="0" err="1"/>
              <a:t>factor</a:t>
            </a:r>
            <a:r>
              <a:rPr lang="de-DE" sz="2000" dirty="0"/>
              <a:t> of 10 and </a:t>
            </a:r>
            <a:r>
              <a:rPr lang="de-DE" sz="2000" dirty="0" err="1"/>
              <a:t>include</a:t>
            </a:r>
            <a:r>
              <a:rPr lang="de-DE" sz="2000" dirty="0"/>
              <a:t> </a:t>
            </a:r>
            <a:r>
              <a:rPr lang="de-DE" sz="2000" dirty="0" err="1"/>
              <a:t>new</a:t>
            </a:r>
            <a:r>
              <a:rPr lang="de-DE" sz="2000" dirty="0"/>
              <a:t> </a:t>
            </a:r>
            <a:r>
              <a:rPr lang="de-DE" sz="2000" dirty="0" err="1"/>
              <a:t>formulas</a:t>
            </a:r>
            <a:r>
              <a:rPr lang="de-DE" sz="2000" dirty="0"/>
              <a:t> to </a:t>
            </a:r>
            <a:r>
              <a:rPr lang="de-DE" sz="2000" dirty="0" err="1"/>
              <a:t>calculate</a:t>
            </a:r>
            <a:r>
              <a:rPr lang="de-DE" sz="2000" dirty="0"/>
              <a:t> RIFS</a:t>
            </a:r>
          </a:p>
          <a:p>
            <a:pPr marL="431800" lvl="1" indent="-342900">
              <a:spcAft>
                <a:spcPts val="0"/>
              </a:spcAft>
              <a:buFont typeface="Arial" panose="020B0604020202020204" pitchFamily="34" charset="0"/>
              <a:buChar char="•"/>
            </a:pPr>
            <a:endParaRPr lang="de-DE" sz="1800" dirty="0"/>
          </a:p>
          <a:p>
            <a:pPr marL="431800" lvl="2" indent="0">
              <a:spcAft>
                <a:spcPts val="0"/>
              </a:spcAft>
              <a:buNone/>
            </a:pPr>
            <a:endParaRPr lang="de-DE" sz="2400" dirty="0"/>
          </a:p>
          <a:p>
            <a:pPr lvl="1">
              <a:buNone/>
            </a:pPr>
            <a:endParaRPr lang="de-DE" sz="2400" dirty="0">
              <a:ea typeface="Times New Roman"/>
            </a:endParaRPr>
          </a:p>
          <a:p>
            <a:pPr>
              <a:buNone/>
            </a:pPr>
            <a:endParaRPr lang="de-DE" sz="2400" dirty="0"/>
          </a:p>
        </p:txBody>
      </p:sp>
      <p:sp>
        <p:nvSpPr>
          <p:cNvPr id="2" name="Datumsplatzhalter 1"/>
          <p:cNvSpPr>
            <a:spLocks noGrp="1"/>
          </p:cNvSpPr>
          <p:nvPr>
            <p:ph type="dt" sz="half" idx="10"/>
          </p:nvPr>
        </p:nvSpPr>
        <p:spPr/>
        <p:txBody>
          <a:bodyPr/>
          <a:lstStyle/>
          <a:p>
            <a:r>
              <a:rPr lang="en-US" dirty="0"/>
              <a:t>March 2022</a:t>
            </a:r>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3</a:t>
            </a:fld>
            <a:endParaRPr lang="en-US"/>
          </a:p>
        </p:txBody>
      </p:sp>
    </p:spTree>
    <p:extLst>
      <p:ext uri="{BB962C8B-B14F-4D97-AF65-F5344CB8AC3E}">
        <p14:creationId xmlns:p14="http://schemas.microsoft.com/office/powerpoint/2010/main" val="3899281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a:extLst>
              <a:ext uri="{FF2B5EF4-FFF2-40B4-BE49-F238E27FC236}">
                <a16:creationId xmlns:a16="http://schemas.microsoft.com/office/drawing/2014/main" xmlns="" id="{D68030EF-C22E-4291-B869-6CAAC7E5CA6D}"/>
              </a:ext>
            </a:extLst>
          </p:cNvPr>
          <p:cNvPicPr>
            <a:picLocks noChangeAspect="1"/>
          </p:cNvPicPr>
          <p:nvPr/>
        </p:nvPicPr>
        <p:blipFill>
          <a:blip r:embed="rId2"/>
          <a:stretch>
            <a:fillRect/>
          </a:stretch>
        </p:blipFill>
        <p:spPr>
          <a:xfrm>
            <a:off x="174522" y="4368057"/>
            <a:ext cx="6286500" cy="1938338"/>
          </a:xfrm>
          <a:prstGeom prst="rect">
            <a:avLst/>
          </a:prstGeom>
        </p:spPr>
      </p:pic>
      <p:sp>
        <p:nvSpPr>
          <p:cNvPr id="5" name="Titel 4"/>
          <p:cNvSpPr>
            <a:spLocks noGrp="1"/>
          </p:cNvSpPr>
          <p:nvPr>
            <p:ph type="title"/>
          </p:nvPr>
        </p:nvSpPr>
        <p:spPr/>
        <p:txBody>
          <a:bodyPr/>
          <a:lstStyle/>
          <a:p>
            <a:r>
              <a:rPr lang="de-DE" sz="3200" dirty="0"/>
              <a:t>Current Definition in IEEE Std 802.15.3d/e</a:t>
            </a:r>
          </a:p>
        </p:txBody>
      </p:sp>
      <p:sp>
        <p:nvSpPr>
          <p:cNvPr id="6" name="Inhaltsplatzhalter 5"/>
          <p:cNvSpPr>
            <a:spLocks noGrp="1"/>
          </p:cNvSpPr>
          <p:nvPr>
            <p:ph idx="1"/>
          </p:nvPr>
        </p:nvSpPr>
        <p:spPr>
          <a:xfrm>
            <a:off x="685800" y="1728942"/>
            <a:ext cx="7772400" cy="4114800"/>
          </a:xfrm>
        </p:spPr>
        <p:txBody>
          <a:bodyPr/>
          <a:lstStyle/>
          <a:p>
            <a:pPr marL="360363" lvl="2" indent="-360363">
              <a:spcAft>
                <a:spcPts val="0"/>
              </a:spcAft>
              <a:buFont typeface="Wingdings" panose="05000000000000000000" pitchFamily="2" charset="2"/>
              <a:buChar char="§"/>
            </a:pPr>
            <a:r>
              <a:rPr lang="de-DE" sz="2400" dirty="0" err="1"/>
              <a:t>Section</a:t>
            </a:r>
            <a:r>
              <a:rPr lang="de-DE" sz="2400" dirty="0"/>
              <a:t> 13.2.6 </a:t>
            </a:r>
            <a:r>
              <a:rPr lang="de-DE" sz="2400" dirty="0" err="1"/>
              <a:t>provides</a:t>
            </a:r>
            <a:r>
              <a:rPr lang="de-DE" sz="2400" dirty="0"/>
              <a:t> </a:t>
            </a:r>
            <a:r>
              <a:rPr lang="de-DE" sz="2400" dirty="0" err="1" smtClean="0"/>
              <a:t>references</a:t>
            </a:r>
            <a:r>
              <a:rPr lang="de-DE" sz="2400" dirty="0" smtClean="0"/>
              <a:t> </a:t>
            </a:r>
            <a:r>
              <a:rPr lang="de-DE" sz="2400" dirty="0"/>
              <a:t>to </a:t>
            </a:r>
            <a:r>
              <a:rPr lang="de-DE" sz="2400" dirty="0" err="1"/>
              <a:t>section</a:t>
            </a:r>
            <a:r>
              <a:rPr lang="de-DE" sz="2400" dirty="0"/>
              <a:t> 11a.2.6.1 and Table 11a-20</a:t>
            </a:r>
          </a:p>
          <a:p>
            <a:pPr marL="360363" lvl="2" indent="-360363">
              <a:spcAft>
                <a:spcPts val="0"/>
              </a:spcAft>
              <a:buFont typeface="Wingdings" panose="05000000000000000000" pitchFamily="2" charset="2"/>
              <a:buChar char="§"/>
            </a:pPr>
            <a:endParaRPr lang="de-DE" sz="2400" dirty="0"/>
          </a:p>
          <a:p>
            <a:pPr marL="360363" lvl="2" indent="-360363">
              <a:spcAft>
                <a:spcPts val="0"/>
              </a:spcAft>
              <a:buFont typeface="Wingdings" panose="05000000000000000000" pitchFamily="2" charset="2"/>
              <a:buChar char="§"/>
            </a:pPr>
            <a:endParaRPr lang="de-DE" sz="2400" dirty="0"/>
          </a:p>
          <a:p>
            <a:pPr lvl="1">
              <a:buNone/>
            </a:pPr>
            <a:endParaRPr lang="de-DE" sz="2400" dirty="0">
              <a:ea typeface="Times New Roman"/>
            </a:endParaRPr>
          </a:p>
          <a:p>
            <a:pPr>
              <a:buNone/>
            </a:pPr>
            <a:endParaRPr lang="de-DE" sz="2400" dirty="0"/>
          </a:p>
        </p:txBody>
      </p:sp>
      <p:sp>
        <p:nvSpPr>
          <p:cNvPr id="2" name="Datumsplatzhalter 1"/>
          <p:cNvSpPr>
            <a:spLocks noGrp="1"/>
          </p:cNvSpPr>
          <p:nvPr>
            <p:ph type="dt" sz="half" idx="10"/>
          </p:nvPr>
        </p:nvSpPr>
        <p:spPr/>
        <p:txBody>
          <a:bodyPr/>
          <a:lstStyle/>
          <a:p>
            <a:r>
              <a:rPr lang="en-US" dirty="0"/>
              <a:t>March 2022</a:t>
            </a:r>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4</a:t>
            </a:fld>
            <a:endParaRPr lang="en-US"/>
          </a:p>
        </p:txBody>
      </p:sp>
      <p:graphicFrame>
        <p:nvGraphicFramePr>
          <p:cNvPr id="7" name="Tabelle 6"/>
          <p:cNvGraphicFramePr>
            <a:graphicFrameLocks noGrp="1"/>
          </p:cNvGraphicFramePr>
          <p:nvPr>
            <p:extLst>
              <p:ext uri="{D42A27DB-BD31-4B8C-83A1-F6EECF244321}">
                <p14:modId xmlns:p14="http://schemas.microsoft.com/office/powerpoint/2010/main" val="2352229793"/>
              </p:ext>
            </p:extLst>
          </p:nvPr>
        </p:nvGraphicFramePr>
        <p:xfrm>
          <a:off x="1415796" y="2596988"/>
          <a:ext cx="6096000" cy="147320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xmlns="" val="20000"/>
                    </a:ext>
                  </a:extLst>
                </a:gridCol>
                <a:gridCol w="1016000">
                  <a:extLst>
                    <a:ext uri="{9D8B030D-6E8A-4147-A177-3AD203B41FA5}">
                      <a16:colId xmlns:a16="http://schemas.microsoft.com/office/drawing/2014/main" xmlns="" val="20001"/>
                    </a:ext>
                  </a:extLst>
                </a:gridCol>
                <a:gridCol w="2575791">
                  <a:extLst>
                    <a:ext uri="{9D8B030D-6E8A-4147-A177-3AD203B41FA5}">
                      <a16:colId xmlns:a16="http://schemas.microsoft.com/office/drawing/2014/main" xmlns="" val="20002"/>
                    </a:ext>
                  </a:extLst>
                </a:gridCol>
                <a:gridCol w="1488209">
                  <a:extLst>
                    <a:ext uri="{9D8B030D-6E8A-4147-A177-3AD203B41FA5}">
                      <a16:colId xmlns:a16="http://schemas.microsoft.com/office/drawing/2014/main" xmlns="" val="20003"/>
                    </a:ext>
                  </a:extLst>
                </a:gridCol>
              </a:tblGrid>
              <a:tr h="370840">
                <a:tc gridSpan="2">
                  <a:txBody>
                    <a:bodyPr/>
                    <a:lstStyle/>
                    <a:p>
                      <a:r>
                        <a:rPr lang="de-DE" sz="1200" dirty="0"/>
                        <a:t>MAC Parameter</a:t>
                      </a:r>
                    </a:p>
                  </a:txBody>
                  <a:tcPr/>
                </a:tc>
                <a:tc hMerge="1">
                  <a:txBody>
                    <a:bodyPr/>
                    <a:lstStyle/>
                    <a:p>
                      <a:endParaRPr lang="de-DE"/>
                    </a:p>
                  </a:txBody>
                  <a:tcPr/>
                </a:tc>
                <a:tc>
                  <a:txBody>
                    <a:bodyPr/>
                    <a:lstStyle/>
                    <a:p>
                      <a:r>
                        <a:rPr lang="de-DE" sz="1200" dirty="0" err="1"/>
                        <a:t>Corresponding</a:t>
                      </a:r>
                      <a:r>
                        <a:rPr lang="de-DE" sz="1200" baseline="0" dirty="0"/>
                        <a:t> PHY Parameter</a:t>
                      </a:r>
                      <a:endParaRPr lang="de-DE" sz="1200" dirty="0"/>
                    </a:p>
                  </a:txBody>
                  <a:tcPr/>
                </a:tc>
                <a:tc>
                  <a:txBody>
                    <a:bodyPr/>
                    <a:lstStyle/>
                    <a:p>
                      <a:r>
                        <a:rPr lang="de-DE" sz="1200" dirty="0" err="1"/>
                        <a:t>Definiton</a:t>
                      </a:r>
                      <a:endParaRPr lang="de-DE" sz="1200" dirty="0"/>
                    </a:p>
                  </a:txBody>
                  <a:tcPr/>
                </a:tc>
                <a:extLst>
                  <a:ext uri="{0D108BD9-81ED-4DB2-BD59-A6C34878D82A}">
                    <a16:rowId xmlns:a16="http://schemas.microsoft.com/office/drawing/2014/main" xmlns="" val="10000"/>
                  </a:ext>
                </a:extLst>
              </a:tr>
              <a:tr h="370840">
                <a:tc gridSpan="2">
                  <a:txBody>
                    <a:bodyPr/>
                    <a:lstStyle/>
                    <a:p>
                      <a:r>
                        <a:rPr lang="de-DE" sz="1200" dirty="0"/>
                        <a:t>SIFS</a:t>
                      </a:r>
                    </a:p>
                  </a:txBody>
                  <a:tcPr/>
                </a:tc>
                <a:tc hMerge="1">
                  <a:txBody>
                    <a:bodyPr/>
                    <a:lstStyle/>
                    <a:p>
                      <a:endParaRPr lang="de-DE"/>
                    </a:p>
                  </a:txBody>
                  <a:tcPr/>
                </a:tc>
                <a:tc>
                  <a:txBody>
                    <a:bodyPr/>
                    <a:lstStyle/>
                    <a:p>
                      <a:r>
                        <a:rPr lang="de-DE" sz="1200" i="1" dirty="0" err="1"/>
                        <a:t>pPHYSIFSTime</a:t>
                      </a:r>
                      <a:endParaRPr lang="de-DE" sz="1200" i="1" dirty="0"/>
                    </a:p>
                  </a:txBody>
                  <a:tcPr/>
                </a:tc>
                <a:tc>
                  <a:txBody>
                    <a:bodyPr/>
                    <a:lstStyle/>
                    <a:p>
                      <a:r>
                        <a:rPr lang="de-DE" sz="1200" dirty="0"/>
                        <a:t>11a.2.6.3</a:t>
                      </a:r>
                    </a:p>
                  </a:txBody>
                  <a:tcPr/>
                </a:tc>
                <a:extLst>
                  <a:ext uri="{0D108BD9-81ED-4DB2-BD59-A6C34878D82A}">
                    <a16:rowId xmlns:a16="http://schemas.microsoft.com/office/drawing/2014/main" xmlns="" val="10001"/>
                  </a:ext>
                </a:extLst>
              </a:tr>
              <a:tr h="185420">
                <a:tc rowSpan="2">
                  <a:txBody>
                    <a:bodyPr/>
                    <a:lstStyle/>
                    <a:p>
                      <a:r>
                        <a:rPr lang="de-DE" sz="1200" dirty="0"/>
                        <a:t>RIFS</a:t>
                      </a:r>
                    </a:p>
                  </a:txBody>
                  <a:tcPr/>
                </a:tc>
                <a:tc>
                  <a:txBody>
                    <a:bodyPr/>
                    <a:lstStyle/>
                    <a:p>
                      <a:r>
                        <a:rPr lang="de-DE" sz="1200" dirty="0"/>
                        <a:t>PRC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i="1" dirty="0"/>
                        <a:t>2*</a:t>
                      </a:r>
                      <a:r>
                        <a:rPr lang="de-DE" sz="1200" i="1" dirty="0" err="1"/>
                        <a:t>pPHYSIFSTime</a:t>
                      </a:r>
                      <a:r>
                        <a:rPr lang="de-DE" sz="1200" i="1" dirty="0"/>
                        <a:t> + 3,01 </a:t>
                      </a:r>
                      <a:r>
                        <a:rPr lang="de-DE" sz="1200" i="1" dirty="0" err="1">
                          <a:latin typeface="Symbol" panose="05050102010706020507" pitchFamily="18" charset="2"/>
                        </a:rPr>
                        <a:t>m</a:t>
                      </a:r>
                      <a:r>
                        <a:rPr lang="de-DE" sz="1200" i="1" dirty="0" err="1"/>
                        <a:t>s</a:t>
                      </a:r>
                      <a:endParaRPr lang="de-DE" sz="1200" i="1" dirty="0"/>
                    </a:p>
                  </a:txBody>
                  <a:tcPr/>
                </a:tc>
                <a:tc rowSpan="2">
                  <a:txBody>
                    <a:bodyPr/>
                    <a:lstStyle/>
                    <a:p>
                      <a:r>
                        <a:rPr lang="de-DE" sz="1200" dirty="0"/>
                        <a:t>7.4.1</a:t>
                      </a:r>
                    </a:p>
                  </a:txBody>
                  <a:tcPr/>
                </a:tc>
                <a:extLst>
                  <a:ext uri="{0D108BD9-81ED-4DB2-BD59-A6C34878D82A}">
                    <a16:rowId xmlns:a16="http://schemas.microsoft.com/office/drawing/2014/main" xmlns="" val="10002"/>
                  </a:ext>
                </a:extLst>
              </a:tr>
              <a:tr h="185420">
                <a:tc vMerge="1">
                  <a:txBody>
                    <a:bodyPr/>
                    <a:lstStyle/>
                    <a:p>
                      <a:endParaRPr lang="de-DE"/>
                    </a:p>
                  </a:txBody>
                  <a:tcPr/>
                </a:tc>
                <a:tc>
                  <a:txBody>
                    <a:bodyPr/>
                    <a:lstStyle/>
                    <a:p>
                      <a:r>
                        <a:rPr lang="de-DE" sz="1200" dirty="0"/>
                        <a:t>DEV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i="1" dirty="0"/>
                        <a:t>4*</a:t>
                      </a:r>
                      <a:r>
                        <a:rPr lang="de-DE" sz="1200" i="1" dirty="0" err="1"/>
                        <a:t>pPHYSIFSTime</a:t>
                      </a:r>
                      <a:r>
                        <a:rPr lang="de-DE" sz="1200" i="1" dirty="0"/>
                        <a:t> + 9,05 </a:t>
                      </a:r>
                      <a:r>
                        <a:rPr lang="de-DE" sz="1200" i="1" dirty="0" err="1">
                          <a:latin typeface="Symbol" panose="05050102010706020507" pitchFamily="18" charset="2"/>
                        </a:rPr>
                        <a:t>m</a:t>
                      </a:r>
                      <a:r>
                        <a:rPr lang="de-DE" sz="1200" i="1" dirty="0" err="1"/>
                        <a:t>s</a:t>
                      </a:r>
                      <a:endParaRPr lang="de-DE" sz="1200" i="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de-DE" sz="1200" i="1" dirty="0"/>
                    </a:p>
                  </a:txBody>
                  <a:tcPr/>
                </a:tc>
                <a:tc vMerge="1">
                  <a:txBody>
                    <a:bodyPr/>
                    <a:lstStyle/>
                    <a:p>
                      <a:endParaRPr lang="de-DE" sz="1200" dirty="0"/>
                    </a:p>
                  </a:txBody>
                  <a:tcPr/>
                </a:tc>
                <a:extLst>
                  <a:ext uri="{0D108BD9-81ED-4DB2-BD59-A6C34878D82A}">
                    <a16:rowId xmlns:a16="http://schemas.microsoft.com/office/drawing/2014/main" xmlns="" val="10003"/>
                  </a:ext>
                </a:extLst>
              </a:tr>
            </a:tbl>
          </a:graphicData>
        </a:graphic>
      </p:graphicFrame>
      <p:sp>
        <p:nvSpPr>
          <p:cNvPr id="12" name="TextBox 11">
            <a:extLst>
              <a:ext uri="{FF2B5EF4-FFF2-40B4-BE49-F238E27FC236}">
                <a16:creationId xmlns:a16="http://schemas.microsoft.com/office/drawing/2014/main" xmlns="" id="{853EE53A-6F71-4F16-8312-563A600C0BF1}"/>
              </a:ext>
            </a:extLst>
          </p:cNvPr>
          <p:cNvSpPr txBox="1"/>
          <p:nvPr/>
        </p:nvSpPr>
        <p:spPr>
          <a:xfrm>
            <a:off x="6498336" y="4632960"/>
            <a:ext cx="2430474" cy="523220"/>
          </a:xfrm>
          <a:prstGeom prst="rect">
            <a:avLst/>
          </a:prstGeom>
          <a:noFill/>
        </p:spPr>
        <p:txBody>
          <a:bodyPr wrap="none" rtlCol="0">
            <a:spAutoFit/>
          </a:bodyPr>
          <a:lstStyle/>
          <a:p>
            <a:r>
              <a:rPr kumimoji="1" lang="en-US" altLang="ja-JP" sz="1400" dirty="0"/>
              <a:t>RIFS(PRC) = 2 SIFS + </a:t>
            </a:r>
            <a:r>
              <a:rPr kumimoji="1" lang="en-US" altLang="ja-JP" sz="1400" dirty="0" err="1"/>
              <a:t>tHdr</a:t>
            </a:r>
            <a:endParaRPr kumimoji="1" lang="en-US" altLang="ja-JP" sz="1400" dirty="0"/>
          </a:p>
          <a:p>
            <a:r>
              <a:rPr kumimoji="1" lang="en-US" altLang="ja-JP" sz="1400" dirty="0"/>
              <a:t>                    = 2 SIFS + 3.01 us</a:t>
            </a:r>
            <a:endParaRPr kumimoji="1" lang="ja-JP" altLang="en-US" sz="1400" dirty="0"/>
          </a:p>
        </p:txBody>
      </p:sp>
      <p:sp>
        <p:nvSpPr>
          <p:cNvPr id="13" name="TextBox 12">
            <a:extLst>
              <a:ext uri="{FF2B5EF4-FFF2-40B4-BE49-F238E27FC236}">
                <a16:creationId xmlns:a16="http://schemas.microsoft.com/office/drawing/2014/main" xmlns="" id="{589C0E81-D150-4765-9D5B-DB381B8CBD94}"/>
              </a:ext>
            </a:extLst>
          </p:cNvPr>
          <p:cNvSpPr txBox="1"/>
          <p:nvPr/>
        </p:nvSpPr>
        <p:spPr>
          <a:xfrm>
            <a:off x="6504432" y="5468112"/>
            <a:ext cx="2385589" cy="523220"/>
          </a:xfrm>
          <a:prstGeom prst="rect">
            <a:avLst/>
          </a:prstGeom>
          <a:noFill/>
        </p:spPr>
        <p:txBody>
          <a:bodyPr wrap="none" rtlCol="0">
            <a:spAutoFit/>
          </a:bodyPr>
          <a:lstStyle/>
          <a:p>
            <a:r>
              <a:rPr kumimoji="1" lang="en-US" altLang="ja-JP" sz="1400" dirty="0"/>
              <a:t>RIFS(PRC) =</a:t>
            </a:r>
            <a:r>
              <a:rPr kumimoji="1" lang="ja-JP" altLang="en-US" sz="1400" dirty="0"/>
              <a:t> </a:t>
            </a:r>
            <a:r>
              <a:rPr kumimoji="1" lang="en-US" altLang="ja-JP" sz="1400" dirty="0"/>
              <a:t>4 SIFS + 3tHdr</a:t>
            </a:r>
          </a:p>
          <a:p>
            <a:r>
              <a:rPr kumimoji="1" lang="en-US" altLang="ja-JP" sz="1400" dirty="0"/>
              <a:t>                    = 4 SIFS + 9.05us</a:t>
            </a:r>
            <a:endParaRPr kumimoji="1" lang="ja-JP" altLang="en-US" sz="1400" dirty="0"/>
          </a:p>
        </p:txBody>
      </p:sp>
    </p:spTree>
    <p:extLst>
      <p:ext uri="{BB962C8B-B14F-4D97-AF65-F5344CB8AC3E}">
        <p14:creationId xmlns:p14="http://schemas.microsoft.com/office/powerpoint/2010/main" val="3489519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xmlns="" id="{7DAB502B-A00D-48B3-B7FD-D53F42DC2997}"/>
              </a:ext>
            </a:extLst>
          </p:cNvPr>
          <p:cNvPicPr>
            <a:picLocks noChangeAspect="1"/>
          </p:cNvPicPr>
          <p:nvPr/>
        </p:nvPicPr>
        <p:blipFill>
          <a:blip r:embed="rId2"/>
          <a:stretch>
            <a:fillRect/>
          </a:stretch>
        </p:blipFill>
        <p:spPr>
          <a:xfrm>
            <a:off x="309085" y="2597615"/>
            <a:ext cx="7868603" cy="1739265"/>
          </a:xfrm>
          <a:prstGeom prst="rect">
            <a:avLst/>
          </a:prstGeom>
        </p:spPr>
      </p:pic>
      <p:sp>
        <p:nvSpPr>
          <p:cNvPr id="2" name="Title 1">
            <a:extLst>
              <a:ext uri="{FF2B5EF4-FFF2-40B4-BE49-F238E27FC236}">
                <a16:creationId xmlns:a16="http://schemas.microsoft.com/office/drawing/2014/main" xmlns="" id="{B594ED12-B618-4229-A56C-F95EAA771724}"/>
              </a:ext>
            </a:extLst>
          </p:cNvPr>
          <p:cNvSpPr>
            <a:spLocks noGrp="1"/>
          </p:cNvSpPr>
          <p:nvPr>
            <p:ph type="title"/>
          </p:nvPr>
        </p:nvSpPr>
        <p:spPr/>
        <p:txBody>
          <a:bodyPr/>
          <a:lstStyle/>
          <a:p>
            <a:r>
              <a:rPr kumimoji="1" lang="en-US" altLang="ja-JP" dirty="0"/>
              <a:t>Considering propagation delay</a:t>
            </a:r>
            <a:endParaRPr kumimoji="1" lang="ja-JP" altLang="en-US" dirty="0"/>
          </a:p>
        </p:txBody>
      </p:sp>
      <p:sp>
        <p:nvSpPr>
          <p:cNvPr id="4" name="Date Placeholder 3">
            <a:extLst>
              <a:ext uri="{FF2B5EF4-FFF2-40B4-BE49-F238E27FC236}">
                <a16:creationId xmlns:a16="http://schemas.microsoft.com/office/drawing/2014/main" xmlns="" id="{E5F851AC-E1C9-4923-96D6-7C13FD28D4EE}"/>
              </a:ext>
            </a:extLst>
          </p:cNvPr>
          <p:cNvSpPr>
            <a:spLocks noGrp="1"/>
          </p:cNvSpPr>
          <p:nvPr>
            <p:ph type="dt" sz="half" idx="10"/>
          </p:nvPr>
        </p:nvSpPr>
        <p:spPr/>
        <p:txBody>
          <a:bodyPr/>
          <a:lstStyle/>
          <a:p>
            <a:r>
              <a:rPr lang="en-US"/>
              <a:t>July 2013</a:t>
            </a:r>
            <a:endParaRPr lang="en-US" dirty="0"/>
          </a:p>
        </p:txBody>
      </p:sp>
      <p:sp>
        <p:nvSpPr>
          <p:cNvPr id="5" name="Footer Placeholder 4">
            <a:extLst>
              <a:ext uri="{FF2B5EF4-FFF2-40B4-BE49-F238E27FC236}">
                <a16:creationId xmlns:a16="http://schemas.microsoft.com/office/drawing/2014/main" xmlns="" id="{40ACAD35-CFFB-4199-B54F-5EC60EEF9C7E}"/>
              </a:ext>
            </a:extLst>
          </p:cNvPr>
          <p:cNvSpPr>
            <a:spLocks noGrp="1"/>
          </p:cNvSpPr>
          <p:nvPr>
            <p:ph type="ftr" sz="quarter" idx="11"/>
          </p:nvPr>
        </p:nvSpPr>
        <p:spPr/>
        <p:txBody>
          <a:bodyPr/>
          <a:lstStyle/>
          <a:p>
            <a:r>
              <a:rPr lang="en-US" dirty="0"/>
              <a:t>&lt;author&gt;, &lt;company&gt;</a:t>
            </a:r>
          </a:p>
        </p:txBody>
      </p:sp>
      <p:sp>
        <p:nvSpPr>
          <p:cNvPr id="6" name="Slide Number Placeholder 5">
            <a:extLst>
              <a:ext uri="{FF2B5EF4-FFF2-40B4-BE49-F238E27FC236}">
                <a16:creationId xmlns:a16="http://schemas.microsoft.com/office/drawing/2014/main" xmlns="" id="{A455CA8C-B87A-49B4-A21C-584957003A1D}"/>
              </a:ext>
            </a:extLst>
          </p:cNvPr>
          <p:cNvSpPr>
            <a:spLocks noGrp="1"/>
          </p:cNvSpPr>
          <p:nvPr>
            <p:ph type="sldNum" sz="quarter" idx="12"/>
          </p:nvPr>
        </p:nvSpPr>
        <p:spPr/>
        <p:txBody>
          <a:bodyPr/>
          <a:lstStyle/>
          <a:p>
            <a:r>
              <a:rPr lang="en-US"/>
              <a:t>Slide </a:t>
            </a:r>
            <a:fld id="{D8E7F6C2-DF2F-4116-8D71-DCDEFB590920}" type="slidenum">
              <a:rPr lang="en-US" smtClean="0"/>
              <a:pPr/>
              <a:t>5</a:t>
            </a:fld>
            <a:endParaRPr lang="en-US"/>
          </a:p>
        </p:txBody>
      </p:sp>
      <p:sp>
        <p:nvSpPr>
          <p:cNvPr id="9" name="TextBox 8">
            <a:extLst>
              <a:ext uri="{FF2B5EF4-FFF2-40B4-BE49-F238E27FC236}">
                <a16:creationId xmlns:a16="http://schemas.microsoft.com/office/drawing/2014/main" xmlns="" id="{ADC53B28-BF08-4EDD-8463-49112A9EDA9A}"/>
              </a:ext>
            </a:extLst>
          </p:cNvPr>
          <p:cNvSpPr txBox="1"/>
          <p:nvPr/>
        </p:nvSpPr>
        <p:spPr>
          <a:xfrm>
            <a:off x="243840" y="2072640"/>
            <a:ext cx="2385589" cy="369332"/>
          </a:xfrm>
          <a:prstGeom prst="rect">
            <a:avLst/>
          </a:prstGeom>
          <a:noFill/>
        </p:spPr>
        <p:txBody>
          <a:bodyPr wrap="none" rtlCol="0">
            <a:spAutoFit/>
          </a:bodyPr>
          <a:lstStyle/>
          <a:p>
            <a:r>
              <a:rPr kumimoji="1" lang="en-US" altLang="ja-JP" sz="1800" dirty="0" err="1"/>
              <a:t>tpd</a:t>
            </a:r>
            <a:r>
              <a:rPr kumimoji="1" lang="en-US" altLang="ja-JP" sz="1800" dirty="0"/>
              <a:t> = propagation delay</a:t>
            </a:r>
            <a:endParaRPr kumimoji="1" lang="ja-JP" altLang="en-US" sz="1800" dirty="0"/>
          </a:p>
        </p:txBody>
      </p:sp>
      <p:sp>
        <p:nvSpPr>
          <p:cNvPr id="10" name="TextBox 9">
            <a:extLst>
              <a:ext uri="{FF2B5EF4-FFF2-40B4-BE49-F238E27FC236}">
                <a16:creationId xmlns:a16="http://schemas.microsoft.com/office/drawing/2014/main" xmlns="" id="{E113237E-4683-401A-ACC0-D87E0162C118}"/>
              </a:ext>
            </a:extLst>
          </p:cNvPr>
          <p:cNvSpPr txBox="1"/>
          <p:nvPr/>
        </p:nvSpPr>
        <p:spPr>
          <a:xfrm>
            <a:off x="633984" y="4620768"/>
            <a:ext cx="7973568" cy="646331"/>
          </a:xfrm>
          <a:prstGeom prst="rect">
            <a:avLst/>
          </a:prstGeom>
          <a:noFill/>
        </p:spPr>
        <p:txBody>
          <a:bodyPr wrap="square" rtlCol="0">
            <a:spAutoFit/>
          </a:bodyPr>
          <a:lstStyle/>
          <a:p>
            <a:r>
              <a:rPr kumimoji="1" lang="en-US" altLang="ja-JP" sz="1800" dirty="0"/>
              <a:t>If 1-km link is assumed, </a:t>
            </a:r>
            <a:r>
              <a:rPr kumimoji="1" lang="en-US" altLang="ja-JP" sz="1800" dirty="0" err="1"/>
              <a:t>tpd</a:t>
            </a:r>
            <a:r>
              <a:rPr kumimoji="1" lang="en-US" altLang="ja-JP" sz="1800" dirty="0"/>
              <a:t> shall be 3.3us. Then RIFS should be increased by 6.7 us for PRC and 13.3 us for PRDEV </a:t>
            </a:r>
            <a:endParaRPr kumimoji="1" lang="ja-JP" altLang="en-US" sz="1800" dirty="0"/>
          </a:p>
        </p:txBody>
      </p:sp>
    </p:spTree>
    <p:extLst>
      <p:ext uri="{BB962C8B-B14F-4D97-AF65-F5344CB8AC3E}">
        <p14:creationId xmlns:p14="http://schemas.microsoft.com/office/powerpoint/2010/main" val="2455244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a:t>Suggested</a:t>
            </a:r>
            <a:r>
              <a:rPr lang="de-DE" dirty="0"/>
              <a:t> </a:t>
            </a:r>
            <a:r>
              <a:rPr lang="de-DE" dirty="0" err="1"/>
              <a:t>changes</a:t>
            </a:r>
            <a:endParaRPr lang="de-DE" dirty="0"/>
          </a:p>
        </p:txBody>
      </p:sp>
      <p:sp>
        <p:nvSpPr>
          <p:cNvPr id="6" name="Inhaltsplatzhalter 5"/>
          <p:cNvSpPr>
            <a:spLocks noGrp="1"/>
          </p:cNvSpPr>
          <p:nvPr>
            <p:ph idx="1"/>
          </p:nvPr>
        </p:nvSpPr>
        <p:spPr>
          <a:xfrm>
            <a:off x="685800" y="1728942"/>
            <a:ext cx="7772400" cy="4114800"/>
          </a:xfrm>
        </p:spPr>
        <p:txBody>
          <a:bodyPr/>
          <a:lstStyle/>
          <a:p>
            <a:pPr marL="360363" lvl="2" indent="-360363">
              <a:spcAft>
                <a:spcPts val="0"/>
              </a:spcAft>
              <a:buFont typeface="Wingdings" panose="05000000000000000000" pitchFamily="2" charset="2"/>
              <a:buChar char="§"/>
            </a:pPr>
            <a:r>
              <a:rPr lang="de-DE" altLang="ja-JP" sz="1800" dirty="0"/>
              <a:t>Add a new table</a:t>
            </a:r>
            <a:r>
              <a:rPr lang="de-DE" sz="1800" dirty="0"/>
              <a:t>, which should be used for applications with transmission distances &gt; 100 m</a:t>
            </a:r>
          </a:p>
          <a:p>
            <a:pPr marL="360363" lvl="2" indent="-360363">
              <a:spcAft>
                <a:spcPts val="0"/>
              </a:spcAft>
              <a:buFont typeface="Wingdings" panose="05000000000000000000" pitchFamily="2" charset="2"/>
              <a:buChar char="§"/>
            </a:pPr>
            <a:r>
              <a:rPr lang="de-DE" sz="1800" dirty="0"/>
              <a:t>tpd is set to 33.3 us, which supports up to 10 Km in distance.</a:t>
            </a:r>
          </a:p>
          <a:p>
            <a:pPr marL="360363" lvl="2" indent="-360363">
              <a:spcAft>
                <a:spcPts val="0"/>
              </a:spcAft>
              <a:buFont typeface="Wingdings" panose="05000000000000000000" pitchFamily="2" charset="2"/>
              <a:buChar char="§"/>
            </a:pPr>
            <a:endParaRPr lang="de-DE" sz="1800" dirty="0">
              <a:ea typeface="Times New Roman"/>
            </a:endParaRPr>
          </a:p>
          <a:p>
            <a:pPr marL="360363" lvl="2" indent="-360363">
              <a:spcAft>
                <a:spcPts val="0"/>
              </a:spcAft>
              <a:buFont typeface="Wingdings" panose="05000000000000000000" pitchFamily="2" charset="2"/>
              <a:buChar char="§"/>
            </a:pPr>
            <a:endParaRPr lang="de-DE" sz="1800" dirty="0">
              <a:ea typeface="Times New Roman"/>
            </a:endParaRPr>
          </a:p>
          <a:p>
            <a:pPr marL="360363" lvl="2" indent="-360363">
              <a:spcAft>
                <a:spcPts val="0"/>
              </a:spcAft>
              <a:buFont typeface="Wingdings" panose="05000000000000000000" pitchFamily="2" charset="2"/>
              <a:buChar char="§"/>
            </a:pPr>
            <a:endParaRPr lang="de-DE" sz="1800" dirty="0">
              <a:ea typeface="Times New Roman"/>
            </a:endParaRPr>
          </a:p>
          <a:p>
            <a:pPr marL="360363" lvl="2" indent="-360363">
              <a:spcAft>
                <a:spcPts val="0"/>
              </a:spcAft>
              <a:buFont typeface="Wingdings" panose="05000000000000000000" pitchFamily="2" charset="2"/>
              <a:buChar char="§"/>
            </a:pPr>
            <a:endParaRPr lang="de-DE" sz="1800" dirty="0">
              <a:ea typeface="Times New Roman"/>
            </a:endParaRPr>
          </a:p>
          <a:p>
            <a:pPr marL="360363" lvl="2" indent="-360363">
              <a:spcAft>
                <a:spcPts val="0"/>
              </a:spcAft>
              <a:buFont typeface="Wingdings" panose="05000000000000000000" pitchFamily="2" charset="2"/>
              <a:buChar char="§"/>
            </a:pPr>
            <a:endParaRPr lang="de-DE" sz="1800" dirty="0">
              <a:ea typeface="Times New Roman"/>
            </a:endParaRPr>
          </a:p>
          <a:p>
            <a:pPr marL="360363" lvl="2" indent="-360363">
              <a:spcAft>
                <a:spcPts val="0"/>
              </a:spcAft>
              <a:buFont typeface="Wingdings" panose="05000000000000000000" pitchFamily="2" charset="2"/>
              <a:buChar char="§"/>
            </a:pPr>
            <a:endParaRPr lang="de-DE" sz="1800" dirty="0">
              <a:ea typeface="Times New Roman"/>
            </a:endParaRPr>
          </a:p>
          <a:p>
            <a:pPr marL="360363" lvl="2" indent="-360363">
              <a:spcAft>
                <a:spcPts val="0"/>
              </a:spcAft>
              <a:buFont typeface="Wingdings" panose="05000000000000000000" pitchFamily="2" charset="2"/>
              <a:buChar char="§"/>
            </a:pPr>
            <a:r>
              <a:rPr lang="de-DE" sz="1800" dirty="0">
                <a:ea typeface="Times New Roman"/>
              </a:rPr>
              <a:t>Add a flag in PRC/PRDEV capability and Pairnet operating parameters  </a:t>
            </a:r>
            <a:r>
              <a:rPr lang="de-DE" sz="2000" dirty="0">
                <a:ea typeface="Times New Roman"/>
              </a:rPr>
              <a:t>in section 6.4 Information IE for enabling longer distance operation.</a:t>
            </a:r>
          </a:p>
        </p:txBody>
      </p:sp>
      <p:sp>
        <p:nvSpPr>
          <p:cNvPr id="2" name="Datumsplatzhalter 1"/>
          <p:cNvSpPr>
            <a:spLocks noGrp="1"/>
          </p:cNvSpPr>
          <p:nvPr>
            <p:ph type="dt" sz="half" idx="10"/>
          </p:nvPr>
        </p:nvSpPr>
        <p:spPr/>
        <p:txBody>
          <a:bodyPr/>
          <a:lstStyle/>
          <a:p>
            <a:r>
              <a:rPr lang="en-US" dirty="0"/>
              <a:t>March 2022</a:t>
            </a:r>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6</a:t>
            </a:fld>
            <a:endParaRPr lang="en-US"/>
          </a:p>
        </p:txBody>
      </p:sp>
      <p:graphicFrame>
        <p:nvGraphicFramePr>
          <p:cNvPr id="9" name="Tabelle 8"/>
          <p:cNvGraphicFramePr>
            <a:graphicFrameLocks noGrp="1"/>
          </p:cNvGraphicFramePr>
          <p:nvPr>
            <p:extLst>
              <p:ext uri="{D42A27DB-BD31-4B8C-83A1-F6EECF244321}">
                <p14:modId xmlns:p14="http://schemas.microsoft.com/office/powerpoint/2010/main" val="1768716056"/>
              </p:ext>
            </p:extLst>
          </p:nvPr>
        </p:nvGraphicFramePr>
        <p:xfrm>
          <a:off x="1549908" y="2905470"/>
          <a:ext cx="6096000" cy="147320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xmlns="" val="20000"/>
                    </a:ext>
                  </a:extLst>
                </a:gridCol>
                <a:gridCol w="1016000">
                  <a:extLst>
                    <a:ext uri="{9D8B030D-6E8A-4147-A177-3AD203B41FA5}">
                      <a16:colId xmlns:a16="http://schemas.microsoft.com/office/drawing/2014/main" xmlns="" val="20001"/>
                    </a:ext>
                  </a:extLst>
                </a:gridCol>
                <a:gridCol w="2575791">
                  <a:extLst>
                    <a:ext uri="{9D8B030D-6E8A-4147-A177-3AD203B41FA5}">
                      <a16:colId xmlns:a16="http://schemas.microsoft.com/office/drawing/2014/main" xmlns="" val="20002"/>
                    </a:ext>
                  </a:extLst>
                </a:gridCol>
                <a:gridCol w="1488209">
                  <a:extLst>
                    <a:ext uri="{9D8B030D-6E8A-4147-A177-3AD203B41FA5}">
                      <a16:colId xmlns:a16="http://schemas.microsoft.com/office/drawing/2014/main" xmlns="" val="20003"/>
                    </a:ext>
                  </a:extLst>
                </a:gridCol>
              </a:tblGrid>
              <a:tr h="370840">
                <a:tc gridSpan="2">
                  <a:txBody>
                    <a:bodyPr/>
                    <a:lstStyle/>
                    <a:p>
                      <a:r>
                        <a:rPr lang="de-DE" sz="1200" dirty="0"/>
                        <a:t>MAC Parameter</a:t>
                      </a:r>
                    </a:p>
                  </a:txBody>
                  <a:tcPr/>
                </a:tc>
                <a:tc hMerge="1">
                  <a:txBody>
                    <a:bodyPr/>
                    <a:lstStyle/>
                    <a:p>
                      <a:endParaRPr lang="de-DE"/>
                    </a:p>
                  </a:txBody>
                  <a:tcPr/>
                </a:tc>
                <a:tc>
                  <a:txBody>
                    <a:bodyPr/>
                    <a:lstStyle/>
                    <a:p>
                      <a:r>
                        <a:rPr lang="de-DE" sz="1200" dirty="0" err="1"/>
                        <a:t>Corresponding</a:t>
                      </a:r>
                      <a:r>
                        <a:rPr lang="de-DE" sz="1200" baseline="0" dirty="0"/>
                        <a:t> PHY Parameter</a:t>
                      </a:r>
                      <a:endParaRPr lang="de-DE" sz="1200" dirty="0"/>
                    </a:p>
                  </a:txBody>
                  <a:tcPr/>
                </a:tc>
                <a:tc>
                  <a:txBody>
                    <a:bodyPr/>
                    <a:lstStyle/>
                    <a:p>
                      <a:r>
                        <a:rPr lang="de-DE" sz="1200" dirty="0" err="1"/>
                        <a:t>Definiton</a:t>
                      </a:r>
                      <a:endParaRPr lang="de-DE" sz="1200" dirty="0"/>
                    </a:p>
                  </a:txBody>
                  <a:tcPr/>
                </a:tc>
                <a:extLst>
                  <a:ext uri="{0D108BD9-81ED-4DB2-BD59-A6C34878D82A}">
                    <a16:rowId xmlns:a16="http://schemas.microsoft.com/office/drawing/2014/main" xmlns="" val="10000"/>
                  </a:ext>
                </a:extLst>
              </a:tr>
              <a:tr h="370840">
                <a:tc gridSpan="2">
                  <a:txBody>
                    <a:bodyPr/>
                    <a:lstStyle/>
                    <a:p>
                      <a:r>
                        <a:rPr lang="de-DE" sz="1200" dirty="0"/>
                        <a:t>SIFS</a:t>
                      </a:r>
                    </a:p>
                  </a:txBody>
                  <a:tcPr/>
                </a:tc>
                <a:tc hMerge="1">
                  <a:txBody>
                    <a:bodyPr/>
                    <a:lstStyle/>
                    <a:p>
                      <a:endParaRPr lang="de-DE"/>
                    </a:p>
                  </a:txBody>
                  <a:tcPr/>
                </a:tc>
                <a:tc>
                  <a:txBody>
                    <a:bodyPr/>
                    <a:lstStyle/>
                    <a:p>
                      <a:r>
                        <a:rPr lang="de-DE" sz="1200" i="1" dirty="0" err="1"/>
                        <a:t>pPHYSIFSTime</a:t>
                      </a:r>
                      <a:endParaRPr lang="de-DE" sz="1200" i="1" dirty="0"/>
                    </a:p>
                  </a:txBody>
                  <a:tcPr/>
                </a:tc>
                <a:tc>
                  <a:txBody>
                    <a:bodyPr/>
                    <a:lstStyle/>
                    <a:p>
                      <a:r>
                        <a:rPr lang="de-DE" sz="1200" dirty="0"/>
                        <a:t>11a.2.6.3</a:t>
                      </a:r>
                    </a:p>
                  </a:txBody>
                  <a:tcPr/>
                </a:tc>
                <a:extLst>
                  <a:ext uri="{0D108BD9-81ED-4DB2-BD59-A6C34878D82A}">
                    <a16:rowId xmlns:a16="http://schemas.microsoft.com/office/drawing/2014/main" xmlns="" val="10001"/>
                  </a:ext>
                </a:extLst>
              </a:tr>
              <a:tr h="185420">
                <a:tc rowSpan="2">
                  <a:txBody>
                    <a:bodyPr/>
                    <a:lstStyle/>
                    <a:p>
                      <a:r>
                        <a:rPr lang="de-DE" sz="1200" dirty="0"/>
                        <a:t>RIFS</a:t>
                      </a:r>
                    </a:p>
                  </a:txBody>
                  <a:tcPr/>
                </a:tc>
                <a:tc>
                  <a:txBody>
                    <a:bodyPr/>
                    <a:lstStyle/>
                    <a:p>
                      <a:r>
                        <a:rPr lang="de-DE" sz="1200" dirty="0"/>
                        <a:t>PRC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i="1" dirty="0"/>
                        <a:t>2*pPHYSIFSTime + 69.7 </a:t>
                      </a:r>
                      <a:r>
                        <a:rPr lang="de-DE" sz="1200" i="1" dirty="0">
                          <a:latin typeface="Symbol" panose="05050102010706020507" pitchFamily="18" charset="2"/>
                        </a:rPr>
                        <a:t>m</a:t>
                      </a:r>
                      <a:r>
                        <a:rPr lang="de-DE" sz="1200" i="1" dirty="0"/>
                        <a:t>s</a:t>
                      </a:r>
                    </a:p>
                  </a:txBody>
                  <a:tcPr/>
                </a:tc>
                <a:tc rowSpan="2">
                  <a:txBody>
                    <a:bodyPr/>
                    <a:lstStyle/>
                    <a:p>
                      <a:r>
                        <a:rPr lang="de-DE" sz="1200" dirty="0"/>
                        <a:t>7.4.1</a:t>
                      </a:r>
                    </a:p>
                  </a:txBody>
                  <a:tcPr/>
                </a:tc>
                <a:extLst>
                  <a:ext uri="{0D108BD9-81ED-4DB2-BD59-A6C34878D82A}">
                    <a16:rowId xmlns:a16="http://schemas.microsoft.com/office/drawing/2014/main" xmlns="" val="10002"/>
                  </a:ext>
                </a:extLst>
              </a:tr>
              <a:tr h="185420">
                <a:tc vMerge="1">
                  <a:txBody>
                    <a:bodyPr/>
                    <a:lstStyle/>
                    <a:p>
                      <a:endParaRPr lang="de-DE"/>
                    </a:p>
                  </a:txBody>
                  <a:tcPr/>
                </a:tc>
                <a:tc>
                  <a:txBody>
                    <a:bodyPr/>
                    <a:lstStyle/>
                    <a:p>
                      <a:r>
                        <a:rPr lang="de-DE" sz="1200" dirty="0"/>
                        <a:t>DEV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i="1" dirty="0"/>
                        <a:t>4*pPHYSIFSTime + 142 </a:t>
                      </a:r>
                      <a:r>
                        <a:rPr lang="de-DE" sz="1200" i="1" dirty="0">
                          <a:latin typeface="Symbol" panose="05050102010706020507" pitchFamily="18" charset="2"/>
                        </a:rPr>
                        <a:t>m</a:t>
                      </a:r>
                      <a:r>
                        <a:rPr lang="de-DE" sz="1200" i="1" dirty="0"/>
                        <a: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sz="1200" i="1" dirty="0"/>
                    </a:p>
                  </a:txBody>
                  <a:tcPr/>
                </a:tc>
                <a:tc vMerge="1">
                  <a:txBody>
                    <a:bodyPr/>
                    <a:lstStyle/>
                    <a:p>
                      <a:endParaRPr lang="de-DE" sz="1200" dirty="0"/>
                    </a:p>
                  </a:txBody>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2072793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a:t>Suggested</a:t>
            </a:r>
            <a:r>
              <a:rPr lang="de-DE" dirty="0"/>
              <a:t> </a:t>
            </a:r>
            <a:r>
              <a:rPr lang="de-DE" dirty="0" err="1" smtClean="0"/>
              <a:t>changes</a:t>
            </a:r>
            <a:r>
              <a:rPr lang="de-DE" dirty="0" smtClean="0"/>
              <a:t> </a:t>
            </a:r>
            <a:r>
              <a:rPr lang="de-DE" dirty="0" err="1" smtClean="0"/>
              <a:t>contd</a:t>
            </a:r>
            <a:r>
              <a:rPr lang="de-DE" dirty="0" smtClean="0"/>
              <a:t>. </a:t>
            </a:r>
            <a:endParaRPr lang="de-DE" dirty="0"/>
          </a:p>
        </p:txBody>
      </p:sp>
      <p:sp>
        <p:nvSpPr>
          <p:cNvPr id="6" name="Inhaltsplatzhalter 5"/>
          <p:cNvSpPr>
            <a:spLocks noGrp="1"/>
          </p:cNvSpPr>
          <p:nvPr>
            <p:ph idx="1"/>
          </p:nvPr>
        </p:nvSpPr>
        <p:spPr>
          <a:xfrm>
            <a:off x="685800" y="1728942"/>
            <a:ext cx="7772400" cy="4114800"/>
          </a:xfrm>
        </p:spPr>
        <p:txBody>
          <a:bodyPr/>
          <a:lstStyle/>
          <a:p>
            <a:pPr marL="360363" lvl="2" indent="-360363">
              <a:spcAft>
                <a:spcPts val="0"/>
              </a:spcAft>
              <a:buFont typeface="Wingdings" panose="05000000000000000000" pitchFamily="2" charset="2"/>
              <a:buChar char="§"/>
            </a:pPr>
            <a:r>
              <a:rPr lang="en-US" sz="1200" dirty="0">
                <a:ea typeface="Times New Roman"/>
              </a:rPr>
              <a:t>Basic idea of RIFS modification are,</a:t>
            </a:r>
          </a:p>
          <a:p>
            <a:pPr marL="360363" lvl="2" indent="-360363">
              <a:spcAft>
                <a:spcPts val="0"/>
              </a:spcAft>
              <a:buFont typeface="Wingdings" panose="05000000000000000000" pitchFamily="2" charset="2"/>
              <a:buChar char="§"/>
            </a:pPr>
            <a:endParaRPr lang="en-US" sz="1200" dirty="0">
              <a:ea typeface="Times New Roman"/>
            </a:endParaRPr>
          </a:p>
          <a:p>
            <a:pPr marL="360363" lvl="2" indent="-360363">
              <a:spcAft>
                <a:spcPts val="0"/>
              </a:spcAft>
              <a:buFont typeface="Wingdings" panose="05000000000000000000" pitchFamily="2" charset="2"/>
              <a:buChar char="§"/>
            </a:pPr>
            <a:r>
              <a:rPr lang="en-US" sz="1200" dirty="0">
                <a:ea typeface="Times New Roman"/>
              </a:rPr>
              <a:t>1.	</a:t>
            </a:r>
            <a:r>
              <a:rPr lang="en-US" sz="1200" dirty="0" smtClean="0">
                <a:ea typeface="Times New Roman"/>
              </a:rPr>
              <a:t>Section 6.4.12/6.4.13/6.4.14. Add </a:t>
            </a:r>
            <a:r>
              <a:rPr lang="en-US" sz="1200" dirty="0">
                <a:ea typeface="Times New Roman"/>
              </a:rPr>
              <a:t>“Long RIFS support” at reserved bits in PRC capability IE and PRDEV capability IE and </a:t>
            </a:r>
            <a:r>
              <a:rPr lang="en-US" sz="1200" dirty="0" err="1">
                <a:ea typeface="Times New Roman"/>
              </a:rPr>
              <a:t>Pairnet</a:t>
            </a:r>
            <a:r>
              <a:rPr lang="en-US" sz="1200" dirty="0">
                <a:ea typeface="Times New Roman"/>
              </a:rPr>
              <a:t> Operation Parameters IE. Then add a text to PRC capability IE section as following,</a:t>
            </a:r>
          </a:p>
          <a:p>
            <a:pPr marL="360363" lvl="2" indent="-360363">
              <a:spcAft>
                <a:spcPts val="0"/>
              </a:spcAft>
              <a:buFont typeface="Wingdings" panose="05000000000000000000" pitchFamily="2" charset="2"/>
              <a:buChar char="§"/>
            </a:pPr>
            <a:endParaRPr lang="en-US" sz="1200" dirty="0">
              <a:ea typeface="Times New Roman"/>
            </a:endParaRPr>
          </a:p>
          <a:p>
            <a:pPr marL="360363" lvl="2" indent="-360363">
              <a:spcAft>
                <a:spcPts val="0"/>
              </a:spcAft>
              <a:buFont typeface="Wingdings" panose="05000000000000000000" pitchFamily="2" charset="2"/>
              <a:buChar char="§"/>
            </a:pPr>
            <a:r>
              <a:rPr lang="en-US" sz="1200" dirty="0">
                <a:ea typeface="Times New Roman"/>
              </a:rPr>
              <a:t>“Long RIFS support field shall be set to one if the DEV supports longer RIFS duration defined in xxx, and shall be set to zero otherwise.”</a:t>
            </a:r>
          </a:p>
          <a:p>
            <a:pPr marL="360363" lvl="2" indent="-360363">
              <a:spcAft>
                <a:spcPts val="0"/>
              </a:spcAft>
              <a:buFont typeface="Wingdings" panose="05000000000000000000" pitchFamily="2" charset="2"/>
              <a:buChar char="§"/>
            </a:pPr>
            <a:endParaRPr lang="en-US" sz="1200" dirty="0">
              <a:ea typeface="Times New Roman"/>
            </a:endParaRPr>
          </a:p>
          <a:p>
            <a:pPr marL="360363" lvl="2" indent="-360363">
              <a:spcAft>
                <a:spcPts val="0"/>
              </a:spcAft>
              <a:buFont typeface="Wingdings" panose="05000000000000000000" pitchFamily="2" charset="2"/>
              <a:buChar char="§"/>
            </a:pPr>
            <a:r>
              <a:rPr lang="en-US" sz="1200" dirty="0">
                <a:ea typeface="Times New Roman"/>
              </a:rPr>
              <a:t>Then, for PRDEV capability IE and </a:t>
            </a:r>
            <a:r>
              <a:rPr lang="en-US" sz="1200" dirty="0" err="1">
                <a:ea typeface="Times New Roman"/>
              </a:rPr>
              <a:t>Pairnet</a:t>
            </a:r>
            <a:r>
              <a:rPr lang="en-US" sz="1200" dirty="0">
                <a:ea typeface="Times New Roman"/>
              </a:rPr>
              <a:t> Operation Parameters IE,</a:t>
            </a:r>
          </a:p>
          <a:p>
            <a:pPr marL="360363" lvl="2" indent="-360363">
              <a:spcAft>
                <a:spcPts val="0"/>
              </a:spcAft>
              <a:buFont typeface="Wingdings" panose="05000000000000000000" pitchFamily="2" charset="2"/>
              <a:buChar char="§"/>
            </a:pPr>
            <a:endParaRPr lang="en-US" sz="1200" dirty="0">
              <a:ea typeface="Times New Roman"/>
            </a:endParaRPr>
          </a:p>
          <a:p>
            <a:pPr marL="360363" lvl="2" indent="-360363">
              <a:spcAft>
                <a:spcPts val="0"/>
              </a:spcAft>
              <a:buFont typeface="Wingdings" panose="05000000000000000000" pitchFamily="2" charset="2"/>
              <a:buChar char="§"/>
            </a:pPr>
            <a:r>
              <a:rPr lang="en-US" sz="1200" dirty="0">
                <a:ea typeface="Times New Roman"/>
              </a:rPr>
              <a:t>“Long RIFS field is defined in </a:t>
            </a:r>
            <a:r>
              <a:rPr lang="en-US" sz="1200" dirty="0" err="1">
                <a:ea typeface="Times New Roman"/>
              </a:rPr>
              <a:t>yyy</a:t>
            </a:r>
            <a:r>
              <a:rPr lang="en-US" sz="1200" dirty="0">
                <a:ea typeface="Times New Roman"/>
              </a:rPr>
              <a:t>. “</a:t>
            </a:r>
          </a:p>
          <a:p>
            <a:pPr marL="360363" lvl="2" indent="-360363">
              <a:spcAft>
                <a:spcPts val="0"/>
              </a:spcAft>
              <a:buFont typeface="Wingdings" panose="05000000000000000000" pitchFamily="2" charset="2"/>
              <a:buChar char="§"/>
            </a:pPr>
            <a:endParaRPr lang="en-US" sz="1200" dirty="0">
              <a:ea typeface="Times New Roman"/>
            </a:endParaRPr>
          </a:p>
          <a:p>
            <a:pPr marL="360363" lvl="2" indent="-360363">
              <a:spcAft>
                <a:spcPts val="0"/>
              </a:spcAft>
              <a:buFont typeface="Wingdings" panose="05000000000000000000" pitchFamily="2" charset="2"/>
              <a:buChar char="§"/>
            </a:pPr>
            <a:r>
              <a:rPr lang="en-US" sz="1200" dirty="0">
                <a:ea typeface="Times New Roman"/>
              </a:rPr>
              <a:t>2.	Add “Long RIFS” to the IFS parameters table and add explanation about this, for example,</a:t>
            </a:r>
          </a:p>
          <a:p>
            <a:pPr marL="360363" lvl="2" indent="-360363">
              <a:spcAft>
                <a:spcPts val="0"/>
              </a:spcAft>
              <a:buFont typeface="Wingdings" panose="05000000000000000000" pitchFamily="2" charset="2"/>
              <a:buChar char="§"/>
            </a:pPr>
            <a:endParaRPr lang="en-US" sz="1200" dirty="0">
              <a:ea typeface="Times New Roman"/>
            </a:endParaRPr>
          </a:p>
          <a:p>
            <a:pPr marL="360363" lvl="2" indent="-360363">
              <a:spcAft>
                <a:spcPts val="0"/>
              </a:spcAft>
              <a:buFont typeface="Wingdings" panose="05000000000000000000" pitchFamily="2" charset="2"/>
              <a:buChar char="§"/>
            </a:pPr>
            <a:r>
              <a:rPr lang="en-US" sz="1200" dirty="0">
                <a:ea typeface="Times New Roman"/>
              </a:rPr>
              <a:t>“Values described in Long RIFS shall be applied when “Long RIFS support” filed in </a:t>
            </a:r>
            <a:r>
              <a:rPr lang="en-US" sz="1200" dirty="0" err="1">
                <a:ea typeface="Times New Roman"/>
              </a:rPr>
              <a:t>Pairnet</a:t>
            </a:r>
            <a:r>
              <a:rPr lang="en-US" sz="1200" dirty="0">
                <a:ea typeface="Times New Roman"/>
              </a:rPr>
              <a:t> Operation Parameter IE is set to one, and values described in RIFS is selected otherwise.” </a:t>
            </a:r>
          </a:p>
          <a:p>
            <a:pPr marL="360363" lvl="2" indent="-360363">
              <a:spcAft>
                <a:spcPts val="0"/>
              </a:spcAft>
              <a:buFont typeface="Wingdings" panose="05000000000000000000" pitchFamily="2" charset="2"/>
              <a:buChar char="§"/>
            </a:pPr>
            <a:endParaRPr lang="de-DE" sz="1200" dirty="0">
              <a:ea typeface="Times New Roman"/>
            </a:endParaRPr>
          </a:p>
        </p:txBody>
      </p:sp>
      <p:sp>
        <p:nvSpPr>
          <p:cNvPr id="2" name="Datumsplatzhalter 1"/>
          <p:cNvSpPr>
            <a:spLocks noGrp="1"/>
          </p:cNvSpPr>
          <p:nvPr>
            <p:ph type="dt" sz="half" idx="10"/>
          </p:nvPr>
        </p:nvSpPr>
        <p:spPr/>
        <p:txBody>
          <a:bodyPr/>
          <a:lstStyle/>
          <a:p>
            <a:r>
              <a:rPr lang="en-US" dirty="0"/>
              <a:t>March 2022</a:t>
            </a:r>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7</a:t>
            </a:fld>
            <a:endParaRPr lang="en-US"/>
          </a:p>
        </p:txBody>
      </p:sp>
    </p:spTree>
    <p:extLst>
      <p:ext uri="{BB962C8B-B14F-4D97-AF65-F5344CB8AC3E}">
        <p14:creationId xmlns:p14="http://schemas.microsoft.com/office/powerpoint/2010/main" val="14864126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433</Words>
  <Application>Microsoft Office PowerPoint</Application>
  <PresentationFormat>Bildschirmpräsentation (4:3)</PresentationFormat>
  <Paragraphs>107</Paragraphs>
  <Slides>7</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7</vt:i4>
      </vt:variant>
    </vt:vector>
  </HeadingPairs>
  <TitlesOfParts>
    <vt:vector size="12" baseType="lpstr">
      <vt:lpstr>Arial</vt:lpstr>
      <vt:lpstr>Symbol</vt:lpstr>
      <vt:lpstr>Times New Roman</vt:lpstr>
      <vt:lpstr>Wingdings</vt:lpstr>
      <vt:lpstr>IEEE-P802_15</vt:lpstr>
      <vt:lpstr>PowerPoint-Präsentation</vt:lpstr>
      <vt:lpstr>Proposal to extend RIFS in IEEE Std 802.15.3d/e </vt:lpstr>
      <vt:lpstr>Starting Point</vt:lpstr>
      <vt:lpstr>Current Definition in IEEE Std 802.15.3d/e</vt:lpstr>
      <vt:lpstr>Considering propagation delay</vt:lpstr>
      <vt:lpstr>Suggested changes</vt:lpstr>
      <vt:lpstr>Suggested changes contd.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208</cp:revision>
  <cp:lastPrinted>1998-02-10T13:28:06Z</cp:lastPrinted>
  <dcterms:created xsi:type="dcterms:W3CDTF">2012-11-14T22:04:21Z</dcterms:created>
  <dcterms:modified xsi:type="dcterms:W3CDTF">2022-05-16T08:31:18Z</dcterms:modified>
</cp:coreProperties>
</file>