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8"/>
  </p:notesMasterIdLst>
  <p:sldIdLst>
    <p:sldId id="287" r:id="rId2"/>
    <p:sldId id="300" r:id="rId3"/>
    <p:sldId id="2366" r:id="rId4"/>
    <p:sldId id="339" r:id="rId5"/>
    <p:sldId id="393" r:id="rId6"/>
    <p:sldId id="2372" r:id="rId7"/>
    <p:sldId id="317" r:id="rId8"/>
    <p:sldId id="367" r:id="rId9"/>
    <p:sldId id="341" r:id="rId10"/>
    <p:sldId id="332" r:id="rId11"/>
    <p:sldId id="366" r:id="rId12"/>
    <p:sldId id="2369" r:id="rId13"/>
    <p:sldId id="315" r:id="rId14"/>
    <p:sldId id="2371" r:id="rId15"/>
    <p:sldId id="2370" r:id="rId16"/>
    <p:sldId id="296" r:id="rId1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 id="2" name="Phil Beecher" initials="PB" lastIdx="1" clrIdx="1">
    <p:extLst>
      <p:ext uri="{19B8F6BF-5375-455C-9EA6-DF929625EA0E}">
        <p15:presenceInfo xmlns:p15="http://schemas.microsoft.com/office/powerpoint/2012/main" userId="8e59e9d451c39ba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85" autoAdjust="0"/>
    <p:restoredTop sz="94646" autoAdjust="0"/>
  </p:normalViewPr>
  <p:slideViewPr>
    <p:cSldViewPr>
      <p:cViewPr varScale="1">
        <p:scale>
          <a:sx n="69" d="100"/>
          <a:sy n="69" d="100"/>
        </p:scale>
        <p:origin x="422" y="7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 </a:t>
            </a:r>
            <a:r>
              <a:rPr lang="en-GB" altLang="en-US" b="1" dirty="0">
                <a:solidFill>
                  <a:schemeClr val="tx1"/>
                </a:solidFill>
                <a:latin typeface="Times New Roman" panose="02020603050405020304" pitchFamily="18" charset="0"/>
                <a:cs typeface="Times New Roman" panose="02020603050405020304" pitchFamily="18" charset="0"/>
              </a:rPr>
              <a:t>IEEE 802.</a:t>
            </a:r>
            <a:r>
              <a:rPr lang="en-GB" b="1" i="0" dirty="0">
                <a:solidFill>
                  <a:srgbClr val="000000"/>
                </a:solidFill>
                <a:effectLst/>
                <a:latin typeface="Times New Roman" panose="02020603050405020304" pitchFamily="18" charset="0"/>
                <a:cs typeface="Times New Roman" panose="02020603050405020304" pitchFamily="18" charset="0"/>
              </a:rPr>
              <a:t>15-22-0128-01-0014</a:t>
            </a:r>
            <a:endParaRPr lang="en-GB" altLang="en-US" b="1" dirty="0">
              <a:solidFill>
                <a:schemeClr val="tx1"/>
              </a:solidFill>
              <a:latin typeface="Times New Roman" panose="02020603050405020304" pitchFamily="18" charset="0"/>
              <a:cs typeface="Times New Roman" panose="02020603050405020304" pitchFamily="18" charset="0"/>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March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Clint Powell (Meta)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ocuments?is_dcn=274&amp;is_group=0014" TargetMode="External"/><Relationship Id="rId2" Type="http://schemas.openxmlformats.org/officeDocument/2006/relationships/hyperlink" Target="https://mentor.ieee.org/802.15/documents?is_dcn=278&amp;is_group=001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grouper.ieee.org/groups/802/15/member_status.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1/15-21-0321-00-0014-sg14-may-2021-interim-mtg-min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957384"/>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2022 March TG14 Mtg. Slides: Opening/Closing Report &amp; Agenda</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March 10,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Clint Powell (Meta)</a:t>
            </a:r>
          </a:p>
          <a:p>
            <a:pPr eaLnBrk="1" hangingPunct="1">
              <a:spcBef>
                <a:spcPct val="0"/>
              </a:spcBef>
              <a:buClrTx/>
              <a:buFontTx/>
              <a:buNone/>
              <a:defRPr/>
            </a:pPr>
            <a:r>
              <a:rPr lang="en-US" altLang="en-US" sz="1600" b="1" dirty="0">
                <a:latin typeface="Times New Roman" panose="02020603050405020304" pitchFamily="18" charset="0"/>
              </a:rPr>
              <a:t>Contact:	</a:t>
            </a:r>
            <a:r>
              <a:rPr lang="en-US" altLang="en-US" sz="1600" dirty="0">
                <a:latin typeface="Times New Roman" panose="02020603050405020304" pitchFamily="18" charset="0"/>
              </a:rPr>
              <a:t>SAA</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cpowell@ieee.org</a:t>
            </a: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+1 480 586-8457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Agenda Topics</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Meeting Slides (Opening/Closing Report, Agenda, Meeting(s))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Working Slide Deck for March 2022 Mtg.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CSD and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366419"/>
          </a:xfrm>
        </p:spPr>
        <p:txBody>
          <a:bodyPr/>
          <a:lstStyle/>
          <a:p>
            <a:pPr marL="0" indent="0"/>
            <a:r>
              <a:rPr lang="en-US" altLang="en-US" sz="2400" dirty="0"/>
              <a:t>CSD </a:t>
            </a:r>
          </a:p>
          <a:p>
            <a:pPr marL="400050" lvl="1" indent="0"/>
            <a:r>
              <a:rPr lang="en-US" altLang="en-US" sz="2400" dirty="0"/>
              <a:t>15-21-0278-xx-0014-draft-csd-for-ns-uwb</a:t>
            </a:r>
          </a:p>
          <a:p>
            <a:pPr marL="800100" lvl="2" indent="0"/>
            <a:r>
              <a:rPr lang="en-US" altLang="en-US" sz="1800" dirty="0">
                <a:hlinkClick r:id="rId2"/>
              </a:rPr>
              <a:t>https://mentor.ieee.org/802.15/documents?is_dcn=278&amp;is_year=2021</a:t>
            </a:r>
          </a:p>
          <a:p>
            <a:pPr marL="0" indent="0">
              <a:spcBef>
                <a:spcPts val="1800"/>
              </a:spcBef>
            </a:pPr>
            <a:r>
              <a:rPr lang="en-US" altLang="en-US" sz="2400" dirty="0"/>
              <a:t>PAR</a:t>
            </a:r>
          </a:p>
          <a:p>
            <a:pPr marL="346075" indent="0"/>
            <a:r>
              <a:rPr lang="en-US" altLang="en-US" sz="2400" dirty="0"/>
              <a:t>15-21-0274-xx-0014-ns-uwb-par-working-draft</a:t>
            </a:r>
          </a:p>
          <a:p>
            <a:pPr marL="746125" lvl="1" indent="0"/>
            <a:r>
              <a:rPr lang="en-US" altLang="en-US" sz="1800" dirty="0">
                <a:hlinkClick r:id="rId3"/>
              </a:rPr>
              <a:t>https://mentor.ieee.org/802.15/documents?is_dcn=274&amp;is_year=2021</a:t>
            </a:r>
          </a:p>
          <a:p>
            <a:pPr marL="346075" indent="0"/>
            <a:endParaRPr lang="en-US" altLang="en-US" sz="1800" dirty="0"/>
          </a:p>
          <a:p>
            <a:pPr marL="346075" indent="0"/>
            <a:endParaRPr lang="en-US" altLang="en-US" sz="3200" dirty="0"/>
          </a:p>
          <a:p>
            <a:pPr marL="0" indent="0"/>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10</a:t>
            </a:fld>
            <a:endParaRPr lang="en-US" altLang="en-US" dirty="0">
              <a:solidFill>
                <a:schemeClr val="tx1"/>
              </a:solidFill>
            </a:endParaRPr>
          </a:p>
        </p:txBody>
      </p:sp>
    </p:spTree>
    <p:extLst>
      <p:ext uri="{BB962C8B-B14F-4D97-AF65-F5344CB8AC3E}">
        <p14:creationId xmlns:p14="http://schemas.microsoft.com/office/powerpoint/2010/main" val="885266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802.15 TG14 PAR</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8136904" cy="4749007"/>
          </a:xfrm>
        </p:spPr>
        <p:txBody>
          <a:bodyPr/>
          <a:lstStyle/>
          <a:p>
            <a:pPr marL="0" indent="0" algn="l"/>
            <a:r>
              <a:rPr lang="en-US" sz="1800" b="0" i="0" u="none" strike="noStrike" baseline="0" dirty="0">
                <a:latin typeface="Verdana" panose="020B0604030504040204" pitchFamily="34" charset="0"/>
              </a:rPr>
              <a:t>SCOPE</a:t>
            </a:r>
            <a:br>
              <a:rPr lang="en-US" sz="1800" b="0" i="0" u="none" strike="noStrike" baseline="0" dirty="0">
                <a:latin typeface="Verdana" panose="020B0604030504040204" pitchFamily="34" charset="0"/>
              </a:rPr>
            </a:br>
            <a:r>
              <a:rPr lang="en-US" sz="1600" b="0" i="0" u="none" strike="noStrike" baseline="0" dirty="0">
                <a:latin typeface="Verdana" panose="020B0604030504040204" pitchFamily="34" charset="0"/>
              </a:rPr>
              <a:t>This standard specifies the physical layer (PHY) and media access control sublayer (MAC) for impulse radio ultra wideband (UWB) wireless ad hoc connectivity with fixed, portable, and moving devices with limited energy consumption requirements, and supports real time precision ranging capability that is accurate to within a few centimeters. PHYs are defined for devices operating in a variety of regulatory domains.</a:t>
            </a:r>
          </a:p>
          <a:p>
            <a:pPr marL="0" indent="0" algn="l">
              <a:spcBef>
                <a:spcPts val="0"/>
              </a:spcBef>
            </a:pPr>
            <a:endParaRPr lang="en-US" altLang="en-US" sz="1800" dirty="0">
              <a:latin typeface="Verdana" panose="020B0604030504040204" pitchFamily="34" charset="0"/>
            </a:endParaRPr>
          </a:p>
          <a:p>
            <a:pPr marL="0" indent="0" algn="l"/>
            <a:r>
              <a:rPr lang="en-US" altLang="en-US" sz="1800" dirty="0">
                <a:latin typeface="Verdana" panose="020B0604030504040204" pitchFamily="34" charset="0"/>
              </a:rPr>
              <a:t>NEED</a:t>
            </a:r>
            <a:br>
              <a:rPr lang="en-US" altLang="en-US" sz="1800" dirty="0">
                <a:latin typeface="Verdana" panose="020B0604030504040204" pitchFamily="34" charset="0"/>
              </a:rPr>
            </a:br>
            <a:r>
              <a:rPr lang="en-US" altLang="en-US" sz="1600" dirty="0">
                <a:latin typeface="Verdana" panose="020B0604030504040204" pitchFamily="34" charset="0"/>
              </a:rPr>
              <a:t>… Recently it has become clear that the impulse radio ultra wideband functionality and features have become increasingly complex to support inside the framework of IEEE Std 802.15.4. The end-users (industry) will benefit by including (via. referencing) the impulse radio ultra wideband functionality into a simple focused specification, enabling improved multi-vendor interoperability and further technology adoption. Furthermore, the new standard (802.15.14) will improve the accessibility and comprehension of the standard and more easily enable further amendments and enhancements.</a:t>
            </a:r>
            <a:endParaRPr lang="en-US" altLang="en-US" sz="1600" dirty="0"/>
          </a:p>
          <a:p>
            <a:pPr marL="346075" indent="0"/>
            <a:endParaRPr lang="en-US" altLang="en-US" sz="3200" dirty="0"/>
          </a:p>
          <a:p>
            <a:pPr marL="0" indent="0"/>
            <a:endParaRPr lang="en-US" altLang="en-US" dirty="0"/>
          </a:p>
          <a:p>
            <a:pPr marL="0" indent="0"/>
            <a:endParaRPr lang="en-US" altLang="en-US" sz="3600"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11</a:t>
            </a:fld>
            <a:endParaRPr lang="en-US" altLang="en-US" dirty="0">
              <a:solidFill>
                <a:schemeClr val="tx1"/>
              </a:solidFill>
            </a:endParaRPr>
          </a:p>
        </p:txBody>
      </p:sp>
    </p:spTree>
    <p:extLst>
      <p:ext uri="{BB962C8B-B14F-4D97-AF65-F5344CB8AC3E}">
        <p14:creationId xmlns:p14="http://schemas.microsoft.com/office/powerpoint/2010/main" val="3580839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Status Update</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sz="2400" dirty="0"/>
              <a:t>Approved as Task Group at Sept. 2021 SASB Series</a:t>
            </a:r>
          </a:p>
          <a:p>
            <a:pPr marL="457200" indent="-457200">
              <a:buClrTx/>
              <a:buFont typeface="Arial" panose="020B0604020202020204" pitchFamily="34" charset="0"/>
              <a:buChar char="•"/>
            </a:pPr>
            <a:r>
              <a:rPr lang="en-US" sz="2400" dirty="0"/>
              <a:t>Re-Announcing call for TG14 officers</a:t>
            </a:r>
          </a:p>
          <a:p>
            <a:pPr marL="857250" lvl="1" indent="-457200">
              <a:buClrTx/>
              <a:buFont typeface="Arial" panose="020B0604020202020204" pitchFamily="34" charset="0"/>
              <a:buChar char="•"/>
            </a:pPr>
            <a:r>
              <a:rPr lang="en-US" sz="2000" dirty="0"/>
              <a:t>Chair, Secretary are needed to conduct mtgs. &amp; calls</a:t>
            </a:r>
          </a:p>
          <a:p>
            <a:pPr marL="857250" lvl="1" indent="-457200">
              <a:buClrTx/>
              <a:buFont typeface="Arial" panose="020B0604020202020204" pitchFamily="34" charset="0"/>
              <a:buChar char="•"/>
            </a:pPr>
            <a:r>
              <a:rPr lang="en-US" sz="2000" dirty="0"/>
              <a:t>Interested parties should contact Pat Kinney and Clint Powell</a:t>
            </a:r>
          </a:p>
          <a:p>
            <a:pPr marL="857250" lvl="1" indent="-457200">
              <a:buClrTx/>
              <a:buFont typeface="Arial" panose="020B0604020202020204" pitchFamily="34" charset="0"/>
              <a:buChar char="•"/>
            </a:pPr>
            <a:r>
              <a:rPr lang="en-US" sz="2000" dirty="0"/>
              <a:t>Clint Powell (Meta) will continue as acting Chair in the interim</a:t>
            </a:r>
          </a:p>
          <a:p>
            <a:pPr marL="457200" indent="-457200">
              <a:buClrTx/>
              <a:buFont typeface="Arial" panose="020B0604020202020204" pitchFamily="34" charset="0"/>
              <a:buChar char="•"/>
            </a:pPr>
            <a:r>
              <a:rPr lang="en-US" sz="2400" dirty="0"/>
              <a:t>802.15 outreach conducted in Jan. 2022 is being communicated within upper layer standards development organizations and consortiums</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12</a:t>
            </a:fld>
            <a:endParaRPr lang="en-US" altLang="en-US" dirty="0">
              <a:solidFill>
                <a:schemeClr val="tx1"/>
              </a:solidFill>
            </a:endParaRPr>
          </a:p>
        </p:txBody>
      </p:sp>
    </p:spTree>
    <p:extLst>
      <p:ext uri="{BB962C8B-B14F-4D97-AF65-F5344CB8AC3E}">
        <p14:creationId xmlns:p14="http://schemas.microsoft.com/office/powerpoint/2010/main" val="4211688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fontScale="92500" lnSpcReduction="10000"/>
          </a:bodyPr>
          <a:lstStyle/>
          <a:p>
            <a:pPr marL="457200" indent="-457200">
              <a:buFont typeface="Arial" panose="020B0604020202020204" pitchFamily="34" charset="0"/>
              <a:buChar char="•"/>
            </a:pPr>
            <a:r>
              <a:rPr lang="en-US" sz="2400" dirty="0"/>
              <a:t>Ramp up work as Task Group (pending Chair, Sec.)</a:t>
            </a:r>
          </a:p>
          <a:p>
            <a:pPr marL="857250" lvl="1" indent="-457200">
              <a:buFont typeface="Arial" panose="020B0604020202020204" pitchFamily="34" charset="0"/>
              <a:buChar char="•"/>
            </a:pPr>
            <a:r>
              <a:rPr lang="en-US" sz="2000" dirty="0"/>
              <a:t>Coordinate with TG15, TG4ab, TG6a</a:t>
            </a:r>
          </a:p>
          <a:p>
            <a:pPr marL="857250" lvl="1" indent="-457200">
              <a:buFont typeface="Arial" panose="020B0604020202020204" pitchFamily="34" charset="0"/>
              <a:buChar char="•"/>
            </a:pPr>
            <a:r>
              <a:rPr lang="en-US" sz="2000" dirty="0"/>
              <a:t>Identify Content for TG14</a:t>
            </a:r>
          </a:p>
          <a:p>
            <a:pPr marL="1257300" lvl="2" indent="-457200">
              <a:buFont typeface="Arial" panose="020B0604020202020204" pitchFamily="34" charset="0"/>
              <a:buChar char="•"/>
            </a:pPr>
            <a:r>
              <a:rPr lang="en-US" sz="1600" dirty="0"/>
              <a:t>Using example template developed by TG15 to identify relevant portions of 802.15.4 to include in the TG14 draft</a:t>
            </a:r>
          </a:p>
          <a:p>
            <a:pPr marL="457200" indent="-457200">
              <a:buClrTx/>
              <a:buFont typeface="Arial" panose="020B0604020202020204" pitchFamily="34" charset="0"/>
              <a:buChar char="•"/>
            </a:pPr>
            <a:r>
              <a:rPr lang="en-US" sz="2400" dirty="0"/>
              <a:t>Work via Interim telecons and virtual interim/plenary meetings</a:t>
            </a:r>
          </a:p>
          <a:p>
            <a:pPr marL="457200" indent="-457200">
              <a:buClrTx/>
              <a:buFont typeface="Arial" panose="020B0604020202020204" pitchFamily="34" charset="0"/>
              <a:buChar char="•"/>
            </a:pPr>
            <a:r>
              <a:rPr lang="en-US" sz="2400" dirty="0"/>
              <a:t>Continue participating in coordinated preparation of IEEE Webinar on 802.15 TG4ab, TG14, TG15</a:t>
            </a:r>
            <a:br>
              <a:rPr lang="en-US" sz="2400" dirty="0"/>
            </a:br>
            <a:r>
              <a:rPr lang="en-US" sz="2400" dirty="0"/>
              <a:t>with other TG Chairs and IEEE Staff</a:t>
            </a:r>
          </a:p>
          <a:p>
            <a:pPr marL="857250" lvl="1" indent="-457200">
              <a:buFont typeface="Arial" panose="020B0604020202020204" pitchFamily="34" charset="0"/>
              <a:buChar char="•"/>
            </a:pPr>
            <a:r>
              <a:rPr lang="en-US" sz="2000" dirty="0"/>
              <a:t>Target Webinar Dates and Times</a:t>
            </a:r>
          </a:p>
          <a:p>
            <a:pPr marL="1257300" marR="0" lvl="2" indent="-457200">
              <a:buFont typeface="Arial" panose="020B0604020202020204" pitchFamily="34" charset="0"/>
              <a:buChar char="•"/>
            </a:pPr>
            <a:r>
              <a:rPr lang="en-US" sz="1600" dirty="0"/>
              <a:t>Wed. 4/20, afternoon Pacific: Live Session + Live Q&amp;A</a:t>
            </a:r>
          </a:p>
          <a:p>
            <a:pPr marL="1257300" marR="0" lvl="2" indent="-457200">
              <a:buFont typeface="Arial" panose="020B0604020202020204" pitchFamily="34" charset="0"/>
              <a:buChar char="•"/>
            </a:pPr>
            <a:r>
              <a:rPr lang="en-US" sz="1600" dirty="0"/>
              <a:t>Thurs. 4/21, evening Pacific: Live Session + Live Q&amp;A</a:t>
            </a:r>
          </a:p>
          <a:p>
            <a:pPr marL="800100" marR="0" lvl="2" indent="0"/>
            <a:r>
              <a:rPr lang="en-US" sz="1600" dirty="0"/>
              <a:t>1 Webinar Session (w/o the Q&amp;A) will be made available for playback</a:t>
            </a:r>
          </a:p>
        </p:txBody>
      </p:sp>
      <p:sp>
        <p:nvSpPr>
          <p:cNvPr id="5" name="Slide Number Placeholder 3">
            <a:extLst>
              <a:ext uri="{FF2B5EF4-FFF2-40B4-BE49-F238E27FC236}">
                <a16:creationId xmlns:a16="http://schemas.microsoft.com/office/drawing/2014/main" id="{0FB263F6-EA94-4A5F-BD28-546DD374D4B7}"/>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13</a:t>
            </a:fld>
            <a:endParaRPr lang="en-US" altLang="en-US" dirty="0">
              <a:solidFill>
                <a:schemeClr val="tx1"/>
              </a:solidFill>
            </a:endParaRPr>
          </a:p>
        </p:txBody>
      </p:sp>
    </p:spTree>
    <p:extLst>
      <p:ext uri="{BB962C8B-B14F-4D97-AF65-F5344CB8AC3E}">
        <p14:creationId xmlns:p14="http://schemas.microsoft.com/office/powerpoint/2010/main" val="708329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Achievements</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914400" lvl="1" indent="-514350">
              <a:buClr>
                <a:srgbClr val="00B050"/>
              </a:buClr>
              <a:buFont typeface="Wingdings" panose="05000000000000000000" pitchFamily="2" charset="2"/>
              <a:buChar char="ü"/>
            </a:pPr>
            <a:r>
              <a:rPr lang="en-US" altLang="en-US" sz="2000" dirty="0"/>
              <a:t>Conducted Opening and Reviewed P&amp;P</a:t>
            </a:r>
          </a:p>
          <a:p>
            <a:pPr marL="914400" lvl="1" indent="-514350">
              <a:buClr>
                <a:srgbClr val="00B050"/>
              </a:buClr>
              <a:buFont typeface="Wingdings" panose="05000000000000000000" pitchFamily="2" charset="2"/>
              <a:buChar char="ü"/>
            </a:pPr>
            <a:r>
              <a:rPr lang="en-US" altLang="en-US" sz="2000" dirty="0"/>
              <a:t>Approved Jan. 2022 Mins.</a:t>
            </a:r>
          </a:p>
          <a:p>
            <a:pPr marL="1314450" lvl="2" indent="-514350">
              <a:buFont typeface="Arial" panose="020B0604020202020204" pitchFamily="34" charset="0"/>
              <a:buChar char="•"/>
            </a:pPr>
            <a:r>
              <a:rPr lang="en-US" altLang="en-US" sz="1400" dirty="0">
                <a:hlinkClick r:id="rId2"/>
              </a:rPr>
              <a:t>https://mentor.ieee.org/802.15/dcn/22/15-22-0096-00-0014-2022-jan-interim-tg14-mtg-mins.docx</a:t>
            </a:r>
          </a:p>
          <a:p>
            <a:pPr marL="914400" lvl="1" indent="-514350">
              <a:buClr>
                <a:srgbClr val="00B050"/>
              </a:buClr>
              <a:buFont typeface="Wingdings" panose="05000000000000000000" pitchFamily="2" charset="2"/>
              <a:buChar char="ü"/>
            </a:pPr>
            <a:r>
              <a:rPr lang="en-US" altLang="en-US" sz="2000" dirty="0"/>
              <a:t>Approved March 2022 Mtg. Agenda</a:t>
            </a:r>
          </a:p>
          <a:p>
            <a:pPr marL="1314450" lvl="2" indent="-514350">
              <a:buFont typeface="Arial" panose="020B0604020202020204" pitchFamily="34" charset="0"/>
              <a:buChar char="•"/>
            </a:pPr>
            <a:r>
              <a:rPr lang="en-US" altLang="en-US" sz="1400" dirty="0"/>
              <a:t>15-22-0035-01-0014-2022</a:t>
            </a:r>
          </a:p>
          <a:p>
            <a:pPr marL="914400" lvl="1" indent="-514350">
              <a:buClr>
                <a:srgbClr val="00B050"/>
              </a:buClr>
              <a:buFont typeface="Wingdings" panose="05000000000000000000" pitchFamily="2" charset="2"/>
              <a:buChar char="ü"/>
            </a:pPr>
            <a:r>
              <a:rPr lang="en-US" altLang="en-US" sz="2000" dirty="0"/>
              <a:t>Status Update Given</a:t>
            </a:r>
          </a:p>
          <a:p>
            <a:pPr marL="914400" lvl="1" indent="-514350">
              <a:buClr>
                <a:srgbClr val="00B050"/>
              </a:buClr>
              <a:buFont typeface="Wingdings" panose="05000000000000000000" pitchFamily="2" charset="2"/>
              <a:buChar char="ü"/>
            </a:pPr>
            <a:r>
              <a:rPr lang="en-US" altLang="en-US" sz="2000" dirty="0"/>
              <a:t>Next Steps Discussed</a:t>
            </a:r>
          </a:p>
          <a:p>
            <a:pPr marL="914400" lvl="1" indent="-514350">
              <a:buClr>
                <a:srgbClr val="00B050"/>
              </a:buClr>
              <a:buFont typeface="Wingdings" panose="05000000000000000000" pitchFamily="2" charset="2"/>
              <a:buChar char="ü"/>
            </a:pPr>
            <a:r>
              <a:rPr lang="en-US" altLang="en-US" sz="2000" dirty="0"/>
              <a:t>Any other Business Discussed</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14</a:t>
            </a:fld>
            <a:endParaRPr lang="en-US" altLang="en-US" dirty="0">
              <a:solidFill>
                <a:schemeClr val="tx1"/>
              </a:solidFill>
            </a:endParaRPr>
          </a:p>
        </p:txBody>
      </p:sp>
    </p:spTree>
    <p:extLst>
      <p:ext uri="{BB962C8B-B14F-4D97-AF65-F5344CB8AC3E}">
        <p14:creationId xmlns:p14="http://schemas.microsoft.com/office/powerpoint/2010/main" val="2053119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C8498-588A-44D5-8086-2AF6B1CA8218}"/>
              </a:ext>
            </a:extLst>
          </p:cNvPr>
          <p:cNvSpPr>
            <a:spLocks noGrp="1"/>
          </p:cNvSpPr>
          <p:nvPr>
            <p:ph type="title"/>
          </p:nvPr>
        </p:nvSpPr>
        <p:spPr/>
        <p:txBody>
          <a:bodyPr/>
          <a:lstStyle/>
          <a:p>
            <a:r>
              <a:rPr lang="en-US" dirty="0"/>
              <a:t>TG14 Regular Calls</a:t>
            </a:r>
          </a:p>
        </p:txBody>
      </p:sp>
      <p:sp>
        <p:nvSpPr>
          <p:cNvPr id="3" name="Content Placeholder 2">
            <a:extLst>
              <a:ext uri="{FF2B5EF4-FFF2-40B4-BE49-F238E27FC236}">
                <a16:creationId xmlns:a16="http://schemas.microsoft.com/office/drawing/2014/main" id="{34282B67-4DB6-4927-90CA-A5DD94A371D4}"/>
              </a:ext>
            </a:extLst>
          </p:cNvPr>
          <p:cNvSpPr>
            <a:spLocks noGrp="1"/>
          </p:cNvSpPr>
          <p:nvPr>
            <p:ph idx="1"/>
          </p:nvPr>
        </p:nvSpPr>
        <p:spPr>
          <a:xfrm>
            <a:off x="609600" y="1371600"/>
            <a:ext cx="7916863" cy="4868863"/>
          </a:xfrm>
        </p:spPr>
        <p:txBody>
          <a:bodyPr>
            <a:normAutofit/>
          </a:bodyPr>
          <a:lstStyle/>
          <a:p>
            <a:pPr marL="457200" indent="-457200">
              <a:buFont typeface="Arial" panose="020B0604020202020204" pitchFamily="34" charset="0"/>
              <a:buChar char="•"/>
            </a:pPr>
            <a:r>
              <a:rPr lang="en-US" dirty="0"/>
              <a:t>Bi-weekly calls (placeholder):</a:t>
            </a:r>
          </a:p>
          <a:p>
            <a:pPr marL="857250" lvl="1" indent="-457200">
              <a:buFont typeface="Arial" panose="020B0604020202020204" pitchFamily="34" charset="0"/>
              <a:buChar char="•"/>
            </a:pPr>
            <a:r>
              <a:rPr lang="en-US" dirty="0"/>
              <a:t>Starting Wed. 6</a:t>
            </a:r>
            <a:r>
              <a:rPr lang="en-US" baseline="30000" dirty="0"/>
              <a:t>th</a:t>
            </a:r>
            <a:r>
              <a:rPr lang="en-US" dirty="0"/>
              <a:t>, April @ 7am Pacific</a:t>
            </a:r>
          </a:p>
        </p:txBody>
      </p:sp>
      <p:sp>
        <p:nvSpPr>
          <p:cNvPr id="5" name="Slide Number Placeholder 3">
            <a:extLst>
              <a:ext uri="{FF2B5EF4-FFF2-40B4-BE49-F238E27FC236}">
                <a16:creationId xmlns:a16="http://schemas.microsoft.com/office/drawing/2014/main" id="{16757E3E-09C1-4ECD-AE33-147265377B3A}"/>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15</a:t>
            </a:fld>
            <a:endParaRPr lang="en-US" altLang="en-US" dirty="0">
              <a:solidFill>
                <a:schemeClr val="tx1"/>
              </a:solidFill>
            </a:endParaRPr>
          </a:p>
        </p:txBody>
      </p:sp>
    </p:spTree>
    <p:extLst>
      <p:ext uri="{BB962C8B-B14F-4D97-AF65-F5344CB8AC3E}">
        <p14:creationId xmlns:p14="http://schemas.microsoft.com/office/powerpoint/2010/main" val="2694411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16</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89768" y="1412776"/>
            <a:ext cx="7764463" cy="4896544"/>
          </a:xfrm>
        </p:spPr>
        <p:txBody>
          <a:bodyPr/>
          <a:lstStyle/>
          <a:p>
            <a:pPr marL="0" marR="0" algn="ctr">
              <a:spcBef>
                <a:spcPts val="600"/>
              </a:spcBef>
              <a:spcAft>
                <a:spcPts val="0"/>
              </a:spcAft>
            </a:pPr>
            <a:r>
              <a:rPr lang="en-US" b="1" dirty="0">
                <a:solidFill>
                  <a:srgbClr val="0000FF"/>
                </a:solidFill>
                <a:effectLst/>
                <a:ea typeface="Times New Roman" panose="02020603050405020304" pitchFamily="18" charset="0"/>
              </a:rPr>
              <a:t>136</a:t>
            </a:r>
            <a:r>
              <a:rPr lang="en-US" b="1" baseline="30000" dirty="0">
                <a:solidFill>
                  <a:srgbClr val="0000FF"/>
                </a:solidFill>
                <a:ea typeface="Times New Roman" panose="02020603050405020304" pitchFamily="18" charset="0"/>
              </a:rPr>
              <a:t>th</a:t>
            </a:r>
            <a:r>
              <a:rPr lang="en-US" b="1" dirty="0">
                <a:solidFill>
                  <a:srgbClr val="0000FF"/>
                </a:solidFill>
                <a:effectLst/>
                <a:ea typeface="Times New Roman" panose="02020603050405020304" pitchFamily="18" charset="0"/>
              </a:rPr>
              <a:t> IEEE 802.15 WSN MTG. </a:t>
            </a:r>
            <a:endParaRPr lang="en-US" dirty="0">
              <a:solidFill>
                <a:srgbClr val="0000FF"/>
              </a:solidFill>
              <a:effectLst/>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Held Virtually via </a:t>
            </a:r>
            <a:r>
              <a:rPr lang="en-US" b="1" dirty="0" err="1">
                <a:solidFill>
                  <a:srgbClr val="0000FF"/>
                </a:solidFill>
                <a:effectLst/>
                <a:ea typeface="Times New Roman" panose="02020603050405020304" pitchFamily="18" charset="0"/>
              </a:rPr>
              <a:t>Webex</a:t>
            </a:r>
            <a:endParaRPr lang="en-US" b="1" dirty="0">
              <a:solidFill>
                <a:srgbClr val="0000FF"/>
              </a:solidFill>
              <a:ea typeface="Times New Roman" panose="02020603050405020304" pitchFamily="18" charset="0"/>
            </a:endParaRPr>
          </a:p>
          <a:p>
            <a:pPr marL="0" marR="0" algn="ctr">
              <a:spcBef>
                <a:spcPts val="600"/>
              </a:spcBef>
              <a:spcAft>
                <a:spcPts val="0"/>
              </a:spcAft>
            </a:pPr>
            <a:r>
              <a:rPr lang="en-US" b="1" dirty="0">
                <a:solidFill>
                  <a:srgbClr val="0000FF"/>
                </a:solidFill>
                <a:ea typeface="Times New Roman" panose="02020603050405020304" pitchFamily="18" charset="0"/>
              </a:rPr>
              <a:t>March</a:t>
            </a:r>
            <a:r>
              <a:rPr lang="en-US" b="1" dirty="0">
                <a:solidFill>
                  <a:srgbClr val="0000FF"/>
                </a:solidFill>
                <a:effectLst/>
                <a:ea typeface="Times New Roman" panose="02020603050405020304" pitchFamily="18" charset="0"/>
              </a:rPr>
              <a:t> 8</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 1</a:t>
            </a:r>
            <a:r>
              <a:rPr lang="en-US" b="1" dirty="0">
                <a:solidFill>
                  <a:srgbClr val="0000FF"/>
                </a:solidFill>
                <a:ea typeface="Times New Roman" panose="02020603050405020304" pitchFamily="18" charset="0"/>
              </a:rPr>
              <a:t>6</a:t>
            </a:r>
            <a:r>
              <a:rPr lang="en-US" b="1" baseline="30000" dirty="0">
                <a:solidFill>
                  <a:srgbClr val="0000FF"/>
                </a:solidFill>
                <a:effectLst/>
                <a:ea typeface="Times New Roman" panose="02020603050405020304" pitchFamily="18" charset="0"/>
              </a:rPr>
              <a:t>th</a:t>
            </a:r>
            <a:r>
              <a:rPr lang="en-US" b="1" dirty="0">
                <a:solidFill>
                  <a:srgbClr val="0000FF"/>
                </a:solidFill>
                <a:effectLst/>
                <a:ea typeface="Times New Roman" panose="02020603050405020304" pitchFamily="18" charset="0"/>
              </a:rPr>
              <a:t>, 2022</a:t>
            </a:r>
          </a:p>
          <a:p>
            <a:pPr marL="0" marR="0" algn="ctr">
              <a:spcBef>
                <a:spcPts val="600"/>
              </a:spcBef>
              <a:spcAft>
                <a:spcPts val="0"/>
              </a:spcAft>
            </a:pPr>
            <a:endParaRPr lang="en-US" b="1" dirty="0">
              <a:solidFill>
                <a:srgbClr val="0000FF"/>
              </a:solidFill>
              <a:ea typeface="Times New Roman" panose="02020603050405020304" pitchFamily="18" charset="0"/>
            </a:endParaRPr>
          </a:p>
          <a:p>
            <a:pPr marL="0" marR="0" algn="ctr">
              <a:spcBef>
                <a:spcPts val="600"/>
              </a:spcBef>
              <a:spcAft>
                <a:spcPts val="0"/>
              </a:spcAft>
            </a:pPr>
            <a:r>
              <a:rPr lang="en-US" b="1" dirty="0">
                <a:solidFill>
                  <a:srgbClr val="0000FF"/>
                </a:solidFill>
                <a:effectLst/>
                <a:ea typeface="Times New Roman" panose="02020603050405020304" pitchFamily="18" charset="0"/>
              </a:rPr>
              <a:t>802.15 TG14</a:t>
            </a:r>
          </a:p>
          <a:p>
            <a:pPr marL="0" marR="0" algn="ctr">
              <a:spcBef>
                <a:spcPts val="600"/>
              </a:spcBef>
              <a:spcAft>
                <a:spcPts val="0"/>
              </a:spcAft>
            </a:pPr>
            <a:endParaRPr lang="en-US" b="1" dirty="0">
              <a:solidFill>
                <a:srgbClr val="0000FF"/>
              </a:solidFill>
              <a:effectLst/>
              <a:ea typeface="Times New Roman" panose="02020603050405020304" pitchFamily="18" charset="0"/>
            </a:endParaRPr>
          </a:p>
          <a:p>
            <a:pPr marL="0" marR="0" algn="ctr">
              <a:spcBef>
                <a:spcPts val="600"/>
              </a:spcBef>
              <a:spcAft>
                <a:spcPts val="0"/>
              </a:spcAft>
            </a:pPr>
            <a:r>
              <a:rPr lang="en-US" sz="2400" b="1" dirty="0">
                <a:solidFill>
                  <a:srgbClr val="0000FF"/>
                </a:solidFill>
                <a:ea typeface="Times New Roman" panose="02020603050405020304" pitchFamily="18" charset="0"/>
              </a:rPr>
              <a:t>The mtg. will start at 3:10 PM Eastern</a:t>
            </a:r>
          </a:p>
          <a:p>
            <a:pPr marL="0" marR="0" algn="ctr">
              <a:spcBef>
                <a:spcPts val="600"/>
              </a:spcBef>
              <a:spcAft>
                <a:spcPts val="0"/>
              </a:spcAft>
            </a:pPr>
            <a:r>
              <a:rPr lang="en-US" sz="2400" b="1" dirty="0">
                <a:solidFill>
                  <a:srgbClr val="0000FF"/>
                </a:solidFill>
                <a:effectLst/>
                <a:ea typeface="Times New Roman" panose="02020603050405020304" pitchFamily="18" charset="0"/>
              </a:rPr>
              <a:t>Please </a:t>
            </a:r>
            <a:r>
              <a:rPr lang="en-US" sz="2400" b="1" dirty="0">
                <a:solidFill>
                  <a:srgbClr val="0000FF"/>
                </a:solidFill>
                <a:ea typeface="Times New Roman" panose="02020603050405020304" pitchFamily="18" charset="0"/>
              </a:rPr>
              <a:t>R</a:t>
            </a:r>
            <a:r>
              <a:rPr lang="en-US" sz="2400" b="1" dirty="0">
                <a:solidFill>
                  <a:srgbClr val="0000FF"/>
                </a:solidFill>
                <a:effectLst/>
                <a:ea typeface="Times New Roman" panose="02020603050405020304" pitchFamily="18" charset="0"/>
              </a:rPr>
              <a:t>egister Your Attendance @</a:t>
            </a:r>
          </a:p>
          <a:p>
            <a:pPr marL="0" marR="0" algn="ctr">
              <a:spcBef>
                <a:spcPts val="600"/>
              </a:spcBef>
              <a:spcAft>
                <a:spcPts val="0"/>
              </a:spcAft>
            </a:pPr>
            <a:r>
              <a:rPr lang="en-US" sz="2400" b="1" dirty="0">
                <a:solidFill>
                  <a:srgbClr val="0000FF"/>
                </a:solidFill>
                <a:effectLst/>
                <a:ea typeface="Times New Roman" panose="02020603050405020304" pitchFamily="18" charset="0"/>
                <a:hlinkClick r:id="rId2"/>
              </a:rPr>
              <a:t>https://imat.ieee.org/attendance</a:t>
            </a:r>
            <a:endParaRPr lang="en-US" sz="2400" b="1" dirty="0">
              <a:solidFill>
                <a:srgbClr val="0000FF"/>
              </a:solidFill>
              <a:effectLst/>
              <a:ea typeface="Times New Roman" panose="02020603050405020304" pitchFamily="18" charset="0"/>
            </a:endParaRPr>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2286001"/>
            <a:ext cx="7770813" cy="4189413"/>
          </a:xfrm>
        </p:spPr>
        <p:txBody>
          <a:bodyPr/>
          <a:lstStyle/>
          <a:p>
            <a:pPr>
              <a:buFont typeface="Arial" panose="020B0604020202020204" pitchFamily="34" charset="0"/>
              <a:buChar char="•"/>
            </a:pPr>
            <a:r>
              <a:rPr lang="en-US" sz="2000" dirty="0">
                <a:solidFill>
                  <a:srgbClr val="FF0000"/>
                </a:solidFill>
              </a:rPr>
              <a:t>This 802.15 meeting is part of an IEEE 802 LMSC Plenary or IEEE 802 Wireless Interim session</a:t>
            </a:r>
          </a:p>
          <a:p>
            <a:pPr>
              <a:buFont typeface="Arial" panose="020B0604020202020204" pitchFamily="34" charset="0"/>
              <a:buChar char="•"/>
            </a:pPr>
            <a:r>
              <a:rPr lang="en-US" sz="2000" dirty="0"/>
              <a:t>You must pay the registration fee in order to attend</a:t>
            </a:r>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http://802world.org/plenary/</a:t>
            </a: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appropriate WG chair or vice chairs to have your attendance cancelled</a:t>
            </a:r>
          </a:p>
          <a:p>
            <a:endParaRPr lang="en-US" dirty="0"/>
          </a:p>
        </p:txBody>
      </p:sp>
      <p:sp>
        <p:nvSpPr>
          <p:cNvPr id="4" name="Slide Number Placeholder 3"/>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
        <p:nvSpPr>
          <p:cNvPr id="9" name="Title 1">
            <a:extLst>
              <a:ext uri="{FF2B5EF4-FFF2-40B4-BE49-F238E27FC236}">
                <a16:creationId xmlns:a16="http://schemas.microsoft.com/office/drawing/2014/main" id="{AC57EB68-C22B-418D-8A6D-417B76E5D627}"/>
              </a:ext>
            </a:extLst>
          </p:cNvPr>
          <p:cNvSpPr>
            <a:spLocks noGrp="1"/>
          </p:cNvSpPr>
          <p:nvPr>
            <p:ph type="title"/>
          </p:nvPr>
        </p:nvSpPr>
        <p:spPr>
          <a:xfrm>
            <a:off x="762000" y="685800"/>
            <a:ext cx="7764463" cy="1303040"/>
          </a:xfrm>
        </p:spPr>
        <p:txBody>
          <a:bodyPr anchor="t"/>
          <a:lstStyle/>
          <a:p>
            <a:r>
              <a:rPr lang="en-US" sz="3600" dirty="0"/>
              <a:t>Registration for 802 LMSC Plenaries and 802 Wireless Interims</a:t>
            </a:r>
            <a:endParaRPr lang="en-US" sz="3600" kern="0"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89670-D255-40DD-8639-7DB1D72FAF04}"/>
              </a:ext>
            </a:extLst>
          </p:cNvPr>
          <p:cNvSpPr>
            <a:spLocks noGrp="1"/>
          </p:cNvSpPr>
          <p:nvPr>
            <p:ph type="title"/>
          </p:nvPr>
        </p:nvSpPr>
        <p:spPr>
          <a:xfrm>
            <a:off x="762000" y="685800"/>
            <a:ext cx="7764463" cy="1484709"/>
          </a:xfrm>
        </p:spPr>
        <p:txBody>
          <a:bodyPr anchor="t"/>
          <a:lstStyle/>
          <a:p>
            <a:r>
              <a:rPr lang="en-US" dirty="0"/>
              <a:t>Deadbeat Consequences</a:t>
            </a:r>
            <a:br>
              <a:rPr lang="en-US" dirty="0"/>
            </a:br>
            <a:r>
              <a:rPr lang="en-US" sz="2000" dirty="0">
                <a:latin typeface="+mn-lt"/>
                <a:cs typeface="+mn-cs"/>
              </a:rPr>
              <a:t>(Deadbeat: in default of paying registration fee for a prior mtg.)</a:t>
            </a:r>
          </a:p>
        </p:txBody>
      </p:sp>
      <p:sp>
        <p:nvSpPr>
          <p:cNvPr id="3" name="Content Placeholder 2">
            <a:extLst>
              <a:ext uri="{FF2B5EF4-FFF2-40B4-BE49-F238E27FC236}">
                <a16:creationId xmlns:a16="http://schemas.microsoft.com/office/drawing/2014/main" id="{F3D50114-6A03-4175-A38A-4008BB45DC50}"/>
              </a:ext>
            </a:extLst>
          </p:cNvPr>
          <p:cNvSpPr>
            <a:spLocks noGrp="1"/>
          </p:cNvSpPr>
          <p:nvPr>
            <p:ph idx="1"/>
          </p:nvPr>
        </p:nvSpPr>
        <p:spPr>
          <a:xfrm>
            <a:off x="762000" y="2170510"/>
            <a:ext cx="7764463" cy="4304903"/>
          </a:xfrm>
        </p:spPr>
        <p:txBody>
          <a:bodyPr/>
          <a:lstStyle/>
          <a:p>
            <a:pPr>
              <a:buAutoNum type="arabicPeriod"/>
            </a:pPr>
            <a:r>
              <a:rPr lang="en-US" sz="2000" dirty="0"/>
              <a:t>No participation credit will be granted for said session.</a:t>
            </a:r>
          </a:p>
          <a:p>
            <a:pPr>
              <a:buAutoNum type="arabicPeriod"/>
            </a:pPr>
            <a:r>
              <a:rPr lang="en-US" sz="2000" dirty="0"/>
              <a:t>Any participation credit acquired before said session toward membership in any IEEE 802 LMSC group is revoked.</a:t>
            </a:r>
          </a:p>
          <a:p>
            <a:pPr>
              <a:buAutoNum type="arabicPeriod"/>
            </a:pPr>
            <a:r>
              <a:rPr lang="en-US" sz="2000" dirty="0"/>
              <a:t>Membership in any IEEE 802 LMSC group is terminated.</a:t>
            </a:r>
          </a:p>
          <a:p>
            <a:pPr>
              <a:buAutoNum type="arabicPeriod"/>
            </a:pPr>
            <a:r>
              <a:rPr lang="en-US" sz="2000" dirty="0"/>
              <a:t>No participation credit will be granted for attendance at any subsequent IEEE 802 LMSC session until the individual has complied with the registration requirements for all previously attended IEEE 802 LMSC sessions by the start of said subsequent session.</a:t>
            </a:r>
          </a:p>
        </p:txBody>
      </p:sp>
      <p:sp>
        <p:nvSpPr>
          <p:cNvPr id="4" name="Slide Number Placeholder 3">
            <a:extLst>
              <a:ext uri="{FF2B5EF4-FFF2-40B4-BE49-F238E27FC236}">
                <a16:creationId xmlns:a16="http://schemas.microsoft.com/office/drawing/2014/main" id="{FD0341EA-4A7E-4C16-A9E6-C4938552ED45}"/>
              </a:ext>
            </a:extLst>
          </p:cNvPr>
          <p:cNvSpPr>
            <a:spLocks noGrp="1"/>
          </p:cNvSpPr>
          <p:nvPr>
            <p:ph type="sldNum" idx="10"/>
          </p:nvPr>
        </p:nvSpPr>
        <p:spPr bwMode="auto">
          <a:xfrm>
            <a:off x="4219576"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4218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n-US" sz="2100" dirty="0"/>
              <a:t>Attendees are required to register to attend the 802 Plenary Session</a:t>
            </a:r>
          </a:p>
          <a:p>
            <a:pPr marL="0" indent="0"/>
            <a:endParaRPr lang="en-US" sz="2100" dirty="0"/>
          </a:p>
          <a:p>
            <a:pPr>
              <a:buFont typeface="Arial" panose="020B0604020202020204" pitchFamily="34" charset="0"/>
              <a:buChar char="•"/>
            </a:pPr>
            <a:r>
              <a:rPr lang="en-US" sz="2100" dirty="0"/>
              <a:t>Discussion: Everyone present is welcome</a:t>
            </a:r>
          </a:p>
          <a:p>
            <a:pPr>
              <a:buFont typeface="Arial" panose="020B0604020202020204" pitchFamily="34" charset="0"/>
              <a:buChar char="•"/>
            </a:pPr>
            <a:r>
              <a:rPr lang="en-US" sz="2100" dirty="0"/>
              <a:t>Straw polls: Everyone present may vote</a:t>
            </a:r>
          </a:p>
          <a:p>
            <a:pPr>
              <a:buFont typeface="Arial" panose="020B0604020202020204" pitchFamily="34" charset="0"/>
              <a:buChar char="•"/>
            </a:pPr>
            <a:r>
              <a:rPr lang="en-US" sz="2100" dirty="0"/>
              <a:t>Formal motions: WG voters only:</a:t>
            </a:r>
          </a:p>
          <a:p>
            <a:pPr marL="642938" lvl="1" indent="-342900">
              <a:buFont typeface="Arial" panose="020B0604020202020204" pitchFamily="34" charset="0"/>
              <a:buChar char="•"/>
            </a:pPr>
            <a:r>
              <a:rPr lang="en-US" sz="1800" dirty="0">
                <a:hlinkClick r:id="rId2"/>
              </a:rPr>
              <a:t>https://grouper.ieee.org/groups/802/15/member_status.html</a:t>
            </a:r>
            <a:r>
              <a:rPr lang="en-US" sz="1800" dirty="0"/>
              <a:t> </a:t>
            </a:r>
          </a:p>
          <a:p>
            <a:pPr>
              <a:buFont typeface="Arial" panose="020B0604020202020204" pitchFamily="34" charset="0"/>
              <a:buChar char="•"/>
            </a:pPr>
            <a:r>
              <a:rPr lang="en-US" sz="2100" dirty="0"/>
              <a:t>Patent policy for PAR activities applies</a:t>
            </a:r>
          </a:p>
          <a:p>
            <a:pPr>
              <a:buFont typeface="Arial" panose="020B0604020202020204" pitchFamily="34" charset="0"/>
              <a:buChar char="•"/>
            </a:pPr>
            <a:r>
              <a:rPr lang="en-US" sz="2100" dirty="0"/>
              <a:t>All the usual rules of conduct</a:t>
            </a:r>
          </a:p>
          <a:p>
            <a:pPr>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with name and affiliation when you first speak</a:t>
            </a:r>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1955601" y="1044745"/>
            <a:ext cx="5823347" cy="594122"/>
          </a:xfrm>
        </p:spPr>
        <p:txBody>
          <a:bodyPr>
            <a:noAutofit/>
          </a:bodyPr>
          <a:lstStyle/>
          <a:p>
            <a:pPr>
              <a:defRPr/>
            </a:pPr>
            <a:r>
              <a:rPr lang="en-US" sz="32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1pPr>
            <a:lvl2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2pPr>
            <a:lvl3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3pPr>
            <a:lvl4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4pPr>
            <a:lvl5pPr>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5pPr>
            <a:lvl6pPr marL="18859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6pPr>
            <a:lvl7pPr marL="22288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7pPr>
            <a:lvl8pPr marL="25717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8pPr>
            <a:lvl9pPr marL="2914650" indent="-171450" defTabSz="336947" eaLnBrk="0" fontAlgn="base" hangingPunct="0">
              <a:spcBef>
                <a:spcPct val="0"/>
              </a:spcBef>
              <a:spcAft>
                <a:spcPct val="0"/>
              </a:spcAft>
              <a:tabLst>
                <a:tab pos="0" algn="l"/>
                <a:tab pos="335756" algn="l"/>
                <a:tab pos="672704" algn="l"/>
                <a:tab pos="1009650" algn="l"/>
                <a:tab pos="1346597" algn="l"/>
                <a:tab pos="1683544" algn="l"/>
                <a:tab pos="2020491" algn="l"/>
                <a:tab pos="2357438" algn="l"/>
                <a:tab pos="2694385" algn="l"/>
                <a:tab pos="3031331" algn="l"/>
                <a:tab pos="3368279" algn="l"/>
                <a:tab pos="3705225" algn="l"/>
                <a:tab pos="4042172" algn="l"/>
                <a:tab pos="4379119" algn="l"/>
                <a:tab pos="4716066" algn="l"/>
                <a:tab pos="5053013" algn="l"/>
                <a:tab pos="5389960" algn="l"/>
                <a:tab pos="5726906" algn="l"/>
                <a:tab pos="6063854" algn="l"/>
                <a:tab pos="6400800" algn="l"/>
                <a:tab pos="6737747" algn="l"/>
              </a:tabLst>
              <a:defRPr sz="9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6</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899593" y="2088693"/>
            <a:ext cx="7668851" cy="3566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120" tIns="34560" rIns="69120" bIns="3456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sz="2400" kern="0" dirty="0"/>
              <a:t>See: </a:t>
            </a:r>
            <a:r>
              <a:rPr lang="en-US" sz="2400" kern="0" dirty="0">
                <a:hlinkClick r:id="rId2"/>
              </a:rPr>
              <a:t>https://grouper.ieee.org/groups/802/sapolicies.shtml</a:t>
            </a:r>
            <a:endParaRPr lang="en-US" sz="2400" kern="0" dirty="0"/>
          </a:p>
          <a:p>
            <a:pPr>
              <a:defRPr/>
            </a:pPr>
            <a:endParaRPr lang="en-US" sz="2400" kern="0" dirty="0"/>
          </a:p>
          <a:p>
            <a:pPr>
              <a:defRPr/>
            </a:pPr>
            <a:r>
              <a:rPr lang="en-US" sz="2400" kern="0" dirty="0"/>
              <a:t>IEEE-SA Patent Slides for Standards Development Meetings (.pdf)</a:t>
            </a:r>
          </a:p>
          <a:p>
            <a:pPr>
              <a:defRPr/>
            </a:pPr>
            <a:r>
              <a:rPr lang="en-US" sz="2400" kern="0" dirty="0">
                <a:hlinkClick r:id="rId3"/>
              </a:rPr>
              <a:t>https://development.standards.ieee.org/myproject/Public/mytools/mob/slideset.pdf</a:t>
            </a:r>
            <a:endParaRPr lang="en-US" sz="2400" kern="0" dirty="0"/>
          </a:p>
          <a:p>
            <a:pPr>
              <a:defRPr/>
            </a:pPr>
            <a:endParaRPr lang="en-US" sz="2400" kern="0" dirty="0"/>
          </a:p>
          <a:p>
            <a:pPr>
              <a:defRPr/>
            </a:pPr>
            <a:r>
              <a:rPr lang="en-US" sz="2400" kern="0" dirty="0"/>
              <a:t>IEEE-SA Standards Board Patent Committee (</a:t>
            </a:r>
            <a:r>
              <a:rPr lang="en-US" sz="2400" kern="0" dirty="0" err="1"/>
              <a:t>PatCom</a:t>
            </a:r>
            <a:r>
              <a:rPr lang="en-US" sz="2400" kern="0" dirty="0"/>
              <a:t>) home page</a:t>
            </a:r>
          </a:p>
          <a:p>
            <a:pPr>
              <a:defRPr/>
            </a:pPr>
            <a:r>
              <a:rPr lang="en-US" sz="2400" kern="0" dirty="0">
                <a:hlinkClick r:id="rId4"/>
              </a:rPr>
              <a:t>https://standards.ieee.org/content/ieee-standards/en/about/sasb/patcom/index.html</a:t>
            </a:r>
            <a:endParaRPr lang="en-US" sz="2400" kern="0" dirty="0"/>
          </a:p>
          <a:p>
            <a:pPr>
              <a:defRPr/>
            </a:pPr>
            <a:endParaRPr lang="en-US" sz="2400" kern="0" dirty="0"/>
          </a:p>
          <a:p>
            <a:pPr>
              <a:defRPr/>
            </a:pPr>
            <a:r>
              <a:rPr lang="en-US" sz="2400" kern="0" dirty="0"/>
              <a:t>IEEE-SA Participation Policy meeting slide set - individual method (.pdf)</a:t>
            </a:r>
          </a:p>
          <a:p>
            <a:pPr>
              <a:defRPr/>
            </a:pPr>
            <a:r>
              <a:rPr lang="en-US" sz="2400" kern="0" dirty="0">
                <a:hlinkClick r:id="rId5"/>
              </a:rPr>
              <a:t>https://standards.ieee.org/content/dam/ieee-standards/standards/web/documents/other/Participant-Behavior-Individual-Method.pdf</a:t>
            </a:r>
            <a:endParaRPr lang="en-US" sz="2400" kern="0" dirty="0"/>
          </a:p>
          <a:p>
            <a:pPr>
              <a:defRPr/>
            </a:pPr>
            <a:endParaRPr lang="en-US" sz="2400" kern="0" dirty="0"/>
          </a:p>
          <a:p>
            <a:pPr>
              <a:defRPr/>
            </a:pPr>
            <a:r>
              <a:rPr lang="en-US" sz="2400" kern="0" dirty="0"/>
              <a:t>Working Group Copyright Materials</a:t>
            </a:r>
          </a:p>
          <a:p>
            <a:pPr>
              <a:defRPr/>
            </a:pPr>
            <a:r>
              <a:rPr lang="en-US" sz="2400" kern="0" dirty="0">
                <a:hlinkClick r:id="rId6"/>
              </a:rPr>
              <a:t>https://standards.ieee.org/ipr/copyright-materials.html</a:t>
            </a:r>
            <a:endParaRPr lang="en-US" sz="2400" kern="0" dirty="0"/>
          </a:p>
          <a:p>
            <a:pPr>
              <a:defRPr/>
            </a:pPr>
            <a:r>
              <a:rPr lang="en-US" sz="2400" kern="0" dirty="0">
                <a:hlinkClick r:id="rId7"/>
              </a:rPr>
              <a:t>https://standards.ieee.org/content/dam/ieee-standards/standards/web/documents/other/ieee-sa-copyright-policy-2019.pdf</a:t>
            </a:r>
            <a:endParaRPr lang="en-US" sz="2400" kern="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a:xfrm>
            <a:off x="539552" y="1628800"/>
            <a:ext cx="8208912" cy="4611663"/>
          </a:xfrm>
        </p:spPr>
        <p:txBody>
          <a:bodyPr/>
          <a:lstStyle/>
          <a:p>
            <a:pPr marL="457200" indent="-457200">
              <a:buFont typeface="Arial" panose="020B0604020202020204" pitchFamily="34" charset="0"/>
              <a:buChar char="•"/>
            </a:pPr>
            <a:r>
              <a:rPr lang="en-US" dirty="0">
                <a:cs typeface="DejaVu Sans" pitchFamily="34" charset="0"/>
              </a:rPr>
              <a:t>NO product pitches</a:t>
            </a:r>
          </a:p>
          <a:p>
            <a:pPr marL="457200" indent="-457200">
              <a:buFont typeface="Arial" panose="020B0604020202020204" pitchFamily="34" charset="0"/>
              <a:buChar char="•"/>
            </a:pPr>
            <a:r>
              <a:rPr lang="en-US" dirty="0">
                <a:cs typeface="DejaVu Sans" pitchFamily="34" charset="0"/>
              </a:rPr>
              <a:t>NO corporate pitches</a:t>
            </a:r>
          </a:p>
          <a:p>
            <a:pPr marL="457200" indent="-457200">
              <a:buFont typeface="Arial" panose="020B0604020202020204" pitchFamily="34" charset="0"/>
              <a:buChar char="•"/>
            </a:pPr>
            <a:r>
              <a:rPr lang="en-US" dirty="0">
                <a:cs typeface="DejaVu Sans" pitchFamily="34" charset="0"/>
              </a:rPr>
              <a:t>NO prices</a:t>
            </a:r>
          </a:p>
          <a:p>
            <a:pPr marL="457200" indent="-457200">
              <a:buFont typeface="Arial" panose="020B0604020202020204" pitchFamily="34" charset="0"/>
              <a:buChar char="•"/>
            </a:pPr>
            <a:r>
              <a:rPr lang="en-US" dirty="0">
                <a:cs typeface="DejaVu Sans" pitchFamily="34" charset="0"/>
              </a:rPr>
              <a:t>NO restrictive notices:</a:t>
            </a:r>
          </a:p>
          <a:p>
            <a:pPr marL="800100" lvl="2" indent="0"/>
            <a:r>
              <a:rPr lang="en-US" sz="3200" dirty="0">
                <a:cs typeface="DejaVu Sans" pitchFamily="34" charset="0"/>
              </a:rPr>
              <a:t>e.g. confidential notices in email</a:t>
            </a:r>
          </a:p>
          <a:p>
            <a:pPr marL="457200" indent="-457200">
              <a:buFont typeface="Arial" panose="020B0604020202020204" pitchFamily="34" charset="0"/>
              <a:buChar char="•"/>
            </a:pPr>
            <a:r>
              <a:rPr lang="en-US" dirty="0">
                <a:cs typeface="DejaVu Sans" pitchFamily="34" charset="0"/>
              </a:rPr>
              <a:t>Presentations must be openly available</a:t>
            </a:r>
          </a:p>
          <a:p>
            <a:pPr marL="0" indent="0"/>
            <a:r>
              <a:rPr lang="en-US" dirty="0">
                <a:cs typeface="DejaVu Sans" pitchFamily="34" charset="0"/>
              </a:rPr>
              <a:t>Most important:</a:t>
            </a:r>
          </a:p>
          <a:p>
            <a:pPr marL="457200" indent="-457200">
              <a:buFont typeface="Arial" panose="020B0604020202020204" pitchFamily="34" charset="0"/>
              <a:buChar char="•"/>
            </a:pPr>
            <a:r>
              <a:rPr lang="en-US" dirty="0">
                <a:cs typeface="DejaVu Sans" pitchFamily="34" charset="0"/>
              </a:rPr>
              <a:t>Please respect all participants</a:t>
            </a:r>
          </a:p>
        </p:txBody>
      </p:sp>
      <p:sp>
        <p:nvSpPr>
          <p:cNvPr id="7" name="Slide Number Placeholder 3">
            <a:extLst>
              <a:ext uri="{FF2B5EF4-FFF2-40B4-BE49-F238E27FC236}">
                <a16:creationId xmlns:a16="http://schemas.microsoft.com/office/drawing/2014/main" id="{0332ACEF-0EE9-47DF-AE96-D41A457F41BE}"/>
              </a:ext>
            </a:extLst>
          </p:cNvPr>
          <p:cNvSpPr>
            <a:spLocks noGrp="1"/>
          </p:cNvSpPr>
          <p:nvPr>
            <p:ph type="sldNum" sz="quarter" idx="10"/>
          </p:nvPr>
        </p:nvSpPr>
        <p:spPr>
          <a:xfrm>
            <a:off x="4211638" y="6554788"/>
            <a:ext cx="655637" cy="2397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7</a:t>
            </a:fld>
            <a:endParaRPr lang="en-US" altLang="en-US" dirty="0">
              <a:solidFill>
                <a:schemeClr val="tx1"/>
              </a:solidFill>
            </a:endParaRPr>
          </a:p>
        </p:txBody>
      </p:sp>
    </p:spTree>
    <p:extLst>
      <p:ext uri="{BB962C8B-B14F-4D97-AF65-F5344CB8AC3E}">
        <p14:creationId xmlns:p14="http://schemas.microsoft.com/office/powerpoint/2010/main" val="973662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Goals/Agenda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a:xfrm>
            <a:off x="539552" y="1805781"/>
            <a:ext cx="7986911" cy="4575547"/>
          </a:xfrm>
        </p:spPr>
        <p:txBody>
          <a:bodyPr/>
          <a:lstStyle/>
          <a:p>
            <a:pPr marL="0" indent="0"/>
            <a:r>
              <a:rPr lang="en-US" altLang="en-US" sz="2400" dirty="0"/>
              <a:t>Thurs. 3/10 PM2</a:t>
            </a:r>
          </a:p>
          <a:p>
            <a:pPr marL="914400" lvl="1" indent="-514350">
              <a:buFont typeface="Arial" panose="020B0604020202020204" pitchFamily="34" charset="0"/>
              <a:buChar char="•"/>
            </a:pPr>
            <a:r>
              <a:rPr lang="en-US" altLang="en-US" sz="2000" dirty="0"/>
              <a:t>Open, P&amp;P (~22 in attendance during the call)</a:t>
            </a:r>
          </a:p>
          <a:p>
            <a:pPr marL="1314450" lvl="2" indent="-514350">
              <a:buFont typeface="Arial" panose="020B0604020202020204" pitchFamily="34" charset="0"/>
              <a:buChar char="•"/>
            </a:pPr>
            <a:r>
              <a:rPr lang="en-US" altLang="en-US" sz="1400" dirty="0"/>
              <a:t>Chair made a call for essential patents/patent claims: none were raised</a:t>
            </a:r>
          </a:p>
          <a:p>
            <a:pPr marL="914400" lvl="1" indent="-514350">
              <a:buFont typeface="Arial" panose="020B0604020202020204" pitchFamily="34" charset="0"/>
              <a:buChar char="•"/>
            </a:pPr>
            <a:r>
              <a:rPr lang="en-US" altLang="en-US" sz="2000" dirty="0"/>
              <a:t>Approve Jan. 2022 Mins.</a:t>
            </a:r>
          </a:p>
          <a:p>
            <a:pPr marL="1314450" lvl="2" indent="-514350">
              <a:buFont typeface="Arial" panose="020B0604020202020204" pitchFamily="34" charset="0"/>
              <a:buChar char="•"/>
            </a:pPr>
            <a:r>
              <a:rPr lang="en-US" altLang="en-US" sz="1400" dirty="0">
                <a:hlinkClick r:id="rId2"/>
              </a:rPr>
              <a:t>https://mentor.ieee.org/802.15/dcn/22/15-22-0096-00-0014-2022-jan-interim-tg14-mtg-mins.docx</a:t>
            </a:r>
          </a:p>
          <a:p>
            <a:pPr marL="1314450" lvl="2" indent="-514350">
              <a:buFont typeface="Arial" panose="020B0604020202020204" pitchFamily="34" charset="0"/>
              <a:buChar char="•"/>
            </a:pPr>
            <a:r>
              <a:rPr lang="en-US" altLang="en-US" sz="1400" dirty="0"/>
              <a:t>Moved by: Phil Beecher (Wi-Sun Alliance), Second: Don Sturek (</a:t>
            </a:r>
            <a:r>
              <a:rPr lang="en-US" altLang="en-US" sz="1400" dirty="0" err="1"/>
              <a:t>Itron</a:t>
            </a:r>
            <a:r>
              <a:rPr lang="en-US" altLang="en-US" sz="1400" dirty="0"/>
              <a:t>),</a:t>
            </a:r>
            <a:br>
              <a:rPr lang="en-US" altLang="en-US" sz="1400" dirty="0"/>
            </a:br>
            <a:r>
              <a:rPr lang="en-US" altLang="en-US" sz="1400" dirty="0"/>
              <a:t>No objection to approving mins from Jan. Mtg.</a:t>
            </a:r>
            <a:endParaRPr lang="en-US" altLang="en-US" sz="1400" dirty="0">
              <a:hlinkClick r:id="rId2"/>
            </a:endParaRPr>
          </a:p>
          <a:p>
            <a:pPr marL="914400" lvl="1" indent="-514350">
              <a:buFont typeface="Arial" panose="020B0604020202020204" pitchFamily="34" charset="0"/>
              <a:buChar char="•"/>
            </a:pPr>
            <a:r>
              <a:rPr lang="en-US" altLang="en-US" sz="2000" dirty="0"/>
              <a:t>Approve March 2022 Mtg. Agenda</a:t>
            </a:r>
          </a:p>
          <a:p>
            <a:pPr marL="1314450" lvl="2" indent="-514350">
              <a:buFont typeface="Arial" panose="020B0604020202020204" pitchFamily="34" charset="0"/>
              <a:buChar char="•"/>
            </a:pPr>
            <a:r>
              <a:rPr lang="en-US" altLang="en-US" sz="1400" dirty="0"/>
              <a:t>15-22-0035-01-0014-2022</a:t>
            </a:r>
          </a:p>
          <a:p>
            <a:pPr marL="1314450" lvl="2" indent="-514350">
              <a:buFont typeface="Arial" panose="020B0604020202020204" pitchFamily="34" charset="0"/>
              <a:buChar char="•"/>
            </a:pPr>
            <a:r>
              <a:rPr lang="en-US" altLang="en-US" sz="1400" dirty="0"/>
              <a:t>No objection to approving agenda</a:t>
            </a:r>
          </a:p>
          <a:p>
            <a:pPr marL="914400" lvl="1" indent="-514350">
              <a:buFont typeface="Arial" panose="020B0604020202020204" pitchFamily="34" charset="0"/>
              <a:buChar char="•"/>
            </a:pPr>
            <a:r>
              <a:rPr lang="en-US" altLang="en-US" sz="2000" dirty="0"/>
              <a:t>Status Update</a:t>
            </a:r>
          </a:p>
          <a:p>
            <a:pPr marL="914400" lvl="1" indent="-514350">
              <a:buFont typeface="Arial" panose="020B0604020202020204" pitchFamily="34" charset="0"/>
              <a:buChar char="•"/>
            </a:pPr>
            <a:r>
              <a:rPr lang="en-US" altLang="en-US" sz="2000" dirty="0"/>
              <a:t>Next Steps  </a:t>
            </a:r>
          </a:p>
          <a:p>
            <a:pPr marL="914400" lvl="1" indent="-514350">
              <a:buFont typeface="Arial" panose="020B0604020202020204" pitchFamily="34" charset="0"/>
              <a:buChar char="•"/>
            </a:pPr>
            <a:r>
              <a:rPr lang="en-US" altLang="en-US" sz="2000" dirty="0"/>
              <a:t>Any other Business </a:t>
            </a:r>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59A14E3C-6B9B-4CBB-ADA5-EC89A9C8A74F}" type="slidenum">
              <a:rPr lang="en-US" altLang="en-US" smtClean="0">
                <a:solidFill>
                  <a:schemeClr val="tx1"/>
                </a:solidFill>
              </a:rPr>
              <a:pPr/>
              <a:t>8</a:t>
            </a:fld>
            <a:endParaRPr lang="en-US" altLang="en-US" dirty="0">
              <a:solidFill>
                <a:schemeClr val="tx1"/>
              </a:solidFill>
            </a:endParaRPr>
          </a:p>
        </p:txBody>
      </p:sp>
    </p:spTree>
    <p:extLst>
      <p:ext uri="{BB962C8B-B14F-4D97-AF65-F5344CB8AC3E}">
        <p14:creationId xmlns:p14="http://schemas.microsoft.com/office/powerpoint/2010/main" val="99056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57224" y="897446"/>
            <a:ext cx="7764463" cy="1235410"/>
          </a:xfrm>
        </p:spPr>
        <p:txBody>
          <a:bodyPr/>
          <a:lstStyle/>
          <a:p>
            <a:pPr marL="0" marR="0" algn="ctr">
              <a:spcBef>
                <a:spcPts val="600"/>
              </a:spcBef>
              <a:spcAft>
                <a:spcPts val="0"/>
              </a:spcAft>
            </a:pPr>
            <a:r>
              <a:rPr lang="en-US" altLang="en-US" sz="3200" dirty="0"/>
              <a:t>Meeting Slot</a:t>
            </a:r>
          </a:p>
          <a:p>
            <a:pPr marL="0" marR="0" algn="ctr">
              <a:spcBef>
                <a:spcPts val="600"/>
              </a:spcBef>
              <a:spcAft>
                <a:spcPts val="0"/>
              </a:spcAft>
            </a:pPr>
            <a:r>
              <a:rPr lang="en-US" altLang="en-US" dirty="0"/>
              <a:t>March</a:t>
            </a:r>
            <a:r>
              <a:rPr lang="en-US" altLang="en-US" sz="3200" dirty="0"/>
              <a:t> </a:t>
            </a:r>
            <a:r>
              <a:rPr lang="en-US" altLang="en-US" dirty="0"/>
              <a:t>1</a:t>
            </a:r>
            <a:r>
              <a:rPr lang="en-US" altLang="en-US" sz="3200" dirty="0"/>
              <a:t>0</a:t>
            </a:r>
            <a:r>
              <a:rPr lang="en-US" altLang="en-US" sz="3200" baseline="30000" dirty="0"/>
              <a:t>th</a:t>
            </a:r>
            <a:r>
              <a:rPr lang="en-US" altLang="en-US" sz="3200" dirty="0"/>
              <a:t>, 2022</a:t>
            </a:r>
            <a:endParaRPr lang="en-US" altLang="en-US" b="1"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9</a:t>
            </a:fld>
            <a:endParaRPr lang="en-US" altLang="en-US">
              <a:solidFill>
                <a:schemeClr val="tx1"/>
              </a:solidFill>
            </a:endParaRPr>
          </a:p>
        </p:txBody>
      </p:sp>
      <p:pic>
        <p:nvPicPr>
          <p:cNvPr id="3" name="Picture 2">
            <a:extLst>
              <a:ext uri="{FF2B5EF4-FFF2-40B4-BE49-F238E27FC236}">
                <a16:creationId xmlns:a16="http://schemas.microsoft.com/office/drawing/2014/main" id="{5D1BFC7B-CAC4-4D03-9F36-F4227A3BB738}"/>
              </a:ext>
            </a:extLst>
          </p:cNvPr>
          <p:cNvPicPr>
            <a:picLocks noChangeAspect="1"/>
          </p:cNvPicPr>
          <p:nvPr/>
        </p:nvPicPr>
        <p:blipFill rotWithShape="1">
          <a:blip r:embed="rId2"/>
          <a:srcRect r="35933"/>
          <a:stretch/>
        </p:blipFill>
        <p:spPr>
          <a:xfrm>
            <a:off x="899592" y="4797152"/>
            <a:ext cx="3456384" cy="1043940"/>
          </a:xfrm>
          <a:prstGeom prst="rect">
            <a:avLst/>
          </a:prstGeom>
        </p:spPr>
      </p:pic>
      <p:pic>
        <p:nvPicPr>
          <p:cNvPr id="4" name="Picture 3">
            <a:extLst>
              <a:ext uri="{FF2B5EF4-FFF2-40B4-BE49-F238E27FC236}">
                <a16:creationId xmlns:a16="http://schemas.microsoft.com/office/drawing/2014/main" id="{3F931B1A-8DF3-4D6B-952A-EF76C44621E2}"/>
              </a:ext>
            </a:extLst>
          </p:cNvPr>
          <p:cNvPicPr>
            <a:picLocks noChangeAspect="1"/>
          </p:cNvPicPr>
          <p:nvPr/>
        </p:nvPicPr>
        <p:blipFill>
          <a:blip r:embed="rId3"/>
          <a:stretch>
            <a:fillRect/>
          </a:stretch>
        </p:blipFill>
        <p:spPr>
          <a:xfrm>
            <a:off x="150265" y="2349959"/>
            <a:ext cx="8843471" cy="2087153"/>
          </a:xfrm>
          <a:prstGeom prst="rect">
            <a:avLst/>
          </a:prstGeom>
          <a:ln>
            <a:solidFill>
              <a:schemeClr val="tx1"/>
            </a:solidFill>
          </a:ln>
        </p:spPr>
      </p:pic>
      <p:sp>
        <p:nvSpPr>
          <p:cNvPr id="11" name="Oval 10">
            <a:extLst>
              <a:ext uri="{FF2B5EF4-FFF2-40B4-BE49-F238E27FC236}">
                <a16:creationId xmlns:a16="http://schemas.microsoft.com/office/drawing/2014/main" id="{41BCCFAD-352F-4C37-AF30-1093EF43260D}"/>
              </a:ext>
            </a:extLst>
          </p:cNvPr>
          <p:cNvSpPr/>
          <p:nvPr/>
        </p:nvSpPr>
        <p:spPr bwMode="auto">
          <a:xfrm>
            <a:off x="3840286" y="3596350"/>
            <a:ext cx="537206" cy="19812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012521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32203</TotalTime>
  <Words>1341</Words>
  <Application>Microsoft Office PowerPoint</Application>
  <PresentationFormat>On-screen Show (4:3)</PresentationFormat>
  <Paragraphs>146</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Times New Roman</vt:lpstr>
      <vt:lpstr>Verdana</vt:lpstr>
      <vt:lpstr>Wingdings</vt:lpstr>
      <vt:lpstr>Office Theme</vt:lpstr>
      <vt:lpstr>PowerPoint Presentation</vt:lpstr>
      <vt:lpstr>PowerPoint Presentation</vt:lpstr>
      <vt:lpstr>Registration for 802 LMSC Plenaries and 802 Wireless Interims</vt:lpstr>
      <vt:lpstr>Deadbeat Consequences (Deadbeat: in default of paying registration fee for a prior mtg.)</vt:lpstr>
      <vt:lpstr>Task Group Rules</vt:lpstr>
      <vt:lpstr>IEEE-SA Patent, Copyright, and Participation Policies</vt:lpstr>
      <vt:lpstr>IEEE 802 Ground Rules</vt:lpstr>
      <vt:lpstr>Goals/Agenda</vt:lpstr>
      <vt:lpstr>PowerPoint Presentation</vt:lpstr>
      <vt:lpstr>CSD and PAR</vt:lpstr>
      <vt:lpstr>802.15 TG14 PAR</vt:lpstr>
      <vt:lpstr>Status Update</vt:lpstr>
      <vt:lpstr>Next Steps</vt:lpstr>
      <vt:lpstr>Achievements</vt:lpstr>
      <vt:lpstr>TG14 Regular Calls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Clint Powell2</cp:lastModifiedBy>
  <cp:revision>467</cp:revision>
  <cp:lastPrinted>2000-03-07T00:55:37Z</cp:lastPrinted>
  <dcterms:created xsi:type="dcterms:W3CDTF">2016-01-17T22:48:36Z</dcterms:created>
  <dcterms:modified xsi:type="dcterms:W3CDTF">2022-03-10T20:49:29Z</dcterms:modified>
  <cp:category/>
</cp:coreProperties>
</file>