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87" r:id="rId2"/>
    <p:sldId id="300" r:id="rId3"/>
    <p:sldId id="2366" r:id="rId4"/>
    <p:sldId id="339" r:id="rId5"/>
    <p:sldId id="393" r:id="rId6"/>
    <p:sldId id="2372" r:id="rId7"/>
    <p:sldId id="317" r:id="rId8"/>
    <p:sldId id="367" r:id="rId9"/>
    <p:sldId id="341" r:id="rId10"/>
    <p:sldId id="332" r:id="rId11"/>
    <p:sldId id="366" r:id="rId12"/>
    <p:sldId id="2369" r:id="rId13"/>
    <p:sldId id="315" r:id="rId14"/>
    <p:sldId id="2371" r:id="rId15"/>
    <p:sldId id="2370"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85" autoAdjust="0"/>
    <p:restoredTop sz="94646" autoAdjust="0"/>
  </p:normalViewPr>
  <p:slideViewPr>
    <p:cSldViewPr>
      <p:cViewPr varScale="1">
        <p:scale>
          <a:sx n="69" d="100"/>
          <a:sy n="69" d="100"/>
        </p:scale>
        <p:origin x="422"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15-22-0128-01-0014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2022 March TG14 Mtg. Slides: Opening/Closing Report &amp; Agenda</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10,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(Opening/Closing Report, Agenda, Meeting(s))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March 2022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TG14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749007"/>
          </a:xfrm>
        </p:spPr>
        <p:txBody>
          <a:bodyPr/>
          <a:lstStyle/>
          <a:p>
            <a:pPr marL="0" indent="0" algn="l"/>
            <a:r>
              <a:rPr lang="en-US" sz="1800" b="0" i="0" u="none" strike="noStrike" baseline="0" dirty="0">
                <a:latin typeface="Verdana" panose="020B0604030504040204" pitchFamily="34" charset="0"/>
              </a:rPr>
              <a:t>SCOPE</a:t>
            </a:r>
            <a:br>
              <a:rPr lang="en-US" sz="1800" b="0" i="0" u="none" strike="noStrike" baseline="0" dirty="0">
                <a:latin typeface="Verdana" panose="020B0604030504040204" pitchFamily="34" charset="0"/>
              </a:rPr>
            </a:br>
            <a:r>
              <a:rPr lang="en-US" sz="1600" b="0" i="0" u="none" strike="noStrike" baseline="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lgn="l">
              <a:spcBef>
                <a:spcPts val="0"/>
              </a:spcBef>
            </a:pPr>
            <a:endParaRPr lang="en-US" altLang="en-US" sz="1800" dirty="0">
              <a:latin typeface="Verdana" panose="020B0604030504040204" pitchFamily="34" charset="0"/>
            </a:endParaRPr>
          </a:p>
          <a:p>
            <a:pPr marL="0" indent="0" algn="l"/>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sz="3200"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Approved as Task Group at Sept. 2021 SASB Series</a:t>
            </a:r>
          </a:p>
          <a:p>
            <a:pPr marL="457200" indent="-457200">
              <a:buClrTx/>
              <a:buFont typeface="Arial" panose="020B0604020202020204" pitchFamily="34" charset="0"/>
              <a:buChar char="•"/>
            </a:pPr>
            <a:r>
              <a:rPr lang="en-US" sz="2400" dirty="0"/>
              <a:t>Re-Announcing call for TG14 officers</a:t>
            </a:r>
          </a:p>
          <a:p>
            <a:pPr marL="857250" lvl="1" indent="-457200">
              <a:buClrTx/>
              <a:buFont typeface="Arial" panose="020B0604020202020204" pitchFamily="34" charset="0"/>
              <a:buChar char="•"/>
            </a:pPr>
            <a:r>
              <a:rPr lang="en-US" sz="2000" dirty="0"/>
              <a:t>Chair, Secretary are needed to conduct mtgs. &amp; calls</a:t>
            </a:r>
          </a:p>
          <a:p>
            <a:pPr marL="857250" lvl="1" indent="-457200">
              <a:buClrTx/>
              <a:buFont typeface="Arial" panose="020B0604020202020204" pitchFamily="34" charset="0"/>
              <a:buChar char="•"/>
            </a:pPr>
            <a:r>
              <a:rPr lang="en-US" sz="2000" dirty="0"/>
              <a:t>Interested parties should contact Pat Kinney and Clint Powell</a:t>
            </a:r>
          </a:p>
          <a:p>
            <a:pPr marL="857250" lvl="1" indent="-457200">
              <a:buClrTx/>
              <a:buFont typeface="Arial" panose="020B0604020202020204" pitchFamily="34" charset="0"/>
              <a:buChar char="•"/>
            </a:pPr>
            <a:r>
              <a:rPr lang="en-US" sz="2000" dirty="0"/>
              <a:t>Clint Powell (Meta) will continue as acting Chair in the interim</a:t>
            </a:r>
          </a:p>
          <a:p>
            <a:pPr marL="457200" indent="-457200">
              <a:buClrTx/>
              <a:buFont typeface="Arial" panose="020B0604020202020204" pitchFamily="34" charset="0"/>
              <a:buChar char="•"/>
            </a:pPr>
            <a:r>
              <a:rPr lang="en-US" sz="2400" dirty="0"/>
              <a:t>802.15 outreach conducted in Jan. 2022 is being communicated within upper layer standards development organizations and consortiums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4211688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fontScale="92500" lnSpcReduction="10000"/>
          </a:bodyPr>
          <a:lstStyle/>
          <a:p>
            <a:pPr marL="457200" indent="-457200">
              <a:buFont typeface="Arial" panose="020B0604020202020204" pitchFamily="34" charset="0"/>
              <a:buChar char="•"/>
            </a:pPr>
            <a:r>
              <a:rPr lang="en-US" sz="2400" dirty="0"/>
              <a:t>Ramp up work as Task Group (pending Chair, Sec.)</a:t>
            </a:r>
          </a:p>
          <a:p>
            <a:pPr marL="857250" lvl="1" indent="-457200">
              <a:buFont typeface="Arial" panose="020B0604020202020204" pitchFamily="34" charset="0"/>
              <a:buChar char="•"/>
            </a:pPr>
            <a:r>
              <a:rPr lang="en-US" sz="2000" dirty="0"/>
              <a:t>Coordinate with TG15, TG4ab, TG6a</a:t>
            </a:r>
          </a:p>
          <a:p>
            <a:pPr marL="857250" lvl="1" indent="-457200">
              <a:buFont typeface="Arial" panose="020B0604020202020204" pitchFamily="34" charset="0"/>
              <a:buChar char="•"/>
            </a:pPr>
            <a:r>
              <a:rPr lang="en-US" sz="2000" dirty="0"/>
              <a:t>Identify Content for TG14</a:t>
            </a:r>
          </a:p>
          <a:p>
            <a:pPr marL="1257300" lvl="2" indent="-457200">
              <a:buFont typeface="Arial" panose="020B0604020202020204" pitchFamily="34" charset="0"/>
              <a:buChar char="•"/>
            </a:pPr>
            <a:r>
              <a:rPr lang="en-US" sz="1600" dirty="0"/>
              <a:t>Using example template developed by TG15 to identify relevant portions of 802.15.4 to include in the TG14 draft</a:t>
            </a:r>
          </a:p>
          <a:p>
            <a:pPr marL="457200" indent="-457200">
              <a:buClrTx/>
              <a:buFont typeface="Arial" panose="020B0604020202020204" pitchFamily="34" charset="0"/>
              <a:buChar char="•"/>
            </a:pPr>
            <a:r>
              <a:rPr lang="en-US" sz="2400" dirty="0"/>
              <a:t>Work via Interim telecons and virtual interim/plenary meetings</a:t>
            </a:r>
          </a:p>
          <a:p>
            <a:pPr marL="457200" indent="-457200">
              <a:buClrTx/>
              <a:buFont typeface="Arial" panose="020B0604020202020204" pitchFamily="34" charset="0"/>
              <a:buChar char="•"/>
            </a:pPr>
            <a:r>
              <a:rPr lang="en-US" sz="2400" dirty="0"/>
              <a:t>Continue participating in coordinated preparation of IEEE Webinar on 802.15 TG4ab, TG14, TG15</a:t>
            </a:r>
            <a:br>
              <a:rPr lang="en-US" sz="2400" dirty="0"/>
            </a:br>
            <a:r>
              <a:rPr lang="en-US" sz="2400" dirty="0"/>
              <a:t>with other TG Chairs and IEEE Staff</a:t>
            </a:r>
          </a:p>
          <a:p>
            <a:pPr marL="857250" lvl="1" indent="-457200">
              <a:buFont typeface="Arial" panose="020B0604020202020204" pitchFamily="34" charset="0"/>
              <a:buChar char="•"/>
            </a:pPr>
            <a:r>
              <a:rPr lang="en-US" sz="2000" dirty="0"/>
              <a:t>Target Webinar Dates and Times</a:t>
            </a:r>
          </a:p>
          <a:p>
            <a:pPr marL="1257300" marR="0" lvl="2" indent="-457200">
              <a:buFont typeface="Arial" panose="020B0604020202020204" pitchFamily="34" charset="0"/>
              <a:buChar char="•"/>
            </a:pPr>
            <a:r>
              <a:rPr lang="en-US" sz="1600" dirty="0"/>
              <a:t>Wed. 4/20, afternoon Pacific: Live Session + Live Q&amp;A</a:t>
            </a:r>
          </a:p>
          <a:p>
            <a:pPr marL="1257300" marR="0" lvl="2" indent="-457200">
              <a:buFont typeface="Arial" panose="020B0604020202020204" pitchFamily="34" charset="0"/>
              <a:buChar char="•"/>
            </a:pPr>
            <a:r>
              <a:rPr lang="en-US" sz="1600" dirty="0"/>
              <a:t>Thurs. 4/21, evening Pacific: Live Session + Live Q&amp;A</a:t>
            </a:r>
          </a:p>
          <a:p>
            <a:pPr marL="800100" marR="0" lvl="2" indent="0"/>
            <a:r>
              <a:rPr lang="en-US" sz="1600" dirty="0"/>
              <a:t>1 Webinar Session (w/o the Q&amp;A) will be made available for playback</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Achievements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914400" lvl="1" indent="-514350">
              <a:buClr>
                <a:srgbClr val="00B050"/>
              </a:buClr>
              <a:buFont typeface="Wingdings" panose="05000000000000000000" pitchFamily="2" charset="2"/>
              <a:buChar char="ü"/>
            </a:pPr>
            <a:r>
              <a:rPr lang="en-US" altLang="en-US" sz="2000" dirty="0"/>
              <a:t>Conducted Opening and Reviewed P&amp;P</a:t>
            </a:r>
          </a:p>
          <a:p>
            <a:pPr marL="914400" lvl="1" indent="-514350">
              <a:buClr>
                <a:srgbClr val="00B050"/>
              </a:buClr>
              <a:buFont typeface="Wingdings" panose="05000000000000000000" pitchFamily="2" charset="2"/>
              <a:buChar char="ü"/>
            </a:pPr>
            <a:r>
              <a:rPr lang="en-US" altLang="en-US" sz="2000" dirty="0"/>
              <a:t>Approved Jan. 2022 Mins.</a:t>
            </a:r>
          </a:p>
          <a:p>
            <a:pPr marL="1314450" lvl="2" indent="-514350">
              <a:buFont typeface="Arial" panose="020B0604020202020204" pitchFamily="34" charset="0"/>
              <a:buChar char="•"/>
            </a:pPr>
            <a:r>
              <a:rPr lang="en-US" altLang="en-US" sz="1400" dirty="0">
                <a:hlinkClick r:id="rId2"/>
              </a:rPr>
              <a:t>https://mentor.ieee.org/802.15/dcn/22/15-22-0096-00-0014-2022-jan-interim-tg14-mtg-mins.docx</a:t>
            </a:r>
          </a:p>
          <a:p>
            <a:pPr marL="914400" lvl="1" indent="-514350">
              <a:buClr>
                <a:srgbClr val="00B050"/>
              </a:buClr>
              <a:buFont typeface="Wingdings" panose="05000000000000000000" pitchFamily="2" charset="2"/>
              <a:buChar char="ü"/>
            </a:pPr>
            <a:r>
              <a:rPr lang="en-US" altLang="en-US" sz="2000" dirty="0"/>
              <a:t>Approved March 2022 Mtg. Agenda</a:t>
            </a:r>
          </a:p>
          <a:p>
            <a:pPr marL="1314450" lvl="2" indent="-514350">
              <a:buFont typeface="Arial" panose="020B0604020202020204" pitchFamily="34" charset="0"/>
              <a:buChar char="•"/>
            </a:pPr>
            <a:r>
              <a:rPr lang="en-US" altLang="en-US" sz="1400" dirty="0"/>
              <a:t>15-22-0035-01-0014-2022</a:t>
            </a:r>
          </a:p>
          <a:p>
            <a:pPr marL="914400" lvl="1" indent="-514350">
              <a:buClr>
                <a:srgbClr val="00B050"/>
              </a:buClr>
              <a:buFont typeface="Wingdings" panose="05000000000000000000" pitchFamily="2" charset="2"/>
              <a:buChar char="ü"/>
            </a:pPr>
            <a:r>
              <a:rPr lang="en-US" altLang="en-US" sz="2000" dirty="0"/>
              <a:t>Status Update Given</a:t>
            </a:r>
          </a:p>
          <a:p>
            <a:pPr marL="914400" lvl="1" indent="-514350">
              <a:buClr>
                <a:srgbClr val="00B050"/>
              </a:buClr>
              <a:buFont typeface="Wingdings" panose="05000000000000000000" pitchFamily="2" charset="2"/>
              <a:buChar char="ü"/>
            </a:pPr>
            <a:r>
              <a:rPr lang="en-US" altLang="en-US" sz="2000" dirty="0"/>
              <a:t>Next Steps Discussed</a:t>
            </a:r>
          </a:p>
          <a:p>
            <a:pPr marL="914400" lvl="1" indent="-514350">
              <a:buClr>
                <a:srgbClr val="00B050"/>
              </a:buClr>
              <a:buFont typeface="Wingdings" panose="05000000000000000000" pitchFamily="2" charset="2"/>
              <a:buChar char="ü"/>
            </a:pPr>
            <a:r>
              <a:rPr lang="en-US" altLang="en-US" sz="2000" dirty="0"/>
              <a:t>Any other Business Discussed</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053119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TG14 Regular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Starting Wed. 6</a:t>
            </a:r>
            <a:r>
              <a:rPr lang="en-US" baseline="30000" dirty="0"/>
              <a:t>th</a:t>
            </a:r>
            <a:r>
              <a:rPr lang="en-US" dirty="0"/>
              <a:t>, April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89768" y="1412776"/>
            <a:ext cx="7764463" cy="4896544"/>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136</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a typeface="Times New Roman" panose="02020603050405020304" pitchFamily="18" charset="0"/>
              </a:rPr>
              <a:t>March</a:t>
            </a:r>
            <a:r>
              <a:rPr lang="en-US" b="1" dirty="0">
                <a:solidFill>
                  <a:srgbClr val="0000FF"/>
                </a:solidFill>
                <a:effectLst/>
                <a:ea typeface="Times New Roman" panose="02020603050405020304" pitchFamily="18" charset="0"/>
              </a:rPr>
              <a:t> 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1</a:t>
            </a:r>
            <a:r>
              <a:rPr lang="en-US" b="1" dirty="0">
                <a:solidFill>
                  <a:srgbClr val="0000FF"/>
                </a:solidFill>
                <a:ea typeface="Times New Roman" panose="02020603050405020304" pitchFamily="18" charset="0"/>
              </a:rPr>
              <a:t>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a:p>
            <a:pPr marL="0" marR="0" algn="ctr">
              <a:spcBef>
                <a:spcPts val="600"/>
              </a:spcBef>
              <a:spcAft>
                <a:spcPts val="0"/>
              </a:spcAft>
            </a:pP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802.15 TG14</a:t>
            </a:r>
          </a:p>
          <a:p>
            <a:pPr marL="0" marR="0" algn="ctr">
              <a:spcBef>
                <a:spcPts val="600"/>
              </a:spcBef>
              <a:spcAft>
                <a:spcPts val="0"/>
              </a:spcAft>
            </a:pPr>
            <a:endParaRPr lang="en-US" b="1" dirty="0">
              <a:solidFill>
                <a:srgbClr val="0000FF"/>
              </a:solidFill>
              <a:effectLst/>
              <a:ea typeface="Times New Roman" panose="02020603050405020304" pitchFamily="18" charset="0"/>
            </a:endParaRPr>
          </a:p>
          <a:p>
            <a:pPr marL="0" marR="0" algn="ctr">
              <a:spcBef>
                <a:spcPts val="600"/>
              </a:spcBef>
              <a:spcAft>
                <a:spcPts val="0"/>
              </a:spcAft>
            </a:pPr>
            <a:r>
              <a:rPr lang="en-US" sz="2400" b="1" dirty="0">
                <a:solidFill>
                  <a:srgbClr val="0000FF"/>
                </a:solidFill>
                <a:ea typeface="Times New Roman" panose="02020603050405020304" pitchFamily="18" charset="0"/>
              </a:rPr>
              <a:t>The mtg. will start at 3:10 PM Eastern</a:t>
            </a:r>
          </a:p>
          <a:p>
            <a:pPr marL="0" marR="0" algn="ctr">
              <a:spcBef>
                <a:spcPts val="600"/>
              </a:spcBef>
              <a:spcAft>
                <a:spcPts val="0"/>
              </a:spcAft>
            </a:pPr>
            <a:r>
              <a:rPr lang="en-US" sz="2400" b="1" dirty="0">
                <a:solidFill>
                  <a:srgbClr val="0000FF"/>
                </a:solidFill>
                <a:effectLst/>
                <a:ea typeface="Times New Roman" panose="02020603050405020304" pitchFamily="18" charset="0"/>
              </a:rPr>
              <a:t>Please </a:t>
            </a:r>
            <a:r>
              <a:rPr lang="en-US" sz="2400" b="1" dirty="0">
                <a:solidFill>
                  <a:srgbClr val="0000FF"/>
                </a:solidFill>
                <a:ea typeface="Times New Roman" panose="02020603050405020304" pitchFamily="18" charset="0"/>
              </a:rPr>
              <a:t>R</a:t>
            </a:r>
            <a:r>
              <a:rPr lang="en-US" sz="2400" b="1" dirty="0">
                <a:solidFill>
                  <a:srgbClr val="0000FF"/>
                </a:solidFill>
                <a:effectLst/>
                <a:ea typeface="Times New Roman" panose="02020603050405020304" pitchFamily="18" charset="0"/>
              </a:rPr>
              <a:t>egister Your Attendance @</a:t>
            </a:r>
          </a:p>
          <a:p>
            <a:pPr marL="0" marR="0" algn="ctr">
              <a:spcBef>
                <a:spcPts val="600"/>
              </a:spcBef>
              <a:spcAft>
                <a:spcPts val="0"/>
              </a:spcAft>
            </a:pPr>
            <a:r>
              <a:rPr lang="en-US" sz="2400" b="1" dirty="0">
                <a:solidFill>
                  <a:srgbClr val="0000FF"/>
                </a:solidFill>
                <a:effectLst/>
                <a:ea typeface="Times New Roman" panose="02020603050405020304" pitchFamily="18" charset="0"/>
                <a:hlinkClick r:id="rId2"/>
              </a:rPr>
              <a:t>https://imat.ieee.org/attendance</a:t>
            </a:r>
            <a:endParaRPr lang="en-US" sz="2400" b="1" dirty="0">
              <a:solidFill>
                <a:srgbClr val="0000FF"/>
              </a:solidFill>
              <a:effectLst/>
              <a:ea typeface="Times New Roman" panose="02020603050405020304" pitchFamily="18" charset="0"/>
            </a:endParaRP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sz="2100" dirty="0"/>
              <a:t>Attendees are required to register to attend the 802 Plenary Session</a:t>
            </a:r>
          </a:p>
          <a:p>
            <a:pPr marL="0" indent="0"/>
            <a:endParaRPr lang="en-US" sz="2100" dirty="0"/>
          </a:p>
          <a:p>
            <a:pPr>
              <a:buFont typeface="Arial" panose="020B0604020202020204" pitchFamily="34" charset="0"/>
              <a:buChar char="•"/>
            </a:pPr>
            <a:r>
              <a:rPr lang="en-US" sz="2100" dirty="0"/>
              <a:t>Discussion: Everyone present is welcome</a:t>
            </a:r>
          </a:p>
          <a:p>
            <a:pPr>
              <a:buFont typeface="Arial" panose="020B0604020202020204" pitchFamily="34" charset="0"/>
              <a:buChar char="•"/>
            </a:pPr>
            <a:r>
              <a:rPr lang="en-US" sz="2100" dirty="0"/>
              <a:t>Straw polls: Everyone present may vote</a:t>
            </a:r>
          </a:p>
          <a:p>
            <a:pPr>
              <a:buFont typeface="Arial" panose="020B0604020202020204" pitchFamily="34" charset="0"/>
              <a:buChar char="•"/>
            </a:pPr>
            <a:r>
              <a:rPr lang="en-US" sz="2100" dirty="0"/>
              <a:t>Formal motions: WG voters only:</a:t>
            </a:r>
          </a:p>
          <a:p>
            <a:pPr marL="642938" lvl="1" indent="-342900">
              <a:buFont typeface="Arial" panose="020B0604020202020204" pitchFamily="34" charset="0"/>
              <a:buChar char="•"/>
            </a:pPr>
            <a:r>
              <a:rPr lang="en-US" sz="1800" dirty="0">
                <a:hlinkClick r:id="rId2"/>
              </a:rPr>
              <a:t>https://grouper.ieee.org/groups/802/15/member_status.html</a:t>
            </a:r>
            <a:r>
              <a:rPr lang="en-US" sz="1800" dirty="0"/>
              <a:t> </a:t>
            </a:r>
          </a:p>
          <a:p>
            <a:pPr>
              <a:buFont typeface="Arial" panose="020B0604020202020204" pitchFamily="34" charset="0"/>
              <a:buChar char="•"/>
            </a:pPr>
            <a:r>
              <a:rPr lang="en-US" sz="2100" dirty="0"/>
              <a:t>Patent policy for PAR activities applies</a:t>
            </a:r>
          </a:p>
          <a:p>
            <a:pPr>
              <a:buFont typeface="Arial" panose="020B0604020202020204" pitchFamily="34" charset="0"/>
              <a:buChar char="•"/>
            </a:pPr>
            <a:r>
              <a:rPr lang="en-US" sz="2100" dirty="0"/>
              <a:t>All the usual rules of conduct</a:t>
            </a:r>
          </a:p>
          <a:p>
            <a:pPr>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1955601" y="1044745"/>
            <a:ext cx="5823347" cy="594122"/>
          </a:xfrm>
        </p:spPr>
        <p:txBody>
          <a:bodyPr>
            <a:noAutofit/>
          </a:bodyPr>
          <a:lstStyle/>
          <a:p>
            <a:pPr>
              <a:defRPr/>
            </a:pPr>
            <a:r>
              <a:rPr lang="en-US" sz="32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6</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899593" y="2088693"/>
            <a:ext cx="7668851" cy="3566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120" tIns="34560" rIns="69120" bIns="3456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sz="2400" kern="0" dirty="0"/>
              <a:t>See: </a:t>
            </a:r>
            <a:r>
              <a:rPr lang="en-US" sz="2400" kern="0" dirty="0">
                <a:hlinkClick r:id="rId2"/>
              </a:rPr>
              <a:t>https://grouper.ieee.org/groups/802/sapolicies.shtml</a:t>
            </a:r>
            <a:endParaRPr lang="en-US" sz="2400" kern="0" dirty="0"/>
          </a:p>
          <a:p>
            <a:pPr>
              <a:defRPr/>
            </a:pPr>
            <a:endParaRPr lang="en-US" sz="2400" kern="0" dirty="0"/>
          </a:p>
          <a:p>
            <a:pPr>
              <a:defRPr/>
            </a:pPr>
            <a:r>
              <a:rPr lang="en-US" sz="2400" kern="0" dirty="0"/>
              <a:t>IEEE-SA Patent Slides for Standards Development Meetings (.pdf)</a:t>
            </a:r>
          </a:p>
          <a:p>
            <a:pPr>
              <a:defRPr/>
            </a:pPr>
            <a:r>
              <a:rPr lang="en-US" sz="2400" kern="0" dirty="0">
                <a:hlinkClick r:id="rId3"/>
              </a:rPr>
              <a:t>https://development.standards.ieee.org/myproject/Public/mytools/mob/slideset.pdf</a:t>
            </a:r>
            <a:endParaRPr lang="en-US" sz="2400" kern="0" dirty="0"/>
          </a:p>
          <a:p>
            <a:pPr>
              <a:defRPr/>
            </a:pPr>
            <a:endParaRPr lang="en-US" sz="2400" kern="0" dirty="0"/>
          </a:p>
          <a:p>
            <a:pPr>
              <a:defRPr/>
            </a:pPr>
            <a:r>
              <a:rPr lang="en-US" sz="2400" kern="0" dirty="0"/>
              <a:t>IEEE-SA Standards Board Patent Committee (</a:t>
            </a:r>
            <a:r>
              <a:rPr lang="en-US" sz="2400" kern="0" dirty="0" err="1"/>
              <a:t>PatCom</a:t>
            </a:r>
            <a:r>
              <a:rPr lang="en-US" sz="2400" kern="0" dirty="0"/>
              <a:t>) home page</a:t>
            </a:r>
          </a:p>
          <a:p>
            <a:pPr>
              <a:defRPr/>
            </a:pPr>
            <a:r>
              <a:rPr lang="en-US" sz="2400" kern="0" dirty="0">
                <a:hlinkClick r:id="rId4"/>
              </a:rPr>
              <a:t>https://standards.ieee.org/content/ieee-standards/en/about/sasb/patcom/index.html</a:t>
            </a:r>
            <a:endParaRPr lang="en-US" sz="2400" kern="0" dirty="0"/>
          </a:p>
          <a:p>
            <a:pPr>
              <a:defRPr/>
            </a:pPr>
            <a:endParaRPr lang="en-US" sz="2400" kern="0" dirty="0"/>
          </a:p>
          <a:p>
            <a:pPr>
              <a:defRPr/>
            </a:pPr>
            <a:r>
              <a:rPr lang="en-US" sz="2400" kern="0" dirty="0"/>
              <a:t>IEEE-SA Participation Policy meeting slide set - individual method (.pdf)</a:t>
            </a:r>
          </a:p>
          <a:p>
            <a:pPr>
              <a:defRPr/>
            </a:pPr>
            <a:r>
              <a:rPr lang="en-US" sz="2400" kern="0" dirty="0">
                <a:hlinkClick r:id="rId5"/>
              </a:rPr>
              <a:t>https://standards.ieee.org/content/dam/ieee-standards/standards/web/documents/other/Participant-Behavior-Individual-Method.pdf</a:t>
            </a:r>
            <a:endParaRPr lang="en-US" sz="2400" kern="0" dirty="0"/>
          </a:p>
          <a:p>
            <a:pPr>
              <a:defRPr/>
            </a:pPr>
            <a:endParaRPr lang="en-US" sz="2400" kern="0" dirty="0"/>
          </a:p>
          <a:p>
            <a:pPr>
              <a:defRPr/>
            </a:pPr>
            <a:r>
              <a:rPr lang="en-US" sz="2400" kern="0" dirty="0"/>
              <a:t>Working Group Copyright Materials</a:t>
            </a:r>
          </a:p>
          <a:p>
            <a:pPr>
              <a:defRPr/>
            </a:pPr>
            <a:r>
              <a:rPr lang="en-US" sz="2400" kern="0" dirty="0">
                <a:hlinkClick r:id="rId6"/>
              </a:rPr>
              <a:t>https://standards.ieee.org/ipr/copyright-materials.html</a:t>
            </a:r>
            <a:endParaRPr lang="en-US" sz="2400" kern="0" dirty="0"/>
          </a:p>
          <a:p>
            <a:pPr>
              <a:defRPr/>
            </a:pPr>
            <a:r>
              <a:rPr lang="en-US" sz="2400" kern="0" dirty="0">
                <a:hlinkClick r:id="rId7"/>
              </a:rPr>
              <a:t>https://standards.ieee.org/content/dam/ieee-standards/standards/web/documents/other/ieee-sa-copyright-policy-2019.pdf</a:t>
            </a:r>
            <a:endParaRPr lang="en-US" sz="2400"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0" indent="0"/>
            <a:r>
              <a:rPr lang="en-US" altLang="en-US" sz="2400" dirty="0"/>
              <a:t>Thurs. 3/10 PM2</a:t>
            </a:r>
          </a:p>
          <a:p>
            <a:pPr marL="914400" lvl="1" indent="-514350">
              <a:buFont typeface="Arial" panose="020B0604020202020204" pitchFamily="34" charset="0"/>
              <a:buChar char="•"/>
            </a:pPr>
            <a:r>
              <a:rPr lang="en-US" altLang="en-US" sz="2000" dirty="0"/>
              <a:t>Open, P&amp;P (~22 in attendance during the call)</a:t>
            </a:r>
          </a:p>
          <a:p>
            <a:pPr marL="1314450" lvl="2" indent="-514350">
              <a:buFont typeface="Arial" panose="020B0604020202020204" pitchFamily="34" charset="0"/>
              <a:buChar char="•"/>
            </a:pPr>
            <a:r>
              <a:rPr lang="en-US" altLang="en-US" sz="1400" dirty="0"/>
              <a:t>Chair made a call for essential patents/patent claims: none were raised</a:t>
            </a:r>
          </a:p>
          <a:p>
            <a:pPr marL="914400" lvl="1" indent="-514350">
              <a:buFont typeface="Arial" panose="020B0604020202020204" pitchFamily="34" charset="0"/>
              <a:buChar char="•"/>
            </a:pPr>
            <a:r>
              <a:rPr lang="en-US" altLang="en-US" sz="2000" dirty="0"/>
              <a:t>Approve Jan. 2022 Mins.</a:t>
            </a:r>
          </a:p>
          <a:p>
            <a:pPr marL="1314450" lvl="2" indent="-514350">
              <a:buFont typeface="Arial" panose="020B0604020202020204" pitchFamily="34" charset="0"/>
              <a:buChar char="•"/>
            </a:pPr>
            <a:r>
              <a:rPr lang="en-US" altLang="en-US" sz="1400" dirty="0">
                <a:hlinkClick r:id="rId2"/>
              </a:rPr>
              <a:t>https://mentor.ieee.org/802.15/dcn/22/15-22-0096-00-0014-2022-jan-interim-tg14-mtg-mins.docx</a:t>
            </a:r>
          </a:p>
          <a:p>
            <a:pPr marL="1314450" lvl="2" indent="-514350">
              <a:buFont typeface="Arial" panose="020B0604020202020204" pitchFamily="34" charset="0"/>
              <a:buChar char="•"/>
            </a:pPr>
            <a:r>
              <a:rPr lang="en-US" altLang="en-US" sz="1400" dirty="0"/>
              <a:t>Moved by: Phil Beecher (Wi-Sun Alliance), Second: Don Sturek (</a:t>
            </a:r>
            <a:r>
              <a:rPr lang="en-US" altLang="en-US" sz="1400" dirty="0" err="1"/>
              <a:t>Itron</a:t>
            </a:r>
            <a:r>
              <a:rPr lang="en-US" altLang="en-US" sz="1400" dirty="0"/>
              <a:t>),</a:t>
            </a:r>
            <a:br>
              <a:rPr lang="en-US" altLang="en-US" sz="1400" dirty="0"/>
            </a:br>
            <a:r>
              <a:rPr lang="en-US" altLang="en-US" sz="1400" dirty="0"/>
              <a:t>No objection to approving mins from Jan. Mtg.</a:t>
            </a:r>
            <a:endParaRPr lang="en-US" altLang="en-US" sz="1400" dirty="0">
              <a:hlinkClick r:id="rId2"/>
            </a:endParaRPr>
          </a:p>
          <a:p>
            <a:pPr marL="914400" lvl="1" indent="-514350">
              <a:buFont typeface="Arial" panose="020B0604020202020204" pitchFamily="34" charset="0"/>
              <a:buChar char="•"/>
            </a:pPr>
            <a:r>
              <a:rPr lang="en-US" altLang="en-US" sz="2000" dirty="0"/>
              <a:t>Approve March 2022 Mtg. Agenda</a:t>
            </a:r>
          </a:p>
          <a:p>
            <a:pPr marL="1314450" lvl="2" indent="-514350">
              <a:buFont typeface="Arial" panose="020B0604020202020204" pitchFamily="34" charset="0"/>
              <a:buChar char="•"/>
            </a:pPr>
            <a:r>
              <a:rPr lang="en-US" altLang="en-US" sz="1400" dirty="0"/>
              <a:t>15-22-0035-01-0014-2022</a:t>
            </a:r>
          </a:p>
          <a:p>
            <a:pPr marL="1314450" lvl="2" indent="-514350">
              <a:buFont typeface="Arial" panose="020B0604020202020204" pitchFamily="34" charset="0"/>
              <a:buChar char="•"/>
            </a:pPr>
            <a:r>
              <a:rPr lang="en-US" altLang="en-US" sz="1400" dirty="0"/>
              <a:t>No objection to approving agenda</a:t>
            </a:r>
          </a:p>
          <a:p>
            <a:pPr marL="914400" lvl="1" indent="-514350">
              <a:buFont typeface="Arial" panose="020B0604020202020204" pitchFamily="34" charset="0"/>
              <a:buChar char="•"/>
            </a:pPr>
            <a:r>
              <a:rPr lang="en-US" altLang="en-US" sz="2000" dirty="0"/>
              <a:t>Status Update</a:t>
            </a:r>
          </a:p>
          <a:p>
            <a:pPr marL="914400" lvl="1" indent="-514350">
              <a:buFont typeface="Arial" panose="020B0604020202020204" pitchFamily="34" charset="0"/>
              <a:buChar char="•"/>
            </a:pPr>
            <a:r>
              <a:rPr lang="en-US" altLang="en-US" sz="2000" dirty="0"/>
              <a:t>Next Steps  </a:t>
            </a:r>
          </a:p>
          <a:p>
            <a:pPr marL="914400" lvl="1" indent="-514350">
              <a:buFont typeface="Arial" panose="020B0604020202020204" pitchFamily="34" charset="0"/>
              <a:buChar char="•"/>
            </a:pPr>
            <a:r>
              <a:rPr lang="en-US" altLang="en-US" sz="20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a:t>
            </a:r>
          </a:p>
          <a:p>
            <a:pPr marL="0" marR="0" algn="ctr">
              <a:spcBef>
                <a:spcPts val="600"/>
              </a:spcBef>
              <a:spcAft>
                <a:spcPts val="0"/>
              </a:spcAft>
            </a:pPr>
            <a:r>
              <a:rPr lang="en-US" altLang="en-US" dirty="0"/>
              <a:t>March</a:t>
            </a:r>
            <a:r>
              <a:rPr lang="en-US" altLang="en-US" sz="3200" dirty="0"/>
              <a:t> </a:t>
            </a:r>
            <a:r>
              <a:rPr lang="en-US" altLang="en-US" dirty="0"/>
              <a:t>1</a:t>
            </a:r>
            <a:r>
              <a:rPr lang="en-US" altLang="en-US" sz="3200" dirty="0"/>
              <a:t>0</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9</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pic>
        <p:nvPicPr>
          <p:cNvPr id="4" name="Picture 3">
            <a:extLst>
              <a:ext uri="{FF2B5EF4-FFF2-40B4-BE49-F238E27FC236}">
                <a16:creationId xmlns:a16="http://schemas.microsoft.com/office/drawing/2014/main" id="{3F931B1A-8DF3-4D6B-952A-EF76C44621E2}"/>
              </a:ext>
            </a:extLst>
          </p:cNvPr>
          <p:cNvPicPr>
            <a:picLocks noChangeAspect="1"/>
          </p:cNvPicPr>
          <p:nvPr/>
        </p:nvPicPr>
        <p:blipFill>
          <a:blip r:embed="rId3"/>
          <a:stretch>
            <a:fillRect/>
          </a:stretch>
        </p:blipFill>
        <p:spPr>
          <a:xfrm>
            <a:off x="150265" y="2349959"/>
            <a:ext cx="8843471" cy="2087153"/>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3840286" y="3596350"/>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12521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32203</TotalTime>
  <Words>1341</Words>
  <Application>Microsoft Office PowerPoint</Application>
  <PresentationFormat>On-screen Show (4:3)</PresentationFormat>
  <Paragraphs>146</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Times New Roman</vt:lpstr>
      <vt:lpstr>Verdana</vt:lpstr>
      <vt:lpstr>Wingdings</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Goals/Agenda</vt:lpstr>
      <vt:lpstr>PowerPoint Presentation</vt:lpstr>
      <vt:lpstr>CSD and PAR</vt:lpstr>
      <vt:lpstr>802.15 TG14 PAR</vt:lpstr>
      <vt:lpstr>Status Update</vt:lpstr>
      <vt:lpstr>Next Steps</vt:lpstr>
      <vt:lpstr>Achievements</vt:lpstr>
      <vt:lpstr>TG14 Regular Calls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467</cp:revision>
  <cp:lastPrinted>2000-03-07T00:55:37Z</cp:lastPrinted>
  <dcterms:created xsi:type="dcterms:W3CDTF">2016-01-17T22:48:36Z</dcterms:created>
  <dcterms:modified xsi:type="dcterms:W3CDTF">2022-03-10T20:49:29Z</dcterms:modified>
  <cp:category/>
</cp:coreProperties>
</file>