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0" r:id="rId3"/>
    <p:sldId id="271" r:id="rId4"/>
    <p:sldId id="272" r:id="rId5"/>
    <p:sldId id="273" r:id="rId6"/>
    <p:sldId id="274" r:id="rId7"/>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varScale="1">
        <p:scale>
          <a:sx n="55" d="100"/>
          <a:sy n="55" d="100"/>
        </p:scale>
        <p:origin x="1528" y="3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a:t>March 2013</a:t>
            </a:r>
          </a:p>
        </p:txBody>
      </p:sp>
      <p:sp>
        <p:nvSpPr>
          <p:cNvPr id="3" name="Fußzeilenplatzhalter 2"/>
          <p:cNvSpPr>
            <a:spLocks noGrp="1"/>
          </p:cNvSpPr>
          <p:nvPr>
            <p:ph type="ftr" sz="quarter" idx="11"/>
          </p:nvPr>
        </p:nvSpPr>
        <p:spPr/>
        <p:txBody>
          <a:bodyPr/>
          <a:lstStyle>
            <a:lvl1pPr>
              <a:defRPr/>
            </a:lvl1pPr>
          </a:lstStyle>
          <a:p>
            <a:r>
              <a:rPr lang="en-US" dirty="0"/>
              <a:t>Thomas Kürner, TU Braunschweig</a:t>
            </a:r>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a:t>Titelmasterformat durch Klicken bearbeiten</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a:t>Thomas Kürner (TU Braunschweig) </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802.15-21-0127-01-03ma-Proposal_Reference_802.1Q</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March 2022</a:t>
            </a:r>
            <a:endParaRPr lang="en-US" dirty="0"/>
          </a:p>
        </p:txBody>
      </p:sp>
      <p:sp>
        <p:nvSpPr>
          <p:cNvPr id="5" name="Fußzeilenplatzhalter 2"/>
          <p:cNvSpPr>
            <a:spLocks noGrp="1"/>
          </p:cNvSpPr>
          <p:nvPr>
            <p:ph type="ftr" sz="quarter" idx="11"/>
          </p:nvPr>
        </p:nvSpPr>
        <p:spPr>
          <a:xfrm>
            <a:off x="5486400" y="6525344"/>
            <a:ext cx="3124200" cy="184666"/>
          </a:xfrm>
        </p:spPr>
        <p:txBody>
          <a:bodyPr/>
          <a:lstStyle/>
          <a:p>
            <a:r>
              <a:rPr lang="en-US" dirty="0"/>
              <a:t>Thomas Kürner (TU Braunschweig).</a:t>
            </a:r>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501675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a:solidFill>
                  <a:schemeClr val="tx2"/>
                </a:solidFill>
                <a:effectLst>
                  <a:outerShdw blurRad="38100" dist="38100" dir="2700000" algn="tl">
                    <a:srgbClr val="C0C0C0"/>
                  </a:outerShdw>
                </a:effectLst>
              </a:rPr>
              <a:t>Speciality</a:t>
            </a:r>
            <a:r>
              <a:rPr lang="en-US" sz="1800" b="1" u="sng" dirty="0">
                <a:solidFill>
                  <a:schemeClr val="tx2"/>
                </a:solidFill>
                <a:effectLst>
                  <a:outerShdw blurRad="38100" dist="38100" dir="2700000" algn="tl">
                    <a:srgbClr val="C0C0C0"/>
                  </a:outerShdw>
                </a:effectLst>
              </a:rPr>
              <a:t> Networks (WSN)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a:t>Proposal to Reference IEEE 802.1Q in IEEE 802.15.3</a:t>
            </a:r>
            <a:endParaRPr lang="de-DE" sz="1600" dirty="0"/>
          </a:p>
          <a:p>
            <a:r>
              <a:rPr lang="en-US" sz="1600" dirty="0">
                <a:solidFill>
                  <a:schemeClr val="tx2"/>
                </a:solidFill>
              </a:rPr>
              <a:t>	</a:t>
            </a:r>
          </a:p>
          <a:p>
            <a:r>
              <a:rPr lang="en-US" sz="1600" b="1" dirty="0">
                <a:solidFill>
                  <a:schemeClr val="tx2"/>
                </a:solidFill>
              </a:rPr>
              <a:t>Date Submitted</a:t>
            </a:r>
            <a:r>
              <a:rPr lang="en-US" sz="1600" b="1">
                <a:solidFill>
                  <a:schemeClr val="tx2"/>
                </a:solidFill>
              </a:rPr>
              <a:t>: </a:t>
            </a:r>
            <a:r>
              <a:rPr lang="en-US" sz="1600" smtClean="0">
                <a:solidFill>
                  <a:schemeClr val="tx2"/>
                </a:solidFill>
              </a:rPr>
              <a:t>4 </a:t>
            </a:r>
            <a:r>
              <a:rPr lang="en-US" sz="1600" dirty="0" smtClean="0">
                <a:solidFill>
                  <a:schemeClr val="tx2"/>
                </a:solidFill>
              </a:rPr>
              <a:t>March 2022</a:t>
            </a:r>
            <a:endParaRPr lang="en-US" sz="1600" dirty="0">
              <a:solidFill>
                <a:schemeClr val="tx2"/>
              </a:solidFill>
            </a:endParaRPr>
          </a:p>
          <a:p>
            <a:r>
              <a:rPr lang="en-US" sz="1600" b="1" dirty="0">
                <a:solidFill>
                  <a:schemeClr val="tx2"/>
                </a:solidFill>
              </a:rPr>
              <a:t>Source:</a:t>
            </a:r>
            <a:r>
              <a:rPr lang="en-US" sz="1600" dirty="0">
                <a:solidFill>
                  <a:schemeClr val="tx2"/>
                </a:solidFill>
              </a:rPr>
              <a:t> Thomas Kürner TU Braunschweig</a:t>
            </a:r>
          </a:p>
          <a:p>
            <a:r>
              <a:rPr lang="en-US" sz="1600" dirty="0">
                <a:solidFill>
                  <a:schemeClr val="tx2"/>
                </a:solidFill>
              </a:rPr>
              <a:t>Address </a:t>
            </a:r>
            <a:r>
              <a:rPr lang="en-US" sz="1600" dirty="0" err="1">
                <a:solidFill>
                  <a:schemeClr val="tx2"/>
                </a:solidFill>
              </a:rPr>
              <a:t>Schleinitzstr</a:t>
            </a:r>
            <a:r>
              <a:rPr lang="en-US" sz="1600" dirty="0">
                <a:solidFill>
                  <a:schemeClr val="tx2"/>
                </a:solidFill>
              </a:rPr>
              <a:t>. 22, D-38092 Braunschweig, Germany</a:t>
            </a:r>
          </a:p>
          <a:p>
            <a:r>
              <a:rPr lang="en-US" sz="1600" dirty="0">
                <a:solidFill>
                  <a:schemeClr val="tx2"/>
                </a:solidFill>
              </a:rPr>
              <a:t>Voice:+495313912416, FAX: +495313915192, E-Mail: t.kuerner@tu-bs.de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doc. 15-22/0071</a:t>
            </a:r>
            <a:endParaRPr lang="en-US" dirty="0">
              <a:solidFill>
                <a:schemeClr val="tx2"/>
              </a:solidFill>
            </a:endParaRPr>
          </a:p>
          <a:p>
            <a:r>
              <a:rPr lang="en-US" sz="1600" b="1" dirty="0">
                <a:solidFill>
                  <a:schemeClr val="tx2"/>
                </a:solidFill>
              </a:rPr>
              <a:t>Abstract:</a:t>
            </a:r>
            <a:r>
              <a:rPr lang="en-US" sz="1600" dirty="0">
                <a:solidFill>
                  <a:schemeClr val="tx2"/>
                </a:solidFill>
              </a:rPr>
              <a:t>	This document describes </a:t>
            </a:r>
            <a:r>
              <a:rPr lang="en-US" sz="1600" dirty="0" smtClean="0">
                <a:solidFill>
                  <a:schemeClr val="tx2"/>
                </a:solidFill>
              </a:rPr>
              <a:t>the require changes to replace the reference to the </a:t>
            </a:r>
            <a:r>
              <a:rPr lang="en-US" sz="1600" dirty="0" err="1" smtClean="0">
                <a:solidFill>
                  <a:schemeClr val="tx2"/>
                </a:solidFill>
              </a:rPr>
              <a:t>withdrarwn</a:t>
            </a:r>
            <a:r>
              <a:rPr lang="en-US" sz="1600" dirty="0" smtClean="0">
                <a:solidFill>
                  <a:schemeClr val="tx2"/>
                </a:solidFill>
              </a:rPr>
              <a:t> IEEE </a:t>
            </a:r>
            <a:r>
              <a:rPr lang="en-US" sz="1600" dirty="0" err="1" smtClean="0">
                <a:solidFill>
                  <a:schemeClr val="tx2"/>
                </a:solidFill>
              </a:rPr>
              <a:t>Std</a:t>
            </a:r>
            <a:r>
              <a:rPr lang="en-US" sz="1600" dirty="0" smtClean="0">
                <a:solidFill>
                  <a:schemeClr val="tx2"/>
                </a:solidFill>
              </a:rPr>
              <a:t> 802.1D by IEEE </a:t>
            </a:r>
            <a:r>
              <a:rPr lang="en-US" sz="1600" dirty="0" err="1" smtClean="0">
                <a:solidFill>
                  <a:schemeClr val="tx2"/>
                </a:solidFill>
              </a:rPr>
              <a:t>Std</a:t>
            </a:r>
            <a:r>
              <a:rPr lang="en-US" sz="1600" dirty="0" smtClean="0">
                <a:solidFill>
                  <a:schemeClr val="tx2"/>
                </a:solidFill>
              </a:rPr>
              <a:t> 802.1Q in IEEE </a:t>
            </a:r>
            <a:r>
              <a:rPr lang="en-US" sz="1600" dirty="0" err="1" smtClean="0">
                <a:solidFill>
                  <a:schemeClr val="tx2"/>
                </a:solidFill>
              </a:rPr>
              <a:t>Std</a:t>
            </a:r>
            <a:r>
              <a:rPr lang="en-US" sz="1600" dirty="0" smtClean="0">
                <a:solidFill>
                  <a:schemeClr val="tx2"/>
                </a:solidFill>
              </a:rPr>
              <a:t> </a:t>
            </a:r>
            <a:r>
              <a:rPr lang="en-US" sz="1600" dirty="0">
                <a:solidFill>
                  <a:schemeClr val="tx2"/>
                </a:solidFill>
              </a:rPr>
              <a:t>802.15.3</a:t>
            </a:r>
          </a:p>
          <a:p>
            <a:pPr>
              <a:spcBef>
                <a:spcPts val="600"/>
              </a:spcBef>
              <a:spcAft>
                <a:spcPts val="600"/>
              </a:spcAft>
            </a:pPr>
            <a:r>
              <a:rPr lang="en-US" sz="1600" b="1" dirty="0">
                <a:solidFill>
                  <a:schemeClr val="tx2"/>
                </a:solidFill>
              </a:rPr>
              <a:t>Purpose: </a:t>
            </a:r>
            <a:r>
              <a:rPr lang="en-US" sz="1600" dirty="0" smtClean="0">
                <a:solidFill>
                  <a:schemeClr val="tx2"/>
                </a:solidFill>
              </a:rPr>
              <a:t>Input to Call for Proposal </a:t>
            </a:r>
            <a:endParaRPr lang="en-US" sz="1600" dirty="0">
              <a:solidFill>
                <a:schemeClr val="tx2"/>
              </a:solidFill>
            </a:endParaRPr>
          </a:p>
          <a:p>
            <a:pPr>
              <a:spcBef>
                <a:spcPts val="600"/>
              </a:spcBef>
              <a:spcAft>
                <a:spcPts val="600"/>
              </a:spcAft>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a:t>Proposal to Reference IEEE 802.1Q in IEEE 802.15.3</a:t>
            </a:r>
            <a:endParaRPr lang="de-DE" dirty="0"/>
          </a:p>
        </p:txBody>
      </p:sp>
      <p:sp>
        <p:nvSpPr>
          <p:cNvPr id="8" name="Untertitel 7"/>
          <p:cNvSpPr>
            <a:spLocks noGrp="1"/>
          </p:cNvSpPr>
          <p:nvPr>
            <p:ph type="subTitle" idx="1"/>
          </p:nvPr>
        </p:nvSpPr>
        <p:spPr/>
        <p:txBody>
          <a:bodyPr/>
          <a:lstStyle/>
          <a:p>
            <a:r>
              <a:rPr lang="de-DE" sz="2800" dirty="0" smtClean="0"/>
              <a:t>Thomas Kürner (TU Braunschweig)</a:t>
            </a:r>
            <a:endParaRPr lang="de-DE" sz="2800" dirty="0"/>
          </a:p>
        </p:txBody>
      </p:sp>
      <p:sp>
        <p:nvSpPr>
          <p:cNvPr id="2" name="Datumsplatzhalter 1"/>
          <p:cNvSpPr>
            <a:spLocks noGrp="1"/>
          </p:cNvSpPr>
          <p:nvPr>
            <p:ph type="dt" sz="half" idx="10"/>
          </p:nvPr>
        </p:nvSpPr>
        <p:spPr/>
        <p:txBody>
          <a:bodyPr/>
          <a:lstStyle/>
          <a:p>
            <a:r>
              <a:rPr lang="en-US" dirty="0" smtClean="0"/>
              <a:t>March 2022</a:t>
            </a:r>
            <a:endParaRPr lang="en-US" dirty="0"/>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Starting</a:t>
            </a:r>
            <a:r>
              <a:rPr lang="de-DE" dirty="0" smtClean="0"/>
              <a:t> Point</a:t>
            </a:r>
            <a:endParaRPr lang="de-DE" dirty="0"/>
          </a:p>
        </p:txBody>
      </p:sp>
      <p:sp>
        <p:nvSpPr>
          <p:cNvPr id="6" name="Inhaltsplatzhalter 5"/>
          <p:cNvSpPr>
            <a:spLocks noGrp="1"/>
          </p:cNvSpPr>
          <p:nvPr>
            <p:ph idx="1"/>
          </p:nvPr>
        </p:nvSpPr>
        <p:spPr>
          <a:xfrm>
            <a:off x="685800" y="1728942"/>
            <a:ext cx="7772400" cy="4114800"/>
          </a:xfrm>
        </p:spPr>
        <p:txBody>
          <a:bodyPr/>
          <a:lstStyle/>
          <a:p>
            <a:pPr marL="431800" lvl="1" indent="-342900">
              <a:spcAft>
                <a:spcPts val="0"/>
              </a:spcAft>
              <a:buFont typeface="Arial" panose="020B0604020202020204" pitchFamily="34" charset="0"/>
              <a:buChar char="•"/>
            </a:pPr>
            <a:r>
              <a:rPr lang="de-DE" sz="2400" dirty="0"/>
              <a:t>Reference to IEEE </a:t>
            </a:r>
            <a:r>
              <a:rPr lang="de-DE" sz="2400" dirty="0" smtClean="0"/>
              <a:t>Std </a:t>
            </a:r>
            <a:r>
              <a:rPr lang="de-DE" sz="2400" dirty="0"/>
              <a:t>802.1D:</a:t>
            </a:r>
          </a:p>
          <a:p>
            <a:pPr marL="698500" lvl="2" indent="-266700">
              <a:spcAft>
                <a:spcPts val="0"/>
              </a:spcAft>
              <a:buFont typeface="Arial" pitchFamily="34" charset="0"/>
              <a:buChar char="•"/>
            </a:pPr>
            <a:r>
              <a:rPr lang="de-DE" sz="2000" dirty="0" smtClean="0"/>
              <a:t>IEEE Std. 802.15.3 </a:t>
            </a:r>
            <a:r>
              <a:rPr lang="de-DE" sz="2000" dirty="0" err="1"/>
              <a:t>includes</a:t>
            </a:r>
            <a:r>
              <a:rPr lang="de-DE" sz="2000" dirty="0"/>
              <a:t> a </a:t>
            </a:r>
            <a:r>
              <a:rPr lang="de-DE" sz="2000" dirty="0" err="1"/>
              <a:t>reference</a:t>
            </a:r>
            <a:r>
              <a:rPr lang="de-DE" sz="2000" dirty="0"/>
              <a:t> </a:t>
            </a:r>
            <a:r>
              <a:rPr lang="de-DE" sz="2000" dirty="0" smtClean="0"/>
              <a:t>to </a:t>
            </a:r>
            <a:r>
              <a:rPr lang="de-DE" sz="2000" dirty="0" err="1" smtClean="0"/>
              <a:t>the</a:t>
            </a:r>
            <a:r>
              <a:rPr lang="de-DE" sz="2000" dirty="0" smtClean="0"/>
              <a:t> </a:t>
            </a:r>
            <a:r>
              <a:rPr lang="de-DE" sz="2000" dirty="0" err="1" smtClean="0"/>
              <a:t>QoS</a:t>
            </a:r>
            <a:r>
              <a:rPr lang="de-DE" sz="2000" dirty="0" smtClean="0"/>
              <a:t> </a:t>
            </a:r>
            <a:r>
              <a:rPr lang="de-DE" sz="2000" dirty="0" err="1" smtClean="0"/>
              <a:t>user</a:t>
            </a:r>
            <a:r>
              <a:rPr lang="de-DE" sz="2000" dirty="0" smtClean="0"/>
              <a:t> </a:t>
            </a:r>
            <a:r>
              <a:rPr lang="de-DE" sz="2000" dirty="0" err="1" smtClean="0"/>
              <a:t>priority</a:t>
            </a:r>
            <a:r>
              <a:rPr lang="de-DE" sz="2000" dirty="0" smtClean="0"/>
              <a:t> </a:t>
            </a:r>
            <a:r>
              <a:rPr lang="de-DE" sz="2000" dirty="0" err="1"/>
              <a:t>mapping</a:t>
            </a:r>
            <a:r>
              <a:rPr lang="de-DE" sz="2000" dirty="0"/>
              <a:t> </a:t>
            </a:r>
            <a:r>
              <a:rPr lang="de-DE" sz="2000" dirty="0" err="1" smtClean="0"/>
              <a:t>described</a:t>
            </a:r>
            <a:r>
              <a:rPr lang="de-DE" sz="2000" dirty="0" smtClean="0"/>
              <a:t> in IEEE Std. 802.1D-2004 </a:t>
            </a:r>
            <a:endParaRPr lang="de-DE" sz="2000" dirty="0"/>
          </a:p>
          <a:p>
            <a:pPr marL="698500" lvl="2" indent="-266700">
              <a:spcAft>
                <a:spcPts val="0"/>
              </a:spcAft>
              <a:buFont typeface="Arial" pitchFamily="34" charset="0"/>
              <a:buChar char="•"/>
            </a:pPr>
            <a:r>
              <a:rPr lang="de-DE" sz="2000" dirty="0" smtClean="0"/>
              <a:t>IEEE Std. 802.1D-2004 </a:t>
            </a:r>
            <a:r>
              <a:rPr lang="de-DE" sz="2000" dirty="0" err="1"/>
              <a:t>is</a:t>
            </a:r>
            <a:r>
              <a:rPr lang="de-DE" sz="2000" dirty="0"/>
              <a:t> </a:t>
            </a:r>
            <a:r>
              <a:rPr lang="de-DE" sz="2000" dirty="0" err="1"/>
              <a:t>being</a:t>
            </a:r>
            <a:r>
              <a:rPr lang="de-DE" sz="2000" dirty="0"/>
              <a:t> </a:t>
            </a:r>
            <a:r>
              <a:rPr lang="de-DE" sz="2000" dirty="0" err="1"/>
              <a:t>withdrawn</a:t>
            </a:r>
            <a:r>
              <a:rPr lang="de-DE" sz="2000" dirty="0"/>
              <a:t>, so </a:t>
            </a:r>
            <a:r>
              <a:rPr lang="de-DE" sz="2000" dirty="0" err="1"/>
              <a:t>we</a:t>
            </a:r>
            <a:r>
              <a:rPr lang="de-DE" sz="2000" dirty="0"/>
              <a:t> </a:t>
            </a:r>
            <a:r>
              <a:rPr lang="de-DE" sz="2000" dirty="0" err="1"/>
              <a:t>would</a:t>
            </a:r>
            <a:r>
              <a:rPr lang="de-DE" sz="2000" dirty="0"/>
              <a:t> </a:t>
            </a:r>
            <a:r>
              <a:rPr lang="de-DE" sz="2000" dirty="0" err="1"/>
              <a:t>need</a:t>
            </a:r>
            <a:r>
              <a:rPr lang="de-DE" sz="2000" dirty="0"/>
              <a:t> to </a:t>
            </a:r>
            <a:r>
              <a:rPr lang="de-DE" sz="2000" dirty="0" err="1"/>
              <a:t>replace</a:t>
            </a:r>
            <a:r>
              <a:rPr lang="de-DE" sz="2000" dirty="0"/>
              <a:t> </a:t>
            </a:r>
            <a:r>
              <a:rPr lang="de-DE" sz="2000" dirty="0" err="1" smtClean="0"/>
              <a:t>this</a:t>
            </a:r>
            <a:r>
              <a:rPr lang="de-DE" sz="2000" dirty="0" smtClean="0"/>
              <a:t> </a:t>
            </a:r>
            <a:r>
              <a:rPr lang="de-DE" sz="2000" dirty="0" err="1" smtClean="0"/>
              <a:t>reference</a:t>
            </a:r>
            <a:r>
              <a:rPr lang="de-DE" sz="2000" dirty="0" smtClean="0"/>
              <a:t> </a:t>
            </a:r>
            <a:r>
              <a:rPr lang="de-DE" sz="2000" dirty="0" err="1" smtClean="0"/>
              <a:t>by</a:t>
            </a:r>
            <a:r>
              <a:rPr lang="de-DE" sz="2000" dirty="0" smtClean="0"/>
              <a:t> a proper </a:t>
            </a:r>
            <a:r>
              <a:rPr lang="de-DE" sz="2000" dirty="0" err="1" smtClean="0"/>
              <a:t>reference</a:t>
            </a:r>
            <a:r>
              <a:rPr lang="de-DE" sz="2000" dirty="0" smtClean="0"/>
              <a:t> to  IEEE Std 802.1Q</a:t>
            </a:r>
            <a:endParaRPr lang="de-DE" sz="2000" dirty="0"/>
          </a:p>
          <a:p>
            <a:pPr marL="431800" lvl="2" indent="0">
              <a:spcAft>
                <a:spcPts val="0"/>
              </a:spcAft>
              <a:buNone/>
            </a:pPr>
            <a:endParaRPr lang="de-DE" sz="2400" dirty="0"/>
          </a:p>
          <a:p>
            <a:pPr lvl="1">
              <a:buNone/>
            </a:pPr>
            <a:endParaRPr lang="de-DE" sz="2400" dirty="0">
              <a:ea typeface="Times New Roman"/>
            </a:endParaRPr>
          </a:p>
          <a:p>
            <a:pPr>
              <a:buNone/>
            </a:pPr>
            <a:endParaRPr lang="de-DE" sz="2400" dirty="0"/>
          </a:p>
        </p:txBody>
      </p:sp>
      <p:sp>
        <p:nvSpPr>
          <p:cNvPr id="2" name="Datumsplatzhalter 1"/>
          <p:cNvSpPr>
            <a:spLocks noGrp="1"/>
          </p:cNvSpPr>
          <p:nvPr>
            <p:ph type="dt" sz="half" idx="10"/>
          </p:nvPr>
        </p:nvSpPr>
        <p:spPr/>
        <p:txBody>
          <a:bodyPr/>
          <a:lstStyle/>
          <a:p>
            <a:r>
              <a:rPr lang="en-US" dirty="0" smtClean="0"/>
              <a:t>March 2022</a:t>
            </a:r>
            <a:endParaRPr lang="en-US" dirty="0"/>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3</a:t>
            </a:fld>
            <a:endParaRPr lang="en-US"/>
          </a:p>
        </p:txBody>
      </p:sp>
    </p:spTree>
    <p:extLst>
      <p:ext uri="{BB962C8B-B14F-4D97-AF65-F5344CB8AC3E}">
        <p14:creationId xmlns:p14="http://schemas.microsoft.com/office/powerpoint/2010/main" val="3899281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Current</a:t>
            </a:r>
            <a:r>
              <a:rPr lang="de-DE" dirty="0" smtClean="0"/>
              <a:t> </a:t>
            </a:r>
            <a:r>
              <a:rPr lang="de-DE" dirty="0" err="1" smtClean="0"/>
              <a:t>reference</a:t>
            </a:r>
            <a:r>
              <a:rPr lang="de-DE" dirty="0" smtClean="0"/>
              <a:t> to IEEE 802.1D</a:t>
            </a:r>
            <a:endParaRPr lang="de-DE" dirty="0"/>
          </a:p>
        </p:txBody>
      </p:sp>
      <p:sp>
        <p:nvSpPr>
          <p:cNvPr id="6" name="Inhaltsplatzhalter 5"/>
          <p:cNvSpPr>
            <a:spLocks noGrp="1"/>
          </p:cNvSpPr>
          <p:nvPr>
            <p:ph idx="1"/>
          </p:nvPr>
        </p:nvSpPr>
        <p:spPr>
          <a:xfrm>
            <a:off x="685800" y="1728942"/>
            <a:ext cx="7772400" cy="4114800"/>
          </a:xfrm>
        </p:spPr>
        <p:txBody>
          <a:bodyPr/>
          <a:lstStyle/>
          <a:p>
            <a:pPr marL="360363" lvl="2" indent="-360363">
              <a:spcAft>
                <a:spcPts val="0"/>
              </a:spcAft>
              <a:buFont typeface="Wingdings" panose="05000000000000000000" pitchFamily="2" charset="2"/>
              <a:buChar char="§"/>
            </a:pPr>
            <a:r>
              <a:rPr lang="de-DE" sz="2400" dirty="0" smtClean="0"/>
              <a:t>On p. 450 of IEEE 802.15.3-2016 IEEE 802.1D </a:t>
            </a:r>
            <a:r>
              <a:rPr lang="de-DE" sz="2400" dirty="0" err="1" smtClean="0"/>
              <a:t>is</a:t>
            </a:r>
            <a:r>
              <a:rPr lang="de-DE" sz="2400" dirty="0" smtClean="0"/>
              <a:t> </a:t>
            </a:r>
            <a:r>
              <a:rPr lang="de-DE" sz="2400" dirty="0" err="1" smtClean="0"/>
              <a:t>mentioned</a:t>
            </a:r>
            <a:r>
              <a:rPr lang="de-DE" sz="2400" dirty="0" smtClean="0"/>
              <a:t> </a:t>
            </a:r>
            <a:r>
              <a:rPr lang="de-DE" sz="2400" dirty="0" err="1" smtClean="0"/>
              <a:t>three</a:t>
            </a:r>
            <a:r>
              <a:rPr lang="de-DE" sz="2400" dirty="0" smtClean="0"/>
              <a:t> </a:t>
            </a:r>
            <a:r>
              <a:rPr lang="de-DE" sz="2400" dirty="0" err="1" smtClean="0"/>
              <a:t>times</a:t>
            </a:r>
            <a:endParaRPr lang="de-DE" sz="2400" dirty="0" smtClean="0"/>
          </a:p>
          <a:p>
            <a:pPr marL="360363" lvl="2" indent="-360363">
              <a:spcAft>
                <a:spcPts val="0"/>
              </a:spcAft>
              <a:buFont typeface="Wingdings" panose="05000000000000000000" pitchFamily="2" charset="2"/>
              <a:buChar char="§"/>
            </a:pPr>
            <a:r>
              <a:rPr lang="de-DE" dirty="0" smtClean="0"/>
              <a:t>The Traffic </a:t>
            </a:r>
            <a:r>
              <a:rPr lang="de-DE" dirty="0" err="1" smtClean="0"/>
              <a:t>types</a:t>
            </a:r>
            <a:r>
              <a:rPr lang="de-DE" dirty="0" smtClean="0"/>
              <a:t> </a:t>
            </a:r>
            <a:r>
              <a:rPr lang="de-DE" dirty="0" err="1" smtClean="0"/>
              <a:t>are</a:t>
            </a:r>
            <a:r>
              <a:rPr lang="de-DE" dirty="0" smtClean="0"/>
              <a:t> </a:t>
            </a:r>
            <a:r>
              <a:rPr lang="de-DE" dirty="0" err="1" smtClean="0"/>
              <a:t>described</a:t>
            </a:r>
            <a:r>
              <a:rPr lang="de-DE" dirty="0" smtClean="0"/>
              <a:t> in Table B-1</a:t>
            </a:r>
            <a:endParaRPr lang="de-DE" sz="2400" dirty="0"/>
          </a:p>
          <a:p>
            <a:pPr lvl="1">
              <a:buNone/>
            </a:pPr>
            <a:endParaRPr lang="de-DE" sz="2400" dirty="0">
              <a:ea typeface="Times New Roman"/>
            </a:endParaRPr>
          </a:p>
          <a:p>
            <a:pPr>
              <a:buNone/>
            </a:pPr>
            <a:endParaRPr lang="de-DE" sz="2400" dirty="0"/>
          </a:p>
        </p:txBody>
      </p:sp>
      <p:sp>
        <p:nvSpPr>
          <p:cNvPr id="2" name="Datumsplatzhalter 1"/>
          <p:cNvSpPr>
            <a:spLocks noGrp="1"/>
          </p:cNvSpPr>
          <p:nvPr>
            <p:ph type="dt" sz="half" idx="10"/>
          </p:nvPr>
        </p:nvSpPr>
        <p:spPr/>
        <p:txBody>
          <a:bodyPr/>
          <a:lstStyle/>
          <a:p>
            <a:r>
              <a:rPr lang="en-US" dirty="0" smtClean="0"/>
              <a:t>March 2022</a:t>
            </a:r>
            <a:endParaRPr lang="en-US" dirty="0"/>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4</a:t>
            </a:fld>
            <a:endParaRPr lang="en-US"/>
          </a:p>
        </p:txBody>
      </p:sp>
    </p:spTree>
    <p:extLst>
      <p:ext uri="{BB962C8B-B14F-4D97-AF65-F5344CB8AC3E}">
        <p14:creationId xmlns:p14="http://schemas.microsoft.com/office/powerpoint/2010/main" val="34895198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Current</a:t>
            </a:r>
            <a:r>
              <a:rPr lang="de-DE" dirty="0" smtClean="0"/>
              <a:t> </a:t>
            </a:r>
            <a:r>
              <a:rPr lang="de-DE" dirty="0" err="1" smtClean="0"/>
              <a:t>reference</a:t>
            </a:r>
            <a:r>
              <a:rPr lang="de-DE" dirty="0" smtClean="0"/>
              <a:t> to IEEE 802.1D</a:t>
            </a:r>
            <a:endParaRPr lang="de-DE" dirty="0"/>
          </a:p>
        </p:txBody>
      </p:sp>
      <p:sp>
        <p:nvSpPr>
          <p:cNvPr id="6" name="Inhaltsplatzhalter 5"/>
          <p:cNvSpPr>
            <a:spLocks noGrp="1"/>
          </p:cNvSpPr>
          <p:nvPr>
            <p:ph idx="1"/>
          </p:nvPr>
        </p:nvSpPr>
        <p:spPr>
          <a:xfrm>
            <a:off x="685800" y="1728942"/>
            <a:ext cx="7772400" cy="4114800"/>
          </a:xfrm>
        </p:spPr>
        <p:txBody>
          <a:bodyPr/>
          <a:lstStyle/>
          <a:p>
            <a:pPr marL="360363" lvl="2" indent="-360363">
              <a:spcAft>
                <a:spcPts val="0"/>
              </a:spcAft>
              <a:buFont typeface="Wingdings" panose="05000000000000000000" pitchFamily="2" charset="2"/>
              <a:buChar char="§"/>
            </a:pPr>
            <a:r>
              <a:rPr lang="de-DE" sz="1800" dirty="0" smtClean="0"/>
              <a:t>On p. 450 of IEEE 802.15.3-2016 IEEE 802.1D </a:t>
            </a:r>
            <a:r>
              <a:rPr lang="de-DE" sz="1800" dirty="0" err="1" smtClean="0"/>
              <a:t>is</a:t>
            </a:r>
            <a:r>
              <a:rPr lang="de-DE" sz="1800" dirty="0" smtClean="0"/>
              <a:t> </a:t>
            </a:r>
            <a:r>
              <a:rPr lang="de-DE" sz="1800" dirty="0" err="1" smtClean="0"/>
              <a:t>mentioned</a:t>
            </a:r>
            <a:r>
              <a:rPr lang="de-DE" sz="1800" dirty="0" smtClean="0"/>
              <a:t> </a:t>
            </a:r>
            <a:r>
              <a:rPr lang="de-DE" sz="1800" dirty="0" err="1" smtClean="0"/>
              <a:t>three</a:t>
            </a:r>
            <a:r>
              <a:rPr lang="de-DE" sz="1800" dirty="0" smtClean="0"/>
              <a:t> </a:t>
            </a:r>
            <a:r>
              <a:rPr lang="de-DE" sz="1800" dirty="0" err="1" smtClean="0"/>
              <a:t>times</a:t>
            </a:r>
            <a:endParaRPr lang="de-DE" sz="1800" dirty="0" smtClean="0"/>
          </a:p>
          <a:p>
            <a:pPr marL="360363" lvl="2" indent="-360363">
              <a:spcAft>
                <a:spcPts val="0"/>
              </a:spcAft>
              <a:buFont typeface="Wingdings" panose="05000000000000000000" pitchFamily="2" charset="2"/>
              <a:buChar char="§"/>
            </a:pPr>
            <a:r>
              <a:rPr lang="de-DE" sz="1800" dirty="0" smtClean="0"/>
              <a:t>The Traffic </a:t>
            </a:r>
            <a:r>
              <a:rPr lang="de-DE" sz="1800" dirty="0" err="1" smtClean="0"/>
              <a:t>types</a:t>
            </a:r>
            <a:r>
              <a:rPr lang="de-DE" sz="1800" dirty="0" smtClean="0"/>
              <a:t> </a:t>
            </a:r>
            <a:r>
              <a:rPr lang="de-DE" sz="1800" dirty="0" err="1" smtClean="0"/>
              <a:t>are</a:t>
            </a:r>
            <a:r>
              <a:rPr lang="de-DE" sz="1800" dirty="0" smtClean="0"/>
              <a:t> </a:t>
            </a:r>
            <a:r>
              <a:rPr lang="de-DE" sz="1800" dirty="0" err="1" smtClean="0"/>
              <a:t>described</a:t>
            </a:r>
            <a:r>
              <a:rPr lang="de-DE" sz="1800" dirty="0" smtClean="0"/>
              <a:t> in Table B-1</a:t>
            </a:r>
            <a:endParaRPr lang="de-DE" sz="1800" dirty="0"/>
          </a:p>
          <a:p>
            <a:pPr lvl="1">
              <a:buNone/>
            </a:pPr>
            <a:endParaRPr lang="de-DE" sz="2400" dirty="0">
              <a:ea typeface="Times New Roman"/>
            </a:endParaRPr>
          </a:p>
          <a:p>
            <a:pPr>
              <a:buNone/>
            </a:pPr>
            <a:endParaRPr lang="de-DE" sz="2400" dirty="0"/>
          </a:p>
        </p:txBody>
      </p:sp>
      <p:sp>
        <p:nvSpPr>
          <p:cNvPr id="2" name="Datumsplatzhalter 1"/>
          <p:cNvSpPr>
            <a:spLocks noGrp="1"/>
          </p:cNvSpPr>
          <p:nvPr>
            <p:ph type="dt" sz="half" idx="10"/>
          </p:nvPr>
        </p:nvSpPr>
        <p:spPr/>
        <p:txBody>
          <a:bodyPr/>
          <a:lstStyle/>
          <a:p>
            <a:r>
              <a:rPr lang="en-US" dirty="0" smtClean="0"/>
              <a:t>March 2022</a:t>
            </a:r>
            <a:endParaRPr lang="en-US" dirty="0"/>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5</a:t>
            </a:fld>
            <a:endParaRPr lang="en-US"/>
          </a:p>
        </p:txBody>
      </p:sp>
      <p:graphicFrame>
        <p:nvGraphicFramePr>
          <p:cNvPr id="8" name="Tabelle 7"/>
          <p:cNvGraphicFramePr>
            <a:graphicFrameLocks noGrp="1"/>
          </p:cNvGraphicFramePr>
          <p:nvPr>
            <p:extLst>
              <p:ext uri="{D42A27DB-BD31-4B8C-83A1-F6EECF244321}">
                <p14:modId xmlns:p14="http://schemas.microsoft.com/office/powerpoint/2010/main" val="3265165460"/>
              </p:ext>
            </p:extLst>
          </p:nvPr>
        </p:nvGraphicFramePr>
        <p:xfrm>
          <a:off x="921326" y="2690091"/>
          <a:ext cx="7536874" cy="3698240"/>
        </p:xfrm>
        <a:graphic>
          <a:graphicData uri="http://schemas.openxmlformats.org/drawingml/2006/table">
            <a:tbl>
              <a:tblPr firstRow="1" bandRow="1">
                <a:tableStyleId>{5C22544A-7EE6-4342-B048-85BDC9FD1C3A}</a:tableStyleId>
              </a:tblPr>
              <a:tblGrid>
                <a:gridCol w="1275731"/>
                <a:gridCol w="1908798"/>
                <a:gridCol w="1822470"/>
                <a:gridCol w="2529875"/>
              </a:tblGrid>
              <a:tr h="370840">
                <a:tc>
                  <a:txBody>
                    <a:bodyPr/>
                    <a:lstStyle/>
                    <a:p>
                      <a:r>
                        <a:rPr lang="de-DE" sz="1400" dirty="0" smtClean="0"/>
                        <a:t>User </a:t>
                      </a:r>
                      <a:r>
                        <a:rPr lang="de-DE" sz="1400" dirty="0" err="1" smtClean="0"/>
                        <a:t>Priority</a:t>
                      </a:r>
                      <a:endParaRPr lang="de-DE" sz="1400" dirty="0"/>
                    </a:p>
                  </a:txBody>
                  <a:tcPr/>
                </a:tc>
                <a:tc>
                  <a:txBody>
                    <a:bodyPr/>
                    <a:lstStyle/>
                    <a:p>
                      <a:r>
                        <a:rPr lang="de-DE" sz="1400" dirty="0" smtClean="0"/>
                        <a:t>Traffic Type</a:t>
                      </a:r>
                      <a:endParaRPr lang="de-DE" sz="1400" dirty="0"/>
                    </a:p>
                  </a:txBody>
                  <a:tcPr/>
                </a:tc>
                <a:tc>
                  <a:txBody>
                    <a:bodyPr/>
                    <a:lstStyle/>
                    <a:p>
                      <a:r>
                        <a:rPr lang="de-DE" sz="1400" dirty="0" err="1" smtClean="0"/>
                        <a:t>Used</a:t>
                      </a:r>
                      <a:r>
                        <a:rPr lang="de-DE" sz="1400" dirty="0" smtClean="0"/>
                        <a:t> </a:t>
                      </a:r>
                      <a:r>
                        <a:rPr lang="de-DE" sz="1400" dirty="0" err="1" smtClean="0"/>
                        <a:t>for</a:t>
                      </a:r>
                      <a:endParaRPr lang="de-DE" sz="1400" dirty="0"/>
                    </a:p>
                  </a:txBody>
                  <a:tcPr/>
                </a:tc>
                <a:tc>
                  <a:txBody>
                    <a:bodyPr/>
                    <a:lstStyle/>
                    <a:p>
                      <a:r>
                        <a:rPr lang="de-DE" sz="1400" dirty="0" smtClean="0"/>
                        <a:t>Comments</a:t>
                      </a:r>
                      <a:endParaRPr lang="de-DE" sz="1400" dirty="0"/>
                    </a:p>
                  </a:txBody>
                  <a:tcPr/>
                </a:tc>
              </a:tr>
              <a:tr h="370840">
                <a:tc>
                  <a:txBody>
                    <a:bodyPr/>
                    <a:lstStyle/>
                    <a:p>
                      <a:r>
                        <a:rPr lang="de-DE" sz="1400" dirty="0" smtClean="0"/>
                        <a:t>0 (</a:t>
                      </a:r>
                      <a:r>
                        <a:rPr lang="de-DE" sz="1400" dirty="0" err="1" smtClean="0"/>
                        <a:t>default</a:t>
                      </a:r>
                      <a:r>
                        <a:rPr lang="de-DE" sz="1400" dirty="0" smtClean="0"/>
                        <a:t>)</a:t>
                      </a:r>
                      <a:endParaRPr lang="de-DE" sz="1400" dirty="0"/>
                    </a:p>
                  </a:txBody>
                  <a:tcPr/>
                </a:tc>
                <a:tc>
                  <a:txBody>
                    <a:bodyPr/>
                    <a:lstStyle/>
                    <a:p>
                      <a:r>
                        <a:rPr lang="de-DE" sz="1400" dirty="0" smtClean="0"/>
                        <a:t>Best </a:t>
                      </a:r>
                      <a:r>
                        <a:rPr lang="de-DE" sz="1400" dirty="0" err="1" smtClean="0"/>
                        <a:t>Effort</a:t>
                      </a:r>
                      <a:r>
                        <a:rPr lang="de-DE" sz="1400" dirty="0" smtClean="0"/>
                        <a:t> (BE</a:t>
                      </a:r>
                      <a:endParaRPr lang="de-DE" sz="1400" dirty="0"/>
                    </a:p>
                  </a:txBody>
                  <a:tcPr/>
                </a:tc>
                <a:tc>
                  <a:txBody>
                    <a:bodyPr/>
                    <a:lstStyle/>
                    <a:p>
                      <a:r>
                        <a:rPr lang="de-DE" sz="1400" dirty="0" err="1" smtClean="0"/>
                        <a:t>Asynchronous</a:t>
                      </a:r>
                      <a:r>
                        <a:rPr lang="de-DE" sz="1400" dirty="0" smtClean="0"/>
                        <a:t> Data</a:t>
                      </a:r>
                      <a:endParaRPr lang="de-DE" sz="1400" dirty="0"/>
                    </a:p>
                  </a:txBody>
                  <a:tcPr/>
                </a:tc>
                <a:tc>
                  <a:txBody>
                    <a:bodyPr/>
                    <a:lstStyle/>
                    <a:p>
                      <a:r>
                        <a:rPr lang="de-DE" sz="1400" dirty="0" err="1" smtClean="0"/>
                        <a:t>Defaul</a:t>
                      </a:r>
                      <a:r>
                        <a:rPr lang="de-DE" sz="1400" baseline="0" dirty="0" smtClean="0"/>
                        <a:t> </a:t>
                      </a:r>
                      <a:r>
                        <a:rPr lang="de-DE" sz="1400" baseline="0" dirty="0" err="1" smtClean="0"/>
                        <a:t>Piconet</a:t>
                      </a:r>
                      <a:r>
                        <a:rPr lang="de-DE" sz="1400" baseline="0" dirty="0" smtClean="0"/>
                        <a:t> </a:t>
                      </a:r>
                      <a:r>
                        <a:rPr lang="de-DE" sz="1400" baseline="0" dirty="0" err="1" smtClean="0"/>
                        <a:t>traffic</a:t>
                      </a:r>
                      <a:endParaRPr lang="de-DE" sz="1400" dirty="0"/>
                    </a:p>
                  </a:txBody>
                  <a:tcPr/>
                </a:tc>
              </a:tr>
              <a:tr h="370840">
                <a:tc>
                  <a:txBody>
                    <a:bodyPr/>
                    <a:lstStyle/>
                    <a:p>
                      <a:r>
                        <a:rPr lang="de-DE" sz="1400" dirty="0" smtClean="0"/>
                        <a:t>1</a:t>
                      </a:r>
                      <a:endParaRPr lang="de-DE" sz="1400" dirty="0"/>
                    </a:p>
                  </a:txBody>
                  <a:tcPr/>
                </a:tc>
                <a:tc>
                  <a:txBody>
                    <a:bodyPr/>
                    <a:lstStyle/>
                    <a:p>
                      <a:r>
                        <a:rPr lang="de-DE" sz="1400" dirty="0" smtClean="0"/>
                        <a:t>Background (BK)</a:t>
                      </a:r>
                      <a:endParaRPr lang="de-DE"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err="1" smtClean="0"/>
                        <a:t>Asynchronous</a:t>
                      </a:r>
                      <a:r>
                        <a:rPr lang="de-DE" sz="1400" dirty="0" smtClean="0"/>
                        <a:t> Data</a:t>
                      </a:r>
                    </a:p>
                  </a:txBody>
                  <a:tcPr/>
                </a:tc>
                <a:tc>
                  <a:txBody>
                    <a:bodyPr/>
                    <a:lstStyle/>
                    <a:p>
                      <a:endParaRPr lang="de-DE" sz="1400" dirty="0"/>
                    </a:p>
                  </a:txBody>
                  <a:tcPr/>
                </a:tc>
              </a:tr>
              <a:tr h="370840">
                <a:tc>
                  <a:txBody>
                    <a:bodyPr/>
                    <a:lstStyle/>
                    <a:p>
                      <a:r>
                        <a:rPr lang="de-DE" sz="1400" dirty="0" smtClean="0"/>
                        <a:t>2</a:t>
                      </a:r>
                      <a:endParaRPr lang="de-DE" sz="1400" dirty="0"/>
                    </a:p>
                  </a:txBody>
                  <a:tcPr/>
                </a:tc>
                <a:tc>
                  <a:txBody>
                    <a:bodyPr/>
                    <a:lstStyle/>
                    <a:p>
                      <a:endParaRPr lang="de-DE" sz="1400" dirty="0"/>
                    </a:p>
                  </a:txBody>
                  <a:tcPr/>
                </a:tc>
                <a:tc>
                  <a:txBody>
                    <a:bodyPr/>
                    <a:lstStyle/>
                    <a:p>
                      <a:r>
                        <a:rPr lang="de-DE" sz="1400" dirty="0" smtClean="0"/>
                        <a:t>A Spare</a:t>
                      </a:r>
                      <a:endParaRPr lang="de-DE" sz="1400" dirty="0"/>
                    </a:p>
                  </a:txBody>
                  <a:tcPr/>
                </a:tc>
                <a:tc>
                  <a:txBody>
                    <a:bodyPr/>
                    <a:lstStyle/>
                    <a:p>
                      <a:r>
                        <a:rPr lang="de-DE" sz="1400" dirty="0" err="1" smtClean="0"/>
                        <a:t>Currently</a:t>
                      </a:r>
                      <a:r>
                        <a:rPr lang="de-DE" sz="1400" dirty="0" smtClean="0"/>
                        <a:t> not </a:t>
                      </a:r>
                      <a:r>
                        <a:rPr lang="de-DE" sz="1400" dirty="0" err="1" smtClean="0"/>
                        <a:t>assigned</a:t>
                      </a:r>
                      <a:endParaRPr lang="de-DE" sz="1400" dirty="0"/>
                    </a:p>
                  </a:txBody>
                  <a:tcPr/>
                </a:tc>
              </a:tr>
              <a:tr h="370840">
                <a:tc>
                  <a:txBody>
                    <a:bodyPr/>
                    <a:lstStyle/>
                    <a:p>
                      <a:r>
                        <a:rPr lang="de-DE" sz="1400" dirty="0" smtClean="0"/>
                        <a:t>3</a:t>
                      </a:r>
                      <a:endParaRPr lang="de-DE" sz="1400" dirty="0"/>
                    </a:p>
                  </a:txBody>
                  <a:tcPr/>
                </a:tc>
                <a:tc>
                  <a:txBody>
                    <a:bodyPr/>
                    <a:lstStyle/>
                    <a:p>
                      <a:r>
                        <a:rPr lang="de-DE" sz="1400" dirty="0" err="1" smtClean="0"/>
                        <a:t>Excellent</a:t>
                      </a:r>
                      <a:r>
                        <a:rPr lang="de-DE" sz="1400" dirty="0" smtClean="0"/>
                        <a:t> </a:t>
                      </a:r>
                      <a:r>
                        <a:rPr lang="de-DE" sz="1400" dirty="0" err="1" smtClean="0"/>
                        <a:t>Effort</a:t>
                      </a:r>
                      <a:r>
                        <a:rPr lang="de-DE" sz="1400" dirty="0" smtClean="0"/>
                        <a:t> (EE)</a:t>
                      </a:r>
                      <a:endParaRPr lang="de-DE" sz="1400" dirty="0"/>
                    </a:p>
                  </a:txBody>
                  <a:tcPr/>
                </a:tc>
                <a:tc>
                  <a:txBody>
                    <a:bodyPr/>
                    <a:lstStyle/>
                    <a:p>
                      <a:r>
                        <a:rPr lang="de-DE" sz="1400" dirty="0" err="1" smtClean="0"/>
                        <a:t>Isochronous</a:t>
                      </a:r>
                      <a:endParaRPr lang="de-DE" sz="1400" dirty="0"/>
                    </a:p>
                  </a:txBody>
                  <a:tcPr/>
                </a:tc>
                <a:tc>
                  <a:txBody>
                    <a:bodyPr/>
                    <a:lstStyle/>
                    <a:p>
                      <a:r>
                        <a:rPr lang="de-DE" sz="1400" dirty="0" err="1" smtClean="0"/>
                        <a:t>For</a:t>
                      </a:r>
                      <a:r>
                        <a:rPr lang="de-DE" sz="1400" dirty="0" smtClean="0"/>
                        <a:t> </a:t>
                      </a:r>
                      <a:r>
                        <a:rPr lang="de-DE" sz="1400" dirty="0" err="1" smtClean="0"/>
                        <a:t>vaued</a:t>
                      </a:r>
                      <a:r>
                        <a:rPr lang="de-DE" sz="1400" dirty="0" smtClean="0"/>
                        <a:t> </a:t>
                      </a:r>
                      <a:r>
                        <a:rPr lang="de-DE" sz="1400" dirty="0" err="1" smtClean="0"/>
                        <a:t>customers</a:t>
                      </a:r>
                      <a:endParaRPr lang="de-DE" sz="1400" dirty="0"/>
                    </a:p>
                  </a:txBody>
                  <a:tcPr/>
                </a:tc>
              </a:tr>
              <a:tr h="370840">
                <a:tc>
                  <a:txBody>
                    <a:bodyPr/>
                    <a:lstStyle/>
                    <a:p>
                      <a:r>
                        <a:rPr lang="de-DE" sz="1400" dirty="0" smtClean="0"/>
                        <a:t>4</a:t>
                      </a:r>
                      <a:endParaRPr lang="de-DE" sz="1400" dirty="0"/>
                    </a:p>
                  </a:txBody>
                  <a:tcPr/>
                </a:tc>
                <a:tc>
                  <a:txBody>
                    <a:bodyPr/>
                    <a:lstStyle/>
                    <a:p>
                      <a:r>
                        <a:rPr lang="de-DE" sz="1400" dirty="0" err="1" smtClean="0"/>
                        <a:t>Controlled</a:t>
                      </a:r>
                      <a:r>
                        <a:rPr lang="de-DE" sz="1400" dirty="0" smtClean="0"/>
                        <a:t> Load</a:t>
                      </a:r>
                      <a:endParaRPr lang="de-DE"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err="1" smtClean="0"/>
                        <a:t>Isochronous</a:t>
                      </a:r>
                      <a:endParaRPr lang="de-DE" sz="1400" dirty="0" smtClean="0"/>
                    </a:p>
                  </a:txBody>
                  <a:tcPr/>
                </a:tc>
                <a:tc>
                  <a:txBody>
                    <a:bodyPr/>
                    <a:lstStyle/>
                    <a:p>
                      <a:r>
                        <a:rPr lang="de-DE" sz="1400" dirty="0" smtClean="0"/>
                        <a:t>Traffic will </a:t>
                      </a:r>
                      <a:r>
                        <a:rPr lang="de-DE" sz="1400" dirty="0" err="1" smtClean="0"/>
                        <a:t>have</a:t>
                      </a:r>
                      <a:r>
                        <a:rPr lang="de-DE" sz="1400" dirty="0" smtClean="0"/>
                        <a:t> to </a:t>
                      </a:r>
                      <a:r>
                        <a:rPr lang="de-DE" sz="1400" dirty="0" err="1" smtClean="0"/>
                        <a:t>conform</a:t>
                      </a:r>
                      <a:r>
                        <a:rPr lang="de-DE" sz="1400" dirty="0" smtClean="0"/>
                        <a:t> to </a:t>
                      </a:r>
                      <a:r>
                        <a:rPr lang="de-DE" sz="1400" dirty="0" err="1" smtClean="0"/>
                        <a:t>some</a:t>
                      </a:r>
                      <a:r>
                        <a:rPr lang="de-DE" sz="1400" baseline="0" dirty="0" smtClean="0"/>
                        <a:t> </a:t>
                      </a:r>
                      <a:r>
                        <a:rPr lang="de-DE" sz="1400" baseline="0" dirty="0" err="1" smtClean="0"/>
                        <a:t>higher</a:t>
                      </a:r>
                      <a:r>
                        <a:rPr lang="de-DE" sz="1400" baseline="0" dirty="0" smtClean="0"/>
                        <a:t> </a:t>
                      </a:r>
                      <a:r>
                        <a:rPr lang="de-DE" sz="1400" baseline="0" dirty="0" err="1" smtClean="0"/>
                        <a:t>protocol</a:t>
                      </a:r>
                      <a:r>
                        <a:rPr lang="de-DE" sz="1400" baseline="0" dirty="0" smtClean="0"/>
                        <a:t> </a:t>
                      </a:r>
                      <a:r>
                        <a:rPr lang="de-DE" sz="1400" baseline="0" dirty="0" err="1" smtClean="0"/>
                        <a:t>layer</a:t>
                      </a:r>
                      <a:r>
                        <a:rPr lang="de-DE" sz="1400" baseline="0" dirty="0" smtClean="0"/>
                        <a:t> </a:t>
                      </a:r>
                      <a:r>
                        <a:rPr lang="de-DE" sz="1400" baseline="0" dirty="0" err="1" smtClean="0"/>
                        <a:t>admission</a:t>
                      </a:r>
                      <a:r>
                        <a:rPr lang="de-DE" sz="1400" baseline="0" dirty="0" smtClean="0"/>
                        <a:t> </a:t>
                      </a:r>
                      <a:r>
                        <a:rPr lang="de-DE" sz="1400" baseline="0" dirty="0" err="1" smtClean="0"/>
                        <a:t>control</a:t>
                      </a:r>
                      <a:endParaRPr lang="de-DE" sz="1400" dirty="0"/>
                    </a:p>
                  </a:txBody>
                  <a:tcPr/>
                </a:tc>
              </a:tr>
              <a:tr h="370840">
                <a:tc>
                  <a:txBody>
                    <a:bodyPr/>
                    <a:lstStyle/>
                    <a:p>
                      <a:r>
                        <a:rPr lang="de-DE" sz="1400" dirty="0" smtClean="0"/>
                        <a:t>5</a:t>
                      </a:r>
                      <a:endParaRPr lang="de-DE" sz="1400" dirty="0"/>
                    </a:p>
                  </a:txBody>
                  <a:tcPr/>
                </a:tc>
                <a:tc>
                  <a:txBody>
                    <a:bodyPr/>
                    <a:lstStyle/>
                    <a:p>
                      <a:r>
                        <a:rPr lang="de-DE" sz="1400" dirty="0" smtClean="0"/>
                        <a:t>Video (VI)</a:t>
                      </a:r>
                      <a:endParaRPr lang="de-DE"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err="1" smtClean="0"/>
                        <a:t>Isochronous</a:t>
                      </a:r>
                      <a:endParaRPr lang="de-DE" sz="1400" dirty="0" smtClean="0"/>
                    </a:p>
                  </a:txBody>
                  <a:tcPr/>
                </a:tc>
                <a:tc>
                  <a:txBody>
                    <a:bodyPr/>
                    <a:lstStyle/>
                    <a:p>
                      <a:r>
                        <a:rPr lang="de-DE" sz="1400" dirty="0" smtClean="0"/>
                        <a:t>&lt;100ms </a:t>
                      </a:r>
                      <a:r>
                        <a:rPr lang="de-DE" sz="1400" dirty="0" err="1" smtClean="0"/>
                        <a:t>delay</a:t>
                      </a:r>
                      <a:r>
                        <a:rPr lang="de-DE" sz="1400" dirty="0" smtClean="0"/>
                        <a:t> and </a:t>
                      </a:r>
                      <a:r>
                        <a:rPr lang="de-DE" sz="1400" dirty="0" err="1" smtClean="0"/>
                        <a:t>jiter</a:t>
                      </a:r>
                      <a:endParaRPr lang="de-DE" sz="1400" dirty="0"/>
                    </a:p>
                  </a:txBody>
                  <a:tcPr/>
                </a:tc>
              </a:tr>
              <a:tr h="370840">
                <a:tc>
                  <a:txBody>
                    <a:bodyPr/>
                    <a:lstStyle/>
                    <a:p>
                      <a:r>
                        <a:rPr lang="de-DE" sz="1400" dirty="0" smtClean="0"/>
                        <a:t>6</a:t>
                      </a:r>
                      <a:endParaRPr lang="de-DE" sz="1400" dirty="0"/>
                    </a:p>
                  </a:txBody>
                  <a:tcPr/>
                </a:tc>
                <a:tc>
                  <a:txBody>
                    <a:bodyPr/>
                    <a:lstStyle/>
                    <a:p>
                      <a:r>
                        <a:rPr lang="de-DE" sz="1400" dirty="0" smtClean="0"/>
                        <a:t>Voice (VO)</a:t>
                      </a:r>
                      <a:endParaRPr lang="de-DE"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err="1" smtClean="0"/>
                        <a:t>Isochronous</a:t>
                      </a:r>
                      <a:endParaRPr lang="de-DE" sz="1400" dirty="0" smtClean="0"/>
                    </a:p>
                  </a:txBody>
                  <a:tcPr/>
                </a:tc>
                <a:tc>
                  <a:txBody>
                    <a:bodyPr/>
                    <a:lstStyle/>
                    <a:p>
                      <a:r>
                        <a:rPr lang="de-DE" sz="1400" dirty="0" smtClean="0"/>
                        <a:t>&lt;10ms </a:t>
                      </a:r>
                      <a:r>
                        <a:rPr lang="de-DE" sz="1400" dirty="0" err="1" smtClean="0"/>
                        <a:t>delay</a:t>
                      </a:r>
                      <a:r>
                        <a:rPr lang="de-DE" sz="1400" dirty="0" smtClean="0"/>
                        <a:t> and </a:t>
                      </a:r>
                      <a:r>
                        <a:rPr lang="de-DE" sz="1400" dirty="0" err="1" smtClean="0"/>
                        <a:t>jiiter</a:t>
                      </a:r>
                      <a:endParaRPr lang="de-DE" sz="1400" dirty="0"/>
                    </a:p>
                  </a:txBody>
                  <a:tcPr/>
                </a:tc>
              </a:tr>
              <a:tr h="370840">
                <a:tc>
                  <a:txBody>
                    <a:bodyPr/>
                    <a:lstStyle/>
                    <a:p>
                      <a:r>
                        <a:rPr lang="de-DE" sz="1400" dirty="0" smtClean="0"/>
                        <a:t>7</a:t>
                      </a:r>
                      <a:endParaRPr lang="de-DE" sz="1400" dirty="0"/>
                    </a:p>
                  </a:txBody>
                  <a:tcPr/>
                </a:tc>
                <a:tc>
                  <a:txBody>
                    <a:bodyPr/>
                    <a:lstStyle/>
                    <a:p>
                      <a:r>
                        <a:rPr lang="de-DE" sz="1400" dirty="0" smtClean="0"/>
                        <a:t>Network</a:t>
                      </a:r>
                      <a:r>
                        <a:rPr lang="de-DE" sz="1400" baseline="0" dirty="0" smtClean="0"/>
                        <a:t> Control (NC)</a:t>
                      </a:r>
                      <a:endParaRPr lang="de-DE" sz="1400" dirty="0"/>
                    </a:p>
                  </a:txBody>
                  <a:tcPr/>
                </a:tc>
                <a:tc>
                  <a:txBody>
                    <a:bodyPr/>
                    <a:lstStyle/>
                    <a:p>
                      <a:endParaRPr lang="de-DE" sz="1400"/>
                    </a:p>
                  </a:txBody>
                  <a:tcPr/>
                </a:tc>
                <a:tc>
                  <a:txBody>
                    <a:bodyPr/>
                    <a:lstStyle/>
                    <a:p>
                      <a:endParaRPr lang="de-DE" sz="1400" dirty="0"/>
                    </a:p>
                  </a:txBody>
                  <a:tcPr/>
                </a:tc>
              </a:tr>
            </a:tbl>
          </a:graphicData>
        </a:graphic>
      </p:graphicFrame>
    </p:spTree>
    <p:extLst>
      <p:ext uri="{BB962C8B-B14F-4D97-AF65-F5344CB8AC3E}">
        <p14:creationId xmlns:p14="http://schemas.microsoft.com/office/powerpoint/2010/main" val="33408413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Suggested</a:t>
            </a:r>
            <a:r>
              <a:rPr lang="de-DE" dirty="0" smtClean="0"/>
              <a:t> </a:t>
            </a:r>
            <a:r>
              <a:rPr lang="de-DE" dirty="0" err="1" smtClean="0"/>
              <a:t>changes</a:t>
            </a:r>
            <a:endParaRPr lang="de-DE" dirty="0"/>
          </a:p>
        </p:txBody>
      </p:sp>
      <p:sp>
        <p:nvSpPr>
          <p:cNvPr id="6" name="Inhaltsplatzhalter 5"/>
          <p:cNvSpPr>
            <a:spLocks noGrp="1"/>
          </p:cNvSpPr>
          <p:nvPr>
            <p:ph idx="1"/>
          </p:nvPr>
        </p:nvSpPr>
        <p:spPr>
          <a:xfrm>
            <a:off x="685800" y="1728942"/>
            <a:ext cx="7772400" cy="4114800"/>
          </a:xfrm>
        </p:spPr>
        <p:txBody>
          <a:bodyPr/>
          <a:lstStyle/>
          <a:p>
            <a:pPr marL="360363" lvl="2" indent="-360363">
              <a:spcAft>
                <a:spcPts val="0"/>
              </a:spcAft>
              <a:buFont typeface="Wingdings" panose="05000000000000000000" pitchFamily="2" charset="2"/>
              <a:buChar char="§"/>
            </a:pPr>
            <a:r>
              <a:rPr lang="de-DE" sz="1400" dirty="0" err="1" smtClean="0"/>
              <a:t>Replace</a:t>
            </a:r>
            <a:r>
              <a:rPr lang="de-DE" sz="1400" dirty="0" smtClean="0"/>
              <a:t> IEEE 802.1D </a:t>
            </a:r>
            <a:r>
              <a:rPr lang="de-DE" sz="1400" dirty="0" err="1" smtClean="0"/>
              <a:t>by</a:t>
            </a:r>
            <a:r>
              <a:rPr lang="de-DE" sz="1400" dirty="0" smtClean="0"/>
              <a:t> IEEE 802.1Q at </a:t>
            </a:r>
            <a:r>
              <a:rPr lang="de-DE" sz="1400" dirty="0" err="1" smtClean="0"/>
              <a:t>the</a:t>
            </a:r>
            <a:r>
              <a:rPr lang="de-DE" sz="1400" dirty="0" smtClean="0"/>
              <a:t> </a:t>
            </a:r>
            <a:r>
              <a:rPr lang="de-DE" sz="1400" dirty="0" err="1" smtClean="0"/>
              <a:t>three</a:t>
            </a:r>
            <a:r>
              <a:rPr lang="de-DE" sz="1400" dirty="0" smtClean="0"/>
              <a:t> </a:t>
            </a:r>
            <a:r>
              <a:rPr lang="de-DE" sz="1400" dirty="0" err="1" smtClean="0"/>
              <a:t>occurences</a:t>
            </a:r>
            <a:r>
              <a:rPr lang="de-DE" sz="1400" dirty="0" smtClean="0"/>
              <a:t> on p. 450</a:t>
            </a:r>
          </a:p>
          <a:p>
            <a:pPr marL="360363" lvl="2" indent="-360363">
              <a:spcAft>
                <a:spcPts val="0"/>
              </a:spcAft>
              <a:buFont typeface="Wingdings" panose="05000000000000000000" pitchFamily="2" charset="2"/>
              <a:buChar char="§"/>
            </a:pPr>
            <a:r>
              <a:rPr lang="de-DE" sz="1400" dirty="0" err="1" smtClean="0"/>
              <a:t>Replace</a:t>
            </a:r>
            <a:r>
              <a:rPr lang="de-DE" sz="1400" dirty="0" smtClean="0"/>
              <a:t> Table B-1 </a:t>
            </a:r>
            <a:r>
              <a:rPr lang="de-DE" sz="1400" dirty="0" err="1" smtClean="0"/>
              <a:t>by</a:t>
            </a:r>
            <a:r>
              <a:rPr lang="de-DE" sz="1400" dirty="0" smtClean="0"/>
              <a:t> </a:t>
            </a:r>
            <a:r>
              <a:rPr lang="de-DE" sz="1400" dirty="0" err="1" smtClean="0"/>
              <a:t>the</a:t>
            </a:r>
            <a:r>
              <a:rPr lang="de-DE" sz="1400" dirty="0" smtClean="0"/>
              <a:t> </a:t>
            </a:r>
            <a:r>
              <a:rPr lang="de-DE" sz="1400" dirty="0" err="1" smtClean="0"/>
              <a:t>following</a:t>
            </a:r>
            <a:r>
              <a:rPr lang="de-DE" sz="1400" dirty="0" smtClean="0"/>
              <a:t> </a:t>
            </a:r>
            <a:r>
              <a:rPr lang="de-DE" sz="1400" dirty="0" err="1" smtClean="0"/>
              <a:t>table</a:t>
            </a:r>
            <a:r>
              <a:rPr lang="de-DE" sz="1400" dirty="0" smtClean="0"/>
              <a:t> (</a:t>
            </a:r>
            <a:r>
              <a:rPr lang="de-DE" sz="1400" dirty="0" err="1" smtClean="0"/>
              <a:t>including</a:t>
            </a:r>
            <a:r>
              <a:rPr lang="de-DE" sz="1400" dirty="0" smtClean="0"/>
              <a:t> </a:t>
            </a:r>
            <a:r>
              <a:rPr lang="de-DE" sz="1400" dirty="0" err="1" smtClean="0"/>
              <a:t>new</a:t>
            </a:r>
            <a:r>
              <a:rPr lang="de-DE" sz="1400" dirty="0" smtClean="0"/>
              <a:t> </a:t>
            </a:r>
            <a:r>
              <a:rPr lang="de-DE" sz="1400" dirty="0" err="1" smtClean="0"/>
              <a:t>table</a:t>
            </a:r>
            <a:r>
              <a:rPr lang="de-DE" sz="1400" dirty="0" smtClean="0"/>
              <a:t> </a:t>
            </a:r>
            <a:r>
              <a:rPr lang="de-DE" sz="1400" dirty="0" err="1" smtClean="0"/>
              <a:t>caption</a:t>
            </a:r>
            <a:r>
              <a:rPr lang="de-DE" sz="1400" dirty="0" smtClean="0"/>
              <a:t> </a:t>
            </a:r>
            <a:r>
              <a:rPr lang="de-DE" sz="1400" dirty="0" smtClean="0"/>
              <a:t>(„Traffic </a:t>
            </a:r>
            <a:r>
              <a:rPr lang="de-DE" sz="1400" dirty="0" err="1" smtClean="0"/>
              <a:t>Types</a:t>
            </a:r>
            <a:r>
              <a:rPr lang="de-DE" sz="1400" dirty="0" smtClean="0"/>
              <a:t>“))</a:t>
            </a:r>
            <a:endParaRPr lang="de-DE" sz="1400" dirty="0"/>
          </a:p>
          <a:p>
            <a:pPr lvl="1">
              <a:buNone/>
            </a:pPr>
            <a:endParaRPr lang="de-DE" sz="1600" dirty="0">
              <a:ea typeface="Times New Roman"/>
            </a:endParaRPr>
          </a:p>
          <a:p>
            <a:pPr>
              <a:buNone/>
            </a:pPr>
            <a:endParaRPr lang="de-DE" sz="1600" dirty="0"/>
          </a:p>
        </p:txBody>
      </p:sp>
      <p:sp>
        <p:nvSpPr>
          <p:cNvPr id="2" name="Datumsplatzhalter 1"/>
          <p:cNvSpPr>
            <a:spLocks noGrp="1"/>
          </p:cNvSpPr>
          <p:nvPr>
            <p:ph type="dt" sz="half" idx="10"/>
          </p:nvPr>
        </p:nvSpPr>
        <p:spPr/>
        <p:txBody>
          <a:bodyPr/>
          <a:lstStyle/>
          <a:p>
            <a:r>
              <a:rPr lang="en-US" dirty="0" smtClean="0"/>
              <a:t>March 2022</a:t>
            </a:r>
            <a:endParaRPr lang="en-US" dirty="0"/>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6</a:t>
            </a:fld>
            <a:endParaRPr lang="en-US"/>
          </a:p>
        </p:txBody>
      </p:sp>
      <p:graphicFrame>
        <p:nvGraphicFramePr>
          <p:cNvPr id="8" name="Tabelle 7"/>
          <p:cNvGraphicFramePr>
            <a:graphicFrameLocks noGrp="1"/>
          </p:cNvGraphicFramePr>
          <p:nvPr>
            <p:extLst>
              <p:ext uri="{D42A27DB-BD31-4B8C-83A1-F6EECF244321}">
                <p14:modId xmlns:p14="http://schemas.microsoft.com/office/powerpoint/2010/main" val="3194454175"/>
              </p:ext>
            </p:extLst>
          </p:nvPr>
        </p:nvGraphicFramePr>
        <p:xfrm>
          <a:off x="685800" y="2384271"/>
          <a:ext cx="7772400" cy="3926840"/>
        </p:xfrm>
        <a:graphic>
          <a:graphicData uri="http://schemas.openxmlformats.org/drawingml/2006/table">
            <a:tbl>
              <a:tblPr firstRow="1" bandRow="1">
                <a:tableStyleId>{5C22544A-7EE6-4342-B048-85BDC9FD1C3A}</a:tableStyleId>
              </a:tblPr>
              <a:tblGrid>
                <a:gridCol w="940595"/>
                <a:gridCol w="2190750"/>
                <a:gridCol w="1771649"/>
                <a:gridCol w="2869406"/>
              </a:tblGrid>
              <a:tr h="370840">
                <a:tc>
                  <a:txBody>
                    <a:bodyPr/>
                    <a:lstStyle/>
                    <a:p>
                      <a:r>
                        <a:rPr lang="de-DE" sz="1400" dirty="0" smtClean="0"/>
                        <a:t>User </a:t>
                      </a:r>
                      <a:r>
                        <a:rPr lang="de-DE" sz="1400" dirty="0" err="1" smtClean="0"/>
                        <a:t>Priority</a:t>
                      </a:r>
                      <a:endParaRPr lang="de-DE" sz="1400" dirty="0"/>
                    </a:p>
                  </a:txBody>
                  <a:tcPr/>
                </a:tc>
                <a:tc>
                  <a:txBody>
                    <a:bodyPr/>
                    <a:lstStyle/>
                    <a:p>
                      <a:r>
                        <a:rPr lang="de-DE" sz="1400" dirty="0" smtClean="0"/>
                        <a:t>Traffic Type</a:t>
                      </a:r>
                      <a:endParaRPr lang="de-DE" sz="1400" dirty="0"/>
                    </a:p>
                  </a:txBody>
                  <a:tcPr/>
                </a:tc>
                <a:tc>
                  <a:txBody>
                    <a:bodyPr/>
                    <a:lstStyle/>
                    <a:p>
                      <a:r>
                        <a:rPr lang="de-DE" sz="1400" dirty="0" err="1" smtClean="0"/>
                        <a:t>Used</a:t>
                      </a:r>
                      <a:r>
                        <a:rPr lang="de-DE" sz="1400" dirty="0" smtClean="0"/>
                        <a:t> </a:t>
                      </a:r>
                      <a:r>
                        <a:rPr lang="de-DE" sz="1400" dirty="0" err="1" smtClean="0"/>
                        <a:t>for</a:t>
                      </a:r>
                      <a:endParaRPr lang="de-DE" sz="1400" dirty="0"/>
                    </a:p>
                  </a:txBody>
                  <a:tcPr/>
                </a:tc>
                <a:tc>
                  <a:txBody>
                    <a:bodyPr/>
                    <a:lstStyle/>
                    <a:p>
                      <a:r>
                        <a:rPr lang="de-DE" sz="1400" dirty="0" smtClean="0"/>
                        <a:t>Comments</a:t>
                      </a:r>
                      <a:endParaRPr lang="de-DE" sz="1400" dirty="0"/>
                    </a:p>
                  </a:txBody>
                  <a:tcPr/>
                </a:tc>
              </a:tr>
              <a:tr h="370840">
                <a:tc>
                  <a:txBody>
                    <a:bodyPr/>
                    <a:lstStyle/>
                    <a:p>
                      <a:r>
                        <a:rPr lang="de-DE" sz="1400" dirty="0" smtClean="0"/>
                        <a:t>0 (</a:t>
                      </a:r>
                      <a:r>
                        <a:rPr lang="de-DE" sz="1400" dirty="0" err="1" smtClean="0"/>
                        <a:t>default</a:t>
                      </a:r>
                      <a:r>
                        <a:rPr lang="de-DE" sz="1400" dirty="0" smtClean="0"/>
                        <a:t>)</a:t>
                      </a:r>
                      <a:endParaRPr lang="de-DE" sz="1400" dirty="0"/>
                    </a:p>
                  </a:txBody>
                  <a:tcPr/>
                </a:tc>
                <a:tc>
                  <a:txBody>
                    <a:bodyPr/>
                    <a:lstStyle/>
                    <a:p>
                      <a:r>
                        <a:rPr lang="de-DE" sz="1400" dirty="0" smtClean="0"/>
                        <a:t>Best </a:t>
                      </a:r>
                      <a:r>
                        <a:rPr lang="de-DE" sz="1400" dirty="0" err="1" smtClean="0"/>
                        <a:t>Effort</a:t>
                      </a:r>
                      <a:r>
                        <a:rPr lang="de-DE" sz="1400" dirty="0" smtClean="0"/>
                        <a:t> (BE</a:t>
                      </a:r>
                      <a:endParaRPr lang="de-DE" sz="1400" dirty="0"/>
                    </a:p>
                  </a:txBody>
                  <a:tcPr/>
                </a:tc>
                <a:tc>
                  <a:txBody>
                    <a:bodyPr/>
                    <a:lstStyle/>
                    <a:p>
                      <a:r>
                        <a:rPr lang="de-DE" sz="1400" dirty="0" err="1" smtClean="0"/>
                        <a:t>Asynchronous</a:t>
                      </a:r>
                      <a:r>
                        <a:rPr lang="de-DE" sz="1400" dirty="0" smtClean="0"/>
                        <a:t> Data</a:t>
                      </a:r>
                      <a:endParaRPr lang="de-DE" sz="1400" dirty="0"/>
                    </a:p>
                  </a:txBody>
                  <a:tcPr/>
                </a:tc>
                <a:tc>
                  <a:txBody>
                    <a:bodyPr/>
                    <a:lstStyle/>
                    <a:p>
                      <a:r>
                        <a:rPr lang="de-DE" sz="1400" dirty="0" smtClean="0"/>
                        <a:t>Default</a:t>
                      </a:r>
                      <a:r>
                        <a:rPr lang="de-DE" sz="1400" baseline="0" dirty="0" smtClean="0"/>
                        <a:t> </a:t>
                      </a:r>
                      <a:r>
                        <a:rPr lang="de-DE" sz="1400" baseline="0" dirty="0" err="1" smtClean="0"/>
                        <a:t>Piconet</a:t>
                      </a:r>
                      <a:r>
                        <a:rPr lang="de-DE" sz="1400" baseline="0" dirty="0" smtClean="0"/>
                        <a:t> </a:t>
                      </a:r>
                      <a:r>
                        <a:rPr lang="de-DE" sz="1400" baseline="0" dirty="0" err="1" smtClean="0"/>
                        <a:t>traffic</a:t>
                      </a:r>
                      <a:endParaRPr lang="de-DE" sz="1400" dirty="0"/>
                    </a:p>
                  </a:txBody>
                  <a:tcPr/>
                </a:tc>
              </a:tr>
              <a:tr h="370840">
                <a:tc>
                  <a:txBody>
                    <a:bodyPr/>
                    <a:lstStyle/>
                    <a:p>
                      <a:r>
                        <a:rPr lang="de-DE" sz="1400" dirty="0" smtClean="0"/>
                        <a:t>1</a:t>
                      </a:r>
                      <a:endParaRPr lang="de-DE" sz="1400" dirty="0"/>
                    </a:p>
                  </a:txBody>
                  <a:tcPr/>
                </a:tc>
                <a:tc>
                  <a:txBody>
                    <a:bodyPr/>
                    <a:lstStyle/>
                    <a:p>
                      <a:r>
                        <a:rPr lang="de-DE" sz="1400" dirty="0" smtClean="0"/>
                        <a:t>Background (BK)</a:t>
                      </a:r>
                      <a:endParaRPr lang="de-DE"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err="1" smtClean="0"/>
                        <a:t>Asynchronous</a:t>
                      </a:r>
                      <a:r>
                        <a:rPr lang="de-DE" sz="1400" dirty="0" smtClean="0"/>
                        <a:t> Data</a:t>
                      </a:r>
                    </a:p>
                  </a:txBody>
                  <a:tcPr/>
                </a:tc>
                <a:tc>
                  <a:txBody>
                    <a:bodyPr/>
                    <a:lstStyle/>
                    <a:p>
                      <a:r>
                        <a:rPr lang="de-DE" sz="1400" dirty="0" err="1" smtClean="0"/>
                        <a:t>Bulk</a:t>
                      </a:r>
                      <a:r>
                        <a:rPr lang="de-DE" sz="1400" dirty="0" smtClean="0"/>
                        <a:t> </a:t>
                      </a:r>
                      <a:r>
                        <a:rPr lang="de-DE" sz="1400" dirty="0" err="1" smtClean="0"/>
                        <a:t>transfers</a:t>
                      </a:r>
                      <a:endParaRPr lang="de-DE" sz="1400" dirty="0"/>
                    </a:p>
                  </a:txBody>
                  <a:tcPr/>
                </a:tc>
              </a:tr>
              <a:tr h="370840">
                <a:tc>
                  <a:txBody>
                    <a:bodyPr/>
                    <a:lstStyle/>
                    <a:p>
                      <a:r>
                        <a:rPr lang="de-DE" sz="1400" dirty="0" smtClean="0"/>
                        <a:t>2</a:t>
                      </a:r>
                      <a:endParaRPr lang="de-DE" sz="1400" dirty="0"/>
                    </a:p>
                  </a:txBody>
                  <a:tcPr/>
                </a:tc>
                <a:tc>
                  <a:txBody>
                    <a:bodyPr/>
                    <a:lstStyle/>
                    <a:p>
                      <a:r>
                        <a:rPr lang="de-DE" sz="1400" dirty="0" err="1" smtClean="0"/>
                        <a:t>Excellent</a:t>
                      </a:r>
                      <a:r>
                        <a:rPr lang="de-DE" sz="1400" dirty="0" smtClean="0"/>
                        <a:t> </a:t>
                      </a:r>
                      <a:r>
                        <a:rPr lang="de-DE" sz="1400" dirty="0" err="1" smtClean="0"/>
                        <a:t>Effort</a:t>
                      </a:r>
                      <a:r>
                        <a:rPr lang="de-DE" sz="1400" dirty="0" smtClean="0"/>
                        <a:t> (EE)</a:t>
                      </a:r>
                      <a:endParaRPr lang="de-DE" sz="1400" dirty="0"/>
                    </a:p>
                  </a:txBody>
                  <a:tcPr/>
                </a:tc>
                <a:tc>
                  <a:txBody>
                    <a:bodyPr/>
                    <a:lstStyle/>
                    <a:p>
                      <a:r>
                        <a:rPr lang="de-DE" sz="1400" dirty="0" err="1" smtClean="0"/>
                        <a:t>Isochronous</a:t>
                      </a:r>
                      <a:r>
                        <a:rPr lang="de-DE" sz="1400" dirty="0" smtClean="0"/>
                        <a:t> Data</a:t>
                      </a:r>
                      <a:endParaRPr lang="de-DE" sz="1400" dirty="0"/>
                    </a:p>
                  </a:txBody>
                  <a:tcPr/>
                </a:tc>
                <a:tc>
                  <a:txBody>
                    <a:bodyPr/>
                    <a:lstStyle/>
                    <a:p>
                      <a:r>
                        <a:rPr lang="de-DE" sz="1400" dirty="0" err="1" smtClean="0"/>
                        <a:t>For</a:t>
                      </a:r>
                      <a:r>
                        <a:rPr lang="de-DE" sz="1400" dirty="0" smtClean="0"/>
                        <a:t> </a:t>
                      </a:r>
                      <a:r>
                        <a:rPr lang="de-DE" sz="1400" dirty="0" err="1" smtClean="0"/>
                        <a:t>valued</a:t>
                      </a:r>
                      <a:r>
                        <a:rPr lang="de-DE" sz="1400" dirty="0" smtClean="0"/>
                        <a:t> </a:t>
                      </a:r>
                      <a:r>
                        <a:rPr lang="de-DE" sz="1400" dirty="0" err="1" smtClean="0"/>
                        <a:t>customers</a:t>
                      </a:r>
                      <a:endParaRPr lang="de-DE" sz="1400" dirty="0"/>
                    </a:p>
                  </a:txBody>
                  <a:tcPr/>
                </a:tc>
              </a:tr>
              <a:tr h="370840">
                <a:tc>
                  <a:txBody>
                    <a:bodyPr/>
                    <a:lstStyle/>
                    <a:p>
                      <a:r>
                        <a:rPr lang="de-DE" sz="1400" dirty="0" smtClean="0"/>
                        <a:t>3</a:t>
                      </a:r>
                      <a:endParaRPr lang="de-DE" sz="1400" dirty="0"/>
                    </a:p>
                  </a:txBody>
                  <a:tcPr/>
                </a:tc>
                <a:tc>
                  <a:txBody>
                    <a:bodyPr/>
                    <a:lstStyle/>
                    <a:p>
                      <a:r>
                        <a:rPr lang="de-DE" sz="1400" dirty="0" smtClean="0"/>
                        <a:t>Critical Applications</a:t>
                      </a:r>
                      <a:r>
                        <a:rPr lang="de-DE" sz="1400" baseline="0" dirty="0" smtClean="0"/>
                        <a:t> (CA)</a:t>
                      </a:r>
                      <a:endParaRPr lang="de-DE" sz="1400" dirty="0"/>
                    </a:p>
                  </a:txBody>
                  <a:tcPr/>
                </a:tc>
                <a:tc>
                  <a:txBody>
                    <a:bodyPr/>
                    <a:lstStyle/>
                    <a:p>
                      <a:endParaRPr lang="de-DE" dirty="0"/>
                    </a:p>
                  </a:txBody>
                  <a:tcPr/>
                </a:tc>
                <a:tc>
                  <a:txBody>
                    <a:bodyPr/>
                    <a:lstStyle/>
                    <a:p>
                      <a:r>
                        <a:rPr lang="de-DE" sz="1400" dirty="0" err="1" smtClean="0"/>
                        <a:t>Guaranteed</a:t>
                      </a:r>
                      <a:r>
                        <a:rPr lang="de-DE" sz="1400" dirty="0" smtClean="0"/>
                        <a:t> </a:t>
                      </a:r>
                      <a:r>
                        <a:rPr lang="de-DE" sz="1400" dirty="0" err="1" smtClean="0"/>
                        <a:t>minimum</a:t>
                      </a:r>
                      <a:r>
                        <a:rPr lang="de-DE" sz="1400" dirty="0" smtClean="0"/>
                        <a:t> </a:t>
                      </a:r>
                      <a:r>
                        <a:rPr lang="de-DE" sz="1400" dirty="0" err="1" smtClean="0"/>
                        <a:t>bandwidth</a:t>
                      </a:r>
                      <a:endParaRPr lang="de-DE" sz="1400" dirty="0"/>
                    </a:p>
                  </a:txBody>
                  <a:tcPr/>
                </a:tc>
              </a:tr>
              <a:tr h="370840">
                <a:tc>
                  <a:txBody>
                    <a:bodyPr/>
                    <a:lstStyle/>
                    <a:p>
                      <a:r>
                        <a:rPr lang="de-DE" sz="1400" dirty="0" smtClean="0"/>
                        <a:t>4</a:t>
                      </a:r>
                      <a:endParaRPr lang="de-DE" sz="1400" dirty="0"/>
                    </a:p>
                  </a:txBody>
                  <a:tcPr/>
                </a:tc>
                <a:tc>
                  <a:txBody>
                    <a:bodyPr/>
                    <a:lstStyle/>
                    <a:p>
                      <a:r>
                        <a:rPr lang="de-DE" sz="1400" dirty="0" smtClean="0"/>
                        <a:t>Video (VI)</a:t>
                      </a:r>
                      <a:endParaRPr lang="de-DE"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err="1" smtClean="0"/>
                        <a:t>Isochronous</a:t>
                      </a:r>
                      <a:r>
                        <a:rPr lang="de-DE" sz="1400" dirty="0" smtClean="0"/>
                        <a:t> Data</a:t>
                      </a:r>
                    </a:p>
                  </a:txBody>
                  <a:tcPr/>
                </a:tc>
                <a:tc>
                  <a:txBody>
                    <a:bodyPr/>
                    <a:lstStyle/>
                    <a:p>
                      <a:r>
                        <a:rPr lang="de-DE" sz="1400" dirty="0" smtClean="0"/>
                        <a:t>&lt;100ms </a:t>
                      </a:r>
                      <a:r>
                        <a:rPr lang="de-DE" sz="1400" dirty="0" err="1" smtClean="0"/>
                        <a:t>delay</a:t>
                      </a:r>
                      <a:r>
                        <a:rPr lang="de-DE" sz="1400" dirty="0" smtClean="0"/>
                        <a:t> and </a:t>
                      </a:r>
                      <a:r>
                        <a:rPr lang="de-DE" sz="1400" dirty="0" err="1" smtClean="0"/>
                        <a:t>jitter</a:t>
                      </a:r>
                      <a:endParaRPr lang="de-DE" sz="1400" dirty="0"/>
                    </a:p>
                  </a:txBody>
                  <a:tcPr/>
                </a:tc>
              </a:tr>
              <a:tr h="370840">
                <a:tc>
                  <a:txBody>
                    <a:bodyPr/>
                    <a:lstStyle/>
                    <a:p>
                      <a:r>
                        <a:rPr lang="de-DE" sz="1400" dirty="0" smtClean="0"/>
                        <a:t>5</a:t>
                      </a:r>
                      <a:endParaRPr lang="de-DE" sz="1400" dirty="0"/>
                    </a:p>
                  </a:txBody>
                  <a:tcPr/>
                </a:tc>
                <a:tc>
                  <a:txBody>
                    <a:bodyPr/>
                    <a:lstStyle/>
                    <a:p>
                      <a:r>
                        <a:rPr lang="de-DE" sz="1400" dirty="0" smtClean="0"/>
                        <a:t>Voice (VO)</a:t>
                      </a:r>
                      <a:endParaRPr lang="de-DE"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dirty="0" err="1" smtClean="0"/>
                        <a:t>Isochronous</a:t>
                      </a:r>
                      <a:r>
                        <a:rPr lang="de-DE" sz="1400" dirty="0" smtClean="0"/>
                        <a:t> Data</a:t>
                      </a:r>
                    </a:p>
                  </a:txBody>
                  <a:tcPr/>
                </a:tc>
                <a:tc>
                  <a:txBody>
                    <a:bodyPr/>
                    <a:lstStyle/>
                    <a:p>
                      <a:r>
                        <a:rPr lang="de-DE" sz="1400" dirty="0" smtClean="0"/>
                        <a:t>&lt;10ms </a:t>
                      </a:r>
                      <a:r>
                        <a:rPr lang="de-DE" sz="1400" dirty="0" err="1" smtClean="0"/>
                        <a:t>delay</a:t>
                      </a:r>
                      <a:r>
                        <a:rPr lang="de-DE" sz="1400" dirty="0" smtClean="0"/>
                        <a:t> and </a:t>
                      </a:r>
                      <a:r>
                        <a:rPr lang="de-DE" sz="1400" dirty="0" err="1" smtClean="0"/>
                        <a:t>jitter</a:t>
                      </a:r>
                      <a:endParaRPr lang="de-DE" sz="1400" dirty="0"/>
                    </a:p>
                  </a:txBody>
                  <a:tcPr/>
                </a:tc>
              </a:tr>
              <a:tr h="370840">
                <a:tc>
                  <a:txBody>
                    <a:bodyPr/>
                    <a:lstStyle/>
                    <a:p>
                      <a:r>
                        <a:rPr lang="de-DE" sz="1400" dirty="0" smtClean="0"/>
                        <a:t>6</a:t>
                      </a:r>
                      <a:endParaRPr lang="de-DE" sz="1400" dirty="0"/>
                    </a:p>
                  </a:txBody>
                  <a:tcPr/>
                </a:tc>
                <a:tc>
                  <a:txBody>
                    <a:bodyPr/>
                    <a:lstStyle/>
                    <a:p>
                      <a:r>
                        <a:rPr lang="de-DE" sz="1400" dirty="0" smtClean="0"/>
                        <a:t>Internetwork</a:t>
                      </a:r>
                      <a:r>
                        <a:rPr lang="de-DE" sz="1400" baseline="0" dirty="0" smtClean="0"/>
                        <a:t> Control (IC)</a:t>
                      </a:r>
                      <a:endParaRPr lang="de-DE"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de-DE" sz="1400" dirty="0" smtClean="0"/>
                    </a:p>
                  </a:txBody>
                  <a:tcPr/>
                </a:tc>
                <a:tc>
                  <a:txBody>
                    <a:bodyPr/>
                    <a:lstStyle/>
                    <a:p>
                      <a:r>
                        <a:rPr lang="de-DE" sz="1400" dirty="0" smtClean="0"/>
                        <a:t>Large </a:t>
                      </a:r>
                      <a:r>
                        <a:rPr lang="de-DE" sz="1400" dirty="0" err="1" smtClean="0"/>
                        <a:t>networks</a:t>
                      </a:r>
                      <a:r>
                        <a:rPr lang="de-DE" sz="1400" baseline="0" dirty="0" smtClean="0"/>
                        <a:t> </a:t>
                      </a:r>
                      <a:r>
                        <a:rPr lang="de-DE" sz="1400" baseline="0" dirty="0" err="1" smtClean="0"/>
                        <a:t>comprising</a:t>
                      </a:r>
                      <a:r>
                        <a:rPr lang="de-DE" sz="1400" baseline="0" dirty="0" smtClean="0"/>
                        <a:t> separate </a:t>
                      </a:r>
                      <a:r>
                        <a:rPr lang="de-DE" sz="1400" baseline="0" dirty="0" err="1" smtClean="0"/>
                        <a:t>adimistraive</a:t>
                      </a:r>
                      <a:r>
                        <a:rPr lang="de-DE" sz="1400" baseline="0" dirty="0" smtClean="0"/>
                        <a:t> </a:t>
                      </a:r>
                      <a:r>
                        <a:rPr lang="de-DE" sz="1400" baseline="0" dirty="0" err="1" smtClean="0"/>
                        <a:t>domains</a:t>
                      </a:r>
                      <a:endParaRPr lang="de-DE" sz="1400" dirty="0"/>
                    </a:p>
                  </a:txBody>
                  <a:tcPr/>
                </a:tc>
              </a:tr>
              <a:tr h="370840">
                <a:tc>
                  <a:txBody>
                    <a:bodyPr/>
                    <a:lstStyle/>
                    <a:p>
                      <a:r>
                        <a:rPr lang="de-DE" sz="1400" dirty="0" smtClean="0"/>
                        <a:t>7</a:t>
                      </a:r>
                      <a:endParaRPr lang="de-DE" sz="1400" dirty="0"/>
                    </a:p>
                  </a:txBody>
                  <a:tcPr/>
                </a:tc>
                <a:tc>
                  <a:txBody>
                    <a:bodyPr/>
                    <a:lstStyle/>
                    <a:p>
                      <a:r>
                        <a:rPr lang="de-DE" sz="1400" dirty="0" smtClean="0"/>
                        <a:t>Network</a:t>
                      </a:r>
                      <a:r>
                        <a:rPr lang="de-DE" sz="1400" baseline="0" dirty="0" smtClean="0"/>
                        <a:t> Control (NC)</a:t>
                      </a:r>
                      <a:endParaRPr lang="de-DE" sz="1400" dirty="0"/>
                    </a:p>
                  </a:txBody>
                  <a:tcPr/>
                </a:tc>
                <a:tc>
                  <a:txBody>
                    <a:bodyPr/>
                    <a:lstStyle/>
                    <a:p>
                      <a:endParaRPr lang="de-DE" sz="1400" dirty="0"/>
                    </a:p>
                  </a:txBody>
                  <a:tcPr/>
                </a:tc>
                <a:tc>
                  <a:txBody>
                    <a:bodyPr/>
                    <a:lstStyle/>
                    <a:p>
                      <a:r>
                        <a:rPr lang="de-DE" sz="1400" dirty="0" smtClean="0"/>
                        <a:t>Maintenance of </a:t>
                      </a:r>
                      <a:r>
                        <a:rPr lang="de-DE" sz="1400" dirty="0" err="1" smtClean="0"/>
                        <a:t>network</a:t>
                      </a:r>
                      <a:r>
                        <a:rPr lang="de-DE" sz="1400" dirty="0" smtClean="0"/>
                        <a:t> </a:t>
                      </a:r>
                      <a:r>
                        <a:rPr lang="de-DE" sz="1400" dirty="0" err="1" smtClean="0"/>
                        <a:t>infrastructure</a:t>
                      </a:r>
                      <a:endParaRPr lang="de-DE" sz="1400" dirty="0"/>
                    </a:p>
                  </a:txBody>
                  <a:tcPr/>
                </a:tc>
              </a:tr>
            </a:tbl>
          </a:graphicData>
        </a:graphic>
      </p:graphicFrame>
    </p:spTree>
    <p:extLst>
      <p:ext uri="{BB962C8B-B14F-4D97-AF65-F5344CB8AC3E}">
        <p14:creationId xmlns:p14="http://schemas.microsoft.com/office/powerpoint/2010/main" val="207279399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400</Words>
  <Application>Microsoft Office PowerPoint</Application>
  <PresentationFormat>Bildschirmpräsentation (4:3)</PresentationFormat>
  <Paragraphs>112</Paragraphs>
  <Slides>6</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6</vt:i4>
      </vt:variant>
    </vt:vector>
  </HeadingPairs>
  <TitlesOfParts>
    <vt:vector size="10" baseType="lpstr">
      <vt:lpstr>Arial</vt:lpstr>
      <vt:lpstr>Times New Roman</vt:lpstr>
      <vt:lpstr>Wingdings</vt:lpstr>
      <vt:lpstr>IEEE-P802_15</vt:lpstr>
      <vt:lpstr>PowerPoint-Präsentation</vt:lpstr>
      <vt:lpstr>Proposal to Reference IEEE 802.1Q in IEEE 802.15.3</vt:lpstr>
      <vt:lpstr>Starting Point</vt:lpstr>
      <vt:lpstr>Current reference to IEEE 802.1D</vt:lpstr>
      <vt:lpstr>Current reference to IEEE 802.1D</vt:lpstr>
      <vt:lpstr>Suggested changes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194</cp:revision>
  <cp:lastPrinted>1998-02-10T13:28:06Z</cp:lastPrinted>
  <dcterms:created xsi:type="dcterms:W3CDTF">2012-11-14T22:04:21Z</dcterms:created>
  <dcterms:modified xsi:type="dcterms:W3CDTF">2022-05-11T12:13:24Z</dcterms:modified>
</cp:coreProperties>
</file>