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424" r:id="rId3"/>
    <p:sldId id="423" r:id="rId4"/>
    <p:sldId id="860" r:id="rId5"/>
    <p:sldId id="861" r:id="rId6"/>
    <p:sldId id="608" r:id="rId7"/>
    <p:sldId id="708" r:id="rId8"/>
    <p:sldId id="862" r:id="rId9"/>
    <p:sldId id="754" r:id="rId10"/>
    <p:sldId id="560" r:id="rId11"/>
    <p:sldId id="846" r:id="rId12"/>
    <p:sldId id="828" r:id="rId13"/>
    <p:sldId id="859" r:id="rId14"/>
    <p:sldId id="852" r:id="rId15"/>
    <p:sldId id="856" r:id="rId16"/>
    <p:sldId id="857" r:id="rId17"/>
    <p:sldId id="853"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55" autoAdjust="0"/>
    <p:restoredTop sz="95409" autoAdjust="0"/>
  </p:normalViewPr>
  <p:slideViewPr>
    <p:cSldViewPr>
      <p:cViewPr varScale="1">
        <p:scale>
          <a:sx n="85" d="100"/>
          <a:sy n="85" d="100"/>
        </p:scale>
        <p:origin x="596" y="6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10</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15-22</a:t>
            </a:r>
            <a:r>
              <a:rPr lang="en-US" sz="1800" b="1" dirty="0" smtClean="0"/>
              <a:t>-0125-04-0013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March 2022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2022-03-02</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129"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10</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a:t>Monday 14 March AM0 (7-9 a.m. ET)</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901050501"/>
              </p:ext>
            </p:extLst>
          </p:nvPr>
        </p:nvGraphicFramePr>
        <p:xfrm>
          <a:off x="571500" y="2215189"/>
          <a:ext cx="8077200" cy="3658480"/>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err="1" smtClean="0"/>
                        <a:t>agenda</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4269175510"/>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CRG Teleconferences schedule</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07277931"/>
                  </a:ext>
                </a:extLst>
              </a:tr>
              <a:tr h="333323">
                <a:tc>
                  <a:txBody>
                    <a:bodyPr/>
                    <a:lstStyle/>
                    <a:p>
                      <a:pPr marL="0" lvl="0" indent="0"/>
                      <a:r>
                        <a:rPr lang="en-GB" sz="1800" dirty="0" smtClean="0"/>
                        <a:t>Status of SA ballot comment, review residual comments</a:t>
                      </a:r>
                      <a:endParaRPr lang="de-DE" sz="1800" dirty="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702186838"/>
                  </a:ext>
                </a:extLst>
              </a:tr>
              <a:tr h="333323">
                <a:tc>
                  <a:txBody>
                    <a:bodyPr/>
                    <a:lstStyle/>
                    <a:p>
                      <a:pPr marL="0" lvl="0"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dirty="0" smtClean="0"/>
                        <a:t>40</a:t>
                      </a:r>
                      <a:endParaRPr lang="en-US" sz="1800" dirty="0"/>
                    </a:p>
                  </a:txBody>
                  <a:tcPr marT="45764" marB="45764"/>
                </a:tc>
                <a:extLst>
                  <a:ext uri="{0D108BD9-81ED-4DB2-BD59-A6C34878D82A}">
                    <a16:rowId xmlns:a16="http://schemas.microsoft.com/office/drawing/2014/main" val="702966359"/>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for March TG13 virtual meeting in doc. </a:t>
            </a:r>
            <a:r>
              <a:rPr lang="en-GB" altLang="en-US" dirty="0" smtClean="0">
                <a:sym typeface="Wingdings" panose="05000000000000000000" pitchFamily="2" charset="2"/>
              </a:rPr>
              <a:t>15-22/0125r2.</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Sang-</a:t>
            </a:r>
            <a:r>
              <a:rPr lang="en-GB" altLang="en-US" dirty="0" err="1" smtClean="0">
                <a:sym typeface="Wingdings" panose="05000000000000000000" pitchFamily="2" charset="2"/>
              </a:rPr>
              <a:t>Kyu</a:t>
            </a:r>
            <a:r>
              <a:rPr lang="en-GB" altLang="en-US" dirty="0" smtClean="0">
                <a:sym typeface="Wingdings" panose="05000000000000000000" pitchFamily="2" charset="2"/>
              </a:rPr>
              <a:t> Lim</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Kai Lennert Bober</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P802.15.13_D7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smtClean="0"/>
              <a:t>Kai Lennert Bober</a:t>
            </a:r>
            <a:r>
              <a:rPr lang="en-US" sz="1800" b="1" dirty="0" smtClean="0"/>
              <a:t>	</a:t>
            </a:r>
          </a:p>
          <a:p>
            <a:pPr marL="457200" lvl="1" indent="0">
              <a:buNone/>
            </a:pPr>
            <a:r>
              <a:rPr lang="en-US" sz="1800" b="1" dirty="0" smtClean="0"/>
              <a:t>Second:	</a:t>
            </a:r>
            <a:r>
              <a:rPr lang="en-US" sz="1800" b="1" dirty="0" smtClean="0"/>
              <a:t>Sang-</a:t>
            </a:r>
            <a:r>
              <a:rPr lang="en-US" sz="1800" b="1" dirty="0" err="1" smtClean="0"/>
              <a:t>Kyu</a:t>
            </a:r>
            <a:r>
              <a:rPr lang="en-US" sz="1800" b="1" dirty="0" smtClean="0"/>
              <a:t> Lim</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buNone/>
            </a:pPr>
            <a:r>
              <a:rPr lang="de-DE" dirty="0" err="1" smtClean="0"/>
              <a:t>Tuesday</a:t>
            </a:r>
            <a:r>
              <a:rPr lang="de-DE" dirty="0" smtClean="0"/>
              <a:t> 15 March </a:t>
            </a:r>
            <a:r>
              <a:rPr lang="en-GB" dirty="0" smtClean="0"/>
              <a:t>AM0 </a:t>
            </a:r>
            <a:r>
              <a:rPr lang="en-GB" dirty="0"/>
              <a:t>(7-9 a.m. </a:t>
            </a:r>
            <a:r>
              <a:rPr lang="en-GB" dirty="0" smtClean="0"/>
              <a:t>ET)</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693593281"/>
              </p:ext>
            </p:extLst>
          </p:nvPr>
        </p:nvGraphicFramePr>
        <p:xfrm>
          <a:off x="685800" y="2362200"/>
          <a:ext cx="8229600" cy="268237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smtClean="0"/>
                        <a:t>Motion</a:t>
                      </a:r>
                      <a:r>
                        <a:rPr lang="de-DE" sz="1800" baseline="0" dirty="0" smtClean="0"/>
                        <a:t> </a:t>
                      </a:r>
                      <a:r>
                        <a:rPr lang="de-DE" sz="1800" baseline="0" dirty="0" err="1" smtClean="0"/>
                        <a:t>to</a:t>
                      </a:r>
                      <a:r>
                        <a:rPr lang="de-DE" sz="1800" baseline="0" dirty="0" smtClean="0"/>
                        <a:t> </a:t>
                      </a:r>
                      <a:r>
                        <a:rPr lang="de-DE" sz="1800" baseline="0" dirty="0" err="1" smtClean="0"/>
                        <a:t>approve</a:t>
                      </a:r>
                      <a:r>
                        <a:rPr lang="de-DE" sz="1800" baseline="0" dirty="0" smtClean="0"/>
                        <a:t> </a:t>
                      </a:r>
                      <a:r>
                        <a:rPr lang="de-DE" sz="1800" baseline="0" dirty="0" err="1" smtClean="0"/>
                        <a:t>minutes</a:t>
                      </a:r>
                      <a:r>
                        <a:rPr lang="de-DE" sz="1800" baseline="0" dirty="0" smtClean="0"/>
                        <a:t> in </a:t>
                      </a:r>
                      <a:r>
                        <a:rPr lang="de-DE" sz="1800" baseline="0" dirty="0" err="1" smtClean="0"/>
                        <a:t>docs</a:t>
                      </a:r>
                      <a:r>
                        <a:rPr lang="de-DE" sz="1800" baseline="0" dirty="0" smtClean="0"/>
                        <a:t>. 15-22-0063r2 </a:t>
                      </a:r>
                      <a:r>
                        <a:rPr lang="de-DE" sz="1800" baseline="0" dirty="0" err="1" smtClean="0"/>
                        <a:t>and</a:t>
                      </a:r>
                      <a:r>
                        <a:rPr lang="de-DE" sz="1800" baseline="0" dirty="0" smtClean="0"/>
                        <a:t> 15-22-0109r1</a:t>
                      </a:r>
                      <a:endParaRPr lang="de-DE" sz="1800" dirty="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4048647595"/>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Discuss</a:t>
                      </a:r>
                      <a:r>
                        <a:rPr lang="de-DE" sz="1800" dirty="0" smtClean="0"/>
                        <a:t> TG13 </a:t>
                      </a:r>
                      <a:r>
                        <a:rPr lang="de-DE" sz="1800" dirty="0" err="1" smtClean="0"/>
                        <a:t>timeline</a:t>
                      </a:r>
                      <a:endParaRPr lang="de-DE" sz="1800" dirty="0"/>
                    </a:p>
                  </a:txBody>
                  <a:tcPr marT="45764" marB="45764"/>
                </a:tc>
                <a:tc>
                  <a:txBody>
                    <a:bodyPr/>
                    <a:lstStyle/>
                    <a:p>
                      <a:r>
                        <a:rPr lang="en-US" sz="1800" baseline="0" dirty="0" smtClean="0"/>
                        <a:t>20</a:t>
                      </a:r>
                      <a:endParaRPr lang="en-US" sz="1800" baseline="0" dirty="0"/>
                    </a:p>
                  </a:txBody>
                  <a:tcPr marT="45764" marB="45764"/>
                </a:tc>
                <a:extLst>
                  <a:ext uri="{0D108BD9-81ED-4DB2-BD59-A6C34878D82A}">
                    <a16:rowId xmlns:a16="http://schemas.microsoft.com/office/drawing/2014/main" val="188526489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a:t>
            </a:r>
          </a:p>
          <a:p>
            <a:pPr marL="342900" indent="-342900" algn="just">
              <a:buFontTx/>
              <a:buChar char="-"/>
            </a:pPr>
            <a:r>
              <a:rPr lang="en-GB" altLang="en-US" dirty="0" smtClean="0">
                <a:sym typeface="Wingdings" panose="05000000000000000000" pitchFamily="2" charset="2"/>
              </a:rPr>
              <a:t>meeting minutes from </a:t>
            </a:r>
            <a:r>
              <a:rPr lang="en-GB" altLang="en-US" dirty="0" smtClean="0">
                <a:sym typeface="Wingdings" panose="05000000000000000000" pitchFamily="2" charset="2"/>
              </a:rPr>
              <a:t>January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15-22/0063r2</a:t>
            </a:r>
            <a:endParaRPr lang="en-GB" altLang="en-US" dirty="0" smtClean="0">
              <a:solidFill>
                <a:srgbClr val="000000"/>
              </a:solidFill>
              <a:latin typeface="Times New Roman"/>
            </a:endParaRPr>
          </a:p>
          <a:p>
            <a:pPr marL="342900" indent="-342900" algn="just">
              <a:buFontTx/>
              <a:buChar char="-"/>
            </a:pPr>
            <a:r>
              <a:rPr lang="en-GB" altLang="en-US" dirty="0" smtClean="0">
                <a:solidFill>
                  <a:srgbClr val="000000"/>
                </a:solidFill>
                <a:latin typeface="Times New Roman"/>
              </a:rPr>
              <a:t>CRG </a:t>
            </a:r>
            <a:r>
              <a:rPr lang="en-GB" altLang="en-US" dirty="0" smtClean="0">
                <a:solidFill>
                  <a:srgbClr val="000000"/>
                </a:solidFill>
                <a:latin typeface="Times New Roman"/>
              </a:rPr>
              <a:t>telco February in </a:t>
            </a:r>
            <a:r>
              <a:rPr lang="en-GB" altLang="en-US" dirty="0" smtClean="0">
                <a:solidFill>
                  <a:srgbClr val="000000"/>
                </a:solidFill>
                <a:latin typeface="Times New Roman"/>
              </a:rPr>
              <a:t>doc. </a:t>
            </a:r>
            <a:r>
              <a:rPr lang="en-GB" altLang="en-US" dirty="0" smtClean="0">
                <a:solidFill>
                  <a:srgbClr val="000000"/>
                </a:solidFill>
                <a:latin typeface="Times New Roman"/>
              </a:rPr>
              <a:t>15-22/0109r1</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Sang-</a:t>
            </a:r>
            <a:r>
              <a:rPr lang="en-GB" altLang="en-US" dirty="0" err="1" smtClean="0">
                <a:sym typeface="Wingdings" panose="05000000000000000000" pitchFamily="2" charset="2"/>
              </a:rPr>
              <a:t>Kyu</a:t>
            </a:r>
            <a:r>
              <a:rPr lang="en-GB" altLang="en-US" dirty="0" smtClean="0">
                <a:sym typeface="Wingdings" panose="05000000000000000000" pitchFamily="2" charset="2"/>
              </a:rPr>
              <a:t> Lim </a:t>
            </a: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	</a:t>
            </a:r>
            <a:r>
              <a:rPr lang="en-GB" altLang="en-US" dirty="0" err="1" smtClean="0">
                <a:sym typeface="Wingdings" panose="05000000000000000000" pitchFamily="2" charset="2"/>
              </a:rPr>
              <a:t>Joerg</a:t>
            </a:r>
            <a:r>
              <a:rPr lang="en-GB" altLang="en-US" dirty="0" smtClean="0">
                <a:sym typeface="Wingdings" panose="05000000000000000000" pitchFamily="2" charset="2"/>
              </a:rPr>
              <a:t> Robert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b="0" dirty="0" smtClean="0"/>
              <a:t>Initial SA letter ballot</a:t>
            </a:r>
          </a:p>
          <a:p>
            <a:pPr lvl="1"/>
            <a:r>
              <a:rPr lang="en-US" sz="1800" dirty="0" smtClean="0"/>
              <a:t>82% </a:t>
            </a:r>
            <a:r>
              <a:rPr lang="en-US" sz="1800" dirty="0"/>
              <a:t>return rate, </a:t>
            </a:r>
            <a:r>
              <a:rPr lang="en-US" sz="1800" dirty="0" smtClean="0"/>
              <a:t>95% </a:t>
            </a:r>
            <a:r>
              <a:rPr lang="en-US" sz="1800" dirty="0"/>
              <a:t>approval rate </a:t>
            </a:r>
          </a:p>
          <a:p>
            <a:pPr lvl="1"/>
            <a:r>
              <a:rPr lang="en-US" sz="1800" b="0" dirty="0" smtClean="0"/>
              <a:t>3 NO votes with 21 MBS comments</a:t>
            </a:r>
          </a:p>
          <a:p>
            <a:pPr lvl="1"/>
            <a:r>
              <a:rPr lang="en-US" sz="1800" b="0" dirty="0" smtClean="0"/>
              <a:t>314 comments were </a:t>
            </a:r>
            <a:r>
              <a:rPr lang="en-US" sz="1800" dirty="0"/>
              <a:t>received (9 </a:t>
            </a:r>
            <a:r>
              <a:rPr lang="en-US" sz="1800" dirty="0" smtClean="0"/>
              <a:t>general, 112 </a:t>
            </a:r>
            <a:r>
              <a:rPr lang="en-US" sz="1800" dirty="0"/>
              <a:t>technical, 193 </a:t>
            </a:r>
            <a:r>
              <a:rPr lang="en-US" sz="1800" dirty="0" smtClean="0"/>
              <a:t>editorial)</a:t>
            </a:r>
            <a:endParaRPr lang="en-US" sz="1800" b="0" dirty="0" smtClean="0"/>
          </a:p>
          <a:p>
            <a:r>
              <a:rPr lang="en-US" sz="2000" b="0" dirty="0" smtClean="0"/>
              <a:t>1</a:t>
            </a:r>
            <a:r>
              <a:rPr lang="en-US" sz="2000" b="0" baseline="30000" dirty="0" smtClean="0"/>
              <a:t>st</a:t>
            </a:r>
            <a:r>
              <a:rPr lang="en-US" sz="2000" b="0" dirty="0" smtClean="0"/>
              <a:t> Recirculation</a:t>
            </a:r>
          </a:p>
          <a:p>
            <a:pPr lvl="1"/>
            <a:r>
              <a:rPr lang="en-US" sz="1800" dirty="0" smtClean="0"/>
              <a:t>83% </a:t>
            </a:r>
            <a:r>
              <a:rPr lang="en-US" sz="1800" dirty="0"/>
              <a:t>return rate, </a:t>
            </a:r>
            <a:r>
              <a:rPr lang="en-US" sz="1800" dirty="0" smtClean="0"/>
              <a:t>98% </a:t>
            </a:r>
            <a:r>
              <a:rPr lang="en-US" sz="1800" dirty="0"/>
              <a:t>approval rate </a:t>
            </a:r>
          </a:p>
          <a:p>
            <a:pPr lvl="1"/>
            <a:r>
              <a:rPr lang="en-US" sz="1800" b="0" dirty="0" smtClean="0"/>
              <a:t>1 NO vote with 10 MBS comments</a:t>
            </a:r>
          </a:p>
          <a:p>
            <a:pPr lvl="1"/>
            <a:r>
              <a:rPr lang="en-US" sz="1800" b="0" dirty="0" smtClean="0"/>
              <a:t>158 comments were received (1 general, 96 technical, 61 editorial)</a:t>
            </a:r>
          </a:p>
          <a:p>
            <a:pPr marL="361950" indent="-361950"/>
            <a:r>
              <a:rPr lang="en-GB" sz="2000" b="0" dirty="0" smtClean="0"/>
              <a:t>2</a:t>
            </a:r>
            <a:r>
              <a:rPr lang="en-GB" sz="2000" b="0" baseline="30000" dirty="0" smtClean="0"/>
              <a:t>nd</a:t>
            </a:r>
            <a:r>
              <a:rPr lang="en-GB" sz="2000" b="0" dirty="0" smtClean="0"/>
              <a:t> Recirculation</a:t>
            </a:r>
            <a:endParaRPr lang="en-GB" sz="2000" b="0" dirty="0"/>
          </a:p>
          <a:p>
            <a:pPr lvl="1"/>
            <a:r>
              <a:rPr lang="en-US" sz="1800" dirty="0" smtClean="0"/>
              <a:t>84</a:t>
            </a:r>
            <a:r>
              <a:rPr lang="en-US" sz="1800" dirty="0"/>
              <a:t>% return </a:t>
            </a:r>
            <a:r>
              <a:rPr lang="en-US" sz="1800" dirty="0" smtClean="0"/>
              <a:t>rate, </a:t>
            </a:r>
            <a:r>
              <a:rPr lang="en-US" sz="1800" dirty="0"/>
              <a:t>97% approval </a:t>
            </a:r>
            <a:r>
              <a:rPr lang="en-US" sz="1800" dirty="0" smtClean="0"/>
              <a:t>rate </a:t>
            </a:r>
            <a:endParaRPr lang="en-US" sz="1800" dirty="0"/>
          </a:p>
          <a:p>
            <a:pPr lvl="1"/>
            <a:r>
              <a:rPr lang="en-US" sz="1800" dirty="0" smtClean="0"/>
              <a:t>2 </a:t>
            </a:r>
            <a:r>
              <a:rPr lang="en-US" sz="1800" dirty="0"/>
              <a:t>NO votes with </a:t>
            </a:r>
            <a:r>
              <a:rPr lang="en-US" sz="1800" dirty="0" smtClean="0"/>
              <a:t>6 MBS comments</a:t>
            </a:r>
          </a:p>
          <a:p>
            <a:pPr lvl="1"/>
            <a:r>
              <a:rPr lang="en-US" sz="1800" dirty="0"/>
              <a:t>94 comments were received (0 general, 45 technical, 49 editorial)</a:t>
            </a:r>
          </a:p>
          <a:p>
            <a:pPr lvl="1"/>
            <a:r>
              <a:rPr lang="en-US" sz="1800" dirty="0" smtClean="0"/>
              <a:t>All comments </a:t>
            </a:r>
            <a:r>
              <a:rPr lang="en-US" sz="1800" dirty="0" smtClean="0"/>
              <a:t>were </a:t>
            </a:r>
            <a:r>
              <a:rPr lang="en-US" sz="1800" dirty="0" smtClean="0"/>
              <a:t>addressed, </a:t>
            </a:r>
            <a:r>
              <a:rPr lang="en-US" sz="1800" dirty="0" smtClean="0"/>
              <a:t>11 comments </a:t>
            </a:r>
            <a:r>
              <a:rPr lang="en-US" sz="1800" dirty="0" smtClean="0"/>
              <a:t>need further homework</a:t>
            </a:r>
          </a:p>
          <a:p>
            <a:pPr lvl="1"/>
            <a:r>
              <a:rPr lang="en-US" sz="1800" dirty="0" smtClean="0"/>
              <a:t>Work is continued in CRG meetings</a:t>
            </a:r>
            <a:endParaRPr lang="en-US" sz="1800" dirty="0" smtClean="0"/>
          </a:p>
          <a:p>
            <a:pPr lvl="1"/>
            <a:endParaRPr lang="en-US" sz="1800" dirty="0"/>
          </a:p>
          <a:p>
            <a:pPr lvl="1"/>
            <a:endParaRPr lang="en-US" sz="1800" dirty="0" smtClean="0"/>
          </a:p>
          <a:p>
            <a:pPr lvl="1"/>
            <a:endParaRPr lang="en-US" sz="18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r>
              <a:rPr lang="de-DE" dirty="0" smtClean="0"/>
              <a:t>/Meeting </a:t>
            </a:r>
            <a:r>
              <a:rPr lang="de-DE" dirty="0" err="1" smtClean="0"/>
              <a:t>with</a:t>
            </a:r>
            <a:r>
              <a:rPr lang="de-DE" dirty="0" smtClean="0"/>
              <a:t> 802.1</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28 </a:t>
            </a:r>
            <a:r>
              <a:rPr lang="de-DE" dirty="0"/>
              <a:t>March 2022, </a:t>
            </a:r>
            <a:r>
              <a:rPr lang="de-DE" dirty="0" smtClean="0"/>
              <a:t>11:00-12.30 </a:t>
            </a:r>
            <a:r>
              <a:rPr lang="de-DE" dirty="0"/>
              <a:t>CET </a:t>
            </a:r>
            <a:r>
              <a:rPr lang="de-DE" dirty="0" smtClean="0"/>
              <a:t>(5:00-6:30 </a:t>
            </a:r>
            <a:r>
              <a:rPr lang="de-DE" dirty="0"/>
              <a:t>ET, </a:t>
            </a:r>
            <a:r>
              <a:rPr lang="de-DE" dirty="0" smtClean="0"/>
              <a:t>18:00-19:30 </a:t>
            </a:r>
            <a:r>
              <a:rPr lang="de-DE" dirty="0"/>
              <a:t>KT)</a:t>
            </a:r>
          </a:p>
          <a:p>
            <a:pPr marL="800100" lvl="1"/>
            <a:r>
              <a:rPr lang="de-DE" dirty="0" smtClean="0"/>
              <a:t>  4 April </a:t>
            </a:r>
            <a:r>
              <a:rPr lang="de-DE" dirty="0"/>
              <a:t>2022, </a:t>
            </a:r>
            <a:r>
              <a:rPr lang="de-DE" dirty="0"/>
              <a:t>11:00-12.30 CET (5:00-6:30 ET, 18:00-19:30 KT)</a:t>
            </a:r>
          </a:p>
          <a:p>
            <a:pPr marL="800100" lvl="1"/>
            <a:r>
              <a:rPr lang="de-DE" dirty="0" smtClean="0"/>
              <a:t>11 </a:t>
            </a:r>
            <a:r>
              <a:rPr lang="de-DE" dirty="0" smtClean="0"/>
              <a:t>April </a:t>
            </a:r>
            <a:r>
              <a:rPr lang="de-DE" dirty="0"/>
              <a:t>2022, </a:t>
            </a:r>
            <a:r>
              <a:rPr lang="de-DE" dirty="0"/>
              <a:t>11:00-12.30 CET (5:00-6:30 ET, 18:00-19:30 KT)</a:t>
            </a:r>
          </a:p>
          <a:p>
            <a:pPr marL="800100" lvl="1"/>
            <a:r>
              <a:rPr lang="de-DE" dirty="0" smtClean="0"/>
              <a:t>2 May 2022</a:t>
            </a:r>
            <a:r>
              <a:rPr lang="de-DE" dirty="0"/>
              <a:t>, 11:00-12.30 CET (5:00-6:30 ET, 18:00-19:30 KT)</a:t>
            </a:r>
          </a:p>
          <a:p>
            <a:pPr marL="800100" lvl="1"/>
            <a:r>
              <a:rPr lang="de-DE" sz="2400" dirty="0" err="1" smtClean="0"/>
              <a:t>meetings</a:t>
            </a:r>
            <a:r>
              <a:rPr lang="de-DE" sz="2400" dirty="0" smtClean="0"/>
              <a:t> </a:t>
            </a:r>
            <a:r>
              <a:rPr lang="de-DE" sz="2400" dirty="0" smtClean="0"/>
              <a:t>will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sz="2400" dirty="0" smtClean="0"/>
          </a:p>
          <a:p>
            <a:pPr marL="400050"/>
            <a:r>
              <a:rPr lang="de-DE" dirty="0"/>
              <a:t>TG13 </a:t>
            </a:r>
            <a:r>
              <a:rPr lang="de-DE" dirty="0" err="1" smtClean="0"/>
              <a:t>Telco</a:t>
            </a:r>
            <a:r>
              <a:rPr lang="de-DE" dirty="0" smtClean="0"/>
              <a:t> </a:t>
            </a:r>
            <a:r>
              <a:rPr lang="de-DE" dirty="0" err="1" smtClean="0"/>
              <a:t>with</a:t>
            </a:r>
            <a:r>
              <a:rPr lang="de-DE" dirty="0" smtClean="0"/>
              <a:t> 802.1 (tentative)</a:t>
            </a:r>
            <a:endParaRPr lang="de-DE" dirty="0"/>
          </a:p>
          <a:p>
            <a:pPr marL="800100" lvl="1"/>
            <a:r>
              <a:rPr lang="de-DE" dirty="0" smtClean="0"/>
              <a:t>11 April </a:t>
            </a:r>
            <a:r>
              <a:rPr lang="de-DE" dirty="0"/>
              <a:t>2022, </a:t>
            </a:r>
            <a:r>
              <a:rPr lang="de-DE" dirty="0" smtClean="0"/>
              <a:t>15:30-17.00 </a:t>
            </a:r>
            <a:r>
              <a:rPr lang="de-DE" dirty="0"/>
              <a:t>CET </a:t>
            </a:r>
            <a:r>
              <a:rPr lang="de-DE" dirty="0" smtClean="0"/>
              <a:t>(9:30-11:00 ET, 22:30-24:00 KT)</a:t>
            </a:r>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D6.0 after </a:t>
            </a:r>
            <a:r>
              <a:rPr lang="de-DE" dirty="0" err="1" smtClean="0"/>
              <a:t>recirculation</a:t>
            </a:r>
            <a:endParaRPr lang="de-DE" dirty="0" smtClean="0"/>
          </a:p>
          <a:p>
            <a:pPr lvl="2"/>
            <a:r>
              <a:rPr lang="en-US" dirty="0" smtClean="0"/>
              <a:t>97% approval rate, 84% return rate, 2 NO votes with 5 MBS comments</a:t>
            </a:r>
            <a:endParaRPr lang="en-US" dirty="0"/>
          </a:p>
          <a:p>
            <a:pPr lvl="2"/>
            <a:r>
              <a:rPr lang="en-US" dirty="0" smtClean="0"/>
              <a:t>94 comments </a:t>
            </a:r>
            <a:r>
              <a:rPr lang="en-US" dirty="0"/>
              <a:t>were </a:t>
            </a:r>
            <a:r>
              <a:rPr lang="en-US" dirty="0" smtClean="0"/>
              <a:t>received (45 technical</a:t>
            </a:r>
            <a:r>
              <a:rPr lang="en-US" dirty="0"/>
              <a:t>, </a:t>
            </a:r>
            <a:r>
              <a:rPr lang="en-US" dirty="0" smtClean="0"/>
              <a:t>49 editorial</a:t>
            </a:r>
            <a:r>
              <a:rPr lang="en-US" dirty="0" smtClean="0"/>
              <a:t>)</a:t>
            </a:r>
          </a:p>
          <a:p>
            <a:pPr lvl="2"/>
            <a:r>
              <a:rPr lang="en-US" dirty="0" smtClean="0"/>
              <a:t>11 comments need further inputs</a:t>
            </a:r>
            <a:endParaRPr lang="en-US" dirty="0" smtClean="0"/>
          </a:p>
          <a:p>
            <a:pPr marL="400050"/>
            <a:r>
              <a:rPr lang="de-DE" dirty="0" smtClean="0"/>
              <a:t>D7.0 </a:t>
            </a:r>
            <a:r>
              <a:rPr lang="de-DE" dirty="0" err="1" smtClean="0"/>
              <a:t>goes</a:t>
            </a:r>
            <a:r>
              <a:rPr lang="de-DE" dirty="0" smtClean="0"/>
              <a:t> </a:t>
            </a:r>
            <a:r>
              <a:rPr lang="de-DE" dirty="0" err="1" smtClean="0"/>
              <a:t>to</a:t>
            </a:r>
            <a:r>
              <a:rPr lang="de-DE" dirty="0" smtClean="0"/>
              <a:t> 3</a:t>
            </a:r>
            <a:r>
              <a:rPr lang="de-DE" baseline="30000" dirty="0" smtClean="0"/>
              <a:t>rd</a:t>
            </a:r>
            <a:r>
              <a:rPr lang="de-DE" dirty="0" smtClean="0"/>
              <a:t> </a:t>
            </a:r>
            <a:r>
              <a:rPr lang="de-DE" dirty="0" err="1" smtClean="0"/>
              <a:t>recirculation</a:t>
            </a:r>
            <a:r>
              <a:rPr lang="de-DE" dirty="0" smtClean="0"/>
              <a:t> </a:t>
            </a:r>
            <a:r>
              <a:rPr lang="de-DE" dirty="0" err="1" smtClean="0"/>
              <a:t>before</a:t>
            </a:r>
            <a:r>
              <a:rPr lang="de-DE" dirty="0" smtClean="0"/>
              <a:t> May</a:t>
            </a:r>
            <a:endParaRPr lang="de-DE" dirty="0"/>
          </a:p>
          <a:p>
            <a:pPr marL="1143000" lvl="2"/>
            <a:r>
              <a:rPr lang="de-DE" dirty="0" err="1"/>
              <a:t>Hopefully</a:t>
            </a:r>
            <a:r>
              <a:rPr lang="de-DE" dirty="0"/>
              <a:t> April: Next </a:t>
            </a:r>
            <a:r>
              <a:rPr lang="de-DE" dirty="0" err="1" smtClean="0"/>
              <a:t>recirculation</a:t>
            </a:r>
            <a:endParaRPr lang="de-DE" dirty="0"/>
          </a:p>
          <a:p>
            <a:pPr marL="1143000" lvl="2"/>
            <a:r>
              <a:rPr lang="de-DE" dirty="0" err="1" smtClean="0"/>
              <a:t>Should</a:t>
            </a:r>
            <a:r>
              <a:rPr lang="de-DE" dirty="0" smtClean="0"/>
              <a:t> </a:t>
            </a:r>
            <a:r>
              <a:rPr lang="de-DE" dirty="0" err="1" smtClean="0"/>
              <a:t>need</a:t>
            </a:r>
            <a:r>
              <a:rPr lang="de-DE" dirty="0" smtClean="0"/>
              <a:t> </a:t>
            </a:r>
            <a:r>
              <a:rPr lang="de-DE" dirty="0" err="1" smtClean="0"/>
              <a:t>no</a:t>
            </a:r>
            <a:r>
              <a:rPr lang="de-DE" dirty="0" smtClean="0"/>
              <a:t> </a:t>
            </a:r>
            <a:r>
              <a:rPr lang="de-DE" dirty="0" err="1" smtClean="0"/>
              <a:t>further</a:t>
            </a:r>
            <a:r>
              <a:rPr lang="de-DE" dirty="0" smtClean="0"/>
              <a:t> </a:t>
            </a:r>
            <a:r>
              <a:rPr lang="de-DE" dirty="0" err="1" smtClean="0"/>
              <a:t>technical</a:t>
            </a:r>
            <a:r>
              <a:rPr lang="de-DE" dirty="0" smtClean="0"/>
              <a:t> </a:t>
            </a:r>
            <a:r>
              <a:rPr lang="de-DE" dirty="0" err="1" smtClean="0"/>
              <a:t>changes</a:t>
            </a:r>
            <a:endParaRPr lang="de-DE" dirty="0" smtClean="0"/>
          </a:p>
          <a:p>
            <a:pPr marL="1143000" lvl="2"/>
            <a:r>
              <a:rPr lang="de-DE" dirty="0" smtClean="0"/>
              <a:t>After May: final </a:t>
            </a:r>
            <a:r>
              <a:rPr lang="de-DE" dirty="0" err="1" smtClean="0"/>
              <a:t>recirculation</a:t>
            </a:r>
            <a:r>
              <a:rPr lang="de-DE" dirty="0" smtClean="0"/>
              <a:t> </a:t>
            </a:r>
            <a:endParaRPr lang="de-DE" dirty="0" smtClean="0"/>
          </a:p>
          <a:p>
            <a:pPr marL="1143000" lvl="2"/>
            <a:r>
              <a:rPr lang="de-DE" b="1" dirty="0" smtClean="0"/>
              <a:t>Plan </a:t>
            </a:r>
            <a:r>
              <a:rPr lang="de-DE" b="1" dirty="0" smtClean="0"/>
              <a:t>ist </a:t>
            </a:r>
            <a:r>
              <a:rPr lang="de-DE" b="1" dirty="0" err="1" smtClean="0"/>
              <a:t>to</a:t>
            </a:r>
            <a:r>
              <a:rPr lang="de-DE" b="1" dirty="0" smtClean="0"/>
              <a:t> </a:t>
            </a:r>
            <a:r>
              <a:rPr lang="de-DE" b="1" dirty="0" err="1" smtClean="0"/>
              <a:t>submit</a:t>
            </a:r>
            <a:r>
              <a:rPr lang="de-DE" b="1" dirty="0" smtClean="0"/>
              <a:t> </a:t>
            </a:r>
            <a:r>
              <a:rPr lang="de-DE" b="1" dirty="0" err="1"/>
              <a:t>to</a:t>
            </a:r>
            <a:r>
              <a:rPr lang="de-DE" b="1" dirty="0"/>
              <a:t> </a:t>
            </a:r>
            <a:r>
              <a:rPr lang="de-DE" b="1" dirty="0" err="1"/>
              <a:t>RevCom</a:t>
            </a:r>
            <a:r>
              <a:rPr lang="de-DE" b="1" dirty="0"/>
              <a:t> </a:t>
            </a:r>
            <a:r>
              <a:rPr lang="de-DE" b="1" dirty="0" smtClean="0"/>
              <a:t>in </a:t>
            </a:r>
            <a:r>
              <a:rPr lang="de-DE" b="1" dirty="0" err="1" smtClean="0"/>
              <a:t>July</a:t>
            </a:r>
            <a:endParaRPr lang="de-DE" b="1"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March 2022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mentor.ieee.org/802.15/dcn/10/15-10-0235-29-0000-802-15-operations-manual.docx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TG13 </a:t>
            </a:r>
            <a:r>
              <a:rPr lang="de-DE" sz="2000" dirty="0" err="1" smtClean="0"/>
              <a:t>draft</a:t>
            </a:r>
            <a:r>
              <a:rPr lang="de-DE" sz="2000" dirty="0" smtClean="0"/>
              <a:t> </a:t>
            </a:r>
            <a:r>
              <a:rPr lang="de-DE" sz="2000" dirty="0" err="1" smtClean="0"/>
              <a:t>is</a:t>
            </a:r>
            <a:r>
              <a:rPr lang="de-DE" sz="2000" dirty="0" smtClean="0"/>
              <a:t> in IEEE SA </a:t>
            </a:r>
            <a:r>
              <a:rPr lang="de-DE" sz="2000" dirty="0" err="1" smtClean="0"/>
              <a:t>ballot</a:t>
            </a:r>
            <a:endParaRPr lang="de-DE" sz="2000" dirty="0" smtClean="0"/>
          </a:p>
          <a:p>
            <a:pPr lvl="1"/>
            <a:r>
              <a:rPr lang="en-US" sz="1800" dirty="0" smtClean="0"/>
              <a:t>SA ballot: 95% approve, 82</a:t>
            </a:r>
            <a:r>
              <a:rPr lang="en-US" sz="1800" dirty="0"/>
              <a:t>% </a:t>
            </a:r>
            <a:r>
              <a:rPr lang="en-US" sz="1800" dirty="0" smtClean="0"/>
              <a:t>return, 3 NO, 314 </a:t>
            </a:r>
            <a:r>
              <a:rPr lang="en-US" sz="1800" dirty="0"/>
              <a:t>comments </a:t>
            </a:r>
            <a:r>
              <a:rPr lang="en-US" sz="1800" dirty="0" smtClean="0"/>
              <a:t>(</a:t>
            </a:r>
            <a:r>
              <a:rPr lang="en-US" sz="1800" dirty="0"/>
              <a:t>9 </a:t>
            </a:r>
            <a:r>
              <a:rPr lang="en-US" sz="1800" dirty="0" smtClean="0"/>
              <a:t>G, 112 T, 193 E)</a:t>
            </a:r>
            <a:endParaRPr lang="en-US" sz="1800" dirty="0"/>
          </a:p>
          <a:p>
            <a:pPr marL="719138" lvl="1" indent="-342900" algn="just">
              <a:buFont typeface="Symbol" panose="05050102010706020507" pitchFamily="18" charset="2"/>
              <a:buChar char="-"/>
              <a:defRPr/>
            </a:pPr>
            <a:r>
              <a:rPr lang="de-DE" sz="1800" b="0" dirty="0" smtClean="0"/>
              <a:t>1</a:t>
            </a:r>
            <a:r>
              <a:rPr lang="de-DE" sz="1800" b="0" baseline="30000" dirty="0" smtClean="0"/>
              <a:t>st</a:t>
            </a:r>
            <a:r>
              <a:rPr lang="de-DE" sz="1800" b="0" dirty="0" smtClean="0"/>
              <a:t> </a:t>
            </a:r>
            <a:r>
              <a:rPr lang="de-DE" sz="1800" b="0" dirty="0" err="1" smtClean="0"/>
              <a:t>recirc</a:t>
            </a:r>
            <a:r>
              <a:rPr lang="de-DE" sz="1800" b="0" dirty="0" smtClean="0"/>
              <a:t>: </a:t>
            </a:r>
            <a:r>
              <a:rPr lang="de-DE" sz="1800" dirty="0" smtClean="0"/>
              <a:t>98</a:t>
            </a:r>
            <a:r>
              <a:rPr lang="de-DE" sz="1800" dirty="0"/>
              <a:t>% </a:t>
            </a:r>
            <a:r>
              <a:rPr lang="de-DE" sz="1800" dirty="0" err="1" smtClean="0"/>
              <a:t>approve</a:t>
            </a:r>
            <a:r>
              <a:rPr lang="de-DE" sz="1800" dirty="0" smtClean="0"/>
              <a:t>, </a:t>
            </a:r>
            <a:r>
              <a:rPr lang="de-DE" sz="1800" dirty="0"/>
              <a:t>85% </a:t>
            </a:r>
            <a:r>
              <a:rPr lang="de-DE" sz="1800" dirty="0" err="1" smtClean="0"/>
              <a:t>return</a:t>
            </a:r>
            <a:r>
              <a:rPr lang="de-DE" sz="1800" dirty="0" smtClean="0"/>
              <a:t>, 1 NO, 158 </a:t>
            </a:r>
            <a:r>
              <a:rPr lang="de-DE" sz="1800" dirty="0" err="1" smtClean="0"/>
              <a:t>comments</a:t>
            </a:r>
            <a:r>
              <a:rPr lang="de-DE" sz="1800" dirty="0" smtClean="0"/>
              <a:t> (96 T, 61 E)</a:t>
            </a:r>
          </a:p>
          <a:p>
            <a:pPr marL="719138" lvl="1" indent="-342900" algn="just">
              <a:buFont typeface="Symbol" panose="05050102010706020507" pitchFamily="18" charset="2"/>
              <a:buChar char="-"/>
              <a:defRPr/>
            </a:pPr>
            <a:r>
              <a:rPr lang="de-DE" sz="1800" dirty="0" smtClean="0"/>
              <a:t>2</a:t>
            </a:r>
            <a:r>
              <a:rPr lang="de-DE" sz="1800" baseline="30000" dirty="0" smtClean="0"/>
              <a:t>nd</a:t>
            </a:r>
            <a:r>
              <a:rPr lang="de-DE" sz="1800" dirty="0" smtClean="0"/>
              <a:t> </a:t>
            </a:r>
            <a:r>
              <a:rPr lang="de-DE" sz="1800" dirty="0" err="1"/>
              <a:t>recirc</a:t>
            </a:r>
            <a:r>
              <a:rPr lang="de-DE" sz="1800" dirty="0" smtClean="0"/>
              <a:t>: 97% </a:t>
            </a:r>
            <a:r>
              <a:rPr lang="de-DE" sz="1800" dirty="0" err="1" smtClean="0"/>
              <a:t>approve</a:t>
            </a:r>
            <a:r>
              <a:rPr lang="de-DE" sz="1800" dirty="0" smtClean="0"/>
              <a:t>, 84% </a:t>
            </a:r>
            <a:r>
              <a:rPr lang="de-DE" sz="1800" dirty="0" err="1" smtClean="0"/>
              <a:t>return</a:t>
            </a:r>
            <a:r>
              <a:rPr lang="de-DE" sz="1800" dirty="0" smtClean="0"/>
              <a:t>, 2 NO, 94 </a:t>
            </a:r>
            <a:r>
              <a:rPr lang="de-DE" sz="1800" dirty="0" err="1" smtClean="0"/>
              <a:t>comments</a:t>
            </a:r>
            <a:r>
              <a:rPr lang="de-DE" sz="1800" dirty="0" smtClean="0"/>
              <a:t> (45 T, 49 E)</a:t>
            </a:r>
          </a:p>
          <a:p>
            <a:pPr marL="719138" lvl="1" indent="-342900" algn="just">
              <a:buFont typeface="Symbol" panose="05050102010706020507" pitchFamily="18" charset="2"/>
              <a:buChar char="-"/>
              <a:defRPr/>
            </a:pPr>
            <a:r>
              <a:rPr lang="de-DE" sz="1800" dirty="0" smtClean="0"/>
              <a:t>All </a:t>
            </a:r>
            <a:r>
              <a:rPr lang="de-DE" sz="1800" dirty="0" err="1" smtClean="0"/>
              <a:t>comments</a:t>
            </a:r>
            <a:r>
              <a:rPr lang="de-DE" sz="1800" dirty="0" smtClean="0"/>
              <a:t> </a:t>
            </a:r>
            <a:r>
              <a:rPr lang="de-DE" sz="1800" dirty="0" err="1" smtClean="0"/>
              <a:t>were</a:t>
            </a:r>
            <a:r>
              <a:rPr lang="de-DE" sz="1800" dirty="0" smtClean="0"/>
              <a:t> </a:t>
            </a:r>
            <a:r>
              <a:rPr lang="de-DE" sz="1800" dirty="0" err="1" smtClean="0"/>
              <a:t>adressed</a:t>
            </a:r>
            <a:r>
              <a:rPr lang="de-DE" sz="1800" dirty="0" smtClean="0"/>
              <a:t>, </a:t>
            </a:r>
            <a:r>
              <a:rPr lang="de-DE" sz="1800" dirty="0" smtClean="0"/>
              <a:t>13 </a:t>
            </a:r>
            <a:r>
              <a:rPr lang="de-DE" sz="1800" dirty="0" err="1" smtClean="0"/>
              <a:t>are</a:t>
            </a:r>
            <a:r>
              <a:rPr lang="de-DE" sz="1800" dirty="0" smtClean="0"/>
              <a:t> </a:t>
            </a:r>
            <a:r>
              <a:rPr lang="de-DE" sz="1800" dirty="0" err="1" smtClean="0"/>
              <a:t>assigned</a:t>
            </a:r>
            <a:r>
              <a:rPr lang="de-DE" sz="1800" dirty="0" smtClean="0"/>
              <a:t> in 3 </a:t>
            </a:r>
            <a:r>
              <a:rPr lang="de-DE" sz="1800" dirty="0" err="1" smtClean="0"/>
              <a:t>groups</a:t>
            </a:r>
            <a:r>
              <a:rPr lang="de-DE" sz="1800" dirty="0" smtClean="0"/>
              <a:t> </a:t>
            </a:r>
          </a:p>
          <a:p>
            <a:pPr marL="719138" lvl="1" indent="-342900" algn="just">
              <a:buFont typeface="Symbol" panose="05050102010706020507" pitchFamily="18" charset="2"/>
              <a:buChar char="-"/>
              <a:defRPr/>
            </a:pPr>
            <a:r>
              <a:rPr lang="de-DE" sz="1800" dirty="0" smtClean="0"/>
              <a:t>Still </a:t>
            </a:r>
            <a:r>
              <a:rPr lang="de-DE" sz="1800" dirty="0" err="1"/>
              <a:t>working</a:t>
            </a:r>
            <a:r>
              <a:rPr lang="de-DE" sz="1800" dirty="0"/>
              <a:t> on </a:t>
            </a:r>
            <a:r>
              <a:rPr lang="de-DE" sz="1800" dirty="0" err="1"/>
              <a:t>text</a:t>
            </a:r>
            <a:r>
              <a:rPr lang="de-DE" sz="1800" dirty="0"/>
              <a:t> </a:t>
            </a:r>
            <a:r>
              <a:rPr lang="de-DE" sz="1800" dirty="0" err="1"/>
              <a:t>updates</a:t>
            </a:r>
            <a:r>
              <a:rPr lang="de-DE" sz="1800" dirty="0"/>
              <a:t>, </a:t>
            </a:r>
            <a:r>
              <a:rPr lang="de-DE" sz="1800" dirty="0" err="1" smtClean="0"/>
              <a:t>one</a:t>
            </a:r>
            <a:r>
              <a:rPr lang="de-DE" sz="1800" dirty="0" smtClean="0"/>
              <a:t> </a:t>
            </a:r>
            <a:r>
              <a:rPr lang="de-DE" sz="1800" dirty="0" err="1" smtClean="0"/>
              <a:t>to</a:t>
            </a:r>
            <a:r>
              <a:rPr lang="de-DE" sz="1800" dirty="0" smtClean="0"/>
              <a:t> </a:t>
            </a:r>
            <a:r>
              <a:rPr lang="de-DE" sz="1800" dirty="0" err="1"/>
              <a:t>reinsert</a:t>
            </a:r>
            <a:r>
              <a:rPr lang="de-DE" sz="1800" dirty="0"/>
              <a:t> </a:t>
            </a:r>
            <a:r>
              <a:rPr lang="de-DE" sz="1800" dirty="0" err="1"/>
              <a:t>removed</a:t>
            </a:r>
            <a:r>
              <a:rPr lang="de-DE" sz="1800" dirty="0"/>
              <a:t> </a:t>
            </a:r>
            <a:r>
              <a:rPr lang="de-DE" sz="1800" dirty="0" err="1" smtClean="0"/>
              <a:t>text</a:t>
            </a:r>
            <a:endParaRPr lang="de-DE" sz="1800" dirty="0" smtClean="0"/>
          </a:p>
          <a:p>
            <a:pPr marL="719138" lvl="1" indent="-342900" algn="just">
              <a:buFont typeface="Symbol" panose="05050102010706020507" pitchFamily="18" charset="2"/>
              <a:buChar char="-"/>
              <a:defRPr/>
            </a:pPr>
            <a:r>
              <a:rPr lang="de-DE" sz="1800" dirty="0" smtClean="0"/>
              <a:t>After </a:t>
            </a:r>
            <a:r>
              <a:rPr lang="de-DE" sz="1800" dirty="0" err="1" smtClean="0"/>
              <a:t>integrating</a:t>
            </a:r>
            <a:r>
              <a:rPr lang="de-DE" sz="1800" dirty="0" smtClean="0"/>
              <a:t> </a:t>
            </a:r>
            <a:r>
              <a:rPr lang="de-DE" sz="1800" dirty="0" err="1" smtClean="0"/>
              <a:t>the</a:t>
            </a:r>
            <a:r>
              <a:rPr lang="de-DE" sz="1800" dirty="0" smtClean="0"/>
              <a:t> </a:t>
            </a:r>
            <a:r>
              <a:rPr lang="de-DE" sz="1800" dirty="0" err="1" smtClean="0"/>
              <a:t>resolutions</a:t>
            </a:r>
            <a:r>
              <a:rPr lang="de-DE" sz="1800" dirty="0" smtClean="0"/>
              <a:t>, </a:t>
            </a:r>
            <a:r>
              <a:rPr lang="de-DE" sz="1800" dirty="0" err="1" smtClean="0"/>
              <a:t>text</a:t>
            </a:r>
            <a:r>
              <a:rPr lang="de-DE" sz="1800" dirty="0" smtClean="0"/>
              <a:t> </a:t>
            </a:r>
            <a:r>
              <a:rPr lang="de-DE" sz="1800" dirty="0" err="1" smtClean="0"/>
              <a:t>should</a:t>
            </a:r>
            <a:r>
              <a:rPr lang="de-DE" sz="1800" dirty="0" smtClean="0"/>
              <a:t> </a:t>
            </a:r>
            <a:r>
              <a:rPr lang="de-DE" sz="1800" dirty="0" err="1" smtClean="0"/>
              <a:t>be</a:t>
            </a:r>
            <a:r>
              <a:rPr lang="de-DE" sz="1800" dirty="0" smtClean="0"/>
              <a:t> </a:t>
            </a:r>
            <a:r>
              <a:rPr lang="de-DE" sz="1800" dirty="0" err="1" smtClean="0"/>
              <a:t>ready</a:t>
            </a:r>
            <a:endParaRPr lang="de-DE" sz="2000" dirty="0" smtClean="0"/>
          </a:p>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15-22/0125r1</a:t>
            </a:r>
          </a:p>
          <a:p>
            <a:pPr marL="719138" lvl="1" indent="-363538" algn="just">
              <a:buFont typeface="Symbol" panose="05050102010706020507" pitchFamily="18" charset="2"/>
              <a:buChar char="-"/>
              <a:defRPr/>
            </a:pPr>
            <a:r>
              <a:rPr lang="de-DE" sz="1800" b="0" dirty="0" smtClean="0"/>
              <a:t>2 </a:t>
            </a:r>
            <a:r>
              <a:rPr lang="de-DE" sz="1800" b="0" dirty="0" err="1" smtClean="0"/>
              <a:t>sessions</a:t>
            </a:r>
            <a:r>
              <a:rPr lang="de-DE" sz="1800" b="0" dirty="0" smtClean="0"/>
              <a:t> </a:t>
            </a:r>
            <a:r>
              <a:rPr lang="de-DE" sz="1800" b="0" dirty="0" err="1" smtClean="0"/>
              <a:t>next</a:t>
            </a:r>
            <a:r>
              <a:rPr lang="de-DE" sz="1800" b="0" dirty="0" smtClean="0"/>
              <a:t> </a:t>
            </a:r>
            <a:r>
              <a:rPr lang="de-DE" sz="1800" b="0" dirty="0" err="1" smtClean="0"/>
              <a:t>week</a:t>
            </a:r>
            <a:endParaRPr lang="de-DE" sz="1800" b="0" dirty="0" smtClean="0"/>
          </a:p>
          <a:p>
            <a:pPr marL="1119188" lvl="2" indent="-363538" algn="just">
              <a:buFont typeface="Symbol" panose="05050102010706020507" pitchFamily="18" charset="2"/>
              <a:buChar char="-"/>
              <a:defRPr/>
            </a:pPr>
            <a:r>
              <a:rPr lang="de-DE" sz="1800" dirty="0" smtClean="0"/>
              <a:t>MO Mar-14 AM0 </a:t>
            </a:r>
          </a:p>
          <a:p>
            <a:pPr marL="1119188" lvl="2" indent="-363538" algn="just">
              <a:buFont typeface="Symbol" panose="05050102010706020507" pitchFamily="18" charset="2"/>
              <a:buChar char="-"/>
              <a:defRPr/>
            </a:pPr>
            <a:r>
              <a:rPr lang="de-DE" sz="1800" dirty="0" smtClean="0"/>
              <a:t>TUE Mar-15 AM0 </a:t>
            </a:r>
            <a:endParaRPr lang="de-DE" sz="1800" b="0" dirty="0" smtClean="0"/>
          </a:p>
          <a:p>
            <a:pPr marL="719138" lvl="1" indent="-363538" algn="just">
              <a:buFont typeface="Symbol" panose="05050102010706020507" pitchFamily="18" charset="2"/>
              <a:buChar char="-"/>
              <a:defRPr/>
            </a:pPr>
            <a:r>
              <a:rPr lang="de-DE" sz="1800" b="0" dirty="0" err="1" smtClean="0"/>
              <a:t>Continue</a:t>
            </a:r>
            <a:r>
              <a:rPr lang="de-DE" sz="1800" b="0" dirty="0" smtClean="0"/>
              <a:t> </a:t>
            </a:r>
            <a:r>
              <a:rPr lang="de-DE" sz="1800" b="0" dirty="0" err="1" smtClean="0"/>
              <a:t>comment</a:t>
            </a:r>
            <a:r>
              <a:rPr lang="de-DE" sz="1800" b="0" dirty="0" smtClean="0"/>
              <a:t> </a:t>
            </a:r>
            <a:r>
              <a:rPr lang="de-DE" sz="1800" b="0" dirty="0" err="1" smtClean="0"/>
              <a:t>resolution</a:t>
            </a:r>
            <a:endParaRPr lang="de-DE" sz="1800" b="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draft status and plan for March</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de-DE" sz="2000" dirty="0" err="1" smtClean="0"/>
              <a:t>Monday</a:t>
            </a:r>
            <a:r>
              <a:rPr lang="de-DE" sz="2000" dirty="0" smtClean="0"/>
              <a:t> </a:t>
            </a:r>
            <a:r>
              <a:rPr lang="de-DE" sz="2000" dirty="0" smtClean="0"/>
              <a:t>14 Jan. </a:t>
            </a:r>
            <a:r>
              <a:rPr lang="en-GB" sz="2000" dirty="0" smtClean="0"/>
              <a:t>AM0 </a:t>
            </a:r>
            <a:r>
              <a:rPr lang="en-GB" sz="2000" dirty="0"/>
              <a:t>(7-9 </a:t>
            </a:r>
            <a:r>
              <a:rPr lang="en-GB" sz="2000" dirty="0" smtClean="0"/>
              <a:t>a.m</a:t>
            </a:r>
            <a:r>
              <a:rPr lang="en-GB" sz="2000" dirty="0"/>
              <a:t>. EST, 13-15 CET)</a:t>
            </a:r>
            <a:endParaRPr lang="de-DE" sz="2000" dirty="0"/>
          </a:p>
          <a:p>
            <a:pPr marL="1028700" lvl="1"/>
            <a:r>
              <a:rPr lang="en-GB" sz="1800" dirty="0"/>
              <a:t>Reconfirm </a:t>
            </a:r>
            <a:r>
              <a:rPr lang="en-GB" sz="1800" dirty="0" smtClean="0"/>
              <a:t>CRG</a:t>
            </a:r>
          </a:p>
          <a:p>
            <a:pPr marL="1028700" lvl="1"/>
            <a:r>
              <a:rPr lang="en-GB" sz="1800" dirty="0" smtClean="0"/>
              <a:t>Announce </a:t>
            </a:r>
            <a:r>
              <a:rPr lang="en-GB" sz="1800" dirty="0" smtClean="0"/>
              <a:t>teleconferences</a:t>
            </a:r>
          </a:p>
          <a:p>
            <a:pPr marL="1028700" lvl="1"/>
            <a:r>
              <a:rPr lang="en-GB" sz="1800" dirty="0" smtClean="0"/>
              <a:t>Status </a:t>
            </a:r>
            <a:r>
              <a:rPr lang="en-GB" sz="1800" dirty="0"/>
              <a:t>of SA </a:t>
            </a:r>
            <a:r>
              <a:rPr lang="en-GB" sz="1800" dirty="0" smtClean="0"/>
              <a:t>ballot</a:t>
            </a:r>
          </a:p>
          <a:p>
            <a:pPr marL="1028700" lvl="1"/>
            <a:r>
              <a:rPr lang="en-GB" sz="1800" dirty="0" smtClean="0"/>
              <a:t>Review </a:t>
            </a:r>
            <a:r>
              <a:rPr lang="en-GB" sz="1800" dirty="0"/>
              <a:t>residual comments</a:t>
            </a:r>
            <a:endParaRPr lang="de-DE" sz="1800" dirty="0"/>
          </a:p>
          <a:p>
            <a:pPr marL="1028700" lvl="1"/>
            <a:r>
              <a:rPr lang="en-GB" sz="1800" dirty="0" smtClean="0"/>
              <a:t>Continue </a:t>
            </a:r>
            <a:r>
              <a:rPr lang="en-GB" sz="1800" dirty="0"/>
              <a:t>comment resolution</a:t>
            </a:r>
          </a:p>
          <a:p>
            <a:pPr marL="357188" indent="-357188"/>
            <a:r>
              <a:rPr lang="de-DE" sz="2000" dirty="0" err="1" smtClean="0"/>
              <a:t>Tuesday</a:t>
            </a:r>
            <a:r>
              <a:rPr lang="de-DE" sz="2000" dirty="0" smtClean="0"/>
              <a:t> 15 March </a:t>
            </a:r>
            <a:r>
              <a:rPr lang="en-GB" sz="2000" dirty="0" smtClean="0"/>
              <a:t>AM0 </a:t>
            </a:r>
            <a:r>
              <a:rPr lang="en-GB" sz="2000" dirty="0"/>
              <a:t>(7-9 </a:t>
            </a:r>
            <a:r>
              <a:rPr lang="en-GB" sz="2000" dirty="0" smtClean="0"/>
              <a:t>a.m</a:t>
            </a:r>
            <a:r>
              <a:rPr lang="en-GB" sz="2000" dirty="0"/>
              <a:t>. EST, 13-15 </a:t>
            </a:r>
            <a:r>
              <a:rPr lang="en-GB" sz="2000" dirty="0" smtClean="0"/>
              <a:t>CET)</a:t>
            </a:r>
            <a:endParaRPr lang="de-DE" sz="2000" dirty="0" smtClean="0"/>
          </a:p>
          <a:p>
            <a:pPr marL="989013" lvl="1" indent="-269875"/>
            <a:r>
              <a:rPr lang="en-GB" sz="1800" dirty="0"/>
              <a:t>Approve January meeting and teleconference minutes</a:t>
            </a:r>
          </a:p>
          <a:p>
            <a:pPr marL="989013" lvl="1" indent="-269875"/>
            <a:r>
              <a:rPr lang="en-GB" sz="1800" dirty="0" smtClean="0"/>
              <a:t>Continue </a:t>
            </a:r>
            <a:r>
              <a:rPr lang="en-GB" sz="1800" dirty="0" smtClean="0"/>
              <a:t>comment resolution</a:t>
            </a:r>
          </a:p>
          <a:p>
            <a:pPr marL="989013" lvl="1" indent="-269875"/>
            <a:r>
              <a:rPr lang="en-GB" sz="1800" dirty="0" smtClean="0"/>
              <a:t>Discuss </a:t>
            </a:r>
            <a:r>
              <a:rPr lang="en-GB" sz="1800" dirty="0" smtClean="0"/>
              <a:t>TG13 timeline</a:t>
            </a:r>
            <a:endParaRPr lang="de-DE" sz="1800" dirty="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1615</Words>
  <Application>Microsoft Office PowerPoint</Application>
  <PresentationFormat>Bildschirmpräsentation (4:3)</PresentationFormat>
  <Paragraphs>256</Paragraphs>
  <Slides>17</Slides>
  <Notes>11</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17</vt:i4>
      </vt:variant>
    </vt:vector>
  </HeadingPairs>
  <TitlesOfParts>
    <vt:vector size="27" baseType="lpstr">
      <vt:lpstr>MS Gothic</vt:lpstr>
      <vt:lpstr>MS PGothic</vt:lpstr>
      <vt:lpstr>MS PGothic</vt:lpstr>
      <vt:lpstr>Arial</vt:lpstr>
      <vt:lpstr>Arial Unicode MS</vt:lpstr>
      <vt:lpstr>Symbol</vt:lpstr>
      <vt:lpstr>Times New Roman</vt:lpstr>
      <vt:lpstr>Wingdings</vt:lpstr>
      <vt:lpstr>802-11-Submission</vt:lpstr>
      <vt:lpstr>Document</vt:lpstr>
      <vt:lpstr>IEEE 802.15 TG13  Multi-Gbit/s Optical Wireless Communication  March 2022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PowerPoint-Präsentation</vt:lpstr>
      <vt:lpstr>PowerPoint-Präsentation</vt:lpstr>
      <vt:lpstr>PowerPoint-Präsentation</vt:lpstr>
      <vt:lpstr>PowerPoint-Präsentation</vt:lpstr>
      <vt:lpstr>TG Motion to reconfirm CRG</vt:lpstr>
      <vt:lpstr>PowerPoint-Präsentation</vt:lpstr>
      <vt:lpstr>PowerPoint-Präsentation</vt:lpstr>
      <vt:lpstr>TG13 SA ballot status</vt:lpstr>
      <vt:lpstr>Plan for CRG Telcos/Meeting with 802.1</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5857</cp:revision>
  <cp:lastPrinted>2014-11-04T15:04:57Z</cp:lastPrinted>
  <dcterms:created xsi:type="dcterms:W3CDTF">2007-04-17T18:10:23Z</dcterms:created>
  <dcterms:modified xsi:type="dcterms:W3CDTF">2022-03-15T13:07:13Z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