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5" r:id="rId4"/>
    <p:sldId id="275" r:id="rId5"/>
    <p:sldId id="283" r:id="rId6"/>
    <p:sldId id="284" r:id="rId7"/>
    <p:sldId id="285" r:id="rId8"/>
    <p:sldId id="280" r:id="rId9"/>
    <p:sldId id="281"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9" autoAdjust="0"/>
    <p:restoredTop sz="94686" autoAdjust="0"/>
  </p:normalViewPr>
  <p:slideViewPr>
    <p:cSldViewPr snapToGrid="0">
      <p:cViewPr>
        <p:scale>
          <a:sx n="100" d="100"/>
          <a:sy n="100" d="100"/>
        </p:scale>
        <p:origin x="436" y="-27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altLang="ja-JP" dirty="0"/>
              <a:t>March 2022</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2022</a:t>
            </a:r>
          </a:p>
        </p:txBody>
      </p:sp>
      <p:sp>
        <p:nvSpPr>
          <p:cNvPr id="3" name="Fußzeilenplatzhalter 2"/>
          <p:cNvSpPr>
            <a:spLocks noGrp="1"/>
          </p:cNvSpPr>
          <p:nvPr>
            <p:ph type="ftr" sz="quarter" idx="11"/>
          </p:nvPr>
        </p:nvSpPr>
        <p:spPr/>
        <p:txBody>
          <a:bodyPr/>
          <a:lstStyle>
            <a:lvl1pPr>
              <a:defRPr/>
            </a:lvl1pPr>
          </a:lstStyle>
          <a:p>
            <a:r>
              <a:rPr lang="en-US" altLang="ja-JP" dirty="0"/>
              <a:t>Iwao Hosako (NICT) et. al.</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March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Iwao Hosako (NICT)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802.15-22-</a:t>
            </a:r>
            <a:r>
              <a:rPr lang="en-US" altLang="ja-JP" sz="1400" b="1" dirty="0"/>
              <a:t>0120</a:t>
            </a:r>
            <a:r>
              <a:rPr lang="en-US" sz="1400" b="1" dirty="0"/>
              <a:t>-01-03ma</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March 2022</a:t>
            </a:r>
          </a:p>
        </p:txBody>
      </p:sp>
      <p:sp>
        <p:nvSpPr>
          <p:cNvPr id="5" name="Fußzeilenplatzhalter 2"/>
          <p:cNvSpPr>
            <a:spLocks noGrp="1"/>
          </p:cNvSpPr>
          <p:nvPr>
            <p:ph type="ftr" sz="quarter" idx="11"/>
          </p:nvPr>
        </p:nvSpPr>
        <p:spPr>
          <a:xfrm>
            <a:off x="5486400" y="6525344"/>
            <a:ext cx="3124200" cy="184666"/>
          </a:xfrm>
        </p:spPr>
        <p:txBody>
          <a:bodyPr/>
          <a:lstStyle/>
          <a:p>
            <a:r>
              <a:rPr lang="en-US" altLang="ja-JP" dirty="0"/>
              <a:t>Iwao Hosako (NICT) et. al.</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77053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 </a:t>
            </a:r>
            <a:r>
              <a:rPr lang="en-US" sz="1600" dirty="0">
                <a:solidFill>
                  <a:schemeClr val="tx2"/>
                </a:solidFill>
              </a:rPr>
              <a:t>Proposal of channel plans of terahertz radio for the 3ma after WRC19</a:t>
            </a:r>
          </a:p>
          <a:p>
            <a:endParaRPr lang="en-US" sz="1600" dirty="0">
              <a:solidFill>
                <a:schemeClr val="tx2"/>
              </a:solidFill>
            </a:endParaRPr>
          </a:p>
          <a:p>
            <a:r>
              <a:rPr lang="en-US" sz="1600" b="1" dirty="0">
                <a:solidFill>
                  <a:schemeClr val="tx2"/>
                </a:solidFill>
              </a:rPr>
              <a:t>Date Submitted: </a:t>
            </a:r>
            <a:r>
              <a:rPr lang="en-US" sz="1600" dirty="0">
                <a:solidFill>
                  <a:schemeClr val="tx2"/>
                </a:solidFill>
              </a:rPr>
              <a:t>1st March 2022</a:t>
            </a:r>
          </a:p>
          <a:p>
            <a:r>
              <a:rPr lang="en-US" sz="1600" b="1" dirty="0">
                <a:solidFill>
                  <a:schemeClr val="tx2"/>
                </a:solidFill>
              </a:rPr>
              <a:t>Source:</a:t>
            </a:r>
            <a:r>
              <a:rPr lang="en-US" sz="1600" dirty="0">
                <a:solidFill>
                  <a:schemeClr val="tx2"/>
                </a:solidFill>
              </a:rPr>
              <a:t> Iwao Hosako, </a:t>
            </a:r>
            <a:r>
              <a:rPr lang="en-US" altLang="ja-JP" sz="1600" dirty="0">
                <a:solidFill>
                  <a:schemeClr val="tx2"/>
                </a:solidFill>
              </a:rPr>
              <a:t>Akifumi Kasamatsu, Norihiko Sekine, </a:t>
            </a:r>
            <a:r>
              <a:rPr lang="en-US" sz="1600" dirty="0">
                <a:solidFill>
                  <a:schemeClr val="tx2"/>
                </a:solidFill>
              </a:rPr>
              <a:t>and Hiroyo Ogawa, NICT, JAPAN</a:t>
            </a:r>
          </a:p>
          <a:p>
            <a:r>
              <a:rPr lang="en-US" sz="1600" dirty="0">
                <a:solidFill>
                  <a:schemeClr val="tx2"/>
                </a:solidFill>
              </a:rPr>
              <a:t>Address </a:t>
            </a:r>
            <a:r>
              <a:rPr lang="fi-FI" sz="1600" dirty="0">
                <a:solidFill>
                  <a:schemeClr val="tx2"/>
                </a:solidFill>
              </a:rPr>
              <a:t>4-2-1 Nukui-kitamachi, Koganei, Tokyo, 184-8795, Japan</a:t>
            </a:r>
            <a:endParaRPr lang="en-US" sz="1600" dirty="0">
              <a:solidFill>
                <a:schemeClr val="tx2"/>
              </a:solidFill>
            </a:endParaRPr>
          </a:p>
          <a:p>
            <a:r>
              <a:rPr lang="en-US" sz="1600" dirty="0">
                <a:solidFill>
                  <a:schemeClr val="tx2"/>
                </a:solidFill>
              </a:rPr>
              <a:t>Voice:+81423276508, FAX: +81423276941, E-Mail: hosako@nict.go.jp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Draft channel plan for 3ma: Review of channel plan for 3d in response to WRC19 results</a:t>
            </a:r>
          </a:p>
          <a:p>
            <a:pPr>
              <a:spcBef>
                <a:spcPts val="600"/>
              </a:spcBef>
              <a:spcAft>
                <a:spcPts val="600"/>
              </a:spcAft>
            </a:pPr>
            <a:r>
              <a:rPr lang="en-US" sz="1600" b="1" dirty="0">
                <a:solidFill>
                  <a:schemeClr val="tx2"/>
                </a:solidFill>
              </a:rPr>
              <a:t>Purpose: </a:t>
            </a:r>
            <a:r>
              <a:rPr lang="en-US" sz="1600" dirty="0">
                <a:solidFill>
                  <a:schemeClr val="tx2"/>
                </a:solidFill>
              </a:rPr>
              <a:t>Proposal of channel plans of terahertz radio for discussion in 3ma</a:t>
            </a:r>
          </a:p>
          <a:p>
            <a:pPr>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a:t>Proposal of channel plans of terahertz radio after WRC19</a:t>
            </a:r>
            <a:endParaRPr lang="de-DE" dirty="0"/>
          </a:p>
        </p:txBody>
      </p:sp>
      <p:sp>
        <p:nvSpPr>
          <p:cNvPr id="8" name="Untertitel 7"/>
          <p:cNvSpPr>
            <a:spLocks noGrp="1"/>
          </p:cNvSpPr>
          <p:nvPr>
            <p:ph type="subTitle" idx="1"/>
          </p:nvPr>
        </p:nvSpPr>
        <p:spPr/>
        <p:txBody>
          <a:bodyPr/>
          <a:lstStyle/>
          <a:p>
            <a:r>
              <a:rPr lang="de-DE" sz="2800" dirty="0"/>
              <a:t>Iwao Hosako (NICT),  et.al.</a:t>
            </a:r>
          </a:p>
        </p:txBody>
      </p:sp>
      <p:sp>
        <p:nvSpPr>
          <p:cNvPr id="2" name="Datumsplatzhalter 1"/>
          <p:cNvSpPr>
            <a:spLocks noGrp="1"/>
          </p:cNvSpPr>
          <p:nvPr>
            <p:ph type="dt" sz="half" idx="10"/>
          </p:nvPr>
        </p:nvSpPr>
        <p:spPr/>
        <p:txBody>
          <a:bodyPr/>
          <a:lstStyle/>
          <a:p>
            <a:r>
              <a:rPr lang="en-US" dirty="0"/>
              <a:t>March 2022</a:t>
            </a:r>
          </a:p>
        </p:txBody>
      </p:sp>
      <p:sp>
        <p:nvSpPr>
          <p:cNvPr id="3" name="Fußzeilenplatzhalter 2"/>
          <p:cNvSpPr>
            <a:spLocks noGrp="1"/>
          </p:cNvSpPr>
          <p:nvPr>
            <p:ph type="ftr" sz="quarter" idx="11"/>
          </p:nvPr>
        </p:nvSpPr>
        <p:spPr/>
        <p:txBody>
          <a:bodyPr/>
          <a:lstStyle/>
          <a:p>
            <a:r>
              <a:rPr lang="en-US" altLang="ja-JP" dirty="0"/>
              <a:t>Iwao Hosako (NICT) et. al.</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Agenda</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a:t>Background: Frequency Band Extension</a:t>
            </a: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a:ea typeface="Times New Roman"/>
              </a:rPr>
              <a:t>Basic ideas and Exceptions</a:t>
            </a: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a:ea typeface="Times New Roman"/>
              </a:rPr>
              <a:t>Re-numbering of Channel IDs</a:t>
            </a:r>
          </a:p>
          <a:p>
            <a:pPr marL="431800" lvl="1" indent="-342900">
              <a:spcAft>
                <a:spcPts val="0"/>
              </a:spcAft>
              <a:buFont typeface="Arial" panose="020B0604020202020204" pitchFamily="34" charset="0"/>
              <a:buChar char="•"/>
            </a:pPr>
            <a:endParaRPr lang="de-DE" dirty="0">
              <a:ea typeface="Times New Roman"/>
            </a:endParaRPr>
          </a:p>
          <a:p>
            <a:pPr marL="371475" lvl="1" indent="-171450">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altLang="ja-JP" dirty="0"/>
              <a:t>March 2022</a:t>
            </a:r>
          </a:p>
        </p:txBody>
      </p:sp>
      <p:sp>
        <p:nvSpPr>
          <p:cNvPr id="3" name="Fußzeilenplatzhalter 2"/>
          <p:cNvSpPr>
            <a:spLocks noGrp="1"/>
          </p:cNvSpPr>
          <p:nvPr>
            <p:ph type="ftr" sz="quarter" idx="11"/>
          </p:nvPr>
        </p:nvSpPr>
        <p:spPr/>
        <p:txBody>
          <a:bodyPr/>
          <a:lstStyle/>
          <a:p>
            <a:r>
              <a:rPr lang="en-US" altLang="ja-JP" dirty="0"/>
              <a:t>Iwao Hosako (NICT) et. al.</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85570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Background</a:t>
            </a:r>
            <a:r>
              <a:rPr lang="de-DE" altLang="ja-JP" sz="3600" dirty="0"/>
              <a:t>:</a:t>
            </a:r>
            <a:r>
              <a:rPr lang="de-DE" dirty="0"/>
              <a:t> Frequency Band Extension</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a:t>Frequency Bands:</a:t>
            </a:r>
          </a:p>
          <a:p>
            <a:pPr marL="698500" lvl="2" indent="-266700">
              <a:spcAft>
                <a:spcPts val="0"/>
              </a:spcAft>
              <a:buFont typeface="Arial" pitchFamily="34" charset="0"/>
              <a:buChar char="•"/>
            </a:pPr>
            <a:r>
              <a:rPr lang="de-DE" sz="2000" dirty="0"/>
              <a:t>IEEE Std. 802.15.3d-2017 covers the frequency band from 252 to 321 GHz</a:t>
            </a:r>
          </a:p>
          <a:p>
            <a:pPr marL="698500" lvl="2" indent="-266700">
              <a:spcAft>
                <a:spcPts val="0"/>
              </a:spcAft>
              <a:buFont typeface="Arial" pitchFamily="34" charset="0"/>
              <a:buChar char="•"/>
            </a:pPr>
            <a:r>
              <a:rPr lang="de-DE" sz="2000" dirty="0"/>
              <a:t>At WRC 2019 additional frequency bands beyond 275 GHz (275-296 GHz, 306-313 GHz, 318-333 GHz, 356-450 GHz) have been identified for the use by Land Mobile Service (LMS) and Fixed Service (FS)</a:t>
            </a:r>
          </a:p>
          <a:p>
            <a:pPr marL="698500" lvl="2" indent="-266700">
              <a:spcAft>
                <a:spcPts val="0"/>
              </a:spcAft>
              <a:buFont typeface="Arial" pitchFamily="34" charset="0"/>
              <a:buChar char="•"/>
            </a:pPr>
            <a:r>
              <a:rPr lang="de-DE" sz="2000" dirty="0"/>
              <a:t>Of </a:t>
            </a:r>
            <a:r>
              <a:rPr lang="de-DE" sz="2000" dirty="0" err="1"/>
              <a:t>specific</a:t>
            </a:r>
            <a:r>
              <a:rPr lang="de-DE" sz="2000" dirty="0"/>
              <a:t> </a:t>
            </a:r>
            <a:r>
              <a:rPr lang="de-DE" sz="2000" dirty="0" err="1"/>
              <a:t>interest</a:t>
            </a:r>
            <a:r>
              <a:rPr lang="de-DE" sz="2000" dirty="0"/>
              <a:t> </a:t>
            </a:r>
            <a:r>
              <a:rPr lang="de-DE" sz="2000" dirty="0" err="1"/>
              <a:t>are</a:t>
            </a:r>
            <a:r>
              <a:rPr lang="de-DE" sz="2000" dirty="0"/>
              <a:t> 94 GHz </a:t>
            </a:r>
            <a:r>
              <a:rPr lang="de-DE" sz="2000" dirty="0" err="1"/>
              <a:t>contigous</a:t>
            </a:r>
            <a:r>
              <a:rPr lang="de-DE" sz="2000" dirty="0"/>
              <a:t> </a:t>
            </a:r>
            <a:r>
              <a:rPr lang="de-DE" sz="2000" dirty="0" err="1"/>
              <a:t>spectrum</a:t>
            </a:r>
            <a:r>
              <a:rPr lang="de-DE" sz="2000" dirty="0"/>
              <a:t> </a:t>
            </a:r>
            <a:r>
              <a:rPr lang="de-DE" sz="2000" dirty="0" err="1"/>
              <a:t>between</a:t>
            </a:r>
            <a:r>
              <a:rPr lang="de-DE" sz="2000" dirty="0"/>
              <a:t> 356 and 450 GHz, </a:t>
            </a:r>
            <a:r>
              <a:rPr lang="de-DE" sz="2000" dirty="0" err="1"/>
              <a:t>which</a:t>
            </a:r>
            <a:r>
              <a:rPr lang="de-DE" sz="2000" dirty="0"/>
              <a:t> </a:t>
            </a:r>
            <a:r>
              <a:rPr lang="de-DE" sz="2000" dirty="0" err="1"/>
              <a:t>may</a:t>
            </a:r>
            <a:r>
              <a:rPr lang="de-DE" sz="2000" dirty="0"/>
              <a:t> </a:t>
            </a:r>
            <a:r>
              <a:rPr lang="de-DE" sz="2000" dirty="0" err="1"/>
              <a:t>be</a:t>
            </a:r>
            <a:r>
              <a:rPr lang="de-DE" sz="2000" dirty="0"/>
              <a:t> </a:t>
            </a:r>
            <a:r>
              <a:rPr lang="de-DE" sz="2000" dirty="0" err="1"/>
              <a:t>used</a:t>
            </a:r>
            <a:r>
              <a:rPr lang="de-DE" sz="2000" dirty="0"/>
              <a:t> </a:t>
            </a:r>
            <a:r>
              <a:rPr lang="de-DE" sz="2000" dirty="0" err="1"/>
              <a:t>especially</a:t>
            </a:r>
            <a:r>
              <a:rPr lang="de-DE" sz="2000" dirty="0"/>
              <a:t> </a:t>
            </a:r>
            <a:r>
              <a:rPr lang="de-DE" sz="2000" dirty="0" err="1"/>
              <a:t>for</a:t>
            </a:r>
            <a:r>
              <a:rPr lang="de-DE" sz="2000" dirty="0"/>
              <a:t> </a:t>
            </a:r>
            <a:r>
              <a:rPr lang="de-DE" sz="2000" dirty="0" err="1"/>
              <a:t>short</a:t>
            </a:r>
            <a:r>
              <a:rPr lang="de-DE" sz="2000" dirty="0"/>
              <a:t>-range </a:t>
            </a:r>
            <a:r>
              <a:rPr lang="de-DE" sz="2000" dirty="0" err="1"/>
              <a:t>applications</a:t>
            </a:r>
            <a:endParaRPr lang="de-DE" sz="2000" dirty="0"/>
          </a:p>
          <a:p>
            <a:pPr marL="715963" lvl="2" indent="-357188">
              <a:spcAft>
                <a:spcPts val="0"/>
              </a:spcAft>
              <a:buNone/>
            </a:pPr>
            <a:r>
              <a:rPr lang="de-DE" dirty="0">
                <a:ea typeface="Times New Roman"/>
                <a:sym typeface="Wingdings" panose="05000000000000000000" pitchFamily="2" charset="2"/>
              </a:rPr>
              <a:t></a:t>
            </a:r>
            <a:r>
              <a:rPr lang="de-DE" dirty="0">
                <a:ea typeface="Times New Roman"/>
              </a:rPr>
              <a:t> The frequency bands 356 to 450 GHz should be included in 15.3</a:t>
            </a: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altLang="ja-JP" dirty="0"/>
              <a:t>March 2022</a:t>
            </a:r>
          </a:p>
        </p:txBody>
      </p:sp>
      <p:sp>
        <p:nvSpPr>
          <p:cNvPr id="3" name="Fußzeilenplatzhalter 2"/>
          <p:cNvSpPr>
            <a:spLocks noGrp="1"/>
          </p:cNvSpPr>
          <p:nvPr>
            <p:ph type="ftr" sz="quarter" idx="11"/>
          </p:nvPr>
        </p:nvSpPr>
        <p:spPr/>
        <p:txBody>
          <a:bodyPr/>
          <a:lstStyle/>
          <a:p>
            <a:r>
              <a:rPr lang="en-US" altLang="ja-JP" dirty="0"/>
              <a:t>Iwao Hosako (NICT) et. al.</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217513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Basic ideas and exceptions</a:t>
            </a:r>
          </a:p>
        </p:txBody>
      </p:sp>
      <p:sp>
        <p:nvSpPr>
          <p:cNvPr id="6" name="Inhaltsplatzhalter 5"/>
          <p:cNvSpPr>
            <a:spLocks noGrp="1"/>
          </p:cNvSpPr>
          <p:nvPr>
            <p:ph idx="1"/>
          </p:nvPr>
        </p:nvSpPr>
        <p:spPr>
          <a:xfrm>
            <a:off x="685800" y="1728942"/>
            <a:ext cx="8086060" cy="4114800"/>
          </a:xfrm>
        </p:spPr>
        <p:txBody>
          <a:bodyPr/>
          <a:lstStyle/>
          <a:p>
            <a:pPr marL="88900" lvl="1" indent="0">
              <a:spcAft>
                <a:spcPts val="0"/>
              </a:spcAft>
              <a:buNone/>
            </a:pPr>
            <a:r>
              <a:rPr lang="en-US" altLang="ja-JP" dirty="0"/>
              <a:t>[Basic Ideas]</a:t>
            </a:r>
          </a:p>
          <a:p>
            <a:pPr marL="431800" lvl="1" indent="-342900">
              <a:spcAft>
                <a:spcPts val="0"/>
              </a:spcAft>
              <a:buFont typeface="Arial" panose="020B0604020202020204" pitchFamily="34" charset="0"/>
              <a:buChar char="•"/>
            </a:pPr>
            <a:r>
              <a:rPr lang="en-US" altLang="ja-JP" sz="1800" dirty="0"/>
              <a:t>A simple extension of the 3d channel plan. That is, eight bandwidth channels(2.16 GHz, 4.32 GHz, 8.64 GHz, 12.96 GHz, 17.28 GHz, 25.92 GHz, 51.84 GHz, 69.12 GHz ) will be arranged starting from 321.84 GHz.</a:t>
            </a:r>
            <a:br>
              <a:rPr lang="en-US" altLang="ja-JP" sz="1800" dirty="0"/>
            </a:br>
            <a:endParaRPr lang="en-US" altLang="ja-JP" sz="1800" dirty="0"/>
          </a:p>
          <a:p>
            <a:pPr marL="431800" lvl="1" indent="-342900">
              <a:spcAft>
                <a:spcPts val="0"/>
              </a:spcAft>
              <a:buFont typeface="Arial" panose="020B0604020202020204" pitchFamily="34" charset="0"/>
              <a:buChar char="•"/>
            </a:pPr>
            <a:r>
              <a:rPr lang="en-US" altLang="ja-JP" sz="1800" dirty="0"/>
              <a:t>Below 450 GHz also includes bands not identified in WRC19 for LMS and FS (296 - 306 GHz, 313 - 318 GHz, 333 - 356 GHz), but they are not considered when considering the 3ma-channel plans because those bands may change in the future.</a:t>
            </a:r>
          </a:p>
          <a:p>
            <a:pPr marL="431800" lvl="1" indent="-342900">
              <a:spcAft>
                <a:spcPts val="0"/>
              </a:spcAft>
              <a:buFont typeface="Arial" panose="020B0604020202020204" pitchFamily="34" charset="0"/>
              <a:buChar char="•"/>
            </a:pPr>
            <a:endParaRPr lang="en-US" altLang="ja-JP" sz="1800" dirty="0"/>
          </a:p>
          <a:p>
            <a:pPr marL="431800" lvl="1" indent="-342900">
              <a:spcAft>
                <a:spcPts val="0"/>
              </a:spcAft>
              <a:buFont typeface="Arial" panose="020B0604020202020204" pitchFamily="34" charset="0"/>
              <a:buChar char="•"/>
            </a:pPr>
            <a:r>
              <a:rPr lang="en-US" altLang="ja-JP" sz="1800" dirty="0"/>
              <a:t>The channel ID in the 3d channel plan will not change.</a:t>
            </a:r>
            <a:r>
              <a:rPr lang="ja-JP" altLang="en-US" sz="1800" dirty="0"/>
              <a:t> </a:t>
            </a:r>
            <a:r>
              <a:rPr lang="en-US" altLang="ja-JP" sz="1800" dirty="0"/>
              <a:t>Newly added channels are assigned a new ID in order of narrowest bandwidth and lowest center frequency.</a:t>
            </a:r>
          </a:p>
          <a:p>
            <a:pPr marL="371475" lvl="1" indent="-171450">
              <a:buNone/>
            </a:pPr>
            <a:endParaRPr lang="de-DE" dirty="0"/>
          </a:p>
          <a:p>
            <a:pPr lvl="1">
              <a:buNone/>
            </a:pPr>
            <a:endParaRPr lang="de-DE" dirty="0">
              <a:ea typeface="Times New Roman"/>
            </a:endParaRPr>
          </a:p>
          <a:p>
            <a:pPr>
              <a:buNone/>
            </a:pPr>
            <a:endParaRPr lang="de-DE" sz="2800" dirty="0"/>
          </a:p>
        </p:txBody>
      </p:sp>
      <p:sp>
        <p:nvSpPr>
          <p:cNvPr id="2" name="Datumsplatzhalter 1"/>
          <p:cNvSpPr>
            <a:spLocks noGrp="1"/>
          </p:cNvSpPr>
          <p:nvPr>
            <p:ph type="dt" sz="half" idx="10"/>
          </p:nvPr>
        </p:nvSpPr>
        <p:spPr/>
        <p:txBody>
          <a:bodyPr/>
          <a:lstStyle/>
          <a:p>
            <a:r>
              <a:rPr lang="en-US" altLang="ja-JP" dirty="0"/>
              <a:t>March 2022</a:t>
            </a:r>
          </a:p>
        </p:txBody>
      </p:sp>
      <p:sp>
        <p:nvSpPr>
          <p:cNvPr id="3" name="Fußzeilenplatzhalter 2"/>
          <p:cNvSpPr>
            <a:spLocks noGrp="1"/>
          </p:cNvSpPr>
          <p:nvPr>
            <p:ph type="ftr" sz="quarter" idx="11"/>
          </p:nvPr>
        </p:nvSpPr>
        <p:spPr/>
        <p:txBody>
          <a:bodyPr/>
          <a:lstStyle/>
          <a:p>
            <a:r>
              <a:rPr lang="en-US" altLang="ja-JP" dirty="0"/>
              <a:t>Iwao Hosako (NICT) et. al.</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spTree>
    <p:extLst>
      <p:ext uri="{BB962C8B-B14F-4D97-AF65-F5344CB8AC3E}">
        <p14:creationId xmlns:p14="http://schemas.microsoft.com/office/powerpoint/2010/main" val="404716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Basic ideas and Exceptions</a:t>
            </a:r>
          </a:p>
        </p:txBody>
      </p:sp>
      <p:sp>
        <p:nvSpPr>
          <p:cNvPr id="6" name="Inhaltsplatzhalter 5"/>
          <p:cNvSpPr>
            <a:spLocks noGrp="1"/>
          </p:cNvSpPr>
          <p:nvPr>
            <p:ph idx="1"/>
          </p:nvPr>
        </p:nvSpPr>
        <p:spPr>
          <a:xfrm>
            <a:off x="685800" y="1728941"/>
            <a:ext cx="8192386" cy="4687807"/>
          </a:xfrm>
        </p:spPr>
        <p:txBody>
          <a:bodyPr/>
          <a:lstStyle/>
          <a:p>
            <a:pPr marL="88900" lvl="1" indent="0">
              <a:spcAft>
                <a:spcPts val="0"/>
              </a:spcAft>
              <a:buNone/>
            </a:pPr>
            <a:r>
              <a:rPr lang="en-US" altLang="ja-JP" dirty="0"/>
              <a:t>[Exception-1]</a:t>
            </a:r>
          </a:p>
          <a:p>
            <a:pPr marL="431800" lvl="1" indent="-342900">
              <a:spcAft>
                <a:spcPts val="0"/>
              </a:spcAft>
              <a:buFont typeface="Arial" panose="020B0604020202020204" pitchFamily="34" charset="0"/>
              <a:buChar char="•"/>
            </a:pPr>
            <a:r>
              <a:rPr lang="en-US" altLang="ja-JP" sz="1800" dirty="0"/>
              <a:t>Add a 34.56 GHz-bandwidth channel starting at 252.72 GHz</a:t>
            </a:r>
          </a:p>
          <a:p>
            <a:pPr marL="431800" lvl="1" indent="-342900">
              <a:spcAft>
                <a:spcPts val="0"/>
              </a:spcAft>
              <a:buFont typeface="Arial" panose="020B0604020202020204" pitchFamily="34" charset="0"/>
              <a:buChar char="•"/>
            </a:pPr>
            <a:r>
              <a:rPr lang="en-US" altLang="ja-JP" sz="1800" dirty="0"/>
              <a:t>Therefore, we propose to assign the following five 34.56 GHz-bandwidth channels.</a:t>
            </a:r>
          </a:p>
          <a:p>
            <a:pPr marL="431800" lvl="1" indent="-342900">
              <a:spcAft>
                <a:spcPts val="0"/>
              </a:spcAft>
              <a:buFont typeface="Arial" panose="020B0604020202020204" pitchFamily="34" charset="0"/>
              <a:buChar char="•"/>
            </a:pPr>
            <a:r>
              <a:rPr lang="en-US" altLang="ja-JP" sz="1800" dirty="0"/>
              <a:t>The five channels are 252.72 - 287.28 GHz, 287.28 - 321.84 GHz, 321.84 - 356.40 GHz, 356.40 - 390.96 GHz, and 390.96 - 425.52 GHz.</a:t>
            </a:r>
            <a:br>
              <a:rPr lang="en-US" altLang="ja-JP" sz="1800" dirty="0"/>
            </a:br>
            <a:endParaRPr lang="en-US" altLang="ja-JP" sz="2400" dirty="0"/>
          </a:p>
          <a:p>
            <a:pPr marL="88900" lvl="1" indent="0">
              <a:spcAft>
                <a:spcPts val="0"/>
              </a:spcAft>
              <a:buNone/>
            </a:pPr>
            <a:r>
              <a:rPr lang="en-US" altLang="ja-JP" sz="2400" dirty="0"/>
              <a:t>Reasons</a:t>
            </a:r>
            <a:r>
              <a:rPr lang="ja-JP" altLang="en-US" sz="2400" dirty="0"/>
              <a:t> </a:t>
            </a:r>
            <a:r>
              <a:rPr lang="en-US" altLang="ja-JP" sz="2400" dirty="0"/>
              <a:t>for the exception-1</a:t>
            </a:r>
          </a:p>
          <a:p>
            <a:pPr marL="431800" lvl="1" indent="-342900">
              <a:spcAft>
                <a:spcPts val="0"/>
              </a:spcAft>
              <a:buFont typeface="Arial" panose="020B0604020202020204" pitchFamily="34" charset="0"/>
              <a:buChar char="•"/>
            </a:pPr>
            <a:r>
              <a:rPr lang="en-US" altLang="ja-JP" sz="1800" dirty="0"/>
              <a:t>The 3d standard have not assigned channels having 34.56 GHz bandwidth, which is twice as wide as 17.28 GHz. </a:t>
            </a:r>
          </a:p>
          <a:p>
            <a:pPr marL="431800" lvl="1" indent="-342900">
              <a:spcAft>
                <a:spcPts val="0"/>
              </a:spcAft>
              <a:buFont typeface="Arial" panose="020B0604020202020204" pitchFamily="34" charset="0"/>
              <a:buChar char="•"/>
            </a:pPr>
            <a:r>
              <a:rPr lang="en-US" altLang="ja-JP" sz="1800" dirty="0"/>
              <a:t>Furthermore, a bandwidth of 34.56 GHz is suitable for realizing a 50 Gbps transmission rate by QPSK. </a:t>
            </a:r>
          </a:p>
          <a:p>
            <a:pPr marL="431800" lvl="1" indent="-342900">
              <a:spcAft>
                <a:spcPts val="0"/>
              </a:spcAft>
              <a:buFont typeface="Arial" panose="020B0604020202020204" pitchFamily="34" charset="0"/>
              <a:buChar char="•"/>
            </a:pPr>
            <a:r>
              <a:rPr lang="en-US" altLang="ja-JP" sz="1800" dirty="0"/>
              <a:t>A 50 Gbps transmission rate is required for one of the specifications for 8K video transmission (8K60P). </a:t>
            </a:r>
          </a:p>
          <a:p>
            <a:pPr marL="371475" lvl="1" indent="-171450">
              <a:buNone/>
            </a:pPr>
            <a:endParaRPr lang="de-DE" dirty="0"/>
          </a:p>
          <a:p>
            <a:pPr lvl="1">
              <a:buNone/>
            </a:pPr>
            <a:endParaRPr lang="de-DE" dirty="0">
              <a:ea typeface="Times New Roman"/>
            </a:endParaRPr>
          </a:p>
          <a:p>
            <a:pPr>
              <a:buNone/>
            </a:pPr>
            <a:endParaRPr lang="de-DE" sz="2800" dirty="0"/>
          </a:p>
        </p:txBody>
      </p:sp>
      <p:sp>
        <p:nvSpPr>
          <p:cNvPr id="2" name="Datumsplatzhalter 1"/>
          <p:cNvSpPr>
            <a:spLocks noGrp="1"/>
          </p:cNvSpPr>
          <p:nvPr>
            <p:ph type="dt" sz="half" idx="10"/>
          </p:nvPr>
        </p:nvSpPr>
        <p:spPr/>
        <p:txBody>
          <a:bodyPr/>
          <a:lstStyle/>
          <a:p>
            <a:r>
              <a:rPr lang="en-US" altLang="ja-JP" dirty="0"/>
              <a:t>March 2022</a:t>
            </a:r>
          </a:p>
        </p:txBody>
      </p:sp>
      <p:sp>
        <p:nvSpPr>
          <p:cNvPr id="3" name="Fußzeilenplatzhalter 2"/>
          <p:cNvSpPr>
            <a:spLocks noGrp="1"/>
          </p:cNvSpPr>
          <p:nvPr>
            <p:ph type="ftr" sz="quarter" idx="11"/>
          </p:nvPr>
        </p:nvSpPr>
        <p:spPr/>
        <p:txBody>
          <a:bodyPr/>
          <a:lstStyle/>
          <a:p>
            <a:r>
              <a:rPr lang="en-US" altLang="ja-JP" dirty="0"/>
              <a:t>Iwao Hosako (NICT) et. al.</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a:t>
            </a:fld>
            <a:endParaRPr lang="en-US"/>
          </a:p>
        </p:txBody>
      </p:sp>
    </p:spTree>
    <p:extLst>
      <p:ext uri="{BB962C8B-B14F-4D97-AF65-F5344CB8AC3E}">
        <p14:creationId xmlns:p14="http://schemas.microsoft.com/office/powerpoint/2010/main" val="3105758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Basic ideas and Exceptions</a:t>
            </a:r>
          </a:p>
        </p:txBody>
      </p:sp>
      <p:sp>
        <p:nvSpPr>
          <p:cNvPr id="6" name="Inhaltsplatzhalter 5"/>
          <p:cNvSpPr>
            <a:spLocks noGrp="1"/>
          </p:cNvSpPr>
          <p:nvPr>
            <p:ph idx="1"/>
          </p:nvPr>
        </p:nvSpPr>
        <p:spPr>
          <a:xfrm>
            <a:off x="685800" y="1728941"/>
            <a:ext cx="8192386" cy="4687807"/>
          </a:xfrm>
        </p:spPr>
        <p:txBody>
          <a:bodyPr/>
          <a:lstStyle/>
          <a:p>
            <a:pPr marL="88900" lvl="1" indent="0">
              <a:spcAft>
                <a:spcPts val="0"/>
              </a:spcAft>
              <a:buNone/>
            </a:pPr>
            <a:r>
              <a:rPr lang="en-US" altLang="ja-JP" dirty="0"/>
              <a:t>[Exception-2]</a:t>
            </a:r>
          </a:p>
          <a:p>
            <a:pPr marL="431800" lvl="1" indent="-342900">
              <a:spcAft>
                <a:spcPts val="0"/>
              </a:spcAft>
              <a:buFont typeface="Arial" panose="020B0604020202020204" pitchFamily="34" charset="0"/>
              <a:buChar char="•"/>
            </a:pPr>
            <a:r>
              <a:rPr lang="en-US" altLang="ja-JP" sz="1800" dirty="0"/>
              <a:t>Remove a 69.12 GHz-bandwidth channel starting at 321.84 GHz</a:t>
            </a:r>
          </a:p>
          <a:p>
            <a:pPr marL="431800" lvl="1" indent="-342900">
              <a:spcAft>
                <a:spcPts val="0"/>
              </a:spcAft>
              <a:buFont typeface="Arial" panose="020B0604020202020204" pitchFamily="34" charset="0"/>
              <a:buChar char="•"/>
            </a:pPr>
            <a:r>
              <a:rPr lang="en-US" altLang="ja-JP" sz="1800" dirty="0"/>
              <a:t>Add a 69.12 GHz-bandwidth channel starting at 356.40 GHz</a:t>
            </a:r>
          </a:p>
          <a:p>
            <a:pPr marL="88900" lvl="1" indent="0">
              <a:spcAft>
                <a:spcPts val="0"/>
              </a:spcAft>
              <a:buNone/>
            </a:pPr>
            <a:br>
              <a:rPr lang="en-US" altLang="ja-JP" sz="1800" dirty="0"/>
            </a:br>
            <a:endParaRPr lang="en-US" altLang="ja-JP" sz="2400" dirty="0"/>
          </a:p>
          <a:p>
            <a:pPr marL="88900" lvl="1" indent="0">
              <a:spcAft>
                <a:spcPts val="0"/>
              </a:spcAft>
              <a:buNone/>
            </a:pPr>
            <a:r>
              <a:rPr lang="en-US" altLang="ja-JP" sz="2400" dirty="0"/>
              <a:t>Reasons</a:t>
            </a:r>
            <a:r>
              <a:rPr lang="ja-JP" altLang="en-US" sz="2400" dirty="0"/>
              <a:t> </a:t>
            </a:r>
            <a:r>
              <a:rPr lang="en-US" altLang="ja-JP" sz="2400" dirty="0"/>
              <a:t>for the exception-2</a:t>
            </a:r>
          </a:p>
          <a:p>
            <a:pPr marL="431800" lvl="1" indent="-342900">
              <a:spcAft>
                <a:spcPts val="0"/>
              </a:spcAft>
              <a:buFont typeface="Arial" panose="020B0604020202020204" pitchFamily="34" charset="0"/>
              <a:buChar char="•"/>
            </a:pPr>
            <a:r>
              <a:rPr lang="en-US" altLang="ja-JP" sz="1800" dirty="0"/>
              <a:t>The 69.12 GHz-bandwidth channels starting at 321.84 GHz overlap with the bands not identified for LMS and FS in WRC19.</a:t>
            </a:r>
          </a:p>
          <a:p>
            <a:pPr marL="431800" lvl="1" indent="-342900">
              <a:spcAft>
                <a:spcPts val="0"/>
              </a:spcAft>
              <a:buFont typeface="Arial" panose="020B0604020202020204" pitchFamily="34" charset="0"/>
              <a:buChar char="•"/>
            </a:pPr>
            <a:r>
              <a:rPr lang="en-US" altLang="ja-JP" sz="1800" dirty="0"/>
              <a:t>In WRC19, 94 GHz width from 356-450 GHz was identified for LSM and FS.</a:t>
            </a:r>
            <a:r>
              <a:rPr lang="ja-JP" altLang="en-US" sz="1800" dirty="0"/>
              <a:t> </a:t>
            </a:r>
            <a:r>
              <a:rPr lang="en-US" altLang="ja-JP" sz="1800" dirty="0"/>
              <a:t>Therefore, a 69.12 GHz-bandwidth channel can be configured in it.</a:t>
            </a:r>
          </a:p>
          <a:p>
            <a:pPr marL="431800" lvl="1" indent="-342900">
              <a:spcAft>
                <a:spcPts val="0"/>
              </a:spcAft>
              <a:buFont typeface="Arial" panose="020B0604020202020204" pitchFamily="34" charset="0"/>
              <a:buChar char="•"/>
            </a:pPr>
            <a:r>
              <a:rPr lang="en-US" altLang="ja-JP" sz="1800" dirty="0"/>
              <a:t>At 356.40 GHz, the channel ends are all aligned except for the 69.12 GHz-bandwidth channel.</a:t>
            </a:r>
            <a:endParaRPr lang="de-DE" altLang="ja-JP" sz="1800" dirty="0"/>
          </a:p>
        </p:txBody>
      </p:sp>
      <p:sp>
        <p:nvSpPr>
          <p:cNvPr id="2" name="Datumsplatzhalter 1"/>
          <p:cNvSpPr>
            <a:spLocks noGrp="1"/>
          </p:cNvSpPr>
          <p:nvPr>
            <p:ph type="dt" sz="half" idx="10"/>
          </p:nvPr>
        </p:nvSpPr>
        <p:spPr/>
        <p:txBody>
          <a:bodyPr/>
          <a:lstStyle/>
          <a:p>
            <a:r>
              <a:rPr lang="en-US" altLang="ja-JP" dirty="0"/>
              <a:t>March 2022</a:t>
            </a:r>
          </a:p>
        </p:txBody>
      </p:sp>
      <p:sp>
        <p:nvSpPr>
          <p:cNvPr id="3" name="Fußzeilenplatzhalter 2"/>
          <p:cNvSpPr>
            <a:spLocks noGrp="1"/>
          </p:cNvSpPr>
          <p:nvPr>
            <p:ph type="ftr" sz="quarter" idx="11"/>
          </p:nvPr>
        </p:nvSpPr>
        <p:spPr/>
        <p:txBody>
          <a:bodyPr/>
          <a:lstStyle/>
          <a:p>
            <a:r>
              <a:rPr lang="en-US" altLang="ja-JP" dirty="0"/>
              <a:t>Iwao Hosako (NICT) et. al.</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7</a:t>
            </a:fld>
            <a:endParaRPr lang="en-US"/>
          </a:p>
        </p:txBody>
      </p:sp>
    </p:spTree>
    <p:extLst>
      <p:ext uri="{BB962C8B-B14F-4D97-AF65-F5344CB8AC3E}">
        <p14:creationId xmlns:p14="http://schemas.microsoft.com/office/powerpoint/2010/main" val="1523510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Re-numbering of Channel IDs</a:t>
            </a:r>
          </a:p>
        </p:txBody>
      </p:sp>
      <p:sp>
        <p:nvSpPr>
          <p:cNvPr id="6" name="Inhaltsplatzhalter 5"/>
          <p:cNvSpPr>
            <a:spLocks noGrp="1"/>
          </p:cNvSpPr>
          <p:nvPr>
            <p:ph idx="1"/>
          </p:nvPr>
        </p:nvSpPr>
        <p:spPr>
          <a:xfrm>
            <a:off x="685800" y="1728942"/>
            <a:ext cx="8138532" cy="4114800"/>
          </a:xfrm>
        </p:spPr>
        <p:txBody>
          <a:bodyPr/>
          <a:lstStyle/>
          <a:p>
            <a:pPr marL="88900" lvl="1" indent="0">
              <a:spcAft>
                <a:spcPts val="0"/>
              </a:spcAft>
              <a:buNone/>
            </a:pPr>
            <a:r>
              <a:rPr lang="en-US" altLang="ja-JP" dirty="0">
                <a:ea typeface="Times New Roman"/>
              </a:rPr>
              <a:t>[Same content as shown in Basic Ideas]</a:t>
            </a:r>
          </a:p>
          <a:p>
            <a:pPr marL="431800" lvl="1" indent="-342900">
              <a:spcAft>
                <a:spcPts val="0"/>
              </a:spcAft>
              <a:buFont typeface="Arial" panose="020B0604020202020204" pitchFamily="34" charset="0"/>
              <a:buChar char="•"/>
            </a:pPr>
            <a:endParaRPr lang="en-US" altLang="ja-JP" sz="1800" dirty="0"/>
          </a:p>
          <a:p>
            <a:pPr marL="431800" lvl="1" indent="-342900">
              <a:spcAft>
                <a:spcPts val="0"/>
              </a:spcAft>
              <a:buFont typeface="Arial" panose="020B0604020202020204" pitchFamily="34" charset="0"/>
              <a:buChar char="•"/>
            </a:pPr>
            <a:r>
              <a:rPr lang="en-US" altLang="ja-JP" sz="1800" dirty="0"/>
              <a:t>The channel ID in the 3d channel plan will not change.</a:t>
            </a:r>
            <a:r>
              <a:rPr lang="ja-JP" altLang="en-US" sz="1800" dirty="0"/>
              <a:t> </a:t>
            </a:r>
            <a:endParaRPr lang="en-US" altLang="ja-JP" sz="1800" dirty="0"/>
          </a:p>
          <a:p>
            <a:pPr marL="431800" lvl="1" indent="-342900">
              <a:spcAft>
                <a:spcPts val="0"/>
              </a:spcAft>
              <a:buFont typeface="Arial" panose="020B0604020202020204" pitchFamily="34" charset="0"/>
              <a:buChar char="•"/>
            </a:pPr>
            <a:endParaRPr lang="en-US" altLang="ja-JP" sz="1800" dirty="0"/>
          </a:p>
          <a:p>
            <a:pPr marL="431800" lvl="1" indent="-342900">
              <a:spcAft>
                <a:spcPts val="0"/>
              </a:spcAft>
              <a:buFont typeface="Arial" panose="020B0604020202020204" pitchFamily="34" charset="0"/>
              <a:buChar char="•"/>
            </a:pPr>
            <a:r>
              <a:rPr lang="en-US" altLang="ja-JP" sz="1800" dirty="0"/>
              <a:t>Newly added channels are assigned a new ID in order of narrowest bandwidth and lowest center frequency.</a:t>
            </a:r>
          </a:p>
          <a:p>
            <a:pPr marL="431800" lvl="1" indent="-342900">
              <a:spcAft>
                <a:spcPts val="0"/>
              </a:spcAft>
              <a:buFont typeface="Arial" panose="020B0604020202020204" pitchFamily="34" charset="0"/>
              <a:buChar char="•"/>
            </a:pPr>
            <a:endParaRPr lang="de-DE" dirty="0"/>
          </a:p>
          <a:p>
            <a:pPr lvl="1">
              <a:buNone/>
            </a:pPr>
            <a:endParaRPr lang="de-DE" dirty="0">
              <a:ea typeface="Times New Roman"/>
            </a:endParaRPr>
          </a:p>
          <a:p>
            <a:pPr>
              <a:buNone/>
            </a:pPr>
            <a:endParaRPr lang="de-DE" sz="2800" dirty="0"/>
          </a:p>
        </p:txBody>
      </p:sp>
      <p:sp>
        <p:nvSpPr>
          <p:cNvPr id="2" name="Datumsplatzhalter 1"/>
          <p:cNvSpPr>
            <a:spLocks noGrp="1"/>
          </p:cNvSpPr>
          <p:nvPr>
            <p:ph type="dt" sz="half" idx="10"/>
          </p:nvPr>
        </p:nvSpPr>
        <p:spPr/>
        <p:txBody>
          <a:bodyPr/>
          <a:lstStyle/>
          <a:p>
            <a:r>
              <a:rPr lang="en-US" altLang="ja-JP" dirty="0"/>
              <a:t>March 2022</a:t>
            </a:r>
          </a:p>
        </p:txBody>
      </p:sp>
      <p:sp>
        <p:nvSpPr>
          <p:cNvPr id="3" name="Fußzeilenplatzhalter 2"/>
          <p:cNvSpPr>
            <a:spLocks noGrp="1"/>
          </p:cNvSpPr>
          <p:nvPr>
            <p:ph type="ftr" sz="quarter" idx="11"/>
          </p:nvPr>
        </p:nvSpPr>
        <p:spPr/>
        <p:txBody>
          <a:bodyPr/>
          <a:lstStyle/>
          <a:p>
            <a:r>
              <a:rPr lang="en-US" altLang="ja-JP" dirty="0"/>
              <a:t>Iwao Hosako (NICT) et. al.</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8</a:t>
            </a:fld>
            <a:endParaRPr lang="en-US"/>
          </a:p>
        </p:txBody>
      </p:sp>
    </p:spTree>
    <p:extLst>
      <p:ext uri="{BB962C8B-B14F-4D97-AF65-F5344CB8AC3E}">
        <p14:creationId xmlns:p14="http://schemas.microsoft.com/office/powerpoint/2010/main" val="232142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AA477CD5-1A7F-4E58-99F5-20707743D172}"/>
              </a:ext>
            </a:extLst>
          </p:cNvPr>
          <p:cNvSpPr>
            <a:spLocks noGrp="1"/>
          </p:cNvSpPr>
          <p:nvPr>
            <p:ph type="dt" sz="half" idx="10"/>
          </p:nvPr>
        </p:nvSpPr>
        <p:spPr/>
        <p:txBody>
          <a:bodyPr/>
          <a:lstStyle/>
          <a:p>
            <a:r>
              <a:rPr lang="en-US" altLang="ja-JP"/>
              <a:t>March 2022</a:t>
            </a:r>
            <a:endParaRPr lang="en-US" altLang="ja-JP" dirty="0"/>
          </a:p>
        </p:txBody>
      </p:sp>
      <p:sp>
        <p:nvSpPr>
          <p:cNvPr id="5" name="フッター プレースホルダー 4">
            <a:extLst>
              <a:ext uri="{FF2B5EF4-FFF2-40B4-BE49-F238E27FC236}">
                <a16:creationId xmlns:a16="http://schemas.microsoft.com/office/drawing/2014/main" id="{B6F96155-9C6C-4BC7-B5CC-23CB0AF004D9}"/>
              </a:ext>
            </a:extLst>
          </p:cNvPr>
          <p:cNvSpPr>
            <a:spLocks noGrp="1"/>
          </p:cNvSpPr>
          <p:nvPr>
            <p:ph type="ftr" sz="quarter" idx="11"/>
          </p:nvPr>
        </p:nvSpPr>
        <p:spPr/>
        <p:txBody>
          <a:bodyPr/>
          <a:lstStyle/>
          <a:p>
            <a:r>
              <a:rPr lang="en-US" altLang="ja-JP" dirty="0"/>
              <a:t>Iwao Hosako (NICT) et. al</a:t>
            </a:r>
            <a:endParaRPr lang="en-US" dirty="0"/>
          </a:p>
        </p:txBody>
      </p:sp>
      <p:sp>
        <p:nvSpPr>
          <p:cNvPr id="6" name="スライド番号プレースホルダー 5">
            <a:extLst>
              <a:ext uri="{FF2B5EF4-FFF2-40B4-BE49-F238E27FC236}">
                <a16:creationId xmlns:a16="http://schemas.microsoft.com/office/drawing/2014/main" id="{AF664F86-0D29-404E-B820-A3278D79922E}"/>
              </a:ext>
            </a:extLst>
          </p:cNvPr>
          <p:cNvSpPr>
            <a:spLocks noGrp="1"/>
          </p:cNvSpPr>
          <p:nvPr>
            <p:ph type="sldNum" sz="quarter" idx="12"/>
          </p:nvPr>
        </p:nvSpPr>
        <p:spPr/>
        <p:txBody>
          <a:bodyPr/>
          <a:lstStyle/>
          <a:p>
            <a:r>
              <a:rPr lang="en-US"/>
              <a:t>Slide </a:t>
            </a:r>
            <a:fld id="{D8E7F6C2-DF2F-4116-8D71-DCDEFB590920}" type="slidenum">
              <a:rPr lang="en-US" smtClean="0"/>
              <a:pPr/>
              <a:t>9</a:t>
            </a:fld>
            <a:endParaRPr lang="en-US"/>
          </a:p>
        </p:txBody>
      </p:sp>
      <p:pic>
        <p:nvPicPr>
          <p:cNvPr id="10" name="図 9">
            <a:extLst>
              <a:ext uri="{FF2B5EF4-FFF2-40B4-BE49-F238E27FC236}">
                <a16:creationId xmlns:a16="http://schemas.microsoft.com/office/drawing/2014/main" id="{BD9195B6-19D0-4A93-BB49-2FF52595B8E3}"/>
              </a:ext>
            </a:extLst>
          </p:cNvPr>
          <p:cNvPicPr>
            <a:picLocks noChangeAspect="1"/>
          </p:cNvPicPr>
          <p:nvPr/>
        </p:nvPicPr>
        <p:blipFill>
          <a:blip r:embed="rId2"/>
          <a:stretch>
            <a:fillRect/>
          </a:stretch>
        </p:blipFill>
        <p:spPr>
          <a:xfrm>
            <a:off x="3336633" y="700051"/>
            <a:ext cx="2670738" cy="4911980"/>
          </a:xfrm>
          <a:prstGeom prst="rect">
            <a:avLst/>
          </a:prstGeom>
        </p:spPr>
      </p:pic>
      <p:pic>
        <p:nvPicPr>
          <p:cNvPr id="12" name="図 11">
            <a:extLst>
              <a:ext uri="{FF2B5EF4-FFF2-40B4-BE49-F238E27FC236}">
                <a16:creationId xmlns:a16="http://schemas.microsoft.com/office/drawing/2014/main" id="{2D695A65-8273-4995-BE7E-112974F1391B}"/>
              </a:ext>
            </a:extLst>
          </p:cNvPr>
          <p:cNvPicPr>
            <a:picLocks noChangeAspect="1"/>
          </p:cNvPicPr>
          <p:nvPr/>
        </p:nvPicPr>
        <p:blipFill>
          <a:blip r:embed="rId3"/>
          <a:stretch>
            <a:fillRect/>
          </a:stretch>
        </p:blipFill>
        <p:spPr>
          <a:xfrm>
            <a:off x="347916" y="700051"/>
            <a:ext cx="2798688" cy="5727330"/>
          </a:xfrm>
          <a:prstGeom prst="rect">
            <a:avLst/>
          </a:prstGeom>
        </p:spPr>
      </p:pic>
      <p:sp>
        <p:nvSpPr>
          <p:cNvPr id="13" name="Inhaltsplatzhalter 5">
            <a:extLst>
              <a:ext uri="{FF2B5EF4-FFF2-40B4-BE49-F238E27FC236}">
                <a16:creationId xmlns:a16="http://schemas.microsoft.com/office/drawing/2014/main" id="{D569618E-C72B-4844-87DD-EC4E7B6994CE}"/>
              </a:ext>
            </a:extLst>
          </p:cNvPr>
          <p:cNvSpPr txBox="1">
            <a:spLocks/>
          </p:cNvSpPr>
          <p:nvPr/>
        </p:nvSpPr>
        <p:spPr>
          <a:xfrm>
            <a:off x="6086059" y="649737"/>
            <a:ext cx="2524541" cy="4114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88900" lvl="1" indent="0">
              <a:spcAft>
                <a:spcPts val="0"/>
              </a:spcAft>
              <a:buFontTx/>
              <a:buNone/>
            </a:pPr>
            <a:r>
              <a:rPr lang="en-US" altLang="ja-JP" sz="1400" kern="0" dirty="0">
                <a:ea typeface="Times New Roman"/>
              </a:rPr>
              <a:t>[Proposed channel plan (excluding 69.12GHz width)]</a:t>
            </a:r>
          </a:p>
          <a:p>
            <a:pPr marL="431800" lvl="1" indent="-342900">
              <a:spcAft>
                <a:spcPts val="0"/>
              </a:spcAft>
              <a:buFont typeface="Arial" panose="020B0604020202020204" pitchFamily="34" charset="0"/>
              <a:buChar char="•"/>
            </a:pPr>
            <a:endParaRPr lang="en-US" altLang="ja-JP" sz="1400" kern="0" dirty="0"/>
          </a:p>
          <a:p>
            <a:pPr marL="431800" lvl="1" indent="-342900">
              <a:spcAft>
                <a:spcPts val="0"/>
              </a:spcAft>
              <a:buFont typeface="Arial" panose="020B0604020202020204" pitchFamily="34" charset="0"/>
              <a:buChar char="•"/>
            </a:pPr>
            <a:r>
              <a:rPr lang="en-US" altLang="ja-JP" sz="1400" kern="0" dirty="0"/>
              <a:t>Blue color indicates areas identified as LSM and FS in WRC19.</a:t>
            </a:r>
          </a:p>
          <a:p>
            <a:pPr marL="431800" lvl="1" indent="-342900">
              <a:spcAft>
                <a:spcPts val="0"/>
              </a:spcAft>
              <a:buFont typeface="Arial" panose="020B0604020202020204" pitchFamily="34" charset="0"/>
              <a:buChar char="•"/>
            </a:pPr>
            <a:r>
              <a:rPr lang="en-US" altLang="ja-JP" sz="1400" kern="0" dirty="0"/>
              <a:t>Pink indicates areas not identified in WRC19 for LSM and FS and the associated affected channels.</a:t>
            </a:r>
          </a:p>
          <a:p>
            <a:pPr marL="431800" lvl="1" indent="-342900">
              <a:spcAft>
                <a:spcPts val="0"/>
              </a:spcAft>
              <a:buFont typeface="Arial" panose="020B0604020202020204" pitchFamily="34" charset="0"/>
              <a:buChar char="•"/>
            </a:pPr>
            <a:r>
              <a:rPr lang="en-US" altLang="ja-JP" sz="1400" kern="0" dirty="0"/>
              <a:t>Blue-gray indicates the newly proposed 34.56 GHz channels.</a:t>
            </a:r>
            <a:endParaRPr lang="de-DE" kern="0" dirty="0"/>
          </a:p>
          <a:p>
            <a:pPr lvl="1">
              <a:buFontTx/>
              <a:buNone/>
            </a:pPr>
            <a:endParaRPr lang="de-DE" kern="0" dirty="0">
              <a:ea typeface="Times New Roman"/>
            </a:endParaRPr>
          </a:p>
          <a:p>
            <a:pPr>
              <a:buFontTx/>
              <a:buNone/>
            </a:pPr>
            <a:endParaRPr lang="de-DE" sz="2800" kern="0" dirty="0"/>
          </a:p>
        </p:txBody>
      </p:sp>
    </p:spTree>
    <p:extLst>
      <p:ext uri="{BB962C8B-B14F-4D97-AF65-F5344CB8AC3E}">
        <p14:creationId xmlns:p14="http://schemas.microsoft.com/office/powerpoint/2010/main" val="2379592503"/>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5669</TotalTime>
  <Words>912</Words>
  <Application>Microsoft Office PowerPoint</Application>
  <PresentationFormat>画面に合わせる (4:3)</PresentationFormat>
  <Paragraphs>94</Paragraphs>
  <Slides>9</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9</vt:i4>
      </vt:variant>
    </vt:vector>
  </HeadingPairs>
  <TitlesOfParts>
    <vt:vector size="12" baseType="lpstr">
      <vt:lpstr>Arial</vt:lpstr>
      <vt:lpstr>Times New Roman</vt:lpstr>
      <vt:lpstr>IEEE-P802_15</vt:lpstr>
      <vt:lpstr>PowerPoint プレゼンテーション</vt:lpstr>
      <vt:lpstr>Proposal of channel plans of terahertz radio after WRC19</vt:lpstr>
      <vt:lpstr>Agenda</vt:lpstr>
      <vt:lpstr>Background: Frequency Band Extension</vt:lpstr>
      <vt:lpstr>Basic ideas and exceptions</vt:lpstr>
      <vt:lpstr>Basic ideas and Exceptions</vt:lpstr>
      <vt:lpstr>Basic ideas and Exceptions</vt:lpstr>
      <vt:lpstr>Re-numbering of Channel IDs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Hosako Iwao</cp:lastModifiedBy>
  <cp:revision>231</cp:revision>
  <cp:lastPrinted>1998-02-10T13:28:06Z</cp:lastPrinted>
  <dcterms:created xsi:type="dcterms:W3CDTF">2012-11-14T22:04:21Z</dcterms:created>
  <dcterms:modified xsi:type="dcterms:W3CDTF">2022-03-14T01:51:46Z</dcterms:modified>
</cp:coreProperties>
</file>