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60" r:id="rId3"/>
    <p:sldId id="269" r:id="rId4"/>
    <p:sldId id="270" r:id="rId5"/>
    <p:sldId id="273" r:id="rId6"/>
    <p:sldId id="268" r:id="rId7"/>
    <p:sldId id="272" r:id="rId8"/>
    <p:sldId id="274" r:id="rId9"/>
    <p:sldId id="275" r:id="rId10"/>
    <p:sldId id="271" r:id="rId11"/>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DA54"/>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8" autoAdjust="0"/>
    <p:restoredTop sz="94686" autoAdjust="0"/>
  </p:normalViewPr>
  <p:slideViewPr>
    <p:cSldViewPr snapToGrid="0">
      <p:cViewPr varScale="1">
        <p:scale>
          <a:sx n="142" d="100"/>
          <a:sy n="142" d="100"/>
        </p:scale>
        <p:origin x="1974" y="114"/>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p:nvPr>
        </p:nvSpPr>
        <p:spPr/>
        <p:txBody>
          <a:bodyPr/>
          <a:lstStyle/>
          <a:p>
            <a:r>
              <a:rPr lang="en-US"/>
              <a:t>doc.: IEEE 802.15-&lt;doc#&gt;</a:t>
            </a:r>
          </a:p>
        </p:txBody>
      </p:sp>
      <p:sp>
        <p:nvSpPr>
          <p:cNvPr id="5" name="日付プレースホルダー 4"/>
          <p:cNvSpPr>
            <a:spLocks noGrp="1"/>
          </p:cNvSpPr>
          <p:nvPr>
            <p:ph type="dt" idx="1"/>
          </p:nvPr>
        </p:nvSpPr>
        <p:spPr/>
        <p:txBody>
          <a:bodyPr/>
          <a:lstStyle/>
          <a:p>
            <a:r>
              <a:rPr lang="en-US"/>
              <a:t>&lt;month year&gt;</a:t>
            </a:r>
          </a:p>
        </p:txBody>
      </p:sp>
      <p:sp>
        <p:nvSpPr>
          <p:cNvPr id="6" name="フッター プレースホルダー 5"/>
          <p:cNvSpPr>
            <a:spLocks noGrp="1"/>
          </p:cNvSpPr>
          <p:nvPr>
            <p:ph type="ftr" sz="quarter" idx="4"/>
          </p:nvPr>
        </p:nvSpPr>
        <p:spPr/>
        <p:txBody>
          <a:bodyPr/>
          <a:lstStyle/>
          <a:p>
            <a:pPr lvl="4"/>
            <a:r>
              <a:rPr lang="en-US"/>
              <a:t>&lt;author&gt;, &lt;company&gt;</a:t>
            </a:r>
          </a:p>
        </p:txBody>
      </p:sp>
      <p:sp>
        <p:nvSpPr>
          <p:cNvPr id="7" name="スライド番号プレースホルダー 6"/>
          <p:cNvSpPr>
            <a:spLocks noGrp="1"/>
          </p:cNvSpPr>
          <p:nvPr>
            <p:ph type="sldNum" sz="quarter" idx="5"/>
          </p:nvPr>
        </p:nvSpPr>
        <p:spPr/>
        <p:txBody>
          <a:bodyPr/>
          <a:lstStyle/>
          <a:p>
            <a:r>
              <a:rPr lang="en-US"/>
              <a:t>Page </a:t>
            </a:r>
            <a:fld id="{1E6C07B4-BB24-438D-87A0-B79A0C0B63CB}" type="slidenum">
              <a:rPr lang="en-US" smtClean="0"/>
              <a:pPr/>
              <a:t>6</a:t>
            </a:fld>
            <a:endParaRPr lang="en-US"/>
          </a:p>
        </p:txBody>
      </p:sp>
    </p:spTree>
    <p:extLst>
      <p:ext uri="{BB962C8B-B14F-4D97-AF65-F5344CB8AC3E}">
        <p14:creationId xmlns:p14="http://schemas.microsoft.com/office/powerpoint/2010/main" val="28480921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a:t>March 2022</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a:t>March 2013</a:t>
            </a:r>
          </a:p>
        </p:txBody>
      </p:sp>
      <p:sp>
        <p:nvSpPr>
          <p:cNvPr id="3" name="Fußzeilenplatzhalter 2"/>
          <p:cNvSpPr>
            <a:spLocks noGrp="1"/>
          </p:cNvSpPr>
          <p:nvPr>
            <p:ph type="ftr" sz="quarter" idx="11"/>
          </p:nvPr>
        </p:nvSpPr>
        <p:spPr/>
        <p:txBody>
          <a:bodyPr/>
          <a:lstStyle>
            <a:lvl1pPr>
              <a:defRPr/>
            </a:lvl1pPr>
          </a:lstStyle>
          <a:p>
            <a:r>
              <a:rPr lang="en-US" dirty="0"/>
              <a:t>Thomas Kürner, TU Braunschweig</a:t>
            </a:r>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a:t>Titelmasterformat durch Klicken bearbeiten</a:t>
            </a:r>
            <a:endParaRPr 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a:t>March 2022</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a:t>Thomas Kürner (TU Braunschweig) et. al.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802.15-22-</a:t>
            </a:r>
            <a:r>
              <a:rPr lang="en-US" altLang="ja-JP" sz="1400" b="1" dirty="0"/>
              <a:t>0116</a:t>
            </a:r>
            <a:r>
              <a:rPr lang="en-US" sz="1400" b="1" dirty="0"/>
              <a:t>-00-0thz-sc_draft_channel_plan_for_500ghz_fws</a:t>
            </a: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7"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png"/><Relationship Id="rId5" Type="http://schemas.openxmlformats.org/officeDocument/2006/relationships/image" Target="../media/image1.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nict.go.jp/publication/shuppan/kihou-journal/journal-vol55no1/07-04.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a:t>March 2022</a:t>
            </a:r>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a:solidFill>
                  <a:schemeClr val="tx2"/>
                </a:solidFill>
                <a:effectLst>
                  <a:outerShdw blurRad="38100" dist="38100" dir="2700000" algn="tl">
                    <a:srgbClr val="C0C0C0"/>
                  </a:outerShdw>
                </a:effectLst>
              </a:rPr>
              <a:t>Speciality</a:t>
            </a:r>
            <a:r>
              <a:rPr lang="en-US" sz="1800" b="1" u="sng" dirty="0">
                <a:solidFill>
                  <a:schemeClr val="tx2"/>
                </a:solidFill>
                <a:effectLst>
                  <a:outerShdw blurRad="38100" dist="38100" dir="2700000" algn="tl">
                    <a:srgbClr val="C0C0C0"/>
                  </a:outerShdw>
                </a:effectLst>
              </a:rPr>
              <a:t> Networks (WSN)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b="1">
                <a:solidFill>
                  <a:schemeClr val="tx2"/>
                </a:solidFill>
              </a:rPr>
              <a:t>:</a:t>
            </a:r>
            <a:r>
              <a:rPr lang="en-US" sz="1600">
                <a:solidFill>
                  <a:schemeClr val="tx2"/>
                </a:solidFill>
              </a:rPr>
              <a:t> Draft channel </a:t>
            </a:r>
            <a:r>
              <a:rPr lang="en-US" sz="1600" dirty="0">
                <a:solidFill>
                  <a:schemeClr val="tx2"/>
                </a:solidFill>
              </a:rPr>
              <a:t>plan of 500-GHz fixed wireless system</a:t>
            </a:r>
          </a:p>
          <a:p>
            <a:r>
              <a:rPr lang="en-US" sz="1600" b="1" dirty="0">
                <a:solidFill>
                  <a:schemeClr val="tx2"/>
                </a:solidFill>
              </a:rPr>
              <a:t>Date Submitted: </a:t>
            </a:r>
            <a:r>
              <a:rPr lang="en-US" sz="1600" dirty="0">
                <a:solidFill>
                  <a:schemeClr val="tx2"/>
                </a:solidFill>
              </a:rPr>
              <a:t>xx March 2022</a:t>
            </a:r>
          </a:p>
          <a:p>
            <a:r>
              <a:rPr lang="en-US" sz="1600" b="1" dirty="0">
                <a:solidFill>
                  <a:schemeClr val="tx2"/>
                </a:solidFill>
              </a:rPr>
              <a:t>Source:</a:t>
            </a:r>
            <a:r>
              <a:rPr lang="en-US" sz="1600" dirty="0">
                <a:solidFill>
                  <a:schemeClr val="tx2"/>
                </a:solidFill>
              </a:rPr>
              <a:t> Atsushi KANNO, NICT, Japan</a:t>
            </a:r>
          </a:p>
          <a:p>
            <a:r>
              <a:rPr lang="en-US" sz="1600" dirty="0">
                <a:solidFill>
                  <a:schemeClr val="tx2"/>
                </a:solidFill>
              </a:rPr>
              <a:t>              Nobuhiko SHIBAGAKI and Kenichi KASHIMA, Hitachi Kokusai Electric Inc.</a:t>
            </a:r>
          </a:p>
          <a:p>
            <a:r>
              <a:rPr lang="en-US" sz="1600" dirty="0">
                <a:solidFill>
                  <a:schemeClr val="tx2"/>
                </a:solidFill>
              </a:rPr>
              <a:t>Address 4-2-1 </a:t>
            </a:r>
            <a:r>
              <a:rPr lang="en-US" sz="1600" dirty="0" err="1">
                <a:solidFill>
                  <a:schemeClr val="tx2"/>
                </a:solidFill>
              </a:rPr>
              <a:t>Nukui-kitamachi</a:t>
            </a:r>
            <a:r>
              <a:rPr lang="en-US" sz="1600" dirty="0">
                <a:solidFill>
                  <a:schemeClr val="tx2"/>
                </a:solidFill>
              </a:rPr>
              <a:t>, Koganei, Tokyo, 184-8795, Japan</a:t>
            </a:r>
          </a:p>
          <a:p>
            <a:r>
              <a:rPr lang="en-US" sz="1600" dirty="0">
                <a:solidFill>
                  <a:schemeClr val="tx2"/>
                </a:solidFill>
              </a:rPr>
              <a:t>Voice:+81423276876, FAX: +81423277938, E-Mail: kanno@nict.go.jp	</a:t>
            </a:r>
          </a:p>
          <a:p>
            <a:pPr>
              <a:spcBef>
                <a:spcPts val="600"/>
              </a:spcBef>
              <a:spcAft>
                <a:spcPts val="600"/>
              </a:spcAft>
            </a:pPr>
            <a:r>
              <a:rPr lang="en-US" sz="1600" b="1" dirty="0">
                <a:solidFill>
                  <a:schemeClr val="tx2"/>
                </a:solidFill>
              </a:rPr>
              <a:t>Re:</a:t>
            </a:r>
            <a:r>
              <a:rPr lang="en-US" sz="1600" dirty="0">
                <a:solidFill>
                  <a:schemeClr val="tx2"/>
                </a:solidFill>
              </a:rPr>
              <a:t> n/a</a:t>
            </a:r>
            <a:endParaRPr lang="en-US" dirty="0">
              <a:solidFill>
                <a:schemeClr val="tx2"/>
              </a:solidFill>
            </a:endParaRPr>
          </a:p>
          <a:p>
            <a:r>
              <a:rPr lang="en-US" sz="1600" b="1" dirty="0">
                <a:solidFill>
                  <a:schemeClr val="tx2"/>
                </a:solidFill>
              </a:rPr>
              <a:t>Abstract:</a:t>
            </a:r>
            <a:r>
              <a:rPr lang="en-US" sz="1600" dirty="0">
                <a:solidFill>
                  <a:schemeClr val="tx2"/>
                </a:solidFill>
              </a:rPr>
              <a:t>	Draft channel and bandwidth plans of 500-GHz fixed wireless system is proposed.</a:t>
            </a:r>
          </a:p>
          <a:p>
            <a:pPr>
              <a:spcBef>
                <a:spcPts val="600"/>
              </a:spcBef>
              <a:spcAft>
                <a:spcPts val="600"/>
              </a:spcAft>
            </a:pPr>
            <a:r>
              <a:rPr lang="en-US" sz="1600" b="1" dirty="0">
                <a:solidFill>
                  <a:schemeClr val="tx2"/>
                </a:solidFill>
              </a:rPr>
              <a:t>Purpose: </a:t>
            </a:r>
            <a:r>
              <a:rPr lang="en-US" sz="1600" dirty="0">
                <a:solidFill>
                  <a:schemeClr val="tx2"/>
                </a:solidFill>
              </a:rPr>
              <a:t>Proposal of 500-GHz fixed wireless access for discussion in future THz standardization.</a:t>
            </a: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7" name="Fußzeilenplatzhalter 2">
            <a:extLst>
              <a:ext uri="{FF2B5EF4-FFF2-40B4-BE49-F238E27FC236}">
                <a16:creationId xmlns:a16="http://schemas.microsoft.com/office/drawing/2014/main" id="{E0457B03-A707-4942-AD8D-AEC940B78736}"/>
              </a:ext>
            </a:extLst>
          </p:cNvPr>
          <p:cNvSpPr>
            <a:spLocks noGrp="1"/>
          </p:cNvSpPr>
          <p:nvPr>
            <p:ph type="ftr" sz="quarter" idx="11"/>
          </p:nvPr>
        </p:nvSpPr>
        <p:spPr>
          <a:xfrm>
            <a:off x="5486400" y="6475413"/>
            <a:ext cx="3124200" cy="184666"/>
          </a:xfrm>
        </p:spPr>
        <p:txBody>
          <a:bodyPr/>
          <a:lstStyle/>
          <a:p>
            <a:r>
              <a:rPr lang="en-US" dirty="0"/>
              <a:t>Atsushi KANNO, NICT, Japan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AE6F32-F355-4573-8924-CE92042ADF45}"/>
              </a:ext>
            </a:extLst>
          </p:cNvPr>
          <p:cNvSpPr>
            <a:spLocks noGrp="1"/>
          </p:cNvSpPr>
          <p:nvPr>
            <p:ph type="title"/>
          </p:nvPr>
        </p:nvSpPr>
        <p:spPr/>
        <p:txBody>
          <a:bodyPr/>
          <a:lstStyle/>
          <a:p>
            <a:r>
              <a:rPr kumimoji="1" lang="en-US" altLang="ja-JP" dirty="0"/>
              <a:t>Conclusion</a:t>
            </a:r>
            <a:endParaRPr kumimoji="1" lang="ja-JP" altLang="en-US" dirty="0"/>
          </a:p>
        </p:txBody>
      </p:sp>
      <p:sp>
        <p:nvSpPr>
          <p:cNvPr id="3" name="コンテンツ プレースホルダー 2">
            <a:extLst>
              <a:ext uri="{FF2B5EF4-FFF2-40B4-BE49-F238E27FC236}">
                <a16:creationId xmlns:a16="http://schemas.microsoft.com/office/drawing/2014/main" id="{4E434EBB-3FB2-4AA9-9BF0-551CC0179758}"/>
              </a:ext>
            </a:extLst>
          </p:cNvPr>
          <p:cNvSpPr>
            <a:spLocks noGrp="1"/>
          </p:cNvSpPr>
          <p:nvPr>
            <p:ph idx="1"/>
          </p:nvPr>
        </p:nvSpPr>
        <p:spPr/>
        <p:txBody>
          <a:bodyPr/>
          <a:lstStyle/>
          <a:p>
            <a:r>
              <a:rPr kumimoji="1" lang="en-US" altLang="ja-JP" dirty="0">
                <a:latin typeface="+mj-lt"/>
              </a:rPr>
              <a:t>We introduced 500-GHz FWS for wireless connection as a short and secure camera link.</a:t>
            </a:r>
          </a:p>
          <a:p>
            <a:r>
              <a:rPr kumimoji="1" lang="en-US" altLang="ja-JP" dirty="0">
                <a:latin typeface="+mj-lt"/>
              </a:rPr>
              <a:t>We proposed a draft channel plan of 500-GHz FWS for the realization of 100 Gbps or more.</a:t>
            </a:r>
            <a:endParaRPr kumimoji="1" lang="ja-JP" altLang="en-US" dirty="0">
              <a:latin typeface="+mj-lt"/>
            </a:endParaRPr>
          </a:p>
        </p:txBody>
      </p:sp>
      <p:sp>
        <p:nvSpPr>
          <p:cNvPr id="6" name="スライド番号プレースホルダー 5">
            <a:extLst>
              <a:ext uri="{FF2B5EF4-FFF2-40B4-BE49-F238E27FC236}">
                <a16:creationId xmlns:a16="http://schemas.microsoft.com/office/drawing/2014/main" id="{C2FF484D-A988-4CBC-8086-54E3F2F020AF}"/>
              </a:ext>
            </a:extLst>
          </p:cNvPr>
          <p:cNvSpPr>
            <a:spLocks noGrp="1"/>
          </p:cNvSpPr>
          <p:nvPr>
            <p:ph type="sldNum" sz="quarter" idx="12"/>
          </p:nvPr>
        </p:nvSpPr>
        <p:spPr/>
        <p:txBody>
          <a:bodyPr/>
          <a:lstStyle/>
          <a:p>
            <a:r>
              <a:rPr lang="en-US"/>
              <a:t>Slide </a:t>
            </a:r>
            <a:fld id="{D8E7F6C2-DF2F-4116-8D71-DCDEFB590920}" type="slidenum">
              <a:rPr lang="en-US" smtClean="0"/>
              <a:pPr/>
              <a:t>10</a:t>
            </a:fld>
            <a:endParaRPr lang="en-US"/>
          </a:p>
        </p:txBody>
      </p:sp>
      <p:sp>
        <p:nvSpPr>
          <p:cNvPr id="7" name="Fußzeilenplatzhalter 2">
            <a:extLst>
              <a:ext uri="{FF2B5EF4-FFF2-40B4-BE49-F238E27FC236}">
                <a16:creationId xmlns:a16="http://schemas.microsoft.com/office/drawing/2014/main" id="{53DF0841-78B8-4CC9-87C0-A9E7E782389F}"/>
              </a:ext>
            </a:extLst>
          </p:cNvPr>
          <p:cNvSpPr>
            <a:spLocks noGrp="1"/>
          </p:cNvSpPr>
          <p:nvPr>
            <p:ph type="ftr" sz="quarter" idx="11"/>
          </p:nvPr>
        </p:nvSpPr>
        <p:spPr>
          <a:xfrm>
            <a:off x="5486400" y="6475413"/>
            <a:ext cx="3124200" cy="184666"/>
          </a:xfrm>
        </p:spPr>
        <p:txBody>
          <a:bodyPr/>
          <a:lstStyle/>
          <a:p>
            <a:r>
              <a:rPr lang="en-US" dirty="0"/>
              <a:t>Atsushi KANNO, NICT, Japan</a:t>
            </a:r>
          </a:p>
        </p:txBody>
      </p:sp>
      <p:sp>
        <p:nvSpPr>
          <p:cNvPr id="8" name="Datumsplatzhalter 1">
            <a:extLst>
              <a:ext uri="{FF2B5EF4-FFF2-40B4-BE49-F238E27FC236}">
                <a16:creationId xmlns:a16="http://schemas.microsoft.com/office/drawing/2014/main" id="{7A4F22B7-BAB9-4AC0-ADA9-B7AC6D93C9B7}"/>
              </a:ext>
            </a:extLst>
          </p:cNvPr>
          <p:cNvSpPr>
            <a:spLocks noGrp="1"/>
          </p:cNvSpPr>
          <p:nvPr>
            <p:ph type="dt" sz="half" idx="10"/>
          </p:nvPr>
        </p:nvSpPr>
        <p:spPr>
          <a:xfrm>
            <a:off x="604044" y="378281"/>
            <a:ext cx="1600200" cy="215444"/>
          </a:xfrm>
        </p:spPr>
        <p:txBody>
          <a:bodyPr/>
          <a:lstStyle/>
          <a:p>
            <a:r>
              <a:rPr lang="en-US" dirty="0"/>
              <a:t>March 2022</a:t>
            </a:r>
          </a:p>
        </p:txBody>
      </p:sp>
    </p:spTree>
    <p:extLst>
      <p:ext uri="{BB962C8B-B14F-4D97-AF65-F5344CB8AC3E}">
        <p14:creationId xmlns:p14="http://schemas.microsoft.com/office/powerpoint/2010/main" val="604152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altLang="ja-JP" dirty="0"/>
              <a:t>Draft c</a:t>
            </a:r>
            <a:r>
              <a:rPr lang="de-DE" dirty="0"/>
              <a:t>hannel plan of 500-GHz fixed wireless access</a:t>
            </a:r>
          </a:p>
        </p:txBody>
      </p:sp>
      <p:sp>
        <p:nvSpPr>
          <p:cNvPr id="8" name="Untertitel 7"/>
          <p:cNvSpPr>
            <a:spLocks noGrp="1"/>
          </p:cNvSpPr>
          <p:nvPr>
            <p:ph type="subTitle" idx="1"/>
          </p:nvPr>
        </p:nvSpPr>
        <p:spPr/>
        <p:txBody>
          <a:bodyPr/>
          <a:lstStyle/>
          <a:p>
            <a:r>
              <a:rPr lang="de-DE" sz="2400" dirty="0">
                <a:latin typeface="+mj-lt"/>
              </a:rPr>
              <a:t>Atsushi KANNO, NICT</a:t>
            </a:r>
          </a:p>
          <a:p>
            <a:r>
              <a:rPr lang="de-DE" sz="2400" dirty="0">
                <a:latin typeface="+mj-lt"/>
              </a:rPr>
              <a:t>Nobuhiko SHIBAGAKI, HIKE</a:t>
            </a:r>
          </a:p>
          <a:p>
            <a:r>
              <a:rPr lang="de-DE" sz="2400" dirty="0">
                <a:latin typeface="+mj-lt"/>
              </a:rPr>
              <a:t>Kenichi KITAYAMA, HIKE</a:t>
            </a:r>
          </a:p>
        </p:txBody>
      </p:sp>
      <p:sp>
        <p:nvSpPr>
          <p:cNvPr id="3" name="Fußzeilenplatzhalter 2"/>
          <p:cNvSpPr>
            <a:spLocks noGrp="1"/>
          </p:cNvSpPr>
          <p:nvPr>
            <p:ph type="ftr" sz="quarter" idx="11"/>
          </p:nvPr>
        </p:nvSpPr>
        <p:spPr/>
        <p:txBody>
          <a:bodyPr/>
          <a:lstStyle/>
          <a:p>
            <a:r>
              <a:rPr lang="en-US" dirty="0"/>
              <a:t>Atsushi KANNO, NICT, Japan</a:t>
            </a:r>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2</a:t>
            </a:fld>
            <a:endParaRPr lang="en-US"/>
          </a:p>
        </p:txBody>
      </p:sp>
      <p:sp>
        <p:nvSpPr>
          <p:cNvPr id="9" name="Datumsplatzhalter 1">
            <a:extLst>
              <a:ext uri="{FF2B5EF4-FFF2-40B4-BE49-F238E27FC236}">
                <a16:creationId xmlns:a16="http://schemas.microsoft.com/office/drawing/2014/main" id="{93D03C21-C309-46D5-A019-54E325832A5D}"/>
              </a:ext>
            </a:extLst>
          </p:cNvPr>
          <p:cNvSpPr>
            <a:spLocks noGrp="1"/>
          </p:cNvSpPr>
          <p:nvPr>
            <p:ph type="dt" sz="half" idx="10"/>
          </p:nvPr>
        </p:nvSpPr>
        <p:spPr>
          <a:xfrm>
            <a:off x="604044" y="378281"/>
            <a:ext cx="1600200" cy="215444"/>
          </a:xfrm>
        </p:spPr>
        <p:txBody>
          <a:bodyPr/>
          <a:lstStyle/>
          <a:p>
            <a:r>
              <a:rPr lang="en-US" dirty="0"/>
              <a:t>March 2022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B92610-4290-42CB-9E3B-DBA8A603CE32}"/>
              </a:ext>
            </a:extLst>
          </p:cNvPr>
          <p:cNvSpPr>
            <a:spLocks noGrp="1"/>
          </p:cNvSpPr>
          <p:nvPr>
            <p:ph type="title"/>
          </p:nvPr>
        </p:nvSpPr>
        <p:spPr/>
        <p:txBody>
          <a:bodyPr/>
          <a:lstStyle/>
          <a:p>
            <a:r>
              <a:rPr kumimoji="1" lang="en-US" altLang="ja-JP" dirty="0"/>
              <a:t>Introduction</a:t>
            </a:r>
            <a:endParaRPr kumimoji="1" lang="ja-JP" altLang="en-US" dirty="0"/>
          </a:p>
        </p:txBody>
      </p:sp>
      <p:sp>
        <p:nvSpPr>
          <p:cNvPr id="3" name="コンテンツ プレースホルダー 2">
            <a:extLst>
              <a:ext uri="{FF2B5EF4-FFF2-40B4-BE49-F238E27FC236}">
                <a16:creationId xmlns:a16="http://schemas.microsoft.com/office/drawing/2014/main" id="{63077148-AB75-4EA0-9A89-0671EA8BAC8A}"/>
              </a:ext>
            </a:extLst>
          </p:cNvPr>
          <p:cNvSpPr>
            <a:spLocks noGrp="1"/>
          </p:cNvSpPr>
          <p:nvPr>
            <p:ph idx="1"/>
          </p:nvPr>
        </p:nvSpPr>
        <p:spPr/>
        <p:txBody>
          <a:bodyPr/>
          <a:lstStyle/>
          <a:p>
            <a:r>
              <a:rPr kumimoji="1" lang="en-US" altLang="ja-JP" sz="2000" dirty="0">
                <a:latin typeface="+mj-lt"/>
              </a:rPr>
              <a:t>Ultra high-definition camera-based surveillance system is highly demanded in smart industry and public transportation.</a:t>
            </a:r>
          </a:p>
          <a:p>
            <a:r>
              <a:rPr kumimoji="1" lang="en-US" altLang="ja-JP" sz="2000" dirty="0">
                <a:latin typeface="+mj-lt"/>
              </a:rPr>
              <a:t>Typically, the camera and monitor is connected via 100GbE wireline.</a:t>
            </a:r>
          </a:p>
          <a:p>
            <a:r>
              <a:rPr kumimoji="1" lang="en-US" altLang="ja-JP" sz="2000" dirty="0">
                <a:latin typeface="+mj-lt"/>
              </a:rPr>
              <a:t>When the monitor or camera set in moving vehicle, wireless connection without the beam forming technique is implemented without any spectrum interference in short-distance (&lt;100 m) link.</a:t>
            </a:r>
          </a:p>
          <a:p>
            <a:r>
              <a:rPr kumimoji="1" lang="en-US" altLang="ja-JP" sz="2000" dirty="0">
                <a:latin typeface="+mj-lt"/>
              </a:rPr>
              <a:t>&gt;450GHz fixed wireless system (FWS) with a capacity greater than 100 Gbps is a possible solution with high-gain antenna.</a:t>
            </a:r>
          </a:p>
          <a:p>
            <a:endParaRPr kumimoji="1" lang="en-US" altLang="ja-JP" sz="2000" dirty="0">
              <a:latin typeface="+mj-lt"/>
            </a:endParaRPr>
          </a:p>
          <a:p>
            <a:r>
              <a:rPr kumimoji="1" lang="en-US" altLang="ja-JP" sz="2000" dirty="0">
                <a:latin typeface="+mj-lt"/>
              </a:rPr>
              <a:t>We propose a draft channel plan of 500-GHz FWS.</a:t>
            </a:r>
          </a:p>
        </p:txBody>
      </p:sp>
      <p:sp>
        <p:nvSpPr>
          <p:cNvPr id="6" name="スライド番号プレースホルダー 5">
            <a:extLst>
              <a:ext uri="{FF2B5EF4-FFF2-40B4-BE49-F238E27FC236}">
                <a16:creationId xmlns:a16="http://schemas.microsoft.com/office/drawing/2014/main" id="{64E2BE13-9F56-46ED-99FF-6386D7B996CE}"/>
              </a:ext>
            </a:extLst>
          </p:cNvPr>
          <p:cNvSpPr>
            <a:spLocks noGrp="1"/>
          </p:cNvSpPr>
          <p:nvPr>
            <p:ph type="sldNum" sz="quarter" idx="12"/>
          </p:nvPr>
        </p:nvSpPr>
        <p:spPr/>
        <p:txBody>
          <a:bodyPr/>
          <a:lstStyle/>
          <a:p>
            <a:r>
              <a:rPr lang="en-US"/>
              <a:t>Slide </a:t>
            </a:r>
            <a:fld id="{D8E7F6C2-DF2F-4116-8D71-DCDEFB590920}" type="slidenum">
              <a:rPr lang="en-US" smtClean="0"/>
              <a:pPr/>
              <a:t>3</a:t>
            </a:fld>
            <a:endParaRPr lang="en-US"/>
          </a:p>
        </p:txBody>
      </p:sp>
      <p:sp>
        <p:nvSpPr>
          <p:cNvPr id="7" name="Fußzeilenplatzhalter 2">
            <a:extLst>
              <a:ext uri="{FF2B5EF4-FFF2-40B4-BE49-F238E27FC236}">
                <a16:creationId xmlns:a16="http://schemas.microsoft.com/office/drawing/2014/main" id="{AEE1F750-8262-4C6B-A3A4-11A7C897FE41}"/>
              </a:ext>
            </a:extLst>
          </p:cNvPr>
          <p:cNvSpPr>
            <a:spLocks noGrp="1"/>
          </p:cNvSpPr>
          <p:nvPr>
            <p:ph type="ftr" sz="quarter" idx="11"/>
          </p:nvPr>
        </p:nvSpPr>
        <p:spPr>
          <a:xfrm>
            <a:off x="5486400" y="6475413"/>
            <a:ext cx="3124200" cy="184666"/>
          </a:xfrm>
        </p:spPr>
        <p:txBody>
          <a:bodyPr/>
          <a:lstStyle/>
          <a:p>
            <a:r>
              <a:rPr lang="en-US" dirty="0"/>
              <a:t>Atsushi KANNO, NICT, Japan</a:t>
            </a:r>
          </a:p>
        </p:txBody>
      </p:sp>
      <p:sp>
        <p:nvSpPr>
          <p:cNvPr id="8" name="Datumsplatzhalter 1">
            <a:extLst>
              <a:ext uri="{FF2B5EF4-FFF2-40B4-BE49-F238E27FC236}">
                <a16:creationId xmlns:a16="http://schemas.microsoft.com/office/drawing/2014/main" id="{0172F088-CAE3-48F2-AF15-A4F56729ED9A}"/>
              </a:ext>
            </a:extLst>
          </p:cNvPr>
          <p:cNvSpPr>
            <a:spLocks noGrp="1"/>
          </p:cNvSpPr>
          <p:nvPr>
            <p:ph type="dt" sz="half" idx="10"/>
          </p:nvPr>
        </p:nvSpPr>
        <p:spPr>
          <a:xfrm>
            <a:off x="604044" y="378281"/>
            <a:ext cx="1600200" cy="215444"/>
          </a:xfrm>
        </p:spPr>
        <p:txBody>
          <a:bodyPr/>
          <a:lstStyle/>
          <a:p>
            <a:r>
              <a:rPr lang="en-US" dirty="0"/>
              <a:t>March 2022</a:t>
            </a:r>
          </a:p>
        </p:txBody>
      </p:sp>
    </p:spTree>
    <p:extLst>
      <p:ext uri="{BB962C8B-B14F-4D97-AF65-F5344CB8AC3E}">
        <p14:creationId xmlns:p14="http://schemas.microsoft.com/office/powerpoint/2010/main" val="2727910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E18C530-77FF-4293-8D81-45661BA6AF75}"/>
              </a:ext>
            </a:extLst>
          </p:cNvPr>
          <p:cNvSpPr>
            <a:spLocks noGrp="1"/>
          </p:cNvSpPr>
          <p:nvPr>
            <p:ph type="title"/>
          </p:nvPr>
        </p:nvSpPr>
        <p:spPr/>
        <p:txBody>
          <a:bodyPr/>
          <a:lstStyle/>
          <a:p>
            <a:r>
              <a:rPr kumimoji="1" lang="en-US" altLang="ja-JP" dirty="0"/>
              <a:t>Application use case</a:t>
            </a:r>
            <a:endParaRPr kumimoji="1" lang="ja-JP" altLang="en-US" dirty="0"/>
          </a:p>
        </p:txBody>
      </p:sp>
      <p:sp>
        <p:nvSpPr>
          <p:cNvPr id="3" name="コンテンツ プレースホルダー 2">
            <a:extLst>
              <a:ext uri="{FF2B5EF4-FFF2-40B4-BE49-F238E27FC236}">
                <a16:creationId xmlns:a16="http://schemas.microsoft.com/office/drawing/2014/main" id="{5E2A377D-2B12-4035-A237-0C98D57FA98E}"/>
              </a:ext>
            </a:extLst>
          </p:cNvPr>
          <p:cNvSpPr>
            <a:spLocks noGrp="1"/>
          </p:cNvSpPr>
          <p:nvPr>
            <p:ph idx="1"/>
          </p:nvPr>
        </p:nvSpPr>
        <p:spPr>
          <a:xfrm>
            <a:off x="685800" y="1981200"/>
            <a:ext cx="7772400" cy="4114800"/>
          </a:xfrm>
        </p:spPr>
        <p:txBody>
          <a:bodyPr/>
          <a:lstStyle/>
          <a:p>
            <a:pPr marL="0" indent="0">
              <a:buNone/>
            </a:pPr>
            <a:r>
              <a:rPr kumimoji="1" lang="en-US" altLang="ja-JP" sz="2400" dirty="0">
                <a:latin typeface="+mj-lt"/>
                <a:ea typeface="+mj-ea"/>
              </a:rPr>
              <a:t>Short and secure wireless link as an FWS.</a:t>
            </a:r>
          </a:p>
          <a:p>
            <a:r>
              <a:rPr kumimoji="1" lang="en-US" altLang="ja-JP" sz="2400" dirty="0">
                <a:latin typeface="+mj-lt"/>
                <a:ea typeface="+mj-ea"/>
              </a:rPr>
              <a:t>UHD video transmission between station and vehicles in smart factory.</a:t>
            </a:r>
          </a:p>
          <a:p>
            <a:pPr lvl="1"/>
            <a:r>
              <a:rPr kumimoji="1" lang="en-US" altLang="ja-JP" sz="2000" dirty="0">
                <a:latin typeface="+mj-lt"/>
                <a:ea typeface="+mj-ea"/>
              </a:rPr>
              <a:t>Surveillance with </a:t>
            </a:r>
            <a:r>
              <a:rPr kumimoji="1" lang="en-US" altLang="ja-JP" sz="2000" dirty="0" err="1">
                <a:latin typeface="+mj-lt"/>
                <a:ea typeface="+mj-ea"/>
              </a:rPr>
              <a:t>tap&amp;pinch</a:t>
            </a:r>
            <a:r>
              <a:rPr kumimoji="1" lang="en-US" altLang="ja-JP" sz="2000" dirty="0">
                <a:latin typeface="+mj-lt"/>
                <a:ea typeface="+mj-ea"/>
              </a:rPr>
              <a:t> feature without optical zoom/swing.</a:t>
            </a:r>
          </a:p>
        </p:txBody>
      </p:sp>
      <p:sp>
        <p:nvSpPr>
          <p:cNvPr id="6" name="スライド番号プレースホルダー 5">
            <a:extLst>
              <a:ext uri="{FF2B5EF4-FFF2-40B4-BE49-F238E27FC236}">
                <a16:creationId xmlns:a16="http://schemas.microsoft.com/office/drawing/2014/main" id="{8A70166B-96A8-479C-AAF3-D568B962FA43}"/>
              </a:ext>
            </a:extLst>
          </p:cNvPr>
          <p:cNvSpPr>
            <a:spLocks noGrp="1"/>
          </p:cNvSpPr>
          <p:nvPr>
            <p:ph type="sldNum" sz="quarter" idx="12"/>
          </p:nvPr>
        </p:nvSpPr>
        <p:spPr/>
        <p:txBody>
          <a:bodyPr/>
          <a:lstStyle/>
          <a:p>
            <a:r>
              <a:rPr lang="en-US"/>
              <a:t>Slide </a:t>
            </a:r>
            <a:fld id="{D8E7F6C2-DF2F-4116-8D71-DCDEFB590920}" type="slidenum">
              <a:rPr lang="en-US" smtClean="0"/>
              <a:pPr/>
              <a:t>4</a:t>
            </a:fld>
            <a:endParaRPr lang="en-US"/>
          </a:p>
        </p:txBody>
      </p:sp>
      <p:grpSp>
        <p:nvGrpSpPr>
          <p:cNvPr id="7" name="グループ化 6">
            <a:extLst>
              <a:ext uri="{FF2B5EF4-FFF2-40B4-BE49-F238E27FC236}">
                <a16:creationId xmlns:a16="http://schemas.microsoft.com/office/drawing/2014/main" id="{50DB9221-FDC6-4EBC-9502-890D7C185F62}"/>
              </a:ext>
            </a:extLst>
          </p:cNvPr>
          <p:cNvGrpSpPr/>
          <p:nvPr/>
        </p:nvGrpSpPr>
        <p:grpSpPr>
          <a:xfrm>
            <a:off x="2681441" y="4107974"/>
            <a:ext cx="3781117" cy="2302526"/>
            <a:chOff x="1136575" y="1104974"/>
            <a:chExt cx="7632844" cy="4648051"/>
          </a:xfrm>
        </p:grpSpPr>
        <p:pic>
          <p:nvPicPr>
            <p:cNvPr id="8" name="図 7">
              <a:extLst>
                <a:ext uri="{FF2B5EF4-FFF2-40B4-BE49-F238E27FC236}">
                  <a16:creationId xmlns:a16="http://schemas.microsoft.com/office/drawing/2014/main" id="{500710A7-4D3D-4521-9E11-A5BCDEAEFCEE}"/>
                </a:ext>
              </a:extLst>
            </p:cNvPr>
            <p:cNvPicPr>
              <a:picLocks noChangeAspect="1"/>
            </p:cNvPicPr>
            <p:nvPr/>
          </p:nvPicPr>
          <p:blipFill>
            <a:blip r:embed="rId3"/>
            <a:stretch>
              <a:fillRect/>
            </a:stretch>
          </p:blipFill>
          <p:spPr>
            <a:xfrm>
              <a:off x="1136575" y="1104974"/>
              <a:ext cx="7632844" cy="4648051"/>
            </a:xfrm>
            <a:prstGeom prst="rect">
              <a:avLst/>
            </a:prstGeom>
          </p:spPr>
        </p:pic>
        <p:sp>
          <p:nvSpPr>
            <p:cNvPr id="9" name="正方形/長方形 8">
              <a:extLst>
                <a:ext uri="{FF2B5EF4-FFF2-40B4-BE49-F238E27FC236}">
                  <a16:creationId xmlns:a16="http://schemas.microsoft.com/office/drawing/2014/main" id="{AFE67731-FB0A-4445-9AF9-E5F9B47CAE45}"/>
                </a:ext>
              </a:extLst>
            </p:cNvPr>
            <p:cNvSpPr/>
            <p:nvPr/>
          </p:nvSpPr>
          <p:spPr bwMode="auto">
            <a:xfrm>
              <a:off x="7581287" y="4186342"/>
              <a:ext cx="576063" cy="432049"/>
            </a:xfrm>
            <a:prstGeom prst="rect">
              <a:avLst/>
            </a:prstGeom>
            <a:solidFill>
              <a:schemeClr val="bg1">
                <a:lumMod val="50000"/>
              </a:schemeClr>
            </a:solidFill>
            <a:ln w="9525">
              <a:noFill/>
              <a:miter lim="800000"/>
              <a:headEnd/>
              <a:tailEnd/>
            </a:ln>
            <a:effectLst/>
          </p:spPr>
          <p:txBody>
            <a:bodyPr wrap="none" rtlCol="0" anchor="ctr" anchorCtr="0">
              <a:noAutofit/>
            </a:bodyPr>
            <a:lstStyle>
              <a:defPPr>
                <a:defRPr lang="ja-JP"/>
              </a:defPPr>
              <a:lvl1pPr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1pPr>
              <a:lvl2pPr marL="4572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2pPr>
              <a:lvl3pPr marL="9144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3pPr>
              <a:lvl4pPr marL="13716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4pPr>
              <a:lvl5pPr marL="18288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5pPr>
              <a:lvl6pPr marL="22860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6pPr>
              <a:lvl7pPr marL="27432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7pPr>
              <a:lvl8pPr marL="32004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8pPr>
              <a:lvl9pPr marL="36576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9pPr>
            </a:lstStyle>
            <a:p>
              <a:pPr algn="ctr"/>
              <a:endParaRPr kumimoji="1" lang="ja-JP" altLang="en-US" sz="1800">
                <a:solidFill>
                  <a:schemeClr val="tx1"/>
                </a:solidFill>
              </a:endParaRPr>
            </a:p>
          </p:txBody>
        </p:sp>
        <p:sp>
          <p:nvSpPr>
            <p:cNvPr id="10" name="正方形/長方形 9">
              <a:extLst>
                <a:ext uri="{FF2B5EF4-FFF2-40B4-BE49-F238E27FC236}">
                  <a16:creationId xmlns:a16="http://schemas.microsoft.com/office/drawing/2014/main" id="{D12D3AFA-F989-4B55-97E2-2E329F9DE70D}"/>
                </a:ext>
              </a:extLst>
            </p:cNvPr>
            <p:cNvSpPr/>
            <p:nvPr/>
          </p:nvSpPr>
          <p:spPr bwMode="auto">
            <a:xfrm>
              <a:off x="6897211" y="4186342"/>
              <a:ext cx="432047" cy="432049"/>
            </a:xfrm>
            <a:prstGeom prst="rect">
              <a:avLst/>
            </a:prstGeom>
            <a:solidFill>
              <a:schemeClr val="bg1">
                <a:lumMod val="50000"/>
              </a:schemeClr>
            </a:solidFill>
            <a:ln w="9525">
              <a:noFill/>
              <a:miter lim="800000"/>
              <a:headEnd/>
              <a:tailEnd/>
            </a:ln>
            <a:effectLst/>
          </p:spPr>
          <p:txBody>
            <a:bodyPr wrap="none" rtlCol="0" anchor="ctr" anchorCtr="0">
              <a:noAutofit/>
            </a:bodyPr>
            <a:lstStyle>
              <a:defPPr>
                <a:defRPr lang="ja-JP"/>
              </a:defPPr>
              <a:lvl1pPr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1pPr>
              <a:lvl2pPr marL="4572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2pPr>
              <a:lvl3pPr marL="9144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3pPr>
              <a:lvl4pPr marL="13716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4pPr>
              <a:lvl5pPr marL="18288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5pPr>
              <a:lvl6pPr marL="22860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6pPr>
              <a:lvl7pPr marL="27432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7pPr>
              <a:lvl8pPr marL="32004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8pPr>
              <a:lvl9pPr marL="36576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9pPr>
            </a:lstStyle>
            <a:p>
              <a:pPr algn="ctr"/>
              <a:endParaRPr kumimoji="1" lang="ja-JP" altLang="en-US" sz="1800">
                <a:solidFill>
                  <a:schemeClr val="tx1"/>
                </a:solidFill>
              </a:endParaRPr>
            </a:p>
          </p:txBody>
        </p:sp>
        <p:sp>
          <p:nvSpPr>
            <p:cNvPr id="11" name="正方形/長方形 10">
              <a:extLst>
                <a:ext uri="{FF2B5EF4-FFF2-40B4-BE49-F238E27FC236}">
                  <a16:creationId xmlns:a16="http://schemas.microsoft.com/office/drawing/2014/main" id="{84C726F7-353F-4407-B409-02379DE52504}"/>
                </a:ext>
              </a:extLst>
            </p:cNvPr>
            <p:cNvSpPr/>
            <p:nvPr/>
          </p:nvSpPr>
          <p:spPr bwMode="auto">
            <a:xfrm>
              <a:off x="7869320" y="1201893"/>
              <a:ext cx="576063" cy="432049"/>
            </a:xfrm>
            <a:prstGeom prst="rect">
              <a:avLst/>
            </a:prstGeom>
            <a:solidFill>
              <a:schemeClr val="bg1"/>
            </a:solidFill>
            <a:ln w="9525">
              <a:noFill/>
              <a:miter lim="800000"/>
              <a:headEnd/>
              <a:tailEnd/>
            </a:ln>
            <a:effectLst/>
          </p:spPr>
          <p:txBody>
            <a:bodyPr wrap="none" rtlCol="0" anchor="ctr" anchorCtr="0">
              <a:noAutofit/>
            </a:bodyPr>
            <a:lstStyle>
              <a:defPPr>
                <a:defRPr lang="ja-JP"/>
              </a:defPPr>
              <a:lvl1pPr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1pPr>
              <a:lvl2pPr marL="4572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2pPr>
              <a:lvl3pPr marL="9144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3pPr>
              <a:lvl4pPr marL="13716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4pPr>
              <a:lvl5pPr marL="18288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5pPr>
              <a:lvl6pPr marL="22860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6pPr>
              <a:lvl7pPr marL="27432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7pPr>
              <a:lvl8pPr marL="32004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8pPr>
              <a:lvl9pPr marL="36576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9pPr>
            </a:lstStyle>
            <a:p>
              <a:pPr algn="ctr"/>
              <a:endParaRPr kumimoji="1" lang="ja-JP" altLang="en-US" sz="1800">
                <a:solidFill>
                  <a:schemeClr val="tx1"/>
                </a:solidFill>
              </a:endParaRPr>
            </a:p>
          </p:txBody>
        </p:sp>
        <p:sp>
          <p:nvSpPr>
            <p:cNvPr id="12" name="正方形/長方形 11">
              <a:extLst>
                <a:ext uri="{FF2B5EF4-FFF2-40B4-BE49-F238E27FC236}">
                  <a16:creationId xmlns:a16="http://schemas.microsoft.com/office/drawing/2014/main" id="{5A3A2648-69DE-471C-92D9-9A4F47B03E5B}"/>
                </a:ext>
              </a:extLst>
            </p:cNvPr>
            <p:cNvSpPr/>
            <p:nvPr/>
          </p:nvSpPr>
          <p:spPr bwMode="auto">
            <a:xfrm>
              <a:off x="4200210" y="1242678"/>
              <a:ext cx="576063" cy="432049"/>
            </a:xfrm>
            <a:prstGeom prst="rect">
              <a:avLst/>
            </a:prstGeom>
            <a:solidFill>
              <a:schemeClr val="bg1"/>
            </a:solidFill>
            <a:ln w="9525">
              <a:noFill/>
              <a:miter lim="800000"/>
              <a:headEnd/>
              <a:tailEnd/>
            </a:ln>
            <a:effectLst/>
          </p:spPr>
          <p:txBody>
            <a:bodyPr wrap="none" rtlCol="0" anchor="ctr" anchorCtr="0">
              <a:noAutofit/>
            </a:bodyPr>
            <a:lstStyle>
              <a:defPPr>
                <a:defRPr lang="ja-JP"/>
              </a:defPPr>
              <a:lvl1pPr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1pPr>
              <a:lvl2pPr marL="4572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2pPr>
              <a:lvl3pPr marL="9144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3pPr>
              <a:lvl4pPr marL="13716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4pPr>
              <a:lvl5pPr marL="18288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5pPr>
              <a:lvl6pPr marL="22860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6pPr>
              <a:lvl7pPr marL="27432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7pPr>
              <a:lvl8pPr marL="32004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8pPr>
              <a:lvl9pPr marL="36576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9pPr>
            </a:lstStyle>
            <a:p>
              <a:pPr algn="ctr"/>
              <a:endParaRPr kumimoji="1" lang="ja-JP" altLang="en-US" sz="1800">
                <a:solidFill>
                  <a:schemeClr val="tx1"/>
                </a:solidFill>
              </a:endParaRPr>
            </a:p>
          </p:txBody>
        </p:sp>
        <p:sp>
          <p:nvSpPr>
            <p:cNvPr id="13" name="正方形/長方形 12">
              <a:extLst>
                <a:ext uri="{FF2B5EF4-FFF2-40B4-BE49-F238E27FC236}">
                  <a16:creationId xmlns:a16="http://schemas.microsoft.com/office/drawing/2014/main" id="{22821941-5018-4F74-8521-E9CB619D8C08}"/>
                </a:ext>
              </a:extLst>
            </p:cNvPr>
            <p:cNvSpPr/>
            <p:nvPr/>
          </p:nvSpPr>
          <p:spPr bwMode="auto">
            <a:xfrm>
              <a:off x="3368823" y="1766702"/>
              <a:ext cx="432047" cy="403416"/>
            </a:xfrm>
            <a:prstGeom prst="rect">
              <a:avLst/>
            </a:prstGeom>
            <a:solidFill>
              <a:schemeClr val="bg1">
                <a:lumMod val="50000"/>
              </a:schemeClr>
            </a:solidFill>
            <a:ln w="9525">
              <a:noFill/>
              <a:miter lim="800000"/>
              <a:headEnd/>
              <a:tailEnd/>
            </a:ln>
            <a:effectLst/>
          </p:spPr>
          <p:txBody>
            <a:bodyPr wrap="none" rtlCol="0" anchor="ctr" anchorCtr="0">
              <a:noAutofit/>
            </a:bodyPr>
            <a:lstStyle>
              <a:defPPr>
                <a:defRPr lang="ja-JP"/>
              </a:defPPr>
              <a:lvl1pPr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1pPr>
              <a:lvl2pPr marL="4572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2pPr>
              <a:lvl3pPr marL="9144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3pPr>
              <a:lvl4pPr marL="13716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4pPr>
              <a:lvl5pPr marL="18288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5pPr>
              <a:lvl6pPr marL="22860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6pPr>
              <a:lvl7pPr marL="27432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7pPr>
              <a:lvl8pPr marL="32004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8pPr>
              <a:lvl9pPr marL="36576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9pPr>
            </a:lstStyle>
            <a:p>
              <a:pPr algn="ctr"/>
              <a:endParaRPr kumimoji="1" lang="ja-JP" altLang="en-US" sz="1800">
                <a:solidFill>
                  <a:schemeClr val="tx1"/>
                </a:solidFill>
              </a:endParaRPr>
            </a:p>
          </p:txBody>
        </p:sp>
      </p:grpSp>
      <p:sp>
        <p:nvSpPr>
          <p:cNvPr id="14" name="正方形/長方形 13">
            <a:extLst>
              <a:ext uri="{FF2B5EF4-FFF2-40B4-BE49-F238E27FC236}">
                <a16:creationId xmlns:a16="http://schemas.microsoft.com/office/drawing/2014/main" id="{105A83B0-2EEE-4335-9FC8-4CEDAA59B743}"/>
              </a:ext>
            </a:extLst>
          </p:cNvPr>
          <p:cNvSpPr/>
          <p:nvPr/>
        </p:nvSpPr>
        <p:spPr>
          <a:xfrm>
            <a:off x="4987015" y="5083325"/>
            <a:ext cx="1029657" cy="2896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右矢印 20">
            <a:extLst>
              <a:ext uri="{FF2B5EF4-FFF2-40B4-BE49-F238E27FC236}">
                <a16:creationId xmlns:a16="http://schemas.microsoft.com/office/drawing/2014/main" id="{7F73BF41-45EE-4414-97FD-E40CE3CED2FD}"/>
              </a:ext>
            </a:extLst>
          </p:cNvPr>
          <p:cNvSpPr/>
          <p:nvPr/>
        </p:nvSpPr>
        <p:spPr>
          <a:xfrm>
            <a:off x="4607108" y="5197386"/>
            <a:ext cx="885641" cy="175545"/>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1778C548-9956-4131-A3D7-54BE7DEC29E6}"/>
              </a:ext>
            </a:extLst>
          </p:cNvPr>
          <p:cNvSpPr txBox="1"/>
          <p:nvPr/>
        </p:nvSpPr>
        <p:spPr>
          <a:xfrm>
            <a:off x="2681441" y="3799717"/>
            <a:ext cx="2592697" cy="338554"/>
          </a:xfrm>
          <a:prstGeom prst="rect">
            <a:avLst/>
          </a:prstGeom>
          <a:noFill/>
          <a:ln>
            <a:noFill/>
            <a:prstDash val="solid"/>
          </a:ln>
        </p:spPr>
        <p:txBody>
          <a:bodyPr wrap="none" rtlCol="0">
            <a:spAutoFit/>
          </a:bodyPr>
          <a:lstStyle/>
          <a:p>
            <a:pPr marL="85725" indent="-85725"/>
            <a:r>
              <a:rPr lang="en-US" altLang="ja-JP" sz="1600" dirty="0">
                <a:latin typeface="メイリオ" panose="020B0604030504040204" pitchFamily="50" charset="-128"/>
                <a:ea typeface="メイリオ" panose="020B0604030504040204" pitchFamily="50" charset="-128"/>
                <a:cs typeface="Arial" panose="020B0604020202020204" pitchFamily="34" charset="0"/>
              </a:rPr>
              <a:t>Mobile operation station</a:t>
            </a:r>
            <a:endParaRPr kumimoji="1" lang="en-US" altLang="ja-JP" sz="1600" dirty="0">
              <a:latin typeface="メイリオ" panose="020B0604030504040204" pitchFamily="50" charset="-128"/>
              <a:ea typeface="メイリオ" panose="020B0604030504040204" pitchFamily="50" charset="-128"/>
              <a:cs typeface="Arial" panose="020B0604020202020204" pitchFamily="34" charset="0"/>
            </a:endParaRPr>
          </a:p>
        </p:txBody>
      </p:sp>
      <p:sp>
        <p:nvSpPr>
          <p:cNvPr id="17" name="テキスト ボックス 16">
            <a:extLst>
              <a:ext uri="{FF2B5EF4-FFF2-40B4-BE49-F238E27FC236}">
                <a16:creationId xmlns:a16="http://schemas.microsoft.com/office/drawing/2014/main" id="{01AF6E01-1E60-4A9F-9C3F-FFAE30159D4D}"/>
              </a:ext>
            </a:extLst>
          </p:cNvPr>
          <p:cNvSpPr txBox="1"/>
          <p:nvPr/>
        </p:nvSpPr>
        <p:spPr>
          <a:xfrm>
            <a:off x="4384753" y="5992580"/>
            <a:ext cx="1016047" cy="276999"/>
          </a:xfrm>
          <a:prstGeom prst="rect">
            <a:avLst/>
          </a:prstGeom>
          <a:noFill/>
          <a:ln>
            <a:noFill/>
            <a:prstDash val="solid"/>
          </a:ln>
        </p:spPr>
        <p:txBody>
          <a:bodyPr wrap="none" rtlCol="0">
            <a:spAutoFit/>
          </a:bodyPr>
          <a:lstStyle/>
          <a:p>
            <a:pPr marL="85725" indent="-85725"/>
            <a:r>
              <a:rPr kumimoji="1" lang="en-US" altLang="ja-JP" sz="1200" dirty="0">
                <a:latin typeface="メイリオ" panose="020B0604030504040204" pitchFamily="50" charset="-128"/>
                <a:ea typeface="メイリオ" panose="020B0604030504040204" pitchFamily="50" charset="-128"/>
                <a:cs typeface="Arial" panose="020B0604020202020204" pitchFamily="34" charset="0"/>
              </a:rPr>
              <a:t>8K</a:t>
            </a:r>
            <a:r>
              <a:rPr kumimoji="1" lang="ja-JP" altLang="en-US" sz="1200" dirty="0">
                <a:latin typeface="メイリオ" panose="020B0604030504040204" pitchFamily="50" charset="-128"/>
                <a:ea typeface="メイリオ" panose="020B0604030504040204" pitchFamily="50" charset="-128"/>
                <a:cs typeface="Arial" panose="020B0604020202020204" pitchFamily="34" charset="0"/>
              </a:rPr>
              <a:t> </a:t>
            </a:r>
            <a:r>
              <a:rPr kumimoji="1" lang="en-US" altLang="ja-JP" sz="1200" dirty="0">
                <a:latin typeface="メイリオ" panose="020B0604030504040204" pitchFamily="50" charset="-128"/>
                <a:ea typeface="メイリオ" panose="020B0604030504040204" pitchFamily="50" charset="-128"/>
                <a:cs typeface="Arial" panose="020B0604020202020204" pitchFamily="34" charset="0"/>
              </a:rPr>
              <a:t>Camera</a:t>
            </a:r>
          </a:p>
        </p:txBody>
      </p:sp>
      <p:sp>
        <p:nvSpPr>
          <p:cNvPr id="18" name="テキスト ボックス 17">
            <a:extLst>
              <a:ext uri="{FF2B5EF4-FFF2-40B4-BE49-F238E27FC236}">
                <a16:creationId xmlns:a16="http://schemas.microsoft.com/office/drawing/2014/main" id="{C79E3C50-F0D4-46A2-A180-E96AF19B298B}"/>
              </a:ext>
            </a:extLst>
          </p:cNvPr>
          <p:cNvSpPr txBox="1"/>
          <p:nvPr/>
        </p:nvSpPr>
        <p:spPr>
          <a:xfrm>
            <a:off x="4589790" y="4886071"/>
            <a:ext cx="1614545" cy="276999"/>
          </a:xfrm>
          <a:prstGeom prst="rect">
            <a:avLst/>
          </a:prstGeom>
          <a:solidFill>
            <a:schemeClr val="bg1"/>
          </a:solidFill>
          <a:ln>
            <a:noFill/>
            <a:prstDash val="solid"/>
          </a:ln>
        </p:spPr>
        <p:txBody>
          <a:bodyPr wrap="none" rtlCol="0">
            <a:spAutoFit/>
          </a:bodyPr>
          <a:lstStyle/>
          <a:p>
            <a:pPr marL="85725" indent="-85725"/>
            <a:r>
              <a:rPr lang="en-US" altLang="ja-JP" sz="1200" dirty="0">
                <a:latin typeface="メイリオ" panose="020B0604030504040204" pitchFamily="50" charset="-128"/>
                <a:ea typeface="メイリオ" panose="020B0604030504040204" pitchFamily="50" charset="-128"/>
                <a:cs typeface="Arial" panose="020B0604020202020204" pitchFamily="34" charset="0"/>
              </a:rPr>
              <a:t>Moving crane</a:t>
            </a:r>
            <a:r>
              <a:rPr lang="ja-JP" altLang="en-US" sz="1200" dirty="0">
                <a:latin typeface="メイリオ" panose="020B0604030504040204" pitchFamily="50" charset="-128"/>
                <a:ea typeface="メイリオ" panose="020B0604030504040204" pitchFamily="50" charset="-128"/>
                <a:cs typeface="Arial" panose="020B0604020202020204" pitchFamily="34" charset="0"/>
              </a:rPr>
              <a:t> </a:t>
            </a:r>
            <a:r>
              <a:rPr lang="en-US" altLang="ja-JP" sz="1200" dirty="0">
                <a:latin typeface="メイリオ" panose="020B0604030504040204" pitchFamily="50" charset="-128"/>
                <a:ea typeface="メイリオ" panose="020B0604030504040204" pitchFamily="50" charset="-128"/>
                <a:cs typeface="Arial" panose="020B0604020202020204" pitchFamily="34" charset="0"/>
              </a:rPr>
              <a:t>truck</a:t>
            </a:r>
            <a:endParaRPr kumimoji="1" lang="en-US" altLang="ja-JP" sz="1200" dirty="0">
              <a:latin typeface="メイリオ" panose="020B0604030504040204" pitchFamily="50" charset="-128"/>
              <a:ea typeface="メイリオ" panose="020B0604030504040204" pitchFamily="50" charset="-128"/>
              <a:cs typeface="Arial" panose="020B0604020202020204" pitchFamily="34" charset="0"/>
            </a:endParaRPr>
          </a:p>
        </p:txBody>
      </p:sp>
      <p:sp>
        <p:nvSpPr>
          <p:cNvPr id="19" name="正方形/長方形 18">
            <a:extLst>
              <a:ext uri="{FF2B5EF4-FFF2-40B4-BE49-F238E27FC236}">
                <a16:creationId xmlns:a16="http://schemas.microsoft.com/office/drawing/2014/main" id="{A59D0C97-A2CC-4A14-8E79-C4BC8FD75E6C}"/>
              </a:ext>
            </a:extLst>
          </p:cNvPr>
          <p:cNvSpPr/>
          <p:nvPr/>
        </p:nvSpPr>
        <p:spPr>
          <a:xfrm>
            <a:off x="4642178" y="4396740"/>
            <a:ext cx="1213793" cy="3484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0" name="グループ化 59">
            <a:extLst>
              <a:ext uri="{FF2B5EF4-FFF2-40B4-BE49-F238E27FC236}">
                <a16:creationId xmlns:a16="http://schemas.microsoft.com/office/drawing/2014/main" id="{416B9ECC-7D29-4666-8B51-53E20C5EF58E}"/>
              </a:ext>
            </a:extLst>
          </p:cNvPr>
          <p:cNvGrpSpPr/>
          <p:nvPr/>
        </p:nvGrpSpPr>
        <p:grpSpPr>
          <a:xfrm>
            <a:off x="4161419" y="4291021"/>
            <a:ext cx="2140620" cy="481105"/>
            <a:chOff x="1792645" y="2368981"/>
            <a:chExt cx="3862023" cy="867991"/>
          </a:xfrm>
        </p:grpSpPr>
        <p:graphicFrame>
          <p:nvGraphicFramePr>
            <p:cNvPr id="61" name="Object 20">
              <a:extLst>
                <a:ext uri="{FF2B5EF4-FFF2-40B4-BE49-F238E27FC236}">
                  <a16:creationId xmlns:a16="http://schemas.microsoft.com/office/drawing/2014/main" id="{FA9B3D65-8790-400A-A113-CE299D413F5E}"/>
                </a:ext>
              </a:extLst>
            </p:cNvPr>
            <p:cNvGraphicFramePr>
              <a:graphicFrameLocks noChangeAspect="1"/>
            </p:cNvGraphicFramePr>
            <p:nvPr>
              <p:extLst>
                <p:ext uri="{D42A27DB-BD31-4B8C-83A1-F6EECF244321}">
                  <p14:modId xmlns:p14="http://schemas.microsoft.com/office/powerpoint/2010/main" val="239870396"/>
                </p:ext>
              </p:extLst>
            </p:nvPr>
          </p:nvGraphicFramePr>
          <p:xfrm>
            <a:off x="3207703" y="2581707"/>
            <a:ext cx="1066800" cy="244475"/>
          </p:xfrm>
          <a:graphic>
            <a:graphicData uri="http://schemas.openxmlformats.org/presentationml/2006/ole">
              <mc:AlternateContent xmlns:mc="http://schemas.openxmlformats.org/markup-compatibility/2006">
                <mc:Choice xmlns:v="urn:schemas-microsoft-com:vml" Requires="v">
                  <p:oleObj spid="_x0000_s2082" name="Visio" r:id="rId4" imgW="928440" imgH="244440" progId="Visio.Drawing.6">
                    <p:embed/>
                  </p:oleObj>
                </mc:Choice>
                <mc:Fallback>
                  <p:oleObj name="Visio" r:id="rId4" imgW="928440" imgH="244440" progId="Visio.Drawing.6">
                    <p:embed/>
                    <p:pic>
                      <p:nvPicPr>
                        <p:cNvPr id="61" name="Object 20">
                          <a:extLst>
                            <a:ext uri="{FF2B5EF4-FFF2-40B4-BE49-F238E27FC236}">
                              <a16:creationId xmlns:a16="http://schemas.microsoft.com/office/drawing/2014/main" id="{D33F37B4-BAEF-435E-9C47-A9A7053A8F3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07703" y="2581707"/>
                          <a:ext cx="1066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62" name="Picture 21">
              <a:extLst>
                <a:ext uri="{FF2B5EF4-FFF2-40B4-BE49-F238E27FC236}">
                  <a16:creationId xmlns:a16="http://schemas.microsoft.com/office/drawing/2014/main" id="{6ED8E60F-0040-4CAC-8D55-E74CF0DC141A}"/>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431839" y="2368981"/>
              <a:ext cx="1222829" cy="8679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3" name="Picture 24">
              <a:extLst>
                <a:ext uri="{FF2B5EF4-FFF2-40B4-BE49-F238E27FC236}">
                  <a16:creationId xmlns:a16="http://schemas.microsoft.com/office/drawing/2014/main" id="{905C3F38-50E0-4CF9-88B9-11C99F944249}"/>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792645" y="2368981"/>
              <a:ext cx="1197619" cy="8411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64" name="Fußzeilenplatzhalter 2">
            <a:extLst>
              <a:ext uri="{FF2B5EF4-FFF2-40B4-BE49-F238E27FC236}">
                <a16:creationId xmlns:a16="http://schemas.microsoft.com/office/drawing/2014/main" id="{5F6EDAB0-A1DA-4297-A66D-D90C2424C2C8}"/>
              </a:ext>
            </a:extLst>
          </p:cNvPr>
          <p:cNvSpPr>
            <a:spLocks noGrp="1"/>
          </p:cNvSpPr>
          <p:nvPr>
            <p:ph type="ftr" sz="quarter" idx="11"/>
          </p:nvPr>
        </p:nvSpPr>
        <p:spPr>
          <a:xfrm>
            <a:off x="5486400" y="6475413"/>
            <a:ext cx="3124200" cy="184666"/>
          </a:xfrm>
        </p:spPr>
        <p:txBody>
          <a:bodyPr/>
          <a:lstStyle/>
          <a:p>
            <a:r>
              <a:rPr lang="en-US" dirty="0"/>
              <a:t>Atsushi KANNO, NICT, Japan</a:t>
            </a:r>
          </a:p>
        </p:txBody>
      </p:sp>
      <p:sp>
        <p:nvSpPr>
          <p:cNvPr id="24" name="Datumsplatzhalter 1">
            <a:extLst>
              <a:ext uri="{FF2B5EF4-FFF2-40B4-BE49-F238E27FC236}">
                <a16:creationId xmlns:a16="http://schemas.microsoft.com/office/drawing/2014/main" id="{14EBB96D-4A8A-484B-A7E3-1A69FB174708}"/>
              </a:ext>
            </a:extLst>
          </p:cNvPr>
          <p:cNvSpPr>
            <a:spLocks noGrp="1"/>
          </p:cNvSpPr>
          <p:nvPr>
            <p:ph type="dt" sz="half" idx="10"/>
          </p:nvPr>
        </p:nvSpPr>
        <p:spPr>
          <a:xfrm>
            <a:off x="604044" y="378281"/>
            <a:ext cx="1600200" cy="215444"/>
          </a:xfrm>
        </p:spPr>
        <p:txBody>
          <a:bodyPr/>
          <a:lstStyle/>
          <a:p>
            <a:r>
              <a:rPr lang="en-US" dirty="0"/>
              <a:t>March 2022</a:t>
            </a:r>
          </a:p>
        </p:txBody>
      </p:sp>
    </p:spTree>
    <p:extLst>
      <p:ext uri="{BB962C8B-B14F-4D97-AF65-F5344CB8AC3E}">
        <p14:creationId xmlns:p14="http://schemas.microsoft.com/office/powerpoint/2010/main" val="2187680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114A53-36ED-465A-A0A0-ED4BFAD47FA4}"/>
              </a:ext>
            </a:extLst>
          </p:cNvPr>
          <p:cNvSpPr>
            <a:spLocks noGrp="1"/>
          </p:cNvSpPr>
          <p:nvPr>
            <p:ph type="title"/>
          </p:nvPr>
        </p:nvSpPr>
        <p:spPr/>
        <p:txBody>
          <a:bodyPr/>
          <a:lstStyle/>
          <a:p>
            <a:r>
              <a:rPr kumimoji="1" lang="en-US" altLang="ja-JP" dirty="0"/>
              <a:t>Possible block diagram</a:t>
            </a:r>
            <a:endParaRPr kumimoji="1" lang="ja-JP" altLang="en-US" dirty="0"/>
          </a:p>
        </p:txBody>
      </p:sp>
      <p:sp>
        <p:nvSpPr>
          <p:cNvPr id="5" name="フッター プレースホルダー 4">
            <a:extLst>
              <a:ext uri="{FF2B5EF4-FFF2-40B4-BE49-F238E27FC236}">
                <a16:creationId xmlns:a16="http://schemas.microsoft.com/office/drawing/2014/main" id="{D7A5AE75-611E-4514-A50E-D121C122FB62}"/>
              </a:ext>
            </a:extLst>
          </p:cNvPr>
          <p:cNvSpPr>
            <a:spLocks noGrp="1"/>
          </p:cNvSpPr>
          <p:nvPr>
            <p:ph type="ftr" sz="quarter" idx="11"/>
          </p:nvPr>
        </p:nvSpPr>
        <p:spPr/>
        <p:txBody>
          <a:bodyPr/>
          <a:lstStyle/>
          <a:p>
            <a:r>
              <a:rPr lang="en-US" dirty="0"/>
              <a:t>Atsushi KANNO, NICT, Japan</a:t>
            </a:r>
          </a:p>
        </p:txBody>
      </p:sp>
      <p:sp>
        <p:nvSpPr>
          <p:cNvPr id="6" name="スライド番号プレースホルダー 5">
            <a:extLst>
              <a:ext uri="{FF2B5EF4-FFF2-40B4-BE49-F238E27FC236}">
                <a16:creationId xmlns:a16="http://schemas.microsoft.com/office/drawing/2014/main" id="{5B2F4144-1D2C-4F2C-9DED-AF90927DE818}"/>
              </a:ext>
            </a:extLst>
          </p:cNvPr>
          <p:cNvSpPr>
            <a:spLocks noGrp="1"/>
          </p:cNvSpPr>
          <p:nvPr>
            <p:ph type="sldNum" sz="quarter" idx="12"/>
          </p:nvPr>
        </p:nvSpPr>
        <p:spPr/>
        <p:txBody>
          <a:bodyPr/>
          <a:lstStyle/>
          <a:p>
            <a:r>
              <a:rPr lang="en-US"/>
              <a:t>Slide </a:t>
            </a:r>
            <a:fld id="{D8E7F6C2-DF2F-4116-8D71-DCDEFB590920}" type="slidenum">
              <a:rPr lang="en-US" smtClean="0"/>
              <a:pPr/>
              <a:t>5</a:t>
            </a:fld>
            <a:endParaRPr lang="en-US"/>
          </a:p>
        </p:txBody>
      </p:sp>
      <p:sp>
        <p:nvSpPr>
          <p:cNvPr id="7" name="テキスト ボックス 6">
            <a:extLst>
              <a:ext uri="{FF2B5EF4-FFF2-40B4-BE49-F238E27FC236}">
                <a16:creationId xmlns:a16="http://schemas.microsoft.com/office/drawing/2014/main" id="{3C6EEA96-C413-4DBD-A675-FFF976607510}"/>
              </a:ext>
            </a:extLst>
          </p:cNvPr>
          <p:cNvSpPr txBox="1"/>
          <p:nvPr/>
        </p:nvSpPr>
        <p:spPr>
          <a:xfrm>
            <a:off x="1363250" y="2672842"/>
            <a:ext cx="793807" cy="276999"/>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a:t>Oscillator</a:t>
            </a:r>
            <a:endParaRPr kumimoji="1" lang="ja-JP" altLang="en-US" dirty="0"/>
          </a:p>
        </p:txBody>
      </p:sp>
      <p:sp>
        <p:nvSpPr>
          <p:cNvPr id="8" name="テキスト ボックス 7">
            <a:extLst>
              <a:ext uri="{FF2B5EF4-FFF2-40B4-BE49-F238E27FC236}">
                <a16:creationId xmlns:a16="http://schemas.microsoft.com/office/drawing/2014/main" id="{6BC35257-E010-4EF3-8996-C1CD0ADC5F6D}"/>
              </a:ext>
            </a:extLst>
          </p:cNvPr>
          <p:cNvSpPr txBox="1"/>
          <p:nvPr/>
        </p:nvSpPr>
        <p:spPr>
          <a:xfrm>
            <a:off x="1259056" y="3219349"/>
            <a:ext cx="1002197" cy="276999"/>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a:t>x9 multiplier</a:t>
            </a:r>
            <a:endParaRPr kumimoji="1" lang="ja-JP" altLang="en-US" dirty="0"/>
          </a:p>
        </p:txBody>
      </p:sp>
      <p:sp>
        <p:nvSpPr>
          <p:cNvPr id="9" name="テキスト ボックス 8">
            <a:extLst>
              <a:ext uri="{FF2B5EF4-FFF2-40B4-BE49-F238E27FC236}">
                <a16:creationId xmlns:a16="http://schemas.microsoft.com/office/drawing/2014/main" id="{AF9EBDD5-B1D1-4728-B939-68069B3E0BBC}"/>
              </a:ext>
            </a:extLst>
          </p:cNvPr>
          <p:cNvSpPr txBox="1"/>
          <p:nvPr/>
        </p:nvSpPr>
        <p:spPr>
          <a:xfrm>
            <a:off x="1029023" y="3800939"/>
            <a:ext cx="1462260" cy="276999"/>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a:t>High-speed Switch</a:t>
            </a:r>
            <a:endParaRPr kumimoji="1" lang="ja-JP" altLang="en-US" dirty="0"/>
          </a:p>
        </p:txBody>
      </p:sp>
      <p:cxnSp>
        <p:nvCxnSpPr>
          <p:cNvPr id="11" name="直線矢印コネクタ 10">
            <a:extLst>
              <a:ext uri="{FF2B5EF4-FFF2-40B4-BE49-F238E27FC236}">
                <a16:creationId xmlns:a16="http://schemas.microsoft.com/office/drawing/2014/main" id="{D2DEEDEB-31E1-4F6E-A855-74AAD985713A}"/>
              </a:ext>
            </a:extLst>
          </p:cNvPr>
          <p:cNvCxnSpPr>
            <a:stCxn id="7" idx="2"/>
            <a:endCxn id="8" idx="0"/>
          </p:cNvCxnSpPr>
          <p:nvPr/>
        </p:nvCxnSpPr>
        <p:spPr bwMode="auto">
          <a:xfrm>
            <a:off x="1760154" y="2949841"/>
            <a:ext cx="1" cy="26950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2" name="直線矢印コネクタ 11">
            <a:extLst>
              <a:ext uri="{FF2B5EF4-FFF2-40B4-BE49-F238E27FC236}">
                <a16:creationId xmlns:a16="http://schemas.microsoft.com/office/drawing/2014/main" id="{EA04AABF-1E88-4B46-8BE2-DB7479821BD5}"/>
              </a:ext>
            </a:extLst>
          </p:cNvPr>
          <p:cNvCxnSpPr>
            <a:cxnSpLocks/>
            <a:stCxn id="8" idx="2"/>
            <a:endCxn id="9" idx="0"/>
          </p:cNvCxnSpPr>
          <p:nvPr/>
        </p:nvCxnSpPr>
        <p:spPr bwMode="auto">
          <a:xfrm flipH="1">
            <a:off x="1760153" y="3496348"/>
            <a:ext cx="2" cy="3045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6" name="テキスト ボックス 15">
            <a:extLst>
              <a:ext uri="{FF2B5EF4-FFF2-40B4-BE49-F238E27FC236}">
                <a16:creationId xmlns:a16="http://schemas.microsoft.com/office/drawing/2014/main" id="{14C692F5-6AF5-4AAF-B501-3B3F9E0951C5}"/>
              </a:ext>
            </a:extLst>
          </p:cNvPr>
          <p:cNvSpPr txBox="1"/>
          <p:nvPr/>
        </p:nvSpPr>
        <p:spPr>
          <a:xfrm>
            <a:off x="685800" y="2000796"/>
            <a:ext cx="1139223" cy="338554"/>
          </a:xfrm>
          <a:prstGeom prst="rect">
            <a:avLst/>
          </a:prstGeom>
          <a:noFill/>
        </p:spPr>
        <p:txBody>
          <a:bodyPr wrap="none" rtlCol="0">
            <a:spAutoFit/>
          </a:bodyPr>
          <a:lstStyle/>
          <a:p>
            <a:r>
              <a:rPr kumimoji="1" lang="en-US" altLang="ja-JP" sz="1600" dirty="0"/>
              <a:t>Transmitter</a:t>
            </a:r>
            <a:endParaRPr kumimoji="1" lang="ja-JP" altLang="en-US" sz="1600" dirty="0"/>
          </a:p>
        </p:txBody>
      </p:sp>
      <p:sp>
        <p:nvSpPr>
          <p:cNvPr id="20" name="テキスト ボックス 19">
            <a:extLst>
              <a:ext uri="{FF2B5EF4-FFF2-40B4-BE49-F238E27FC236}">
                <a16:creationId xmlns:a16="http://schemas.microsoft.com/office/drawing/2014/main" id="{92E32B9B-A66C-49F3-9325-332F7E7F8B07}"/>
              </a:ext>
            </a:extLst>
          </p:cNvPr>
          <p:cNvSpPr txBox="1"/>
          <p:nvPr/>
        </p:nvSpPr>
        <p:spPr>
          <a:xfrm>
            <a:off x="2666550" y="3232796"/>
            <a:ext cx="1435008" cy="276999"/>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a:t>High-gain antenna</a:t>
            </a:r>
            <a:endParaRPr kumimoji="1" lang="ja-JP" altLang="en-US" dirty="0"/>
          </a:p>
        </p:txBody>
      </p:sp>
      <p:sp>
        <p:nvSpPr>
          <p:cNvPr id="21" name="テキスト ボックス 20">
            <a:extLst>
              <a:ext uri="{FF2B5EF4-FFF2-40B4-BE49-F238E27FC236}">
                <a16:creationId xmlns:a16="http://schemas.microsoft.com/office/drawing/2014/main" id="{5B62AD32-A6DD-450C-A2DD-F3711EBB3A61}"/>
              </a:ext>
            </a:extLst>
          </p:cNvPr>
          <p:cNvSpPr txBox="1"/>
          <p:nvPr/>
        </p:nvSpPr>
        <p:spPr>
          <a:xfrm>
            <a:off x="2784370" y="3800939"/>
            <a:ext cx="1199367" cy="276999"/>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a:t>Bandpass filter</a:t>
            </a:r>
            <a:endParaRPr kumimoji="1" lang="ja-JP" altLang="en-US" dirty="0"/>
          </a:p>
        </p:txBody>
      </p:sp>
      <p:cxnSp>
        <p:nvCxnSpPr>
          <p:cNvPr id="22" name="直線矢印コネクタ 21">
            <a:extLst>
              <a:ext uri="{FF2B5EF4-FFF2-40B4-BE49-F238E27FC236}">
                <a16:creationId xmlns:a16="http://schemas.microsoft.com/office/drawing/2014/main" id="{9F9DD9B2-D6D0-4C9E-86DC-4D5D7D3C3907}"/>
              </a:ext>
            </a:extLst>
          </p:cNvPr>
          <p:cNvCxnSpPr>
            <a:cxnSpLocks/>
            <a:stCxn id="9" idx="3"/>
            <a:endCxn id="21" idx="1"/>
          </p:cNvCxnSpPr>
          <p:nvPr/>
        </p:nvCxnSpPr>
        <p:spPr bwMode="auto">
          <a:xfrm>
            <a:off x="2491283" y="3939439"/>
            <a:ext cx="293087"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5" name="直線矢印コネクタ 24">
            <a:extLst>
              <a:ext uri="{FF2B5EF4-FFF2-40B4-BE49-F238E27FC236}">
                <a16:creationId xmlns:a16="http://schemas.microsoft.com/office/drawing/2014/main" id="{27C84583-4172-41F4-A280-06DBAA33CD6B}"/>
              </a:ext>
            </a:extLst>
          </p:cNvPr>
          <p:cNvCxnSpPr>
            <a:cxnSpLocks/>
            <a:stCxn id="21" idx="0"/>
            <a:endCxn id="20" idx="2"/>
          </p:cNvCxnSpPr>
          <p:nvPr/>
        </p:nvCxnSpPr>
        <p:spPr bwMode="auto">
          <a:xfrm flipV="1">
            <a:off x="3384054" y="3509795"/>
            <a:ext cx="0" cy="29114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8" name="テキスト ボックス 27">
            <a:extLst>
              <a:ext uri="{FF2B5EF4-FFF2-40B4-BE49-F238E27FC236}">
                <a16:creationId xmlns:a16="http://schemas.microsoft.com/office/drawing/2014/main" id="{420D385F-8CFE-41E0-9ACF-06C6E49992F3}"/>
              </a:ext>
            </a:extLst>
          </p:cNvPr>
          <p:cNvSpPr txBox="1"/>
          <p:nvPr/>
        </p:nvSpPr>
        <p:spPr>
          <a:xfrm>
            <a:off x="6355977" y="1994746"/>
            <a:ext cx="915635" cy="338554"/>
          </a:xfrm>
          <a:prstGeom prst="rect">
            <a:avLst/>
          </a:prstGeom>
          <a:noFill/>
        </p:spPr>
        <p:txBody>
          <a:bodyPr wrap="none" rtlCol="0">
            <a:spAutoFit/>
          </a:bodyPr>
          <a:lstStyle/>
          <a:p>
            <a:r>
              <a:rPr kumimoji="1" lang="en-US" altLang="ja-JP" sz="1600" dirty="0"/>
              <a:t>Receiver</a:t>
            </a:r>
            <a:endParaRPr kumimoji="1" lang="ja-JP" altLang="en-US" sz="1600" dirty="0"/>
          </a:p>
        </p:txBody>
      </p:sp>
      <p:sp>
        <p:nvSpPr>
          <p:cNvPr id="29" name="テキスト ボックス 28">
            <a:extLst>
              <a:ext uri="{FF2B5EF4-FFF2-40B4-BE49-F238E27FC236}">
                <a16:creationId xmlns:a16="http://schemas.microsoft.com/office/drawing/2014/main" id="{8559D07E-47EC-4E09-9DB6-EC26B39EE281}"/>
              </a:ext>
            </a:extLst>
          </p:cNvPr>
          <p:cNvSpPr txBox="1"/>
          <p:nvPr/>
        </p:nvSpPr>
        <p:spPr>
          <a:xfrm>
            <a:off x="7532002" y="4224191"/>
            <a:ext cx="663964" cy="276999"/>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a:t>IF LNA</a:t>
            </a:r>
            <a:endParaRPr kumimoji="1" lang="ja-JP" altLang="en-US" dirty="0"/>
          </a:p>
        </p:txBody>
      </p:sp>
      <p:sp>
        <p:nvSpPr>
          <p:cNvPr id="30" name="テキスト ボックス 29">
            <a:extLst>
              <a:ext uri="{FF2B5EF4-FFF2-40B4-BE49-F238E27FC236}">
                <a16:creationId xmlns:a16="http://schemas.microsoft.com/office/drawing/2014/main" id="{51DD796F-A4A6-40C6-8E93-860462D93D49}"/>
              </a:ext>
            </a:extLst>
          </p:cNvPr>
          <p:cNvSpPr txBox="1"/>
          <p:nvPr/>
        </p:nvSpPr>
        <p:spPr>
          <a:xfrm>
            <a:off x="7481508" y="3745239"/>
            <a:ext cx="764953" cy="276999"/>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a:t>Detector</a:t>
            </a:r>
            <a:endParaRPr kumimoji="1" lang="ja-JP" altLang="en-US" dirty="0"/>
          </a:p>
        </p:txBody>
      </p:sp>
      <p:sp>
        <p:nvSpPr>
          <p:cNvPr id="31" name="テキスト ボックス 30">
            <a:extLst>
              <a:ext uri="{FF2B5EF4-FFF2-40B4-BE49-F238E27FC236}">
                <a16:creationId xmlns:a16="http://schemas.microsoft.com/office/drawing/2014/main" id="{EB062AE1-2787-496E-83DB-242EBF62769E}"/>
              </a:ext>
            </a:extLst>
          </p:cNvPr>
          <p:cNvSpPr txBox="1"/>
          <p:nvPr/>
        </p:nvSpPr>
        <p:spPr>
          <a:xfrm>
            <a:off x="6827042" y="3745239"/>
            <a:ext cx="482824" cy="276999"/>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a:t>LNA</a:t>
            </a:r>
            <a:endParaRPr kumimoji="1" lang="ja-JP" altLang="en-US" dirty="0"/>
          </a:p>
        </p:txBody>
      </p:sp>
      <p:cxnSp>
        <p:nvCxnSpPr>
          <p:cNvPr id="32" name="直線矢印コネクタ 31">
            <a:extLst>
              <a:ext uri="{FF2B5EF4-FFF2-40B4-BE49-F238E27FC236}">
                <a16:creationId xmlns:a16="http://schemas.microsoft.com/office/drawing/2014/main" id="{2F2E588C-9CFC-4979-9A1A-CFE7D1CC428D}"/>
              </a:ext>
            </a:extLst>
          </p:cNvPr>
          <p:cNvCxnSpPr>
            <a:cxnSpLocks/>
            <a:stCxn id="30" idx="2"/>
            <a:endCxn id="29" idx="0"/>
          </p:cNvCxnSpPr>
          <p:nvPr/>
        </p:nvCxnSpPr>
        <p:spPr bwMode="auto">
          <a:xfrm flipH="1">
            <a:off x="7863984" y="4022238"/>
            <a:ext cx="1" cy="20195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3" name="直線矢印コネクタ 32">
            <a:extLst>
              <a:ext uri="{FF2B5EF4-FFF2-40B4-BE49-F238E27FC236}">
                <a16:creationId xmlns:a16="http://schemas.microsoft.com/office/drawing/2014/main" id="{204D1DD3-251C-4997-8837-6171788B0D2B}"/>
              </a:ext>
            </a:extLst>
          </p:cNvPr>
          <p:cNvCxnSpPr>
            <a:cxnSpLocks/>
            <a:stCxn id="31" idx="3"/>
            <a:endCxn id="30" idx="1"/>
          </p:cNvCxnSpPr>
          <p:nvPr/>
        </p:nvCxnSpPr>
        <p:spPr bwMode="auto">
          <a:xfrm>
            <a:off x="7309866" y="3883739"/>
            <a:ext cx="17164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4" name="テキスト ボックス 33">
            <a:extLst>
              <a:ext uri="{FF2B5EF4-FFF2-40B4-BE49-F238E27FC236}">
                <a16:creationId xmlns:a16="http://schemas.microsoft.com/office/drawing/2014/main" id="{055F4F86-708D-4D5F-B673-E0D14F23FF1F}"/>
              </a:ext>
            </a:extLst>
          </p:cNvPr>
          <p:cNvSpPr txBox="1"/>
          <p:nvPr/>
        </p:nvSpPr>
        <p:spPr>
          <a:xfrm>
            <a:off x="5220163" y="3216313"/>
            <a:ext cx="1435008" cy="276999"/>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a:t>High-gain antenna</a:t>
            </a:r>
            <a:endParaRPr kumimoji="1" lang="ja-JP" altLang="en-US" dirty="0"/>
          </a:p>
        </p:txBody>
      </p:sp>
      <p:sp>
        <p:nvSpPr>
          <p:cNvPr id="35" name="テキスト ボックス 34">
            <a:extLst>
              <a:ext uri="{FF2B5EF4-FFF2-40B4-BE49-F238E27FC236}">
                <a16:creationId xmlns:a16="http://schemas.microsoft.com/office/drawing/2014/main" id="{71EB325D-D473-4435-977A-1E2C53E62C31}"/>
              </a:ext>
            </a:extLst>
          </p:cNvPr>
          <p:cNvSpPr txBox="1"/>
          <p:nvPr/>
        </p:nvSpPr>
        <p:spPr>
          <a:xfrm>
            <a:off x="5337983" y="3745240"/>
            <a:ext cx="1199367" cy="276999"/>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a:t>Bandpass filter</a:t>
            </a:r>
            <a:endParaRPr kumimoji="1" lang="ja-JP" altLang="en-US" dirty="0"/>
          </a:p>
        </p:txBody>
      </p:sp>
      <p:cxnSp>
        <p:nvCxnSpPr>
          <p:cNvPr id="36" name="直線矢印コネクタ 35">
            <a:extLst>
              <a:ext uri="{FF2B5EF4-FFF2-40B4-BE49-F238E27FC236}">
                <a16:creationId xmlns:a16="http://schemas.microsoft.com/office/drawing/2014/main" id="{82F5C1D3-FEC2-402F-BFF5-8A321E0F8E48}"/>
              </a:ext>
            </a:extLst>
          </p:cNvPr>
          <p:cNvCxnSpPr>
            <a:cxnSpLocks/>
            <a:stCxn id="35" idx="3"/>
            <a:endCxn id="31" idx="1"/>
          </p:cNvCxnSpPr>
          <p:nvPr/>
        </p:nvCxnSpPr>
        <p:spPr bwMode="auto">
          <a:xfrm flipV="1">
            <a:off x="6537350" y="3883739"/>
            <a:ext cx="289692" cy="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7" name="直線矢印コネクタ 36">
            <a:extLst>
              <a:ext uri="{FF2B5EF4-FFF2-40B4-BE49-F238E27FC236}">
                <a16:creationId xmlns:a16="http://schemas.microsoft.com/office/drawing/2014/main" id="{64F34A14-3A55-4484-B20A-2EA6C637ECA0}"/>
              </a:ext>
            </a:extLst>
          </p:cNvPr>
          <p:cNvCxnSpPr>
            <a:cxnSpLocks/>
            <a:stCxn id="35" idx="0"/>
            <a:endCxn id="34" idx="2"/>
          </p:cNvCxnSpPr>
          <p:nvPr/>
        </p:nvCxnSpPr>
        <p:spPr bwMode="auto">
          <a:xfrm flipV="1">
            <a:off x="5937667" y="3493312"/>
            <a:ext cx="0" cy="25192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1" name="矢印: 上 70">
            <a:extLst>
              <a:ext uri="{FF2B5EF4-FFF2-40B4-BE49-F238E27FC236}">
                <a16:creationId xmlns:a16="http://schemas.microsoft.com/office/drawing/2014/main" id="{0178120D-1BB4-4B13-9904-3B04398236D0}"/>
              </a:ext>
            </a:extLst>
          </p:cNvPr>
          <p:cNvSpPr/>
          <p:nvPr/>
        </p:nvSpPr>
        <p:spPr bwMode="auto">
          <a:xfrm>
            <a:off x="1596693" y="4083828"/>
            <a:ext cx="349620" cy="744574"/>
          </a:xfrm>
          <a:prstGeom prst="upArrow">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72" name="矢印: 上 71">
            <a:extLst>
              <a:ext uri="{FF2B5EF4-FFF2-40B4-BE49-F238E27FC236}">
                <a16:creationId xmlns:a16="http://schemas.microsoft.com/office/drawing/2014/main" id="{E53AFC9A-4D9C-498D-890C-9CF7667C115F}"/>
              </a:ext>
            </a:extLst>
          </p:cNvPr>
          <p:cNvSpPr/>
          <p:nvPr/>
        </p:nvSpPr>
        <p:spPr bwMode="auto">
          <a:xfrm rot="10800000">
            <a:off x="7689174" y="4501190"/>
            <a:ext cx="349620" cy="327211"/>
          </a:xfrm>
          <a:prstGeom prst="upArrow">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73" name="テキスト ボックス 72">
            <a:extLst>
              <a:ext uri="{FF2B5EF4-FFF2-40B4-BE49-F238E27FC236}">
                <a16:creationId xmlns:a16="http://schemas.microsoft.com/office/drawing/2014/main" id="{8B2DDFB7-0791-4E1E-AAD5-189DDAF7167D}"/>
              </a:ext>
            </a:extLst>
          </p:cNvPr>
          <p:cNvSpPr txBox="1"/>
          <p:nvPr/>
        </p:nvSpPr>
        <p:spPr>
          <a:xfrm>
            <a:off x="1014692" y="4828402"/>
            <a:ext cx="1490921"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a:t>Data (OOK, PAM4)</a:t>
            </a:r>
            <a:endParaRPr kumimoji="1" lang="ja-JP" altLang="en-US" dirty="0"/>
          </a:p>
        </p:txBody>
      </p:sp>
      <p:sp>
        <p:nvSpPr>
          <p:cNvPr id="75" name="矢印: 右 74">
            <a:extLst>
              <a:ext uri="{FF2B5EF4-FFF2-40B4-BE49-F238E27FC236}">
                <a16:creationId xmlns:a16="http://schemas.microsoft.com/office/drawing/2014/main" id="{3DD1AC98-9891-493E-B0ED-962526ABC879}"/>
              </a:ext>
            </a:extLst>
          </p:cNvPr>
          <p:cNvSpPr/>
          <p:nvPr/>
        </p:nvSpPr>
        <p:spPr bwMode="auto">
          <a:xfrm>
            <a:off x="4185500" y="3280014"/>
            <a:ext cx="950721" cy="182562"/>
          </a:xfrm>
          <a:prstGeom prst="rightArrow">
            <a:avLst/>
          </a:prstGeom>
          <a:solidFill>
            <a:schemeClr val="accent1">
              <a:lumMod val="20000"/>
              <a:lumOff val="80000"/>
            </a:schemeClr>
          </a:solidFill>
          <a:ln w="12700" cap="flat" cmpd="sng" algn="ctr">
            <a:solidFill>
              <a:schemeClr val="accent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76" name="テキスト ボックス 75">
            <a:extLst>
              <a:ext uri="{FF2B5EF4-FFF2-40B4-BE49-F238E27FC236}">
                <a16:creationId xmlns:a16="http://schemas.microsoft.com/office/drawing/2014/main" id="{1D6DE783-8BB5-4F7D-ADCA-F2FA1E018FBC}"/>
              </a:ext>
            </a:extLst>
          </p:cNvPr>
          <p:cNvSpPr txBox="1"/>
          <p:nvPr/>
        </p:nvSpPr>
        <p:spPr>
          <a:xfrm>
            <a:off x="4200637" y="2824789"/>
            <a:ext cx="920445" cy="338554"/>
          </a:xfrm>
          <a:prstGeom prst="rect">
            <a:avLst/>
          </a:prstGeom>
          <a:noFill/>
        </p:spPr>
        <p:txBody>
          <a:bodyPr wrap="none" rtlCol="0">
            <a:spAutoFit/>
          </a:bodyPr>
          <a:lstStyle/>
          <a:p>
            <a:r>
              <a:rPr kumimoji="1" lang="en-US" altLang="ja-JP" sz="1600" dirty="0"/>
              <a:t>THz link</a:t>
            </a:r>
            <a:endParaRPr kumimoji="1" lang="ja-JP" altLang="en-US" sz="1600" dirty="0"/>
          </a:p>
        </p:txBody>
      </p:sp>
      <p:sp>
        <p:nvSpPr>
          <p:cNvPr id="77" name="テキスト ボックス 76">
            <a:extLst>
              <a:ext uri="{FF2B5EF4-FFF2-40B4-BE49-F238E27FC236}">
                <a16:creationId xmlns:a16="http://schemas.microsoft.com/office/drawing/2014/main" id="{CD942A1F-E63A-4DC6-B335-35A818131B6D}"/>
              </a:ext>
            </a:extLst>
          </p:cNvPr>
          <p:cNvSpPr txBox="1"/>
          <p:nvPr/>
        </p:nvSpPr>
        <p:spPr>
          <a:xfrm>
            <a:off x="7104219" y="4828402"/>
            <a:ext cx="1490921"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a:t>Data (OOK, PAM4)</a:t>
            </a:r>
            <a:endParaRPr kumimoji="1" lang="ja-JP" altLang="en-US" dirty="0"/>
          </a:p>
        </p:txBody>
      </p:sp>
      <p:sp>
        <p:nvSpPr>
          <p:cNvPr id="39" name="Datumsplatzhalter 1">
            <a:extLst>
              <a:ext uri="{FF2B5EF4-FFF2-40B4-BE49-F238E27FC236}">
                <a16:creationId xmlns:a16="http://schemas.microsoft.com/office/drawing/2014/main" id="{C89B1A53-F468-4E51-A0CD-24C4089E7C0E}"/>
              </a:ext>
            </a:extLst>
          </p:cNvPr>
          <p:cNvSpPr>
            <a:spLocks noGrp="1"/>
          </p:cNvSpPr>
          <p:nvPr>
            <p:ph type="dt" sz="half" idx="10"/>
          </p:nvPr>
        </p:nvSpPr>
        <p:spPr>
          <a:xfrm>
            <a:off x="604044" y="378281"/>
            <a:ext cx="1600200" cy="215444"/>
          </a:xfrm>
        </p:spPr>
        <p:txBody>
          <a:bodyPr/>
          <a:lstStyle/>
          <a:p>
            <a:r>
              <a:rPr lang="en-US" dirty="0"/>
              <a:t>March 2022</a:t>
            </a:r>
          </a:p>
        </p:txBody>
      </p:sp>
    </p:spTree>
    <p:extLst>
      <p:ext uri="{BB962C8B-B14F-4D97-AF65-F5344CB8AC3E}">
        <p14:creationId xmlns:p14="http://schemas.microsoft.com/office/powerpoint/2010/main" val="474425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A0929D-1EF6-477E-8A89-A7AD60D68ED4}"/>
              </a:ext>
            </a:extLst>
          </p:cNvPr>
          <p:cNvSpPr>
            <a:spLocks noGrp="1"/>
          </p:cNvSpPr>
          <p:nvPr>
            <p:ph type="title"/>
          </p:nvPr>
        </p:nvSpPr>
        <p:spPr/>
        <p:txBody>
          <a:bodyPr/>
          <a:lstStyle/>
          <a:p>
            <a:r>
              <a:rPr kumimoji="1" lang="en-US" altLang="ja-JP" dirty="0"/>
              <a:t>Example link budget of 500-GHz FWS</a:t>
            </a:r>
            <a:endParaRPr kumimoji="1" lang="ja-JP" altLang="en-US" dirty="0"/>
          </a:p>
        </p:txBody>
      </p:sp>
      <p:graphicFrame>
        <p:nvGraphicFramePr>
          <p:cNvPr id="5" name="表 7">
            <a:extLst>
              <a:ext uri="{FF2B5EF4-FFF2-40B4-BE49-F238E27FC236}">
                <a16:creationId xmlns:a16="http://schemas.microsoft.com/office/drawing/2014/main" id="{2D67FB95-9B12-4520-8080-5C456392BA50}"/>
              </a:ext>
            </a:extLst>
          </p:cNvPr>
          <p:cNvGraphicFramePr>
            <a:graphicFrameLocks noGrp="1"/>
          </p:cNvGraphicFramePr>
          <p:nvPr>
            <p:ph idx="1"/>
            <p:extLst>
              <p:ext uri="{D42A27DB-BD31-4B8C-83A1-F6EECF244321}">
                <p14:modId xmlns:p14="http://schemas.microsoft.com/office/powerpoint/2010/main" val="1357576736"/>
              </p:ext>
            </p:extLst>
          </p:nvPr>
        </p:nvGraphicFramePr>
        <p:xfrm>
          <a:off x="685800" y="1577411"/>
          <a:ext cx="7772401" cy="4324126"/>
        </p:xfrm>
        <a:graphic>
          <a:graphicData uri="http://schemas.openxmlformats.org/drawingml/2006/table">
            <a:tbl>
              <a:tblPr firstRow="1" bandRow="1">
                <a:tableStyleId>{073A0DAA-6AF3-43AB-8588-CEC1D06C72B9}</a:tableStyleId>
              </a:tblPr>
              <a:tblGrid>
                <a:gridCol w="497541">
                  <a:extLst>
                    <a:ext uri="{9D8B030D-6E8A-4147-A177-3AD203B41FA5}">
                      <a16:colId xmlns:a16="http://schemas.microsoft.com/office/drawing/2014/main" val="1455908707"/>
                    </a:ext>
                  </a:extLst>
                </a:gridCol>
                <a:gridCol w="2050677">
                  <a:extLst>
                    <a:ext uri="{9D8B030D-6E8A-4147-A177-3AD203B41FA5}">
                      <a16:colId xmlns:a16="http://schemas.microsoft.com/office/drawing/2014/main" val="3204169939"/>
                    </a:ext>
                  </a:extLst>
                </a:gridCol>
                <a:gridCol w="739588">
                  <a:extLst>
                    <a:ext uri="{9D8B030D-6E8A-4147-A177-3AD203B41FA5}">
                      <a16:colId xmlns:a16="http://schemas.microsoft.com/office/drawing/2014/main" val="3498851056"/>
                    </a:ext>
                  </a:extLst>
                </a:gridCol>
                <a:gridCol w="524435">
                  <a:extLst>
                    <a:ext uri="{9D8B030D-6E8A-4147-A177-3AD203B41FA5}">
                      <a16:colId xmlns:a16="http://schemas.microsoft.com/office/drawing/2014/main" val="2329662739"/>
                    </a:ext>
                  </a:extLst>
                </a:gridCol>
                <a:gridCol w="732865">
                  <a:extLst>
                    <a:ext uri="{9D8B030D-6E8A-4147-A177-3AD203B41FA5}">
                      <a16:colId xmlns:a16="http://schemas.microsoft.com/office/drawing/2014/main" val="1205431771"/>
                    </a:ext>
                  </a:extLst>
                </a:gridCol>
                <a:gridCol w="732865">
                  <a:extLst>
                    <a:ext uri="{9D8B030D-6E8A-4147-A177-3AD203B41FA5}">
                      <a16:colId xmlns:a16="http://schemas.microsoft.com/office/drawing/2014/main" val="3847606428"/>
                    </a:ext>
                  </a:extLst>
                </a:gridCol>
                <a:gridCol w="853888">
                  <a:extLst>
                    <a:ext uri="{9D8B030D-6E8A-4147-A177-3AD203B41FA5}">
                      <a16:colId xmlns:a16="http://schemas.microsoft.com/office/drawing/2014/main" val="889539312"/>
                    </a:ext>
                  </a:extLst>
                </a:gridCol>
                <a:gridCol w="1640542">
                  <a:extLst>
                    <a:ext uri="{9D8B030D-6E8A-4147-A177-3AD203B41FA5}">
                      <a16:colId xmlns:a16="http://schemas.microsoft.com/office/drawing/2014/main" val="2715533363"/>
                    </a:ext>
                  </a:extLst>
                </a:gridCol>
              </a:tblGrid>
              <a:tr h="370840">
                <a:tc>
                  <a:txBody>
                    <a:bodyPr/>
                    <a:lstStyle/>
                    <a:p>
                      <a:endParaRPr kumimoji="1" lang="ja-JP" altLang="en-US" sz="1200" dirty="0"/>
                    </a:p>
                  </a:txBody>
                  <a:tcPr/>
                </a:tc>
                <a:tc>
                  <a:txBody>
                    <a:bodyPr/>
                    <a:lstStyle/>
                    <a:p>
                      <a:pPr algn="ctr"/>
                      <a:r>
                        <a:rPr kumimoji="1" lang="en-US" altLang="ja-JP" sz="1200" dirty="0"/>
                        <a:t>Items</a:t>
                      </a:r>
                      <a:endParaRPr kumimoji="1" lang="ja-JP" altLang="en-US" sz="1200" dirty="0"/>
                    </a:p>
                  </a:txBody>
                  <a:tcPr/>
                </a:tc>
                <a:tc>
                  <a:txBody>
                    <a:bodyPr/>
                    <a:lstStyle/>
                    <a:p>
                      <a:pPr algn="ctr"/>
                      <a:r>
                        <a:rPr kumimoji="1" lang="en-US" altLang="ja-JP" sz="1200" dirty="0"/>
                        <a:t>Symbol</a:t>
                      </a:r>
                      <a:endParaRPr kumimoji="1" lang="ja-JP" altLang="en-US" sz="1200" dirty="0"/>
                    </a:p>
                  </a:txBody>
                  <a:tcPr/>
                </a:tc>
                <a:tc>
                  <a:txBody>
                    <a:bodyPr/>
                    <a:lstStyle/>
                    <a:p>
                      <a:pPr algn="ctr"/>
                      <a:r>
                        <a:rPr kumimoji="1" lang="en-US" altLang="ja-JP" sz="1200" dirty="0"/>
                        <a:t>Unit</a:t>
                      </a:r>
                      <a:endParaRPr kumimoji="1" lang="ja-JP" altLang="en-US" sz="1200" dirty="0"/>
                    </a:p>
                  </a:txBody>
                  <a:tcPr/>
                </a:tc>
                <a:tc>
                  <a:txBody>
                    <a:bodyPr/>
                    <a:lstStyle/>
                    <a:p>
                      <a:pPr algn="ctr"/>
                      <a:r>
                        <a:rPr kumimoji="1" lang="en-US" altLang="ja-JP" sz="1200" dirty="0"/>
                        <a:t>Min.</a:t>
                      </a:r>
                      <a:endParaRPr kumimoji="1" lang="ja-JP" altLang="en-US" sz="1200" dirty="0"/>
                    </a:p>
                  </a:txBody>
                  <a:tcPr/>
                </a:tc>
                <a:tc>
                  <a:txBody>
                    <a:bodyPr/>
                    <a:lstStyle/>
                    <a:p>
                      <a:pPr algn="ctr"/>
                      <a:r>
                        <a:rPr kumimoji="1" lang="en-US" altLang="ja-JP" sz="1200" dirty="0" err="1"/>
                        <a:t>Typ</a:t>
                      </a:r>
                      <a:endParaRPr kumimoji="1" lang="ja-JP" altLang="en-US" sz="1200" dirty="0"/>
                    </a:p>
                  </a:txBody>
                  <a:tcPr/>
                </a:tc>
                <a:tc>
                  <a:txBody>
                    <a:bodyPr/>
                    <a:lstStyle/>
                    <a:p>
                      <a:pPr algn="ctr"/>
                      <a:r>
                        <a:rPr kumimoji="1" lang="en-US" altLang="ja-JP" sz="1200" dirty="0"/>
                        <a:t>Max</a:t>
                      </a:r>
                      <a:endParaRPr kumimoji="1" lang="ja-JP" altLang="en-US" sz="1200" dirty="0"/>
                    </a:p>
                  </a:txBody>
                  <a:tcPr/>
                </a:tc>
                <a:tc>
                  <a:txBody>
                    <a:bodyPr/>
                    <a:lstStyle/>
                    <a:p>
                      <a:r>
                        <a:rPr kumimoji="1" lang="en-US" altLang="ja-JP" sz="1200" dirty="0"/>
                        <a:t>Note</a:t>
                      </a:r>
                      <a:endParaRPr kumimoji="1" lang="ja-JP" altLang="en-US" sz="1200" dirty="0"/>
                    </a:p>
                  </a:txBody>
                  <a:tcPr/>
                </a:tc>
                <a:extLst>
                  <a:ext uri="{0D108BD9-81ED-4DB2-BD59-A6C34878D82A}">
                    <a16:rowId xmlns:a16="http://schemas.microsoft.com/office/drawing/2014/main" val="37583481"/>
                  </a:ext>
                </a:extLst>
              </a:tr>
              <a:tr h="209625">
                <a:tc rowSpan="5">
                  <a:txBody>
                    <a:bodyPr/>
                    <a:lstStyle/>
                    <a:p>
                      <a:r>
                        <a:rPr kumimoji="1" lang="en-US" altLang="ja-JP" sz="1200" dirty="0"/>
                        <a:t>Tx</a:t>
                      </a:r>
                      <a:endParaRPr kumimoji="1" lang="ja-JP" altLang="en-US" sz="1200" dirty="0"/>
                    </a:p>
                  </a:txBody>
                  <a:tcPr/>
                </a:tc>
                <a:tc>
                  <a:txBody>
                    <a:bodyPr/>
                    <a:lstStyle/>
                    <a:p>
                      <a:r>
                        <a:rPr kumimoji="1" lang="en-US" altLang="ja-JP" sz="1200" dirty="0"/>
                        <a:t>Frequency</a:t>
                      </a:r>
                      <a:endParaRPr kumimoji="1" lang="ja-JP" altLang="en-US" sz="1200" dirty="0"/>
                    </a:p>
                  </a:txBody>
                  <a:tcPr/>
                </a:tc>
                <a:tc>
                  <a:txBody>
                    <a:bodyPr/>
                    <a:lstStyle/>
                    <a:p>
                      <a:pPr algn="ctr"/>
                      <a:r>
                        <a:rPr kumimoji="1" lang="en-US" altLang="ja-JP" sz="1200" dirty="0" err="1"/>
                        <a:t>T</a:t>
                      </a:r>
                      <a:r>
                        <a:rPr kumimoji="1" lang="en-US" altLang="ja-JP" sz="1200" baseline="-25000" dirty="0" err="1"/>
                        <a:t>f</a:t>
                      </a:r>
                      <a:endParaRPr kumimoji="1" lang="ja-JP" altLang="en-US" sz="1200" baseline="-25000" dirty="0"/>
                    </a:p>
                  </a:txBody>
                  <a:tcPr/>
                </a:tc>
                <a:tc>
                  <a:txBody>
                    <a:bodyPr/>
                    <a:lstStyle/>
                    <a:p>
                      <a:pPr algn="ctr"/>
                      <a:r>
                        <a:rPr kumimoji="1" lang="en-US" altLang="ja-JP" sz="1200" dirty="0"/>
                        <a:t>GHz</a:t>
                      </a:r>
                      <a:endParaRPr kumimoji="1" lang="ja-JP" altLang="en-US" sz="1200" dirty="0"/>
                    </a:p>
                  </a:txBody>
                  <a:tcPr/>
                </a:tc>
                <a:tc>
                  <a:txBody>
                    <a:bodyPr/>
                    <a:lstStyle/>
                    <a:p>
                      <a:pPr algn="ctr"/>
                      <a:r>
                        <a:rPr kumimoji="1" lang="en-US" altLang="ja-JP" sz="1200" dirty="0"/>
                        <a:t>475</a:t>
                      </a:r>
                      <a:endParaRPr kumimoji="1" lang="ja-JP" altLang="en-US" sz="1200" dirty="0"/>
                    </a:p>
                  </a:txBody>
                  <a:tcPr/>
                </a:tc>
                <a:tc>
                  <a:txBody>
                    <a:bodyPr/>
                    <a:lstStyle/>
                    <a:p>
                      <a:pPr algn="ctr"/>
                      <a:r>
                        <a:rPr kumimoji="1" lang="en-US" altLang="ja-JP" sz="1200" dirty="0"/>
                        <a:t>540</a:t>
                      </a:r>
                      <a:endParaRPr kumimoji="1" lang="ja-JP" altLang="en-US" sz="1200" dirty="0"/>
                    </a:p>
                  </a:txBody>
                  <a:tcPr/>
                </a:tc>
                <a:tc>
                  <a:txBody>
                    <a:bodyPr/>
                    <a:lstStyle/>
                    <a:p>
                      <a:pPr algn="ctr"/>
                      <a:r>
                        <a:rPr kumimoji="1" lang="en-US" altLang="ja-JP" sz="1200" dirty="0"/>
                        <a:t>675</a:t>
                      </a:r>
                      <a:endParaRPr kumimoji="1" lang="ja-JP" altLang="en-US" sz="1200" dirty="0"/>
                    </a:p>
                  </a:txBody>
                  <a:tcPr/>
                </a:tc>
                <a:tc>
                  <a:txBody>
                    <a:bodyPr/>
                    <a:lstStyle/>
                    <a:p>
                      <a:endParaRPr kumimoji="1" lang="ja-JP" altLang="en-US" sz="1200" dirty="0"/>
                    </a:p>
                  </a:txBody>
                  <a:tcPr/>
                </a:tc>
                <a:extLst>
                  <a:ext uri="{0D108BD9-81ED-4DB2-BD59-A6C34878D82A}">
                    <a16:rowId xmlns:a16="http://schemas.microsoft.com/office/drawing/2014/main" val="3482940344"/>
                  </a:ext>
                </a:extLst>
              </a:tr>
              <a:tr h="190799">
                <a:tc vMerge="1">
                  <a:txBody>
                    <a:bodyPr/>
                    <a:lstStyle/>
                    <a:p>
                      <a:endParaRPr kumimoji="1" lang="ja-JP" altLang="en-US" sz="1200" dirty="0"/>
                    </a:p>
                  </a:txBody>
                  <a:tcPr/>
                </a:tc>
                <a:tc>
                  <a:txBody>
                    <a:bodyPr/>
                    <a:lstStyle/>
                    <a:p>
                      <a:r>
                        <a:rPr kumimoji="1" lang="en-US" altLang="ja-JP" sz="1200" dirty="0"/>
                        <a:t>Power</a:t>
                      </a:r>
                      <a:endParaRPr kumimoji="1" lang="ja-JP" altLang="en-US" sz="1200" dirty="0"/>
                    </a:p>
                  </a:txBody>
                  <a:tcPr/>
                </a:tc>
                <a:tc>
                  <a:txBody>
                    <a:bodyPr/>
                    <a:lstStyle/>
                    <a:p>
                      <a:pPr algn="ctr"/>
                      <a:r>
                        <a:rPr kumimoji="1" lang="en-US" altLang="ja-JP" sz="1200" dirty="0" err="1"/>
                        <a:t>T</a:t>
                      </a:r>
                      <a:r>
                        <a:rPr kumimoji="1" lang="en-US" altLang="ja-JP" sz="1200" baseline="-25000" dirty="0" err="1"/>
                        <a:t>p</a:t>
                      </a:r>
                      <a:endParaRPr kumimoji="1" lang="ja-JP" altLang="en-US" sz="1200" dirty="0"/>
                    </a:p>
                  </a:txBody>
                  <a:tcPr/>
                </a:tc>
                <a:tc>
                  <a:txBody>
                    <a:bodyPr/>
                    <a:lstStyle/>
                    <a:p>
                      <a:pPr algn="ctr"/>
                      <a:r>
                        <a:rPr kumimoji="1" lang="en-US" altLang="ja-JP" sz="1200" dirty="0"/>
                        <a:t>dBm</a:t>
                      </a:r>
                      <a:endParaRPr kumimoji="1" lang="ja-JP" altLang="en-US" sz="1200" dirty="0"/>
                    </a:p>
                  </a:txBody>
                  <a:tcPr/>
                </a:tc>
                <a:tc>
                  <a:txBody>
                    <a:bodyPr/>
                    <a:lstStyle/>
                    <a:p>
                      <a:pPr algn="ctr"/>
                      <a:r>
                        <a:rPr kumimoji="1" lang="en-US" altLang="ja-JP" sz="1200"/>
                        <a:t>-2.6</a:t>
                      </a:r>
                      <a:endParaRPr kumimoji="1" lang="ja-JP" altLang="en-US" sz="1200" dirty="0"/>
                    </a:p>
                  </a:txBody>
                  <a:tcPr/>
                </a:tc>
                <a:tc>
                  <a:txBody>
                    <a:bodyPr/>
                    <a:lstStyle/>
                    <a:p>
                      <a:pPr algn="ctr"/>
                      <a:r>
                        <a:rPr kumimoji="1" lang="en-US" altLang="ja-JP" sz="1200"/>
                        <a:t>-2.6</a:t>
                      </a:r>
                      <a:endParaRPr kumimoji="1" lang="ja-JP" altLang="en-US" sz="1200" dirty="0"/>
                    </a:p>
                  </a:txBody>
                  <a:tcPr/>
                </a:tc>
                <a:tc>
                  <a:txBody>
                    <a:bodyPr/>
                    <a:lstStyle/>
                    <a:p>
                      <a:pPr algn="ctr"/>
                      <a:r>
                        <a:rPr kumimoji="1" lang="en-US" altLang="ja-JP" sz="1200"/>
                        <a:t>-2.6</a:t>
                      </a:r>
                      <a:endParaRPr kumimoji="1" lang="ja-JP" altLang="en-US" sz="1200" dirty="0"/>
                    </a:p>
                  </a:txBody>
                  <a:tcPr/>
                </a:tc>
                <a:tc>
                  <a:txBody>
                    <a:bodyPr/>
                    <a:lstStyle/>
                    <a:p>
                      <a:endParaRPr kumimoji="1" lang="ja-JP" altLang="en-US" sz="1200"/>
                    </a:p>
                  </a:txBody>
                  <a:tcPr/>
                </a:tc>
                <a:extLst>
                  <a:ext uri="{0D108BD9-81ED-4DB2-BD59-A6C34878D82A}">
                    <a16:rowId xmlns:a16="http://schemas.microsoft.com/office/drawing/2014/main" val="3455781757"/>
                  </a:ext>
                </a:extLst>
              </a:tr>
              <a:tr h="0">
                <a:tc vMerge="1">
                  <a:txBody>
                    <a:bodyPr/>
                    <a:lstStyle/>
                    <a:p>
                      <a:endParaRPr kumimoji="1" lang="ja-JP" altLang="en-US" sz="1200" dirty="0"/>
                    </a:p>
                  </a:txBody>
                  <a:tcPr/>
                </a:tc>
                <a:tc>
                  <a:txBody>
                    <a:bodyPr/>
                    <a:lstStyle/>
                    <a:p>
                      <a:r>
                        <a:rPr kumimoji="1" lang="en-US" altLang="ja-JP" sz="1200" dirty="0"/>
                        <a:t>Bandwidth</a:t>
                      </a:r>
                      <a:endParaRPr kumimoji="1" lang="ja-JP" altLang="en-US" sz="1200" dirty="0"/>
                    </a:p>
                  </a:txBody>
                  <a:tcPr/>
                </a:tc>
                <a:tc>
                  <a:txBody>
                    <a:bodyPr/>
                    <a:lstStyle/>
                    <a:p>
                      <a:pPr algn="ctr"/>
                      <a:r>
                        <a:rPr kumimoji="1" lang="en-US" altLang="ja-JP" sz="1200" dirty="0"/>
                        <a:t>T</a:t>
                      </a:r>
                      <a:r>
                        <a:rPr kumimoji="1" lang="en-US" altLang="ja-JP" sz="1200" baseline="-25000" dirty="0"/>
                        <a:t>b</a:t>
                      </a:r>
                      <a:endParaRPr kumimoji="1" lang="ja-JP" altLang="en-US" sz="1200" dirty="0"/>
                    </a:p>
                  </a:txBody>
                  <a:tcPr/>
                </a:tc>
                <a:tc>
                  <a:txBody>
                    <a:bodyPr/>
                    <a:lstStyle/>
                    <a:p>
                      <a:pPr algn="ctr"/>
                      <a:r>
                        <a:rPr kumimoji="1" lang="en-US" altLang="ja-JP" sz="1200" dirty="0"/>
                        <a:t>GHz</a:t>
                      </a:r>
                      <a:endParaRPr kumimoji="1" lang="ja-JP" altLang="en-US" sz="1200" dirty="0"/>
                    </a:p>
                  </a:txBody>
                  <a:tcPr/>
                </a:tc>
                <a:tc>
                  <a:txBody>
                    <a:bodyPr/>
                    <a:lstStyle/>
                    <a:p>
                      <a:pPr algn="ctr"/>
                      <a:r>
                        <a:rPr kumimoji="1" lang="en-US" altLang="ja-JP" sz="1200" dirty="0"/>
                        <a:t>100</a:t>
                      </a:r>
                      <a:endParaRPr kumimoji="1" lang="ja-JP" altLang="en-US" sz="1200" dirty="0"/>
                    </a:p>
                  </a:txBody>
                  <a:tcPr/>
                </a:tc>
                <a:tc>
                  <a:txBody>
                    <a:bodyPr/>
                    <a:lstStyle/>
                    <a:p>
                      <a:pPr algn="ctr"/>
                      <a:r>
                        <a:rPr kumimoji="1" lang="en-US" altLang="ja-JP" sz="1200" dirty="0"/>
                        <a:t>100</a:t>
                      </a:r>
                      <a:endParaRPr kumimoji="1" lang="ja-JP" altLang="en-US" sz="1200" dirty="0"/>
                    </a:p>
                  </a:txBody>
                  <a:tcPr/>
                </a:tc>
                <a:tc>
                  <a:txBody>
                    <a:bodyPr/>
                    <a:lstStyle/>
                    <a:p>
                      <a:pPr algn="ctr"/>
                      <a:r>
                        <a:rPr kumimoji="1" lang="en-US" altLang="ja-JP" sz="1200" dirty="0"/>
                        <a:t>100</a:t>
                      </a:r>
                      <a:endParaRPr kumimoji="1" lang="ja-JP" altLang="en-US" sz="1200" dirty="0"/>
                    </a:p>
                  </a:txBody>
                  <a:tcPr/>
                </a:tc>
                <a:tc>
                  <a:txBody>
                    <a:bodyPr/>
                    <a:lstStyle/>
                    <a:p>
                      <a:r>
                        <a:rPr kumimoji="1" lang="en-US" altLang="ja-JP" sz="1200" dirty="0"/>
                        <a:t>100Gbps in BPSK</a:t>
                      </a:r>
                      <a:endParaRPr kumimoji="1" lang="ja-JP" altLang="en-US" sz="1200" dirty="0"/>
                    </a:p>
                  </a:txBody>
                  <a:tcPr/>
                </a:tc>
                <a:extLst>
                  <a:ext uri="{0D108BD9-81ED-4DB2-BD59-A6C34878D82A}">
                    <a16:rowId xmlns:a16="http://schemas.microsoft.com/office/drawing/2014/main" val="162006344"/>
                  </a:ext>
                </a:extLst>
              </a:tr>
              <a:tr h="0">
                <a:tc vMerge="1">
                  <a:txBody>
                    <a:bodyPr/>
                    <a:lstStyle/>
                    <a:p>
                      <a:endParaRPr kumimoji="1" lang="ja-JP" altLang="en-US" sz="1200" dirty="0"/>
                    </a:p>
                  </a:txBody>
                  <a:tcPr/>
                </a:tc>
                <a:tc>
                  <a:txBody>
                    <a:bodyPr/>
                    <a:lstStyle/>
                    <a:p>
                      <a:r>
                        <a:rPr kumimoji="1" lang="en-US" altLang="ja-JP" sz="1200" dirty="0"/>
                        <a:t>Noise figure</a:t>
                      </a:r>
                      <a:endParaRPr kumimoji="1" lang="ja-JP" altLang="en-US" sz="1200" dirty="0"/>
                    </a:p>
                  </a:txBody>
                  <a:tcPr/>
                </a:tc>
                <a:tc>
                  <a:txBody>
                    <a:bodyPr/>
                    <a:lstStyle/>
                    <a:p>
                      <a:pPr algn="ctr"/>
                      <a:r>
                        <a:rPr kumimoji="1" lang="en-US" altLang="ja-JP" sz="1200" dirty="0"/>
                        <a:t>T</a:t>
                      </a:r>
                      <a:r>
                        <a:rPr kumimoji="1" lang="en-US" altLang="ja-JP" sz="1200" baseline="-25000" dirty="0"/>
                        <a:t>NF</a:t>
                      </a:r>
                      <a:endParaRPr kumimoji="1" lang="ja-JP" altLang="en-US" sz="1200" baseline="-25000" dirty="0"/>
                    </a:p>
                  </a:txBody>
                  <a:tcPr/>
                </a:tc>
                <a:tc>
                  <a:txBody>
                    <a:bodyPr/>
                    <a:lstStyle/>
                    <a:p>
                      <a:pPr algn="ctr"/>
                      <a:r>
                        <a:rPr kumimoji="1" lang="en-US" altLang="ja-JP" sz="1200" dirty="0"/>
                        <a:t>dB</a:t>
                      </a:r>
                      <a:endParaRPr kumimoji="1" lang="ja-JP" altLang="en-US" sz="1200" dirty="0"/>
                    </a:p>
                  </a:txBody>
                  <a:tcPr/>
                </a:tc>
                <a:tc>
                  <a:txBody>
                    <a:bodyPr/>
                    <a:lstStyle/>
                    <a:p>
                      <a:pPr algn="ctr"/>
                      <a:r>
                        <a:rPr kumimoji="1" lang="en-US" altLang="ja-JP" sz="1200"/>
                        <a:t>14</a:t>
                      </a:r>
                      <a:endParaRPr kumimoji="1" lang="ja-JP" altLang="en-US" sz="1200" dirty="0"/>
                    </a:p>
                  </a:txBody>
                  <a:tcPr/>
                </a:tc>
                <a:tc>
                  <a:txBody>
                    <a:bodyPr/>
                    <a:lstStyle/>
                    <a:p>
                      <a:pPr algn="ctr"/>
                      <a:r>
                        <a:rPr kumimoji="1" lang="en-US" altLang="ja-JP" sz="1200"/>
                        <a:t>14</a:t>
                      </a:r>
                      <a:endParaRPr kumimoji="1" lang="ja-JP" altLang="en-US" sz="1200" dirty="0"/>
                    </a:p>
                  </a:txBody>
                  <a:tcPr/>
                </a:tc>
                <a:tc>
                  <a:txBody>
                    <a:bodyPr/>
                    <a:lstStyle/>
                    <a:p>
                      <a:pPr algn="ctr"/>
                      <a:r>
                        <a:rPr kumimoji="1" lang="en-US" altLang="ja-JP" sz="1200"/>
                        <a:t>14</a:t>
                      </a:r>
                      <a:endParaRPr kumimoji="1" lang="ja-JP" altLang="en-US" sz="1200" dirty="0"/>
                    </a:p>
                  </a:txBody>
                  <a:tcPr/>
                </a:tc>
                <a:tc>
                  <a:txBody>
                    <a:bodyPr/>
                    <a:lstStyle/>
                    <a:p>
                      <a:r>
                        <a:rPr kumimoji="1" lang="en-US" altLang="ja-JP" sz="1200" dirty="0"/>
                        <a:t>Expected</a:t>
                      </a:r>
                      <a:endParaRPr kumimoji="1" lang="ja-JP" altLang="en-US" sz="1200" dirty="0"/>
                    </a:p>
                  </a:txBody>
                  <a:tcPr/>
                </a:tc>
                <a:extLst>
                  <a:ext uri="{0D108BD9-81ED-4DB2-BD59-A6C34878D82A}">
                    <a16:rowId xmlns:a16="http://schemas.microsoft.com/office/drawing/2014/main" val="1856053283"/>
                  </a:ext>
                </a:extLst>
              </a:tr>
              <a:tr h="0">
                <a:tc vMerge="1">
                  <a:txBody>
                    <a:bodyPr/>
                    <a:lstStyle/>
                    <a:p>
                      <a:endParaRPr kumimoji="1" lang="ja-JP" altLang="en-US" sz="1200" dirty="0"/>
                    </a:p>
                  </a:txBody>
                  <a:tcPr/>
                </a:tc>
                <a:tc>
                  <a:txBody>
                    <a:bodyPr/>
                    <a:lstStyle/>
                    <a:p>
                      <a:r>
                        <a:rPr kumimoji="1" lang="en-US" altLang="ja-JP" sz="1200" dirty="0"/>
                        <a:t>Thermal noise</a:t>
                      </a:r>
                      <a:endParaRPr kumimoji="1" lang="ja-JP" altLang="en-US" sz="1200" dirty="0"/>
                    </a:p>
                  </a:txBody>
                  <a:tcPr/>
                </a:tc>
                <a:tc>
                  <a:txBody>
                    <a:bodyPr/>
                    <a:lstStyle/>
                    <a:p>
                      <a:pPr algn="ctr"/>
                      <a:r>
                        <a:rPr kumimoji="1" lang="en-US" altLang="ja-JP" sz="1200" dirty="0"/>
                        <a:t>K</a:t>
                      </a:r>
                      <a:r>
                        <a:rPr kumimoji="1" lang="en-US" altLang="ja-JP" sz="1200" baseline="-25000" dirty="0"/>
                        <a:t>B</a:t>
                      </a:r>
                      <a:r>
                        <a:rPr kumimoji="1" lang="en-US" altLang="ja-JP" sz="1200" dirty="0"/>
                        <a:t>TF</a:t>
                      </a:r>
                      <a:endParaRPr kumimoji="1" lang="ja-JP" altLang="en-US" sz="1200" dirty="0"/>
                    </a:p>
                  </a:txBody>
                  <a:tcPr/>
                </a:tc>
                <a:tc>
                  <a:txBody>
                    <a:bodyPr/>
                    <a:lstStyle/>
                    <a:p>
                      <a:pPr algn="ctr"/>
                      <a:r>
                        <a:rPr kumimoji="1" lang="en-US" altLang="ja-JP" sz="1200" dirty="0"/>
                        <a:t>dBm</a:t>
                      </a:r>
                      <a:endParaRPr kumimoji="1" lang="ja-JP" altLang="en-US" sz="1200" dirty="0"/>
                    </a:p>
                  </a:txBody>
                  <a:tcPr/>
                </a:tc>
                <a:tc>
                  <a:txBody>
                    <a:bodyPr/>
                    <a:lstStyle/>
                    <a:p>
                      <a:pPr algn="ctr"/>
                      <a:r>
                        <a:rPr kumimoji="1" lang="en-US" altLang="ja-JP" sz="1200"/>
                        <a:t>-49.9</a:t>
                      </a:r>
                      <a:endParaRPr kumimoji="1" lang="ja-JP" altLang="en-US" sz="1200" dirty="0"/>
                    </a:p>
                  </a:txBody>
                  <a:tcPr/>
                </a:tc>
                <a:tc>
                  <a:txBody>
                    <a:bodyPr/>
                    <a:lstStyle/>
                    <a:p>
                      <a:pPr algn="ctr"/>
                      <a:r>
                        <a:rPr kumimoji="1" lang="en-US" altLang="ja-JP" sz="1200" dirty="0"/>
                        <a:t>-49.9</a:t>
                      </a:r>
                      <a:endParaRPr kumimoji="1" lang="ja-JP" altLang="en-US" sz="1200" dirty="0"/>
                    </a:p>
                  </a:txBody>
                  <a:tcPr/>
                </a:tc>
                <a:tc>
                  <a:txBody>
                    <a:bodyPr/>
                    <a:lstStyle/>
                    <a:p>
                      <a:pPr algn="ctr"/>
                      <a:r>
                        <a:rPr kumimoji="1" lang="en-US" altLang="ja-JP" sz="1200"/>
                        <a:t>-49.9</a:t>
                      </a:r>
                      <a:endParaRPr kumimoji="1" lang="ja-JP" altLang="en-US" sz="1200" dirty="0"/>
                    </a:p>
                  </a:txBody>
                  <a:tcPr/>
                </a:tc>
                <a:tc>
                  <a:txBody>
                    <a:bodyPr/>
                    <a:lstStyle/>
                    <a:p>
                      <a:r>
                        <a:rPr kumimoji="1" lang="en-US" altLang="ja-JP" sz="1200" dirty="0"/>
                        <a:t>10Log(T</a:t>
                      </a:r>
                      <a:r>
                        <a:rPr kumimoji="1" lang="en-US" altLang="ja-JP" sz="1200" baseline="-25000" dirty="0"/>
                        <a:t>b</a:t>
                      </a:r>
                      <a:r>
                        <a:rPr kumimoji="1" lang="en-US" altLang="ja-JP" sz="1200" dirty="0"/>
                        <a:t>)+T</a:t>
                      </a:r>
                      <a:r>
                        <a:rPr kumimoji="1" lang="en-US" altLang="ja-JP" sz="1200" baseline="-25000" dirty="0"/>
                        <a:t>NF</a:t>
                      </a:r>
                      <a:r>
                        <a:rPr kumimoji="1" lang="en-US" altLang="ja-JP" sz="1200" dirty="0"/>
                        <a:t>-114</a:t>
                      </a:r>
                      <a:endParaRPr kumimoji="1" lang="ja-JP" altLang="en-US" sz="1200" dirty="0"/>
                    </a:p>
                  </a:txBody>
                  <a:tcPr/>
                </a:tc>
                <a:extLst>
                  <a:ext uri="{0D108BD9-81ED-4DB2-BD59-A6C34878D82A}">
                    <a16:rowId xmlns:a16="http://schemas.microsoft.com/office/drawing/2014/main" val="1836937532"/>
                  </a:ext>
                </a:extLst>
              </a:tr>
              <a:tr h="0">
                <a:tc rowSpan="5">
                  <a:txBody>
                    <a:bodyPr/>
                    <a:lstStyle/>
                    <a:p>
                      <a:r>
                        <a:rPr kumimoji="1" lang="en-US" altLang="ja-JP" sz="1200" dirty="0"/>
                        <a:t>Link</a:t>
                      </a:r>
                      <a:endParaRPr kumimoji="1" lang="ja-JP" altLang="en-US" sz="1200" dirty="0"/>
                    </a:p>
                  </a:txBody>
                  <a:tcPr/>
                </a:tc>
                <a:tc>
                  <a:txBody>
                    <a:bodyPr/>
                    <a:lstStyle/>
                    <a:p>
                      <a:r>
                        <a:rPr kumimoji="1" lang="en-US" altLang="ja-JP" sz="1200" dirty="0"/>
                        <a:t>Distance</a:t>
                      </a:r>
                      <a:endParaRPr kumimoji="1" lang="ja-JP" altLang="en-US" sz="1200" dirty="0"/>
                    </a:p>
                  </a:txBody>
                  <a:tcPr/>
                </a:tc>
                <a:tc>
                  <a:txBody>
                    <a:bodyPr/>
                    <a:lstStyle/>
                    <a:p>
                      <a:pPr algn="ctr"/>
                      <a:r>
                        <a:rPr kumimoji="1" lang="en-US" altLang="ja-JP" sz="1200" dirty="0"/>
                        <a:t>d</a:t>
                      </a:r>
                      <a:endParaRPr kumimoji="1" lang="ja-JP" altLang="en-US" sz="1200" dirty="0"/>
                    </a:p>
                  </a:txBody>
                  <a:tcPr/>
                </a:tc>
                <a:tc>
                  <a:txBody>
                    <a:bodyPr/>
                    <a:lstStyle/>
                    <a:p>
                      <a:pPr algn="ctr"/>
                      <a:r>
                        <a:rPr kumimoji="1" lang="en-US" altLang="ja-JP" sz="1200" dirty="0"/>
                        <a:t>km</a:t>
                      </a:r>
                      <a:endParaRPr kumimoji="1" lang="ja-JP" altLang="en-US" sz="1200" dirty="0"/>
                    </a:p>
                  </a:txBody>
                  <a:tcPr/>
                </a:tc>
                <a:tc>
                  <a:txBody>
                    <a:bodyPr/>
                    <a:lstStyle/>
                    <a:p>
                      <a:pPr algn="ctr"/>
                      <a:r>
                        <a:rPr kumimoji="1" lang="en-US" altLang="ja-JP" sz="1200" dirty="0"/>
                        <a:t>0.1</a:t>
                      </a:r>
                      <a:endParaRPr kumimoji="1" lang="ja-JP" altLang="en-US" sz="1200" dirty="0"/>
                    </a:p>
                  </a:txBody>
                  <a:tcPr/>
                </a:tc>
                <a:tc>
                  <a:txBody>
                    <a:bodyPr/>
                    <a:lstStyle/>
                    <a:p>
                      <a:pPr algn="ctr"/>
                      <a:r>
                        <a:rPr kumimoji="1" lang="en-US" altLang="ja-JP" sz="1200"/>
                        <a:t>0.1</a:t>
                      </a:r>
                      <a:endParaRPr kumimoji="1" lang="ja-JP" altLang="en-US" sz="1200" dirty="0"/>
                    </a:p>
                  </a:txBody>
                  <a:tcPr/>
                </a:tc>
                <a:tc>
                  <a:txBody>
                    <a:bodyPr/>
                    <a:lstStyle/>
                    <a:p>
                      <a:pPr algn="ctr"/>
                      <a:r>
                        <a:rPr kumimoji="1" lang="en-US" altLang="ja-JP" sz="1200"/>
                        <a:t>0.1</a:t>
                      </a:r>
                      <a:endParaRPr kumimoji="1" lang="ja-JP" altLang="en-US" sz="1200" dirty="0"/>
                    </a:p>
                  </a:txBody>
                  <a:tcPr/>
                </a:tc>
                <a:tc>
                  <a:txBody>
                    <a:bodyPr/>
                    <a:lstStyle/>
                    <a:p>
                      <a:endParaRPr kumimoji="1" lang="ja-JP" altLang="en-US" sz="1200"/>
                    </a:p>
                  </a:txBody>
                  <a:tcPr/>
                </a:tc>
                <a:extLst>
                  <a:ext uri="{0D108BD9-81ED-4DB2-BD59-A6C34878D82A}">
                    <a16:rowId xmlns:a16="http://schemas.microsoft.com/office/drawing/2014/main" val="1888776963"/>
                  </a:ext>
                </a:extLst>
              </a:tr>
              <a:tr h="0">
                <a:tc vMerge="1">
                  <a:txBody>
                    <a:bodyPr/>
                    <a:lstStyle/>
                    <a:p>
                      <a:endParaRPr kumimoji="1" lang="ja-JP" altLang="en-US" sz="1200" dirty="0"/>
                    </a:p>
                  </a:txBody>
                  <a:tcPr/>
                </a:tc>
                <a:tc>
                  <a:txBody>
                    <a:bodyPr/>
                    <a:lstStyle/>
                    <a:p>
                      <a:r>
                        <a:rPr kumimoji="1" lang="en-US" altLang="ja-JP" sz="1200" dirty="0"/>
                        <a:t>Antenna gain (Tx/Rx)</a:t>
                      </a:r>
                      <a:endParaRPr kumimoji="1" lang="ja-JP" altLang="en-US" sz="1200" dirty="0"/>
                    </a:p>
                  </a:txBody>
                  <a:tcPr/>
                </a:tc>
                <a:tc>
                  <a:txBody>
                    <a:bodyPr/>
                    <a:lstStyle/>
                    <a:p>
                      <a:pPr algn="ctr"/>
                      <a:r>
                        <a:rPr kumimoji="1" lang="en-US" altLang="ja-JP" sz="1200" dirty="0"/>
                        <a:t>TRG</a:t>
                      </a:r>
                      <a:endParaRPr kumimoji="1" lang="ja-JP" altLang="en-US" sz="1200" dirty="0"/>
                    </a:p>
                  </a:txBody>
                  <a:tcPr/>
                </a:tc>
                <a:tc>
                  <a:txBody>
                    <a:bodyPr/>
                    <a:lstStyle/>
                    <a:p>
                      <a:pPr algn="ctr"/>
                      <a:r>
                        <a:rPr kumimoji="1" lang="en-US" altLang="ja-JP" sz="1200" dirty="0" err="1"/>
                        <a:t>dBi</a:t>
                      </a:r>
                      <a:endParaRPr kumimoji="1" lang="ja-JP" altLang="en-US" sz="1200" dirty="0"/>
                    </a:p>
                  </a:txBody>
                  <a:tcPr/>
                </a:tc>
                <a:tc>
                  <a:txBody>
                    <a:bodyPr/>
                    <a:lstStyle/>
                    <a:p>
                      <a:pPr algn="ctr"/>
                      <a:r>
                        <a:rPr kumimoji="1" lang="en-US" altLang="ja-JP" sz="1200"/>
                        <a:t>48</a:t>
                      </a:r>
                      <a:endParaRPr kumimoji="1" lang="ja-JP" altLang="en-US" sz="1200" dirty="0"/>
                    </a:p>
                  </a:txBody>
                  <a:tcPr/>
                </a:tc>
                <a:tc>
                  <a:txBody>
                    <a:bodyPr/>
                    <a:lstStyle/>
                    <a:p>
                      <a:pPr algn="ctr"/>
                      <a:r>
                        <a:rPr kumimoji="1" lang="en-US" altLang="ja-JP" sz="1200"/>
                        <a:t>48</a:t>
                      </a:r>
                      <a:endParaRPr kumimoji="1" lang="ja-JP" altLang="en-US" sz="1200" dirty="0"/>
                    </a:p>
                  </a:txBody>
                  <a:tcPr/>
                </a:tc>
                <a:tc>
                  <a:txBody>
                    <a:bodyPr/>
                    <a:lstStyle/>
                    <a:p>
                      <a:pPr algn="ctr"/>
                      <a:r>
                        <a:rPr kumimoji="1" lang="en-US" altLang="ja-JP" sz="1200" dirty="0"/>
                        <a:t>48</a:t>
                      </a:r>
                      <a:endParaRPr kumimoji="1" lang="ja-JP" altLang="en-US" sz="1200" dirty="0"/>
                    </a:p>
                  </a:txBody>
                  <a:tcPr/>
                </a:tc>
                <a:tc>
                  <a:txBody>
                    <a:bodyPr/>
                    <a:lstStyle/>
                    <a:p>
                      <a:endParaRPr kumimoji="1" lang="ja-JP" altLang="en-US" sz="1200"/>
                    </a:p>
                  </a:txBody>
                  <a:tcPr/>
                </a:tc>
                <a:extLst>
                  <a:ext uri="{0D108BD9-81ED-4DB2-BD59-A6C34878D82A}">
                    <a16:rowId xmlns:a16="http://schemas.microsoft.com/office/drawing/2014/main" val="3779915160"/>
                  </a:ext>
                </a:extLst>
              </a:tr>
              <a:tr h="245932">
                <a:tc vMerge="1">
                  <a:txBody>
                    <a:bodyPr/>
                    <a:lstStyle/>
                    <a:p>
                      <a:endParaRPr kumimoji="1" lang="ja-JP" altLang="en-US" sz="1200" dirty="0"/>
                    </a:p>
                  </a:txBody>
                  <a:tcPr/>
                </a:tc>
                <a:tc>
                  <a:txBody>
                    <a:bodyPr/>
                    <a:lstStyle/>
                    <a:p>
                      <a:r>
                        <a:rPr kumimoji="1" lang="en-US" altLang="ja-JP" sz="1200" dirty="0"/>
                        <a:t>Atmospheric attenuation</a:t>
                      </a:r>
                      <a:endParaRPr kumimoji="1" lang="ja-JP" altLang="en-US" sz="1200" dirty="0"/>
                    </a:p>
                  </a:txBody>
                  <a:tcPr/>
                </a:tc>
                <a:tc>
                  <a:txBody>
                    <a:bodyPr/>
                    <a:lstStyle/>
                    <a:p>
                      <a:pPr algn="ctr"/>
                      <a:r>
                        <a:rPr kumimoji="1" lang="en-US" altLang="ja-JP" sz="1200" dirty="0"/>
                        <a:t>A</a:t>
                      </a:r>
                      <a:endParaRPr kumimoji="1" lang="ja-JP" altLang="en-US" sz="1200" dirty="0"/>
                    </a:p>
                  </a:txBody>
                  <a:tcPr/>
                </a:tc>
                <a:tc>
                  <a:txBody>
                    <a:bodyPr/>
                    <a:lstStyle/>
                    <a:p>
                      <a:pPr algn="ctr"/>
                      <a:r>
                        <a:rPr kumimoji="1" lang="en-US" altLang="ja-JP" sz="1200" dirty="0"/>
                        <a:t>dB</a:t>
                      </a:r>
                      <a:endParaRPr kumimoji="1" lang="ja-JP" altLang="en-US" sz="1200" dirty="0"/>
                    </a:p>
                  </a:txBody>
                  <a:tcPr/>
                </a:tc>
                <a:tc>
                  <a:txBody>
                    <a:bodyPr/>
                    <a:lstStyle/>
                    <a:p>
                      <a:pPr algn="ctr"/>
                      <a:r>
                        <a:rPr kumimoji="1" lang="en-US" altLang="ja-JP" sz="1200"/>
                        <a:t>5.5</a:t>
                      </a:r>
                      <a:endParaRPr kumimoji="1" lang="ja-JP" altLang="en-US" sz="1200" dirty="0"/>
                    </a:p>
                  </a:txBody>
                  <a:tcPr/>
                </a:tc>
                <a:tc>
                  <a:txBody>
                    <a:bodyPr/>
                    <a:lstStyle/>
                    <a:p>
                      <a:pPr algn="ctr"/>
                      <a:r>
                        <a:rPr kumimoji="1" lang="en-US" altLang="ja-JP" sz="1200" dirty="0"/>
                        <a:t>8.0</a:t>
                      </a:r>
                      <a:endParaRPr kumimoji="1" lang="ja-JP" altLang="en-US" sz="1200" dirty="0"/>
                    </a:p>
                  </a:txBody>
                  <a:tcPr/>
                </a:tc>
                <a:tc>
                  <a:txBody>
                    <a:bodyPr/>
                    <a:lstStyle/>
                    <a:p>
                      <a:pPr algn="ctr"/>
                      <a:r>
                        <a:rPr kumimoji="1" lang="en-US" altLang="ja-JP" sz="1200" dirty="0"/>
                        <a:t>3.9</a:t>
                      </a:r>
                      <a:endParaRPr kumimoji="1" lang="ja-JP" altLang="en-US" sz="1200" dirty="0"/>
                    </a:p>
                  </a:txBody>
                  <a:tcPr/>
                </a:tc>
                <a:tc>
                  <a:txBody>
                    <a:bodyPr/>
                    <a:lstStyle/>
                    <a:p>
                      <a:r>
                        <a:rPr kumimoji="1" lang="en-US" altLang="ja-JP" sz="1200" dirty="0"/>
                        <a:t>Values from AMATERASU</a:t>
                      </a:r>
                      <a:r>
                        <a:rPr kumimoji="1" lang="en-US" altLang="ja-JP" sz="1200" baseline="30000" dirty="0"/>
                        <a:t>* </a:t>
                      </a:r>
                      <a:r>
                        <a:rPr kumimoji="1" lang="en-US" altLang="ja-JP" sz="1200" dirty="0"/>
                        <a:t>model in NICT</a:t>
                      </a:r>
                      <a:endParaRPr kumimoji="1" lang="ja-JP" altLang="en-US" sz="1200" dirty="0"/>
                    </a:p>
                  </a:txBody>
                  <a:tcPr/>
                </a:tc>
                <a:extLst>
                  <a:ext uri="{0D108BD9-81ED-4DB2-BD59-A6C34878D82A}">
                    <a16:rowId xmlns:a16="http://schemas.microsoft.com/office/drawing/2014/main" val="2938230353"/>
                  </a:ext>
                </a:extLst>
              </a:tr>
              <a:tr h="213659">
                <a:tc vMerge="1">
                  <a:txBody>
                    <a:bodyPr/>
                    <a:lstStyle/>
                    <a:p>
                      <a:pPr algn="l"/>
                      <a:endParaRPr kumimoji="1" lang="ja-JP" altLang="en-US" sz="1200" dirty="0"/>
                    </a:p>
                  </a:txBody>
                  <a:tcPr/>
                </a:tc>
                <a:tc>
                  <a:txBody>
                    <a:bodyPr/>
                    <a:lstStyle/>
                    <a:p>
                      <a:pPr algn="l"/>
                      <a:r>
                        <a:rPr kumimoji="1" lang="en-US" altLang="ja-JP" sz="1200" dirty="0"/>
                        <a:t>Propagation loss</a:t>
                      </a:r>
                      <a:endParaRPr kumimoji="1" lang="ja-JP" altLang="en-US" sz="1200" dirty="0"/>
                    </a:p>
                  </a:txBody>
                  <a:tcPr/>
                </a:tc>
                <a:tc>
                  <a:txBody>
                    <a:bodyPr/>
                    <a:lstStyle/>
                    <a:p>
                      <a:pPr algn="ctr"/>
                      <a:r>
                        <a:rPr kumimoji="1" lang="en-US" altLang="ja-JP" sz="1200" dirty="0"/>
                        <a:t>L</a:t>
                      </a:r>
                      <a:endParaRPr kumimoji="1" lang="ja-JP" altLang="en-US" sz="1200" dirty="0"/>
                    </a:p>
                  </a:txBody>
                  <a:tcPr/>
                </a:tc>
                <a:tc>
                  <a:txBody>
                    <a:bodyPr/>
                    <a:lstStyle/>
                    <a:p>
                      <a:pPr algn="ctr"/>
                      <a:r>
                        <a:rPr kumimoji="1" lang="en-US" altLang="ja-JP" sz="1200" dirty="0"/>
                        <a:t>dB</a:t>
                      </a:r>
                      <a:endParaRPr kumimoji="1" lang="ja-JP" altLang="en-US" sz="1200" dirty="0"/>
                    </a:p>
                  </a:txBody>
                  <a:tcPr/>
                </a:tc>
                <a:tc>
                  <a:txBody>
                    <a:bodyPr/>
                    <a:lstStyle/>
                    <a:p>
                      <a:pPr algn="ctr"/>
                      <a:r>
                        <a:rPr kumimoji="1" lang="en-US" altLang="ja-JP" sz="1200" dirty="0"/>
                        <a:t>125</a:t>
                      </a:r>
                      <a:endParaRPr kumimoji="1" lang="ja-JP" altLang="en-US" sz="1200" dirty="0"/>
                    </a:p>
                  </a:txBody>
                  <a:tcPr/>
                </a:tc>
                <a:tc>
                  <a:txBody>
                    <a:bodyPr/>
                    <a:lstStyle/>
                    <a:p>
                      <a:pPr algn="ctr"/>
                      <a:r>
                        <a:rPr kumimoji="1" lang="en-US" altLang="ja-JP" sz="1200" dirty="0"/>
                        <a:t>113.2</a:t>
                      </a:r>
                      <a:endParaRPr kumimoji="1" lang="ja-JP" altLang="en-US" sz="1200" dirty="0"/>
                    </a:p>
                  </a:txBody>
                  <a:tcPr/>
                </a:tc>
                <a:tc>
                  <a:txBody>
                    <a:bodyPr/>
                    <a:lstStyle/>
                    <a:p>
                      <a:pPr algn="ctr"/>
                      <a:r>
                        <a:rPr kumimoji="1" lang="en-US" altLang="ja-JP" sz="1200" dirty="0"/>
                        <a:t>129.1</a:t>
                      </a:r>
                      <a:endParaRPr kumimoji="1" lang="ja-JP" altLang="en-US" sz="1200" dirty="0"/>
                    </a:p>
                  </a:txBody>
                  <a:tcPr/>
                </a:tc>
                <a:tc>
                  <a:txBody>
                    <a:bodyPr/>
                    <a:lstStyle/>
                    <a:p>
                      <a:pPr algn="ctr"/>
                      <a:endParaRPr kumimoji="1" lang="ja-JP" altLang="en-US" sz="1200" dirty="0"/>
                    </a:p>
                  </a:txBody>
                  <a:tcPr/>
                </a:tc>
                <a:extLst>
                  <a:ext uri="{0D108BD9-81ED-4DB2-BD59-A6C34878D82A}">
                    <a16:rowId xmlns:a16="http://schemas.microsoft.com/office/drawing/2014/main" val="1937434369"/>
                  </a:ext>
                </a:extLst>
              </a:tr>
              <a:tr h="295686">
                <a:tc vMerge="1">
                  <a:txBody>
                    <a:bodyPr/>
                    <a:lstStyle/>
                    <a:p>
                      <a:endParaRPr kumimoji="1" lang="ja-JP" altLang="en-US" sz="1200" dirty="0"/>
                    </a:p>
                  </a:txBody>
                  <a:tcPr/>
                </a:tc>
                <a:tc>
                  <a:txBody>
                    <a:bodyPr/>
                    <a:lstStyle/>
                    <a:p>
                      <a:r>
                        <a:rPr kumimoji="1" lang="en-US" altLang="ja-JP" sz="1200" dirty="0"/>
                        <a:t>Estimated received power</a:t>
                      </a:r>
                      <a:endParaRPr kumimoji="1" lang="ja-JP" altLang="en-US" sz="1200" dirty="0"/>
                    </a:p>
                  </a:txBody>
                  <a:tcPr/>
                </a:tc>
                <a:tc>
                  <a:txBody>
                    <a:bodyPr/>
                    <a:lstStyle/>
                    <a:p>
                      <a:pPr algn="ctr"/>
                      <a:r>
                        <a:rPr kumimoji="1" lang="en-US" altLang="ja-JP" sz="1200" dirty="0"/>
                        <a:t>UR1</a:t>
                      </a:r>
                      <a:endParaRPr kumimoji="1" lang="ja-JP" altLang="en-US" sz="1200" dirty="0"/>
                    </a:p>
                  </a:txBody>
                  <a:tcPr/>
                </a:tc>
                <a:tc>
                  <a:txBody>
                    <a:bodyPr/>
                    <a:lstStyle/>
                    <a:p>
                      <a:pPr algn="ctr"/>
                      <a:r>
                        <a:rPr kumimoji="1" lang="en-US" altLang="ja-JP" sz="1200" dirty="0"/>
                        <a:t>dBm</a:t>
                      </a:r>
                      <a:endParaRPr kumimoji="1" lang="ja-JP" altLang="en-US" sz="1200" dirty="0"/>
                    </a:p>
                  </a:txBody>
                  <a:tcPr/>
                </a:tc>
                <a:tc>
                  <a:txBody>
                    <a:bodyPr/>
                    <a:lstStyle/>
                    <a:p>
                      <a:pPr algn="ctr"/>
                      <a:r>
                        <a:rPr kumimoji="1" lang="en-US" altLang="ja-JP" sz="1200" dirty="0"/>
                        <a:t>-38.2</a:t>
                      </a:r>
                      <a:endParaRPr kumimoji="1" lang="ja-JP" altLang="en-US" sz="1200" dirty="0"/>
                    </a:p>
                  </a:txBody>
                  <a:tcPr/>
                </a:tc>
                <a:tc>
                  <a:txBody>
                    <a:bodyPr/>
                    <a:lstStyle/>
                    <a:p>
                      <a:pPr algn="ctr"/>
                      <a:r>
                        <a:rPr kumimoji="1" lang="en-US" altLang="ja-JP" sz="1200" dirty="0"/>
                        <a:t>-27.7</a:t>
                      </a:r>
                      <a:endParaRPr kumimoji="1" lang="ja-JP" altLang="en-US" sz="1200" dirty="0"/>
                    </a:p>
                  </a:txBody>
                  <a:tcPr/>
                </a:tc>
                <a:tc>
                  <a:txBody>
                    <a:bodyPr/>
                    <a:lstStyle/>
                    <a:p>
                      <a:pPr algn="ctr"/>
                      <a:r>
                        <a:rPr kumimoji="1" lang="en-US" altLang="ja-JP" sz="1200" dirty="0"/>
                        <a:t>-39.6</a:t>
                      </a:r>
                      <a:endParaRPr kumimoji="1" lang="ja-JP" altLang="en-US" sz="1200" dirty="0"/>
                    </a:p>
                  </a:txBody>
                  <a:tcPr/>
                </a:tc>
                <a:tc>
                  <a:txBody>
                    <a:bodyPr/>
                    <a:lstStyle/>
                    <a:p>
                      <a:r>
                        <a:rPr kumimoji="1" lang="en-US" altLang="ja-JP" sz="1200" dirty="0" err="1"/>
                        <a:t>Tp+TRG+TRG-L</a:t>
                      </a:r>
                      <a:endParaRPr kumimoji="1" lang="ja-JP" altLang="en-US" sz="1200" dirty="0"/>
                    </a:p>
                  </a:txBody>
                  <a:tcPr/>
                </a:tc>
                <a:extLst>
                  <a:ext uri="{0D108BD9-81ED-4DB2-BD59-A6C34878D82A}">
                    <a16:rowId xmlns:a16="http://schemas.microsoft.com/office/drawing/2014/main" val="2980918816"/>
                  </a:ext>
                </a:extLst>
              </a:tr>
              <a:tr h="172122">
                <a:tc rowSpan="3">
                  <a:txBody>
                    <a:bodyPr/>
                    <a:lstStyle/>
                    <a:p>
                      <a:r>
                        <a:rPr kumimoji="1" lang="en-US" altLang="ja-JP" sz="1200" dirty="0"/>
                        <a:t>Rx</a:t>
                      </a:r>
                      <a:endParaRPr kumimoji="1" lang="ja-JP" altLang="en-US" sz="1200" dirty="0"/>
                    </a:p>
                  </a:txBody>
                  <a:tcPr/>
                </a:tc>
                <a:tc>
                  <a:txBody>
                    <a:bodyPr/>
                    <a:lstStyle/>
                    <a:p>
                      <a:r>
                        <a:rPr kumimoji="1" lang="en-US" altLang="ja-JP" sz="1200" dirty="0"/>
                        <a:t>Required CNR</a:t>
                      </a:r>
                      <a:endParaRPr kumimoji="1" lang="ja-JP" altLang="en-US" sz="1200" dirty="0"/>
                    </a:p>
                  </a:txBody>
                  <a:tcPr/>
                </a:tc>
                <a:tc>
                  <a:txBody>
                    <a:bodyPr/>
                    <a:lstStyle/>
                    <a:p>
                      <a:pPr algn="ctr"/>
                      <a:r>
                        <a:rPr kumimoji="1" lang="en-US" altLang="ja-JP" sz="1200" dirty="0"/>
                        <a:t>C/N</a:t>
                      </a:r>
                      <a:endParaRPr kumimoji="1" lang="ja-JP" altLang="en-US" sz="1200" dirty="0"/>
                    </a:p>
                  </a:txBody>
                  <a:tcPr/>
                </a:tc>
                <a:tc>
                  <a:txBody>
                    <a:bodyPr/>
                    <a:lstStyle/>
                    <a:p>
                      <a:pPr algn="ctr"/>
                      <a:r>
                        <a:rPr kumimoji="1" lang="en-US" altLang="ja-JP" sz="1200" dirty="0"/>
                        <a:t>dB</a:t>
                      </a:r>
                      <a:endParaRPr kumimoji="1" lang="ja-JP" altLang="en-US" sz="1200" dirty="0"/>
                    </a:p>
                  </a:txBody>
                  <a:tcPr/>
                </a:tc>
                <a:tc>
                  <a:txBody>
                    <a:bodyPr/>
                    <a:lstStyle/>
                    <a:p>
                      <a:pPr algn="ctr"/>
                      <a:r>
                        <a:rPr kumimoji="1" lang="en-US" altLang="ja-JP" sz="1200" dirty="0"/>
                        <a:t>10</a:t>
                      </a:r>
                      <a:endParaRPr kumimoji="1" lang="ja-JP" altLang="en-US" sz="1200" dirty="0"/>
                    </a:p>
                  </a:txBody>
                  <a:tcPr/>
                </a:tc>
                <a:tc>
                  <a:txBody>
                    <a:bodyPr/>
                    <a:lstStyle/>
                    <a:p>
                      <a:pPr algn="ctr"/>
                      <a:r>
                        <a:rPr kumimoji="1" lang="en-US" altLang="ja-JP" sz="1200" dirty="0"/>
                        <a:t>10</a:t>
                      </a:r>
                      <a:endParaRPr kumimoji="1" lang="ja-JP" altLang="en-US" sz="1200" dirty="0"/>
                    </a:p>
                  </a:txBody>
                  <a:tcPr/>
                </a:tc>
                <a:tc>
                  <a:txBody>
                    <a:bodyPr/>
                    <a:lstStyle/>
                    <a:p>
                      <a:pPr algn="ctr"/>
                      <a:r>
                        <a:rPr kumimoji="1" lang="en-US" altLang="ja-JP" sz="1200" dirty="0"/>
                        <a:t>10</a:t>
                      </a:r>
                      <a:endParaRPr kumimoji="1" lang="ja-JP" altLang="en-US" sz="1200" dirty="0"/>
                    </a:p>
                  </a:txBody>
                  <a:tcPr/>
                </a:tc>
                <a:tc>
                  <a:txBody>
                    <a:bodyPr/>
                    <a:lstStyle/>
                    <a:p>
                      <a:r>
                        <a:rPr kumimoji="1" lang="en-US" altLang="ja-JP" sz="1200" dirty="0"/>
                        <a:t>Expected (BPSK)</a:t>
                      </a:r>
                      <a:endParaRPr kumimoji="1" lang="ja-JP" altLang="en-US" sz="1200" dirty="0"/>
                    </a:p>
                  </a:txBody>
                  <a:tcPr/>
                </a:tc>
                <a:extLst>
                  <a:ext uri="{0D108BD9-81ED-4DB2-BD59-A6C34878D82A}">
                    <a16:rowId xmlns:a16="http://schemas.microsoft.com/office/drawing/2014/main" val="979564780"/>
                  </a:ext>
                </a:extLst>
              </a:tr>
              <a:tr h="0">
                <a:tc vMerge="1">
                  <a:txBody>
                    <a:bodyPr/>
                    <a:lstStyle/>
                    <a:p>
                      <a:endParaRPr kumimoji="1" lang="ja-JP" altLang="en-US" sz="1200" dirty="0"/>
                    </a:p>
                  </a:txBody>
                  <a:tcPr/>
                </a:tc>
                <a:tc>
                  <a:txBody>
                    <a:bodyPr/>
                    <a:lstStyle/>
                    <a:p>
                      <a:r>
                        <a:rPr kumimoji="1" lang="en-US" altLang="ja-JP" sz="1200" dirty="0"/>
                        <a:t>Minimum received power</a:t>
                      </a:r>
                      <a:endParaRPr kumimoji="1" lang="ja-JP" altLang="en-US" sz="1200" dirty="0"/>
                    </a:p>
                  </a:txBody>
                  <a:tcPr/>
                </a:tc>
                <a:tc>
                  <a:txBody>
                    <a:bodyPr/>
                    <a:lstStyle/>
                    <a:p>
                      <a:pPr algn="ctr"/>
                      <a:r>
                        <a:rPr kumimoji="1" lang="en-US" altLang="ja-JP" sz="1200" dirty="0"/>
                        <a:t>UR2</a:t>
                      </a:r>
                      <a:endParaRPr kumimoji="1" lang="ja-JP" altLang="en-US" sz="1200" dirty="0"/>
                    </a:p>
                  </a:txBody>
                  <a:tcPr/>
                </a:tc>
                <a:tc>
                  <a:txBody>
                    <a:bodyPr/>
                    <a:lstStyle/>
                    <a:p>
                      <a:pPr algn="ctr"/>
                      <a:r>
                        <a:rPr kumimoji="1" lang="en-US" altLang="ja-JP" sz="1200" dirty="0"/>
                        <a:t>dBm</a:t>
                      </a:r>
                      <a:endParaRPr kumimoji="1" lang="ja-JP" altLang="en-US" sz="1200" dirty="0"/>
                    </a:p>
                  </a:txBody>
                  <a:tcPr/>
                </a:tc>
                <a:tc>
                  <a:txBody>
                    <a:bodyPr/>
                    <a:lstStyle/>
                    <a:p>
                      <a:pPr algn="ctr"/>
                      <a:r>
                        <a:rPr kumimoji="1" lang="en-US" altLang="ja-JP" sz="1200" dirty="0"/>
                        <a:t>-39.9</a:t>
                      </a:r>
                      <a:endParaRPr kumimoji="1" lang="ja-JP" altLang="en-US" sz="1200" dirty="0"/>
                    </a:p>
                  </a:txBody>
                  <a:tcPr/>
                </a:tc>
                <a:tc>
                  <a:txBody>
                    <a:bodyPr/>
                    <a:lstStyle/>
                    <a:p>
                      <a:pPr algn="ctr"/>
                      <a:r>
                        <a:rPr kumimoji="1" lang="en-US" altLang="ja-JP" sz="1200" dirty="0"/>
                        <a:t>-39.9</a:t>
                      </a:r>
                      <a:endParaRPr kumimoji="1" lang="ja-JP" altLang="en-US" sz="1200" dirty="0"/>
                    </a:p>
                  </a:txBody>
                  <a:tcPr/>
                </a:tc>
                <a:tc>
                  <a:txBody>
                    <a:bodyPr/>
                    <a:lstStyle/>
                    <a:p>
                      <a:pPr algn="ctr"/>
                      <a:r>
                        <a:rPr kumimoji="1" lang="en-US" altLang="ja-JP" sz="1200" dirty="0"/>
                        <a:t>-39.9</a:t>
                      </a:r>
                      <a:endParaRPr kumimoji="1" lang="ja-JP" altLang="en-US" sz="1200" dirty="0"/>
                    </a:p>
                  </a:txBody>
                  <a:tcPr/>
                </a:tc>
                <a:tc>
                  <a:txBody>
                    <a:bodyPr/>
                    <a:lstStyle/>
                    <a:p>
                      <a:r>
                        <a:rPr kumimoji="1" lang="en-US" altLang="ja-JP" sz="1200" dirty="0"/>
                        <a:t>C/N+KBTF</a:t>
                      </a:r>
                      <a:endParaRPr kumimoji="1" lang="ja-JP" altLang="en-US" sz="1200" dirty="0"/>
                    </a:p>
                  </a:txBody>
                  <a:tcPr/>
                </a:tc>
                <a:extLst>
                  <a:ext uri="{0D108BD9-81ED-4DB2-BD59-A6C34878D82A}">
                    <a16:rowId xmlns:a16="http://schemas.microsoft.com/office/drawing/2014/main" val="671794641"/>
                  </a:ext>
                </a:extLst>
              </a:tr>
              <a:tr h="0">
                <a:tc vMerge="1">
                  <a:txBody>
                    <a:bodyPr/>
                    <a:lstStyle/>
                    <a:p>
                      <a:endParaRPr kumimoji="1" lang="ja-JP" altLang="en-US" sz="1200" dirty="0"/>
                    </a:p>
                  </a:txBody>
                  <a:tcPr/>
                </a:tc>
                <a:tc>
                  <a:txBody>
                    <a:bodyPr/>
                    <a:lstStyle/>
                    <a:p>
                      <a:r>
                        <a:rPr kumimoji="1" lang="en-US" altLang="ja-JP" sz="1200" dirty="0"/>
                        <a:t>Margin</a:t>
                      </a:r>
                      <a:endParaRPr kumimoji="1" lang="ja-JP" altLang="en-US" sz="1200" dirty="0"/>
                    </a:p>
                  </a:txBody>
                  <a:tcPr/>
                </a:tc>
                <a:tc>
                  <a:txBody>
                    <a:bodyPr/>
                    <a:lstStyle/>
                    <a:p>
                      <a:pPr algn="ctr"/>
                      <a:r>
                        <a:rPr kumimoji="1" lang="en-US" altLang="ja-JP" sz="1200" dirty="0"/>
                        <a:t>R</a:t>
                      </a:r>
                      <a:endParaRPr kumimoji="1" lang="ja-JP" altLang="en-US" sz="1200" dirty="0"/>
                    </a:p>
                  </a:txBody>
                  <a:tcPr/>
                </a:tc>
                <a:tc>
                  <a:txBody>
                    <a:bodyPr/>
                    <a:lstStyle/>
                    <a:p>
                      <a:pPr algn="ctr"/>
                      <a:r>
                        <a:rPr kumimoji="1" lang="en-US" altLang="ja-JP" sz="1200" dirty="0"/>
                        <a:t>dB</a:t>
                      </a:r>
                      <a:endParaRPr kumimoji="1" lang="ja-JP" altLang="en-US" sz="1200" dirty="0"/>
                    </a:p>
                  </a:txBody>
                  <a:tcPr/>
                </a:tc>
                <a:tc>
                  <a:txBody>
                    <a:bodyPr/>
                    <a:lstStyle/>
                    <a:p>
                      <a:pPr algn="ctr"/>
                      <a:r>
                        <a:rPr kumimoji="1" lang="en-US" altLang="ja-JP" sz="1200" dirty="0"/>
                        <a:t>1.7</a:t>
                      </a:r>
                      <a:endParaRPr kumimoji="1" lang="ja-JP" altLang="en-US" sz="1200" dirty="0"/>
                    </a:p>
                  </a:txBody>
                  <a:tcPr/>
                </a:tc>
                <a:tc>
                  <a:txBody>
                    <a:bodyPr/>
                    <a:lstStyle/>
                    <a:p>
                      <a:pPr algn="ctr"/>
                      <a:r>
                        <a:rPr kumimoji="1" lang="en-US" altLang="ja-JP" sz="1200" b="1" dirty="0">
                          <a:solidFill>
                            <a:srgbClr val="FF0000"/>
                          </a:solidFill>
                        </a:rPr>
                        <a:t>12.1</a:t>
                      </a:r>
                      <a:endParaRPr kumimoji="1" lang="ja-JP" altLang="en-US" sz="1200" b="1" dirty="0">
                        <a:solidFill>
                          <a:srgbClr val="FF0000"/>
                        </a:solidFill>
                      </a:endParaRPr>
                    </a:p>
                  </a:txBody>
                  <a:tcPr/>
                </a:tc>
                <a:tc>
                  <a:txBody>
                    <a:bodyPr/>
                    <a:lstStyle/>
                    <a:p>
                      <a:pPr algn="ctr"/>
                      <a:r>
                        <a:rPr kumimoji="1" lang="en-US" altLang="ja-JP" sz="1200" dirty="0"/>
                        <a:t>0.2</a:t>
                      </a:r>
                      <a:endParaRPr kumimoji="1" lang="ja-JP" altLang="en-US" sz="1200" dirty="0"/>
                    </a:p>
                  </a:txBody>
                  <a:tcPr/>
                </a:tc>
                <a:tc>
                  <a:txBody>
                    <a:bodyPr/>
                    <a:lstStyle/>
                    <a:p>
                      <a:r>
                        <a:rPr kumimoji="1" lang="en-US" altLang="ja-JP" sz="1200" dirty="0"/>
                        <a:t>UR1-UR2</a:t>
                      </a:r>
                      <a:endParaRPr kumimoji="1" lang="ja-JP" altLang="en-US" sz="1200" dirty="0"/>
                    </a:p>
                  </a:txBody>
                  <a:tcPr/>
                </a:tc>
                <a:extLst>
                  <a:ext uri="{0D108BD9-81ED-4DB2-BD59-A6C34878D82A}">
                    <a16:rowId xmlns:a16="http://schemas.microsoft.com/office/drawing/2014/main" val="2633416116"/>
                  </a:ext>
                </a:extLst>
              </a:tr>
            </a:tbl>
          </a:graphicData>
        </a:graphic>
      </p:graphicFrame>
      <p:sp>
        <p:nvSpPr>
          <p:cNvPr id="6" name="スライド番号プレースホルダー 5">
            <a:extLst>
              <a:ext uri="{FF2B5EF4-FFF2-40B4-BE49-F238E27FC236}">
                <a16:creationId xmlns:a16="http://schemas.microsoft.com/office/drawing/2014/main" id="{B6717BE7-AC77-407B-9D9A-1C7DD915D729}"/>
              </a:ext>
            </a:extLst>
          </p:cNvPr>
          <p:cNvSpPr>
            <a:spLocks noGrp="1"/>
          </p:cNvSpPr>
          <p:nvPr>
            <p:ph type="sldNum" sz="quarter" idx="12"/>
          </p:nvPr>
        </p:nvSpPr>
        <p:spPr/>
        <p:txBody>
          <a:bodyPr/>
          <a:lstStyle/>
          <a:p>
            <a:r>
              <a:rPr lang="en-US"/>
              <a:t>Slide </a:t>
            </a:r>
            <a:fld id="{D8E7F6C2-DF2F-4116-8D71-DCDEFB590920}" type="slidenum">
              <a:rPr lang="en-US" smtClean="0"/>
              <a:pPr/>
              <a:t>6</a:t>
            </a:fld>
            <a:endParaRPr lang="en-US"/>
          </a:p>
        </p:txBody>
      </p:sp>
      <p:sp>
        <p:nvSpPr>
          <p:cNvPr id="7" name="Fußzeilenplatzhalter 2">
            <a:extLst>
              <a:ext uri="{FF2B5EF4-FFF2-40B4-BE49-F238E27FC236}">
                <a16:creationId xmlns:a16="http://schemas.microsoft.com/office/drawing/2014/main" id="{25743D5C-FDEE-4C7D-B425-CE69DA9500A9}"/>
              </a:ext>
            </a:extLst>
          </p:cNvPr>
          <p:cNvSpPr>
            <a:spLocks noGrp="1"/>
          </p:cNvSpPr>
          <p:nvPr>
            <p:ph type="ftr" sz="quarter" idx="11"/>
          </p:nvPr>
        </p:nvSpPr>
        <p:spPr>
          <a:xfrm>
            <a:off x="5486400" y="6475413"/>
            <a:ext cx="3124200" cy="184666"/>
          </a:xfrm>
        </p:spPr>
        <p:txBody>
          <a:bodyPr/>
          <a:lstStyle/>
          <a:p>
            <a:r>
              <a:rPr lang="en-US" dirty="0"/>
              <a:t>Atsushi KANNO, NICT, Japan</a:t>
            </a:r>
          </a:p>
        </p:txBody>
      </p:sp>
      <p:sp>
        <p:nvSpPr>
          <p:cNvPr id="8" name="Datumsplatzhalter 1">
            <a:extLst>
              <a:ext uri="{FF2B5EF4-FFF2-40B4-BE49-F238E27FC236}">
                <a16:creationId xmlns:a16="http://schemas.microsoft.com/office/drawing/2014/main" id="{8D985F30-10E7-4535-8C74-3713011C939F}"/>
              </a:ext>
            </a:extLst>
          </p:cNvPr>
          <p:cNvSpPr>
            <a:spLocks noGrp="1"/>
          </p:cNvSpPr>
          <p:nvPr>
            <p:ph type="dt" sz="half" idx="10"/>
          </p:nvPr>
        </p:nvSpPr>
        <p:spPr>
          <a:xfrm>
            <a:off x="604044" y="378281"/>
            <a:ext cx="1600200" cy="215444"/>
          </a:xfrm>
        </p:spPr>
        <p:txBody>
          <a:bodyPr/>
          <a:lstStyle/>
          <a:p>
            <a:r>
              <a:rPr lang="en-US" dirty="0"/>
              <a:t>March 2022</a:t>
            </a:r>
          </a:p>
        </p:txBody>
      </p:sp>
      <p:sp>
        <p:nvSpPr>
          <p:cNvPr id="9" name="テキスト ボックス 8">
            <a:extLst>
              <a:ext uri="{FF2B5EF4-FFF2-40B4-BE49-F238E27FC236}">
                <a16:creationId xmlns:a16="http://schemas.microsoft.com/office/drawing/2014/main" id="{08B2A76F-9FA6-4622-971A-2A2A2CFCF807}"/>
              </a:ext>
            </a:extLst>
          </p:cNvPr>
          <p:cNvSpPr txBox="1"/>
          <p:nvPr/>
        </p:nvSpPr>
        <p:spPr>
          <a:xfrm>
            <a:off x="604044" y="5886368"/>
            <a:ext cx="8189259" cy="646331"/>
          </a:xfrm>
          <a:prstGeom prst="rect">
            <a:avLst/>
          </a:prstGeom>
          <a:noFill/>
        </p:spPr>
        <p:txBody>
          <a:bodyPr wrap="square">
            <a:spAutoFit/>
          </a:bodyPr>
          <a:lstStyle/>
          <a:p>
            <a:r>
              <a:rPr lang="en-US" altLang="ja-JP" baseline="30000" dirty="0"/>
              <a:t>* </a:t>
            </a:r>
            <a:r>
              <a:rPr lang="en-US" altLang="ja-JP" dirty="0">
                <a:hlinkClick r:id="rId3"/>
              </a:rPr>
              <a:t>P. Baron, J. </a:t>
            </a:r>
            <a:r>
              <a:rPr lang="en-US" altLang="ja-JP" dirty="0" err="1">
                <a:hlinkClick r:id="rId3"/>
              </a:rPr>
              <a:t>Mendrok</a:t>
            </a:r>
            <a:r>
              <a:rPr lang="en-US" altLang="ja-JP" dirty="0">
                <a:hlinkClick r:id="rId3"/>
              </a:rPr>
              <a:t>, Y. </a:t>
            </a:r>
            <a:r>
              <a:rPr lang="en-US" altLang="ja-JP" dirty="0" err="1">
                <a:hlinkClick r:id="rId3"/>
              </a:rPr>
              <a:t>Kasai,S</a:t>
            </a:r>
            <a:r>
              <a:rPr lang="en-US" altLang="ja-JP" dirty="0">
                <a:hlinkClick r:id="rId3"/>
              </a:rPr>
              <a:t>. </a:t>
            </a:r>
            <a:r>
              <a:rPr lang="en-US" altLang="ja-JP" dirty="0" err="1">
                <a:hlinkClick r:id="rId3"/>
              </a:rPr>
              <a:t>Ochiai</a:t>
            </a:r>
            <a:r>
              <a:rPr lang="en-US" altLang="ja-JP" dirty="0">
                <a:hlinkClick r:id="rId3"/>
              </a:rPr>
              <a:t>, T. Seta, K. </a:t>
            </a:r>
            <a:r>
              <a:rPr lang="en-US" altLang="ja-JP" dirty="0" err="1">
                <a:hlinkClick r:id="rId3"/>
              </a:rPr>
              <a:t>Sagi</a:t>
            </a:r>
            <a:r>
              <a:rPr lang="en-US" altLang="ja-JP" dirty="0">
                <a:hlinkClick r:id="rId3"/>
              </a:rPr>
              <a:t>, K. Suzuki, H. Sagawa, and J. Urban, “AMATERASU: Model for Atmospheric </a:t>
            </a:r>
            <a:r>
              <a:rPr lang="en-US" altLang="ja-JP" dirty="0" err="1">
                <a:hlinkClick r:id="rId3"/>
              </a:rPr>
              <a:t>TeraHertz</a:t>
            </a:r>
            <a:r>
              <a:rPr lang="en-US" altLang="ja-JP" dirty="0">
                <a:hlinkClick r:id="rId3"/>
              </a:rPr>
              <a:t> Radiation Analysis and Simulation, Journal of the National Institute of Information and Communications Technology, 55(1), 109-121 (2008).</a:t>
            </a:r>
            <a:endParaRPr lang="ja-JP" altLang="en-US" dirty="0"/>
          </a:p>
        </p:txBody>
      </p:sp>
    </p:spTree>
    <p:extLst>
      <p:ext uri="{BB962C8B-B14F-4D97-AF65-F5344CB8AC3E}">
        <p14:creationId xmlns:p14="http://schemas.microsoft.com/office/powerpoint/2010/main" val="336389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台形 177">
            <a:extLst>
              <a:ext uri="{FF2B5EF4-FFF2-40B4-BE49-F238E27FC236}">
                <a16:creationId xmlns:a16="http://schemas.microsoft.com/office/drawing/2014/main" id="{9CD50933-A793-4846-A933-106FB84EDD66}"/>
              </a:ext>
            </a:extLst>
          </p:cNvPr>
          <p:cNvSpPr/>
          <p:nvPr/>
        </p:nvSpPr>
        <p:spPr bwMode="auto">
          <a:xfrm>
            <a:off x="528988" y="2113912"/>
            <a:ext cx="8215876" cy="2506583"/>
          </a:xfrm>
          <a:prstGeom prst="trapezoid">
            <a:avLst>
              <a:gd name="adj" fmla="val 17150"/>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75" name="台形 174">
            <a:extLst>
              <a:ext uri="{FF2B5EF4-FFF2-40B4-BE49-F238E27FC236}">
                <a16:creationId xmlns:a16="http://schemas.microsoft.com/office/drawing/2014/main" id="{830CA540-3FC0-4C1C-9447-B5BA0975EEC3}"/>
              </a:ext>
            </a:extLst>
          </p:cNvPr>
          <p:cNvSpPr/>
          <p:nvPr/>
        </p:nvSpPr>
        <p:spPr bwMode="auto">
          <a:xfrm>
            <a:off x="530766" y="2715015"/>
            <a:ext cx="4104210" cy="1896052"/>
          </a:xfrm>
          <a:prstGeom prst="trapezoid">
            <a:avLst>
              <a:gd name="adj" fmla="val 17150"/>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76" name="台形 175">
            <a:extLst>
              <a:ext uri="{FF2B5EF4-FFF2-40B4-BE49-F238E27FC236}">
                <a16:creationId xmlns:a16="http://schemas.microsoft.com/office/drawing/2014/main" id="{4954DB39-3918-436E-86D1-D311BE8B4572}"/>
              </a:ext>
            </a:extLst>
          </p:cNvPr>
          <p:cNvSpPr/>
          <p:nvPr/>
        </p:nvSpPr>
        <p:spPr bwMode="auto">
          <a:xfrm>
            <a:off x="4631235" y="2715015"/>
            <a:ext cx="4104211" cy="1896052"/>
          </a:xfrm>
          <a:prstGeom prst="trapezoid">
            <a:avLst>
              <a:gd name="adj" fmla="val 17150"/>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84" name="台形 183">
            <a:extLst>
              <a:ext uri="{FF2B5EF4-FFF2-40B4-BE49-F238E27FC236}">
                <a16:creationId xmlns:a16="http://schemas.microsoft.com/office/drawing/2014/main" id="{8EA73424-2D3E-410A-9004-062AEFE0460A}"/>
              </a:ext>
            </a:extLst>
          </p:cNvPr>
          <p:cNvSpPr/>
          <p:nvPr/>
        </p:nvSpPr>
        <p:spPr bwMode="auto">
          <a:xfrm>
            <a:off x="521347" y="3237032"/>
            <a:ext cx="2045347" cy="1395945"/>
          </a:xfrm>
          <a:prstGeom prst="trapezoid">
            <a:avLst>
              <a:gd name="adj" fmla="val 17150"/>
            </a:avLst>
          </a:prstGeom>
          <a:solidFill>
            <a:srgbClr val="46DA5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85" name="台形 184">
            <a:extLst>
              <a:ext uri="{FF2B5EF4-FFF2-40B4-BE49-F238E27FC236}">
                <a16:creationId xmlns:a16="http://schemas.microsoft.com/office/drawing/2014/main" id="{A57C1220-4E03-411D-89CB-97024194B196}"/>
              </a:ext>
            </a:extLst>
          </p:cNvPr>
          <p:cNvSpPr/>
          <p:nvPr/>
        </p:nvSpPr>
        <p:spPr bwMode="auto">
          <a:xfrm>
            <a:off x="2577447" y="3237032"/>
            <a:ext cx="2045347" cy="1395945"/>
          </a:xfrm>
          <a:prstGeom prst="trapezoid">
            <a:avLst>
              <a:gd name="adj" fmla="val 17150"/>
            </a:avLst>
          </a:prstGeom>
          <a:solidFill>
            <a:srgbClr val="46DA5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86" name="台形 185">
            <a:extLst>
              <a:ext uri="{FF2B5EF4-FFF2-40B4-BE49-F238E27FC236}">
                <a16:creationId xmlns:a16="http://schemas.microsoft.com/office/drawing/2014/main" id="{1A0F5310-3400-4F2E-BC99-E2F028FB74F3}"/>
              </a:ext>
            </a:extLst>
          </p:cNvPr>
          <p:cNvSpPr/>
          <p:nvPr/>
        </p:nvSpPr>
        <p:spPr bwMode="auto">
          <a:xfrm>
            <a:off x="4633547" y="3237032"/>
            <a:ext cx="2045347" cy="1395945"/>
          </a:xfrm>
          <a:prstGeom prst="trapezoid">
            <a:avLst>
              <a:gd name="adj" fmla="val 17150"/>
            </a:avLst>
          </a:prstGeom>
          <a:solidFill>
            <a:srgbClr val="46DA5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87" name="台形 186">
            <a:extLst>
              <a:ext uri="{FF2B5EF4-FFF2-40B4-BE49-F238E27FC236}">
                <a16:creationId xmlns:a16="http://schemas.microsoft.com/office/drawing/2014/main" id="{87A03B49-C297-43F3-B391-E2F6BE956AF3}"/>
              </a:ext>
            </a:extLst>
          </p:cNvPr>
          <p:cNvSpPr/>
          <p:nvPr/>
        </p:nvSpPr>
        <p:spPr bwMode="auto">
          <a:xfrm>
            <a:off x="6689646" y="3237032"/>
            <a:ext cx="2045347" cy="1395945"/>
          </a:xfrm>
          <a:prstGeom prst="trapezoid">
            <a:avLst>
              <a:gd name="adj" fmla="val 17150"/>
            </a:avLst>
          </a:prstGeom>
          <a:solidFill>
            <a:srgbClr val="46DA5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2" name="タイトル 1">
            <a:extLst>
              <a:ext uri="{FF2B5EF4-FFF2-40B4-BE49-F238E27FC236}">
                <a16:creationId xmlns:a16="http://schemas.microsoft.com/office/drawing/2014/main" id="{3988D28E-64E2-48B3-9156-CBAFD618DF0B}"/>
              </a:ext>
            </a:extLst>
          </p:cNvPr>
          <p:cNvSpPr>
            <a:spLocks noGrp="1"/>
          </p:cNvSpPr>
          <p:nvPr>
            <p:ph type="title"/>
          </p:nvPr>
        </p:nvSpPr>
        <p:spPr/>
        <p:txBody>
          <a:bodyPr/>
          <a:lstStyle/>
          <a:p>
            <a:r>
              <a:rPr kumimoji="1" lang="en-US" altLang="ja-JP" dirty="0"/>
              <a:t>Draft bandwidth plan</a:t>
            </a:r>
            <a:endParaRPr kumimoji="1" lang="ja-JP" altLang="en-US" dirty="0"/>
          </a:p>
        </p:txBody>
      </p:sp>
      <p:sp>
        <p:nvSpPr>
          <p:cNvPr id="6" name="スライド番号プレースホルダー 5">
            <a:extLst>
              <a:ext uri="{FF2B5EF4-FFF2-40B4-BE49-F238E27FC236}">
                <a16:creationId xmlns:a16="http://schemas.microsoft.com/office/drawing/2014/main" id="{C398BE93-D56C-4785-A7A3-879E561C67F3}"/>
              </a:ext>
            </a:extLst>
          </p:cNvPr>
          <p:cNvSpPr>
            <a:spLocks noGrp="1"/>
          </p:cNvSpPr>
          <p:nvPr>
            <p:ph type="sldNum" sz="quarter" idx="12"/>
          </p:nvPr>
        </p:nvSpPr>
        <p:spPr/>
        <p:txBody>
          <a:bodyPr/>
          <a:lstStyle/>
          <a:p>
            <a:r>
              <a:rPr lang="en-US"/>
              <a:t>Slide </a:t>
            </a:r>
            <a:fld id="{D8E7F6C2-DF2F-4116-8D71-DCDEFB590920}" type="slidenum">
              <a:rPr lang="en-US" smtClean="0"/>
              <a:pPr/>
              <a:t>7</a:t>
            </a:fld>
            <a:endParaRPr lang="en-US"/>
          </a:p>
        </p:txBody>
      </p:sp>
      <p:sp>
        <p:nvSpPr>
          <p:cNvPr id="7" name="台形 6">
            <a:extLst>
              <a:ext uri="{FF2B5EF4-FFF2-40B4-BE49-F238E27FC236}">
                <a16:creationId xmlns:a16="http://schemas.microsoft.com/office/drawing/2014/main" id="{24FCB0A6-C4C1-4F8F-A871-D7F5E6D3EE65}"/>
              </a:ext>
            </a:extLst>
          </p:cNvPr>
          <p:cNvSpPr/>
          <p:nvPr/>
        </p:nvSpPr>
        <p:spPr bwMode="auto">
          <a:xfrm>
            <a:off x="3271479" y="3635747"/>
            <a:ext cx="664206" cy="1005113"/>
          </a:xfrm>
          <a:prstGeom prst="trapezoid">
            <a:avLst/>
          </a:prstGeom>
          <a:solidFill>
            <a:schemeClr val="bg1">
              <a:lumMod val="85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8" name="台形 7">
            <a:extLst>
              <a:ext uri="{FF2B5EF4-FFF2-40B4-BE49-F238E27FC236}">
                <a16:creationId xmlns:a16="http://schemas.microsoft.com/office/drawing/2014/main" id="{D9084B38-ACB5-4A00-9C8A-32C8DAA00DD5}"/>
              </a:ext>
            </a:extLst>
          </p:cNvPr>
          <p:cNvSpPr/>
          <p:nvPr/>
        </p:nvSpPr>
        <p:spPr bwMode="auto">
          <a:xfrm>
            <a:off x="2586527" y="3635747"/>
            <a:ext cx="664206" cy="1005113"/>
          </a:xfrm>
          <a:prstGeom prst="trapezoid">
            <a:avLst/>
          </a:prstGeom>
          <a:solidFill>
            <a:schemeClr val="bg1">
              <a:lumMod val="85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9" name="台形 8">
            <a:extLst>
              <a:ext uri="{FF2B5EF4-FFF2-40B4-BE49-F238E27FC236}">
                <a16:creationId xmlns:a16="http://schemas.microsoft.com/office/drawing/2014/main" id="{46272B48-F942-4445-9DAA-2A342BF1B189}"/>
              </a:ext>
            </a:extLst>
          </p:cNvPr>
          <p:cNvSpPr/>
          <p:nvPr/>
        </p:nvSpPr>
        <p:spPr bwMode="auto">
          <a:xfrm>
            <a:off x="1901575" y="3635747"/>
            <a:ext cx="664206" cy="1005113"/>
          </a:xfrm>
          <a:prstGeom prst="trapezoid">
            <a:avLst/>
          </a:prstGeom>
          <a:solidFill>
            <a:schemeClr val="bg1">
              <a:lumMod val="85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0" name="台形 9">
            <a:extLst>
              <a:ext uri="{FF2B5EF4-FFF2-40B4-BE49-F238E27FC236}">
                <a16:creationId xmlns:a16="http://schemas.microsoft.com/office/drawing/2014/main" id="{3B0919B8-9219-48AD-BF8B-7EA9B92B7393}"/>
              </a:ext>
            </a:extLst>
          </p:cNvPr>
          <p:cNvSpPr/>
          <p:nvPr/>
        </p:nvSpPr>
        <p:spPr bwMode="auto">
          <a:xfrm>
            <a:off x="1216623" y="3635747"/>
            <a:ext cx="664206" cy="1005113"/>
          </a:xfrm>
          <a:prstGeom prst="trapezoid">
            <a:avLst/>
          </a:prstGeom>
          <a:solidFill>
            <a:schemeClr val="bg1">
              <a:lumMod val="85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1" name="台形 10">
            <a:extLst>
              <a:ext uri="{FF2B5EF4-FFF2-40B4-BE49-F238E27FC236}">
                <a16:creationId xmlns:a16="http://schemas.microsoft.com/office/drawing/2014/main" id="{E2D3FF78-CF8F-4F4D-9477-78696D5BF867}"/>
              </a:ext>
            </a:extLst>
          </p:cNvPr>
          <p:cNvSpPr/>
          <p:nvPr/>
        </p:nvSpPr>
        <p:spPr bwMode="auto">
          <a:xfrm>
            <a:off x="531671" y="3635747"/>
            <a:ext cx="664206" cy="1005113"/>
          </a:xfrm>
          <a:prstGeom prst="trapezoid">
            <a:avLst/>
          </a:prstGeom>
          <a:solidFill>
            <a:schemeClr val="bg1">
              <a:lumMod val="85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cxnSp>
        <p:nvCxnSpPr>
          <p:cNvPr id="17" name="直線矢印コネクタ 16">
            <a:extLst>
              <a:ext uri="{FF2B5EF4-FFF2-40B4-BE49-F238E27FC236}">
                <a16:creationId xmlns:a16="http://schemas.microsoft.com/office/drawing/2014/main" id="{B3974A00-EE3D-4CFD-97DB-E1DDD1F96C52}"/>
              </a:ext>
            </a:extLst>
          </p:cNvPr>
          <p:cNvCxnSpPr/>
          <p:nvPr/>
        </p:nvCxnSpPr>
        <p:spPr bwMode="auto">
          <a:xfrm>
            <a:off x="543106" y="6010847"/>
            <a:ext cx="8225173"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テキスト ボックス 193">
            <a:extLst>
              <a:ext uri="{FF2B5EF4-FFF2-40B4-BE49-F238E27FC236}">
                <a16:creationId xmlns:a16="http://schemas.microsoft.com/office/drawing/2014/main" id="{D0C64757-DD53-425B-9A8E-25033BD814D4}"/>
              </a:ext>
            </a:extLst>
          </p:cNvPr>
          <p:cNvSpPr txBox="1"/>
          <p:nvPr/>
        </p:nvSpPr>
        <p:spPr>
          <a:xfrm>
            <a:off x="126361" y="6082855"/>
            <a:ext cx="1018228" cy="307777"/>
          </a:xfrm>
          <a:prstGeom prst="rect">
            <a:avLst/>
          </a:prstGeom>
          <a:noFill/>
        </p:spPr>
        <p:txBody>
          <a:bodyPr wrap="none" rtlCol="0">
            <a:spAutoFit/>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r>
              <a:rPr kumimoji="1" lang="en-US" altLang="ja-JP" sz="1400" dirty="0">
                <a:latin typeface="+mj-lt"/>
              </a:rPr>
              <a:t>462.24GHz</a:t>
            </a:r>
            <a:endParaRPr kumimoji="1" lang="ja-JP" altLang="en-US" sz="1400" dirty="0">
              <a:latin typeface="+mj-lt"/>
            </a:endParaRPr>
          </a:p>
        </p:txBody>
      </p:sp>
      <p:sp>
        <p:nvSpPr>
          <p:cNvPr id="19" name="テキスト ボックス 194">
            <a:extLst>
              <a:ext uri="{FF2B5EF4-FFF2-40B4-BE49-F238E27FC236}">
                <a16:creationId xmlns:a16="http://schemas.microsoft.com/office/drawing/2014/main" id="{986F5B00-996D-4140-AC53-1DAC10661E88}"/>
              </a:ext>
            </a:extLst>
          </p:cNvPr>
          <p:cNvSpPr txBox="1"/>
          <p:nvPr/>
        </p:nvSpPr>
        <p:spPr>
          <a:xfrm>
            <a:off x="3992304" y="6063110"/>
            <a:ext cx="1409360" cy="307777"/>
          </a:xfrm>
          <a:prstGeom prst="rect">
            <a:avLst/>
          </a:prstGeom>
          <a:noFill/>
        </p:spPr>
        <p:txBody>
          <a:bodyPr wrap="none" rtlCol="0">
            <a:spAutoFit/>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r>
              <a:rPr kumimoji="1" lang="en-US" altLang="ja-JP" sz="1400" dirty="0">
                <a:latin typeface="+mj-lt"/>
              </a:rPr>
              <a:t>BW=103.68GHz</a:t>
            </a:r>
            <a:endParaRPr kumimoji="1" lang="ja-JP" altLang="en-US" sz="1400" dirty="0">
              <a:latin typeface="+mj-lt"/>
            </a:endParaRPr>
          </a:p>
        </p:txBody>
      </p:sp>
      <p:sp>
        <p:nvSpPr>
          <p:cNvPr id="20" name="テキスト ボックス 195">
            <a:extLst>
              <a:ext uri="{FF2B5EF4-FFF2-40B4-BE49-F238E27FC236}">
                <a16:creationId xmlns:a16="http://schemas.microsoft.com/office/drawing/2014/main" id="{4CCDC0BC-F631-45CD-AF58-8FC2161784EB}"/>
              </a:ext>
            </a:extLst>
          </p:cNvPr>
          <p:cNvSpPr txBox="1"/>
          <p:nvPr/>
        </p:nvSpPr>
        <p:spPr>
          <a:xfrm>
            <a:off x="8080005" y="6082855"/>
            <a:ext cx="1018228" cy="307777"/>
          </a:xfrm>
          <a:prstGeom prst="rect">
            <a:avLst/>
          </a:prstGeom>
          <a:noFill/>
        </p:spPr>
        <p:txBody>
          <a:bodyPr wrap="none" rtlCol="0">
            <a:spAutoFit/>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r>
              <a:rPr kumimoji="1" lang="en-US" altLang="ja-JP" sz="1400" dirty="0">
                <a:latin typeface="+mj-lt"/>
              </a:rPr>
              <a:t>562.24GHz</a:t>
            </a:r>
            <a:endParaRPr kumimoji="1" lang="ja-JP" altLang="en-US" sz="1400" dirty="0">
              <a:latin typeface="+mj-lt"/>
            </a:endParaRPr>
          </a:p>
        </p:txBody>
      </p:sp>
      <p:sp>
        <p:nvSpPr>
          <p:cNvPr id="53" name="台形 52">
            <a:extLst>
              <a:ext uri="{FF2B5EF4-FFF2-40B4-BE49-F238E27FC236}">
                <a16:creationId xmlns:a16="http://schemas.microsoft.com/office/drawing/2014/main" id="{B5CB64C5-4B74-4CBD-8ABB-435E52B319A9}"/>
              </a:ext>
            </a:extLst>
          </p:cNvPr>
          <p:cNvSpPr/>
          <p:nvPr/>
        </p:nvSpPr>
        <p:spPr bwMode="auto">
          <a:xfrm>
            <a:off x="6696239" y="3635747"/>
            <a:ext cx="664206" cy="1005113"/>
          </a:xfrm>
          <a:prstGeom prst="trapezoid">
            <a:avLst/>
          </a:prstGeom>
          <a:solidFill>
            <a:schemeClr val="bg1">
              <a:lumMod val="85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54" name="台形 53">
            <a:extLst>
              <a:ext uri="{FF2B5EF4-FFF2-40B4-BE49-F238E27FC236}">
                <a16:creationId xmlns:a16="http://schemas.microsoft.com/office/drawing/2014/main" id="{CC0304B3-CF10-4A6D-8B63-B0FCE80B8107}"/>
              </a:ext>
            </a:extLst>
          </p:cNvPr>
          <p:cNvSpPr/>
          <p:nvPr/>
        </p:nvSpPr>
        <p:spPr bwMode="auto">
          <a:xfrm>
            <a:off x="6011287" y="3635747"/>
            <a:ext cx="664206" cy="1005113"/>
          </a:xfrm>
          <a:prstGeom prst="trapezoid">
            <a:avLst/>
          </a:prstGeom>
          <a:solidFill>
            <a:schemeClr val="bg1">
              <a:lumMod val="85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55" name="台形 54">
            <a:extLst>
              <a:ext uri="{FF2B5EF4-FFF2-40B4-BE49-F238E27FC236}">
                <a16:creationId xmlns:a16="http://schemas.microsoft.com/office/drawing/2014/main" id="{9768C826-6402-4179-957A-8349DF5F9872}"/>
              </a:ext>
            </a:extLst>
          </p:cNvPr>
          <p:cNvSpPr/>
          <p:nvPr/>
        </p:nvSpPr>
        <p:spPr bwMode="auto">
          <a:xfrm>
            <a:off x="5326335" y="3635747"/>
            <a:ext cx="664206" cy="1005113"/>
          </a:xfrm>
          <a:prstGeom prst="trapezoid">
            <a:avLst/>
          </a:prstGeom>
          <a:solidFill>
            <a:schemeClr val="bg1">
              <a:lumMod val="85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56" name="台形 55">
            <a:extLst>
              <a:ext uri="{FF2B5EF4-FFF2-40B4-BE49-F238E27FC236}">
                <a16:creationId xmlns:a16="http://schemas.microsoft.com/office/drawing/2014/main" id="{FCB448D1-F781-4341-AEDB-9896FB88E82A}"/>
              </a:ext>
            </a:extLst>
          </p:cNvPr>
          <p:cNvSpPr/>
          <p:nvPr/>
        </p:nvSpPr>
        <p:spPr bwMode="auto">
          <a:xfrm>
            <a:off x="4641383" y="3635747"/>
            <a:ext cx="664206" cy="1005113"/>
          </a:xfrm>
          <a:prstGeom prst="trapezoid">
            <a:avLst/>
          </a:prstGeom>
          <a:solidFill>
            <a:schemeClr val="bg1">
              <a:lumMod val="85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57" name="台形 56">
            <a:extLst>
              <a:ext uri="{FF2B5EF4-FFF2-40B4-BE49-F238E27FC236}">
                <a16:creationId xmlns:a16="http://schemas.microsoft.com/office/drawing/2014/main" id="{EA28F3B5-D2D3-4D8F-A92A-4A196D2A413C}"/>
              </a:ext>
            </a:extLst>
          </p:cNvPr>
          <p:cNvSpPr/>
          <p:nvPr/>
        </p:nvSpPr>
        <p:spPr bwMode="auto">
          <a:xfrm>
            <a:off x="3956431" y="3635747"/>
            <a:ext cx="664206" cy="1005113"/>
          </a:xfrm>
          <a:prstGeom prst="trapezoid">
            <a:avLst/>
          </a:prstGeom>
          <a:solidFill>
            <a:schemeClr val="bg1">
              <a:lumMod val="85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38" name="台形 137">
            <a:extLst>
              <a:ext uri="{FF2B5EF4-FFF2-40B4-BE49-F238E27FC236}">
                <a16:creationId xmlns:a16="http://schemas.microsoft.com/office/drawing/2014/main" id="{E77CB57B-2741-426F-8A20-C2760531CF57}"/>
              </a:ext>
            </a:extLst>
          </p:cNvPr>
          <p:cNvSpPr/>
          <p:nvPr/>
        </p:nvSpPr>
        <p:spPr bwMode="auto">
          <a:xfrm>
            <a:off x="8066141" y="3635747"/>
            <a:ext cx="664206" cy="1005113"/>
          </a:xfrm>
          <a:prstGeom prst="trapezoid">
            <a:avLst/>
          </a:prstGeom>
          <a:solidFill>
            <a:schemeClr val="bg1">
              <a:lumMod val="85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39" name="台形 138">
            <a:extLst>
              <a:ext uri="{FF2B5EF4-FFF2-40B4-BE49-F238E27FC236}">
                <a16:creationId xmlns:a16="http://schemas.microsoft.com/office/drawing/2014/main" id="{7EF06742-1C1B-4FE4-966E-3BBBD69FFA89}"/>
              </a:ext>
            </a:extLst>
          </p:cNvPr>
          <p:cNvSpPr/>
          <p:nvPr/>
        </p:nvSpPr>
        <p:spPr bwMode="auto">
          <a:xfrm>
            <a:off x="7381191" y="3635747"/>
            <a:ext cx="664206" cy="1005113"/>
          </a:xfrm>
          <a:prstGeom prst="trapezoid">
            <a:avLst/>
          </a:prstGeom>
          <a:solidFill>
            <a:schemeClr val="bg1">
              <a:lumMod val="85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cxnSp>
        <p:nvCxnSpPr>
          <p:cNvPr id="179" name="直線矢印コネクタ 178">
            <a:extLst>
              <a:ext uri="{FF2B5EF4-FFF2-40B4-BE49-F238E27FC236}">
                <a16:creationId xmlns:a16="http://schemas.microsoft.com/office/drawing/2014/main" id="{DB5B0F52-44C1-482C-8088-768A067CC304}"/>
              </a:ext>
            </a:extLst>
          </p:cNvPr>
          <p:cNvCxnSpPr/>
          <p:nvPr/>
        </p:nvCxnSpPr>
        <p:spPr bwMode="auto">
          <a:xfrm>
            <a:off x="523155" y="5665398"/>
            <a:ext cx="4108080"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1" name="テキスト ボックス 194">
            <a:extLst>
              <a:ext uri="{FF2B5EF4-FFF2-40B4-BE49-F238E27FC236}">
                <a16:creationId xmlns:a16="http://schemas.microsoft.com/office/drawing/2014/main" id="{85F7CAD6-9C3E-4B14-A32F-E6E5EF3658B4}"/>
              </a:ext>
            </a:extLst>
          </p:cNvPr>
          <p:cNvSpPr txBox="1"/>
          <p:nvPr/>
        </p:nvSpPr>
        <p:spPr>
          <a:xfrm>
            <a:off x="1770402" y="5664001"/>
            <a:ext cx="1319592" cy="307777"/>
          </a:xfrm>
          <a:prstGeom prst="rect">
            <a:avLst/>
          </a:prstGeom>
          <a:noFill/>
        </p:spPr>
        <p:txBody>
          <a:bodyPr wrap="none" rtlCol="0">
            <a:spAutoFit/>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r>
              <a:rPr kumimoji="1" lang="en-US" altLang="ja-JP" sz="1400" dirty="0">
                <a:latin typeface="+mj-lt"/>
              </a:rPr>
              <a:t>BW=51.84GHz</a:t>
            </a:r>
            <a:endParaRPr kumimoji="1" lang="ja-JP" altLang="en-US" sz="1400" dirty="0">
              <a:latin typeface="+mj-lt"/>
            </a:endParaRPr>
          </a:p>
        </p:txBody>
      </p:sp>
      <p:cxnSp>
        <p:nvCxnSpPr>
          <p:cNvPr id="182" name="直線矢印コネクタ 181">
            <a:extLst>
              <a:ext uri="{FF2B5EF4-FFF2-40B4-BE49-F238E27FC236}">
                <a16:creationId xmlns:a16="http://schemas.microsoft.com/office/drawing/2014/main" id="{5843922F-BDF7-406B-A710-9DAF9183256A}"/>
              </a:ext>
            </a:extLst>
          </p:cNvPr>
          <p:cNvCxnSpPr/>
          <p:nvPr/>
        </p:nvCxnSpPr>
        <p:spPr bwMode="auto">
          <a:xfrm>
            <a:off x="4660199" y="5669207"/>
            <a:ext cx="4108080"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3" name="テキスト ボックス 194">
            <a:extLst>
              <a:ext uri="{FF2B5EF4-FFF2-40B4-BE49-F238E27FC236}">
                <a16:creationId xmlns:a16="http://schemas.microsoft.com/office/drawing/2014/main" id="{0A7B79F8-8A62-40F1-9BF2-09334886B7D9}"/>
              </a:ext>
            </a:extLst>
          </p:cNvPr>
          <p:cNvSpPr txBox="1"/>
          <p:nvPr/>
        </p:nvSpPr>
        <p:spPr>
          <a:xfrm>
            <a:off x="5907446" y="5667810"/>
            <a:ext cx="1319592" cy="307777"/>
          </a:xfrm>
          <a:prstGeom prst="rect">
            <a:avLst/>
          </a:prstGeom>
          <a:noFill/>
        </p:spPr>
        <p:txBody>
          <a:bodyPr wrap="none" rtlCol="0">
            <a:spAutoFit/>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r>
              <a:rPr kumimoji="1" lang="en-US" altLang="ja-JP" sz="1400" dirty="0">
                <a:latin typeface="+mj-lt"/>
              </a:rPr>
              <a:t>BW=51.84GHz</a:t>
            </a:r>
            <a:endParaRPr kumimoji="1" lang="ja-JP" altLang="en-US" sz="1400" dirty="0">
              <a:latin typeface="+mj-lt"/>
            </a:endParaRPr>
          </a:p>
        </p:txBody>
      </p:sp>
      <p:cxnSp>
        <p:nvCxnSpPr>
          <p:cNvPr id="188" name="直線矢印コネクタ 187">
            <a:extLst>
              <a:ext uri="{FF2B5EF4-FFF2-40B4-BE49-F238E27FC236}">
                <a16:creationId xmlns:a16="http://schemas.microsoft.com/office/drawing/2014/main" id="{6F1B27A1-75DB-41EF-9198-A902E518F5DF}"/>
              </a:ext>
            </a:extLst>
          </p:cNvPr>
          <p:cNvCxnSpPr>
            <a:cxnSpLocks/>
          </p:cNvCxnSpPr>
          <p:nvPr/>
        </p:nvCxnSpPr>
        <p:spPr bwMode="auto">
          <a:xfrm>
            <a:off x="520832" y="5239472"/>
            <a:ext cx="2034408"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9" name="テキスト ボックス 194">
            <a:extLst>
              <a:ext uri="{FF2B5EF4-FFF2-40B4-BE49-F238E27FC236}">
                <a16:creationId xmlns:a16="http://schemas.microsoft.com/office/drawing/2014/main" id="{0D863584-EAD1-47AA-96BE-25375C16B9D2}"/>
              </a:ext>
            </a:extLst>
          </p:cNvPr>
          <p:cNvSpPr txBox="1"/>
          <p:nvPr/>
        </p:nvSpPr>
        <p:spPr>
          <a:xfrm>
            <a:off x="794817" y="5244684"/>
            <a:ext cx="1319592" cy="307777"/>
          </a:xfrm>
          <a:prstGeom prst="rect">
            <a:avLst/>
          </a:prstGeom>
          <a:noFill/>
        </p:spPr>
        <p:txBody>
          <a:bodyPr wrap="square" rtlCol="0">
            <a:spAutoFit/>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r>
              <a:rPr kumimoji="1" lang="en-US" altLang="ja-JP" sz="1400" dirty="0">
                <a:latin typeface="+mj-lt"/>
              </a:rPr>
              <a:t>BW=25.92GHz</a:t>
            </a:r>
            <a:endParaRPr kumimoji="1" lang="ja-JP" altLang="en-US" sz="1400" dirty="0">
              <a:latin typeface="+mj-lt"/>
            </a:endParaRPr>
          </a:p>
        </p:txBody>
      </p:sp>
      <p:cxnSp>
        <p:nvCxnSpPr>
          <p:cNvPr id="191" name="直線矢印コネクタ 190">
            <a:extLst>
              <a:ext uri="{FF2B5EF4-FFF2-40B4-BE49-F238E27FC236}">
                <a16:creationId xmlns:a16="http://schemas.microsoft.com/office/drawing/2014/main" id="{40443C32-D9F6-4405-B8BA-B21ED1154C49}"/>
              </a:ext>
            </a:extLst>
          </p:cNvPr>
          <p:cNvCxnSpPr>
            <a:cxnSpLocks/>
          </p:cNvCxnSpPr>
          <p:nvPr/>
        </p:nvCxnSpPr>
        <p:spPr bwMode="auto">
          <a:xfrm>
            <a:off x="2577447" y="5236529"/>
            <a:ext cx="2034408"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2" name="テキスト ボックス 194">
            <a:extLst>
              <a:ext uri="{FF2B5EF4-FFF2-40B4-BE49-F238E27FC236}">
                <a16:creationId xmlns:a16="http://schemas.microsoft.com/office/drawing/2014/main" id="{87AD1F24-960D-441E-B584-30DDB1C9AFE6}"/>
              </a:ext>
            </a:extLst>
          </p:cNvPr>
          <p:cNvSpPr txBox="1"/>
          <p:nvPr/>
        </p:nvSpPr>
        <p:spPr>
          <a:xfrm>
            <a:off x="2851432" y="5241741"/>
            <a:ext cx="1319592" cy="307777"/>
          </a:xfrm>
          <a:prstGeom prst="rect">
            <a:avLst/>
          </a:prstGeom>
          <a:noFill/>
        </p:spPr>
        <p:txBody>
          <a:bodyPr wrap="square" rtlCol="0">
            <a:spAutoFit/>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r>
              <a:rPr kumimoji="1" lang="en-US" altLang="ja-JP" sz="1400" dirty="0">
                <a:latin typeface="+mj-lt"/>
              </a:rPr>
              <a:t>BW=25.92GHz</a:t>
            </a:r>
            <a:endParaRPr kumimoji="1" lang="ja-JP" altLang="en-US" sz="1400" dirty="0">
              <a:latin typeface="+mj-lt"/>
            </a:endParaRPr>
          </a:p>
        </p:txBody>
      </p:sp>
      <p:cxnSp>
        <p:nvCxnSpPr>
          <p:cNvPr id="193" name="直線矢印コネクタ 192">
            <a:extLst>
              <a:ext uri="{FF2B5EF4-FFF2-40B4-BE49-F238E27FC236}">
                <a16:creationId xmlns:a16="http://schemas.microsoft.com/office/drawing/2014/main" id="{63BBD692-5B5F-4A58-8B18-E93BF2450798}"/>
              </a:ext>
            </a:extLst>
          </p:cNvPr>
          <p:cNvCxnSpPr>
            <a:cxnSpLocks/>
          </p:cNvCxnSpPr>
          <p:nvPr/>
        </p:nvCxnSpPr>
        <p:spPr bwMode="auto">
          <a:xfrm>
            <a:off x="4664339" y="5239472"/>
            <a:ext cx="2034408"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4" name="テキスト ボックス 194">
            <a:extLst>
              <a:ext uri="{FF2B5EF4-FFF2-40B4-BE49-F238E27FC236}">
                <a16:creationId xmlns:a16="http://schemas.microsoft.com/office/drawing/2014/main" id="{00C8EDF3-FEC5-47A8-858C-C71CB1D5AC44}"/>
              </a:ext>
            </a:extLst>
          </p:cNvPr>
          <p:cNvSpPr txBox="1"/>
          <p:nvPr/>
        </p:nvSpPr>
        <p:spPr>
          <a:xfrm>
            <a:off x="4938324" y="5244684"/>
            <a:ext cx="1319592" cy="307777"/>
          </a:xfrm>
          <a:prstGeom prst="rect">
            <a:avLst/>
          </a:prstGeom>
          <a:noFill/>
        </p:spPr>
        <p:txBody>
          <a:bodyPr wrap="square" rtlCol="0">
            <a:spAutoFit/>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r>
              <a:rPr kumimoji="1" lang="en-US" altLang="ja-JP" sz="1400" dirty="0">
                <a:latin typeface="+mj-lt"/>
              </a:rPr>
              <a:t>BW=25.92GHz</a:t>
            </a:r>
            <a:endParaRPr kumimoji="1" lang="ja-JP" altLang="en-US" sz="1400" dirty="0">
              <a:latin typeface="+mj-lt"/>
            </a:endParaRPr>
          </a:p>
        </p:txBody>
      </p:sp>
      <p:cxnSp>
        <p:nvCxnSpPr>
          <p:cNvPr id="195" name="直線矢印コネクタ 194">
            <a:extLst>
              <a:ext uri="{FF2B5EF4-FFF2-40B4-BE49-F238E27FC236}">
                <a16:creationId xmlns:a16="http://schemas.microsoft.com/office/drawing/2014/main" id="{400679DF-C195-452A-9D47-8B81AD7699F6}"/>
              </a:ext>
            </a:extLst>
          </p:cNvPr>
          <p:cNvCxnSpPr>
            <a:cxnSpLocks/>
          </p:cNvCxnSpPr>
          <p:nvPr/>
        </p:nvCxnSpPr>
        <p:spPr bwMode="auto">
          <a:xfrm>
            <a:off x="6695939" y="5230957"/>
            <a:ext cx="2034408"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6" name="テキスト ボックス 194">
            <a:extLst>
              <a:ext uri="{FF2B5EF4-FFF2-40B4-BE49-F238E27FC236}">
                <a16:creationId xmlns:a16="http://schemas.microsoft.com/office/drawing/2014/main" id="{4DC13FDD-52DD-47F2-9BD3-D8BAE180DA08}"/>
              </a:ext>
            </a:extLst>
          </p:cNvPr>
          <p:cNvSpPr txBox="1"/>
          <p:nvPr/>
        </p:nvSpPr>
        <p:spPr>
          <a:xfrm>
            <a:off x="6969924" y="5236169"/>
            <a:ext cx="1319592" cy="307777"/>
          </a:xfrm>
          <a:prstGeom prst="rect">
            <a:avLst/>
          </a:prstGeom>
          <a:noFill/>
        </p:spPr>
        <p:txBody>
          <a:bodyPr wrap="square" rtlCol="0">
            <a:spAutoFit/>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r>
              <a:rPr kumimoji="1" lang="en-US" altLang="ja-JP" sz="1400" dirty="0">
                <a:latin typeface="+mj-lt"/>
              </a:rPr>
              <a:t>BW=25.92GHz</a:t>
            </a:r>
            <a:endParaRPr kumimoji="1" lang="ja-JP" altLang="en-US" sz="1400" dirty="0">
              <a:latin typeface="+mj-lt"/>
            </a:endParaRPr>
          </a:p>
        </p:txBody>
      </p:sp>
      <p:cxnSp>
        <p:nvCxnSpPr>
          <p:cNvPr id="201" name="直線矢印コネクタ 200">
            <a:extLst>
              <a:ext uri="{FF2B5EF4-FFF2-40B4-BE49-F238E27FC236}">
                <a16:creationId xmlns:a16="http://schemas.microsoft.com/office/drawing/2014/main" id="{F1299F4E-998D-4B46-BA4C-80C09A0A3885}"/>
              </a:ext>
            </a:extLst>
          </p:cNvPr>
          <p:cNvCxnSpPr>
            <a:cxnSpLocks/>
          </p:cNvCxnSpPr>
          <p:nvPr/>
        </p:nvCxnSpPr>
        <p:spPr bwMode="auto">
          <a:xfrm>
            <a:off x="518201" y="4747579"/>
            <a:ext cx="677676" cy="0"/>
          </a:xfrm>
          <a:prstGeom prst="straightConnector1">
            <a:avLst/>
          </a:prstGeom>
          <a:solidFill>
            <a:schemeClr val="accent1"/>
          </a:solidFill>
          <a:ln w="12700" cap="flat" cmpd="sng" algn="ctr">
            <a:solidFill>
              <a:schemeClr val="bg1">
                <a:lumMod val="50000"/>
              </a:schemeClr>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2" name="テキスト ボックス 194">
            <a:extLst>
              <a:ext uri="{FF2B5EF4-FFF2-40B4-BE49-F238E27FC236}">
                <a16:creationId xmlns:a16="http://schemas.microsoft.com/office/drawing/2014/main" id="{0AA3D836-F727-4A9C-B068-237579B99AA8}"/>
              </a:ext>
            </a:extLst>
          </p:cNvPr>
          <p:cNvSpPr txBox="1"/>
          <p:nvPr/>
        </p:nvSpPr>
        <p:spPr>
          <a:xfrm>
            <a:off x="429065" y="4799742"/>
            <a:ext cx="5897775" cy="307777"/>
          </a:xfrm>
          <a:prstGeom prst="rect">
            <a:avLst/>
          </a:prstGeom>
          <a:noFill/>
        </p:spPr>
        <p:txBody>
          <a:bodyPr wrap="square" rtlCol="0">
            <a:spAutoFit/>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algn="l"/>
            <a:r>
              <a:rPr kumimoji="1" lang="en-US" altLang="ja-JP" sz="1400" dirty="0">
                <a:solidFill>
                  <a:schemeClr val="bg1">
                    <a:lumMod val="50000"/>
                  </a:schemeClr>
                </a:solidFill>
                <a:latin typeface="+mj-lt"/>
              </a:rPr>
              <a:t>8.64GHz (4x2.16-GHz bandwidth, based on IEEE802.15.3d)</a:t>
            </a:r>
            <a:endParaRPr kumimoji="1" lang="ja-JP" altLang="en-US" sz="1400" dirty="0">
              <a:solidFill>
                <a:schemeClr val="bg1">
                  <a:lumMod val="50000"/>
                </a:schemeClr>
              </a:solidFill>
              <a:latin typeface="+mj-lt"/>
            </a:endParaRPr>
          </a:p>
        </p:txBody>
      </p:sp>
      <p:sp>
        <p:nvSpPr>
          <p:cNvPr id="205" name="Fußzeilenplatzhalter 2">
            <a:extLst>
              <a:ext uri="{FF2B5EF4-FFF2-40B4-BE49-F238E27FC236}">
                <a16:creationId xmlns:a16="http://schemas.microsoft.com/office/drawing/2014/main" id="{3AD84448-76BC-45EF-A857-5CE5224919FA}"/>
              </a:ext>
            </a:extLst>
          </p:cNvPr>
          <p:cNvSpPr>
            <a:spLocks noGrp="1"/>
          </p:cNvSpPr>
          <p:nvPr>
            <p:ph type="ftr" sz="quarter" idx="11"/>
          </p:nvPr>
        </p:nvSpPr>
        <p:spPr>
          <a:xfrm>
            <a:off x="5486400" y="6475413"/>
            <a:ext cx="3124200" cy="184666"/>
          </a:xfrm>
        </p:spPr>
        <p:txBody>
          <a:bodyPr/>
          <a:lstStyle/>
          <a:p>
            <a:r>
              <a:rPr lang="en-US" dirty="0"/>
              <a:t>Atsushi KANNO, NICT, Japan</a:t>
            </a:r>
          </a:p>
        </p:txBody>
      </p:sp>
      <p:sp>
        <p:nvSpPr>
          <p:cNvPr id="43" name="Datumsplatzhalter 1">
            <a:extLst>
              <a:ext uri="{FF2B5EF4-FFF2-40B4-BE49-F238E27FC236}">
                <a16:creationId xmlns:a16="http://schemas.microsoft.com/office/drawing/2014/main" id="{3398447E-C3E3-437C-BD5C-C14C2BB4572F}"/>
              </a:ext>
            </a:extLst>
          </p:cNvPr>
          <p:cNvSpPr>
            <a:spLocks noGrp="1"/>
          </p:cNvSpPr>
          <p:nvPr>
            <p:ph type="dt" sz="half" idx="10"/>
          </p:nvPr>
        </p:nvSpPr>
        <p:spPr>
          <a:xfrm>
            <a:off x="604044" y="378281"/>
            <a:ext cx="1600200" cy="215444"/>
          </a:xfrm>
        </p:spPr>
        <p:txBody>
          <a:bodyPr/>
          <a:lstStyle/>
          <a:p>
            <a:r>
              <a:rPr lang="en-US" dirty="0"/>
              <a:t>March 2022</a:t>
            </a:r>
          </a:p>
        </p:txBody>
      </p:sp>
    </p:spTree>
    <p:extLst>
      <p:ext uri="{BB962C8B-B14F-4D97-AF65-F5344CB8AC3E}">
        <p14:creationId xmlns:p14="http://schemas.microsoft.com/office/powerpoint/2010/main" val="2919869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753F28B-3872-402B-8D54-073289D4828E}"/>
              </a:ext>
            </a:extLst>
          </p:cNvPr>
          <p:cNvSpPr>
            <a:spLocks noGrp="1"/>
          </p:cNvSpPr>
          <p:nvPr>
            <p:ph type="title"/>
          </p:nvPr>
        </p:nvSpPr>
        <p:spPr/>
        <p:txBody>
          <a:bodyPr/>
          <a:lstStyle/>
          <a:p>
            <a:r>
              <a:rPr kumimoji="1" lang="en-US" altLang="ja-JP" dirty="0"/>
              <a:t>Draft channel plan</a:t>
            </a:r>
            <a:endParaRPr kumimoji="1" lang="ja-JP" altLang="en-US" dirty="0"/>
          </a:p>
        </p:txBody>
      </p:sp>
      <p:graphicFrame>
        <p:nvGraphicFramePr>
          <p:cNvPr id="7" name="表 7">
            <a:extLst>
              <a:ext uri="{FF2B5EF4-FFF2-40B4-BE49-F238E27FC236}">
                <a16:creationId xmlns:a16="http://schemas.microsoft.com/office/drawing/2014/main" id="{D3C91FF9-2FE2-4D50-BAB7-194F19FB7EA1}"/>
              </a:ext>
            </a:extLst>
          </p:cNvPr>
          <p:cNvGraphicFramePr>
            <a:graphicFrameLocks noGrp="1"/>
          </p:cNvGraphicFramePr>
          <p:nvPr>
            <p:ph idx="1"/>
            <p:extLst>
              <p:ext uri="{D42A27DB-BD31-4B8C-83A1-F6EECF244321}">
                <p14:modId xmlns:p14="http://schemas.microsoft.com/office/powerpoint/2010/main" val="2846476485"/>
              </p:ext>
            </p:extLst>
          </p:nvPr>
        </p:nvGraphicFramePr>
        <p:xfrm>
          <a:off x="1247638" y="1462810"/>
          <a:ext cx="6491145" cy="3886200"/>
        </p:xfrm>
        <a:graphic>
          <a:graphicData uri="http://schemas.openxmlformats.org/drawingml/2006/table">
            <a:tbl>
              <a:tblPr firstRow="1" bandRow="1">
                <a:tableStyleId>{073A0DAA-6AF3-43AB-8588-CEC1D06C72B9}</a:tableStyleId>
              </a:tblPr>
              <a:tblGrid>
                <a:gridCol w="1298229">
                  <a:extLst>
                    <a:ext uri="{9D8B030D-6E8A-4147-A177-3AD203B41FA5}">
                      <a16:colId xmlns:a16="http://schemas.microsoft.com/office/drawing/2014/main" val="2974587046"/>
                    </a:ext>
                  </a:extLst>
                </a:gridCol>
                <a:gridCol w="1298229">
                  <a:extLst>
                    <a:ext uri="{9D8B030D-6E8A-4147-A177-3AD203B41FA5}">
                      <a16:colId xmlns:a16="http://schemas.microsoft.com/office/drawing/2014/main" val="529906301"/>
                    </a:ext>
                  </a:extLst>
                </a:gridCol>
                <a:gridCol w="1298229">
                  <a:extLst>
                    <a:ext uri="{9D8B030D-6E8A-4147-A177-3AD203B41FA5}">
                      <a16:colId xmlns:a16="http://schemas.microsoft.com/office/drawing/2014/main" val="2119375371"/>
                    </a:ext>
                  </a:extLst>
                </a:gridCol>
                <a:gridCol w="1298229">
                  <a:extLst>
                    <a:ext uri="{9D8B030D-6E8A-4147-A177-3AD203B41FA5}">
                      <a16:colId xmlns:a16="http://schemas.microsoft.com/office/drawing/2014/main" val="2848133366"/>
                    </a:ext>
                  </a:extLst>
                </a:gridCol>
                <a:gridCol w="1298229">
                  <a:extLst>
                    <a:ext uri="{9D8B030D-6E8A-4147-A177-3AD203B41FA5}">
                      <a16:colId xmlns:a16="http://schemas.microsoft.com/office/drawing/2014/main" val="1167130672"/>
                    </a:ext>
                  </a:extLst>
                </a:gridCol>
              </a:tblGrid>
              <a:tr h="235106">
                <a:tc>
                  <a:txBody>
                    <a:bodyPr/>
                    <a:lstStyle/>
                    <a:p>
                      <a:pPr algn="ctr"/>
                      <a:r>
                        <a:rPr kumimoji="1" lang="en-US" altLang="ja-JP" sz="1100" dirty="0"/>
                        <a:t>Channel number</a:t>
                      </a:r>
                      <a:endParaRPr kumimoji="1" lang="ja-JP" altLang="en-US" sz="1100" dirty="0"/>
                    </a:p>
                  </a:txBody>
                  <a:tcPr/>
                </a:tc>
                <a:tc>
                  <a:txBody>
                    <a:bodyPr/>
                    <a:lstStyle/>
                    <a:p>
                      <a:pPr algn="ctr"/>
                      <a:r>
                        <a:rPr kumimoji="1" lang="en-US" altLang="ja-JP" sz="1100" dirty="0"/>
                        <a:t>25.92 GHz BW</a:t>
                      </a:r>
                      <a:endParaRPr kumimoji="1" lang="ja-JP" altLang="en-US" sz="1100" dirty="0"/>
                    </a:p>
                  </a:txBody>
                  <a:tcPr/>
                </a:tc>
                <a:tc>
                  <a:txBody>
                    <a:bodyPr/>
                    <a:lstStyle/>
                    <a:p>
                      <a:pPr algn="ctr"/>
                      <a:r>
                        <a:rPr kumimoji="1" lang="en-US" altLang="ja-JP" sz="1100" dirty="0"/>
                        <a:t>51.84 GHz BW</a:t>
                      </a:r>
                      <a:endParaRPr kumimoji="1" lang="ja-JP" altLang="en-US" sz="1100" dirty="0"/>
                    </a:p>
                  </a:txBody>
                  <a:tcPr/>
                </a:tc>
                <a:tc>
                  <a:txBody>
                    <a:bodyPr/>
                    <a:lstStyle/>
                    <a:p>
                      <a:pPr algn="ctr"/>
                      <a:r>
                        <a:rPr kumimoji="1" lang="en-US" altLang="ja-JP" sz="1100" dirty="0"/>
                        <a:t>103.68 GHz BW</a:t>
                      </a:r>
                      <a:endParaRPr kumimoji="1" lang="ja-JP" altLang="en-US" sz="1100" dirty="0"/>
                    </a:p>
                  </a:txBody>
                  <a:tcPr/>
                </a:tc>
                <a:tc>
                  <a:txBody>
                    <a:bodyPr/>
                    <a:lstStyle/>
                    <a:p>
                      <a:pPr algn="ctr"/>
                      <a:r>
                        <a:rPr kumimoji="1" lang="en-US" altLang="ja-JP" sz="1100" dirty="0"/>
                        <a:t>Unit</a:t>
                      </a:r>
                    </a:p>
                  </a:txBody>
                  <a:tcPr/>
                </a:tc>
                <a:extLst>
                  <a:ext uri="{0D108BD9-81ED-4DB2-BD59-A6C34878D82A}">
                    <a16:rowId xmlns:a16="http://schemas.microsoft.com/office/drawing/2014/main" val="3605250631"/>
                  </a:ext>
                </a:extLst>
              </a:tr>
              <a:tr h="235106">
                <a:tc>
                  <a:txBody>
                    <a:bodyPr/>
                    <a:lstStyle/>
                    <a:p>
                      <a:pPr algn="ctr"/>
                      <a:r>
                        <a:rPr kumimoji="1" lang="en-US" altLang="ja-JP" sz="1100" dirty="0"/>
                        <a:t>1</a:t>
                      </a:r>
                      <a:endParaRPr kumimoji="1" lang="ja-JP" altLang="en-US" sz="1100" dirty="0"/>
                    </a:p>
                  </a:txBody>
                  <a:tcPr/>
                </a:tc>
                <a:tc>
                  <a:txBody>
                    <a:bodyPr/>
                    <a:lstStyle/>
                    <a:p>
                      <a:pPr algn="ctr"/>
                      <a:r>
                        <a:rPr kumimoji="1" lang="en-US" altLang="ja-JP" sz="1100" dirty="0"/>
                        <a:t>475.2</a:t>
                      </a:r>
                      <a:endParaRPr kumimoji="1" lang="ja-JP" altLang="en-US" sz="1100" dirty="0"/>
                    </a:p>
                  </a:txBody>
                  <a:tcPr/>
                </a:tc>
                <a:tc>
                  <a:txBody>
                    <a:bodyPr/>
                    <a:lstStyle/>
                    <a:p>
                      <a:pPr algn="ctr"/>
                      <a:endParaRPr kumimoji="1" lang="ja-JP" altLang="en-US" sz="1100" dirty="0"/>
                    </a:p>
                  </a:txBody>
                  <a:tcPr/>
                </a:tc>
                <a:tc>
                  <a:txBody>
                    <a:bodyPr/>
                    <a:lstStyle/>
                    <a:p>
                      <a:pPr algn="ctr"/>
                      <a:endParaRPr kumimoji="1" lang="ja-JP" altLang="en-US" sz="11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srgbClr val="000000"/>
                          </a:solidFill>
                          <a:effectLst/>
                          <a:uLnTx/>
                          <a:uFillTx/>
                          <a:latin typeface="Arial"/>
                          <a:ea typeface="+mn-ea"/>
                          <a:cs typeface="+mn-cs"/>
                        </a:rPr>
                        <a:t>GHz</a:t>
                      </a:r>
                      <a:endParaRPr kumimoji="1" lang="ja-JP" altLang="en-US" sz="11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3985335623"/>
                  </a:ext>
                </a:extLst>
              </a:tr>
              <a:tr h="235106">
                <a:tc>
                  <a:txBody>
                    <a:bodyPr/>
                    <a:lstStyle/>
                    <a:p>
                      <a:pPr algn="ctr"/>
                      <a:r>
                        <a:rPr kumimoji="1" lang="en-US" altLang="ja-JP" sz="1100" dirty="0"/>
                        <a:t>9</a:t>
                      </a:r>
                      <a:endParaRPr kumimoji="1" lang="ja-JP" altLang="en-US" sz="1100" dirty="0"/>
                    </a:p>
                  </a:txBody>
                  <a:tcPr/>
                </a:tc>
                <a:tc>
                  <a:txBody>
                    <a:bodyPr/>
                    <a:lstStyle/>
                    <a:p>
                      <a:pPr algn="ctr"/>
                      <a:endParaRPr kumimoji="1" lang="ja-JP" altLang="en-US" sz="1100" dirty="0"/>
                    </a:p>
                  </a:txBody>
                  <a:tcPr/>
                </a:tc>
                <a:tc>
                  <a:txBody>
                    <a:bodyPr/>
                    <a:lstStyle/>
                    <a:p>
                      <a:pPr algn="ctr"/>
                      <a:r>
                        <a:rPr kumimoji="1" lang="en-US" altLang="ja-JP" sz="1100" dirty="0"/>
                        <a:t>488.16</a:t>
                      </a:r>
                      <a:endParaRPr kumimoji="1" lang="ja-JP" altLang="en-US" sz="1100" dirty="0"/>
                    </a:p>
                  </a:txBody>
                  <a:tcPr/>
                </a:tc>
                <a:tc>
                  <a:txBody>
                    <a:bodyPr/>
                    <a:lstStyle/>
                    <a:p>
                      <a:pPr algn="ctr"/>
                      <a:endParaRPr kumimoji="1" lang="ja-JP" altLang="en-US" sz="11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srgbClr val="000000"/>
                          </a:solidFill>
                          <a:effectLst/>
                          <a:uLnTx/>
                          <a:uFillTx/>
                          <a:latin typeface="Arial"/>
                          <a:ea typeface="+mn-ea"/>
                          <a:cs typeface="+mn-cs"/>
                        </a:rPr>
                        <a:t>GHz</a:t>
                      </a:r>
                      <a:endParaRPr kumimoji="1" lang="ja-JP" altLang="en-US" sz="11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872898224"/>
                  </a:ext>
                </a:extLst>
              </a:tr>
              <a:tr h="23510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t>2</a:t>
                      </a:r>
                      <a:endParaRPr kumimoji="1" lang="ja-JP" altLang="en-US" sz="11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t>501.12</a:t>
                      </a:r>
                      <a:endParaRPr kumimoji="1" lang="ja-JP" altLang="en-US" sz="1100" dirty="0"/>
                    </a:p>
                  </a:txBody>
                  <a:tcPr/>
                </a:tc>
                <a:tc>
                  <a:txBody>
                    <a:bodyPr/>
                    <a:lstStyle/>
                    <a:p>
                      <a:pPr algn="ctr"/>
                      <a:endParaRPr kumimoji="1" lang="ja-JP" altLang="en-US" sz="1100" dirty="0"/>
                    </a:p>
                  </a:txBody>
                  <a:tcPr/>
                </a:tc>
                <a:tc>
                  <a:txBody>
                    <a:bodyPr/>
                    <a:lstStyle/>
                    <a:p>
                      <a:pPr algn="ctr"/>
                      <a:endParaRPr kumimoji="1" lang="ja-JP" altLang="en-US" sz="11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srgbClr val="000000"/>
                          </a:solidFill>
                          <a:effectLst/>
                          <a:uLnTx/>
                          <a:uFillTx/>
                          <a:latin typeface="Arial"/>
                          <a:ea typeface="+mn-ea"/>
                          <a:cs typeface="+mn-cs"/>
                        </a:rPr>
                        <a:t>GHz</a:t>
                      </a:r>
                      <a:endParaRPr kumimoji="1" lang="ja-JP" altLang="en-US" sz="11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339821643"/>
                  </a:ext>
                </a:extLst>
              </a:tr>
              <a:tr h="23510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t>13</a:t>
                      </a:r>
                      <a:endParaRPr kumimoji="1" lang="ja-JP" altLang="en-US" sz="11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p>
                  </a:txBody>
                  <a:tcPr/>
                </a:tc>
                <a:tc>
                  <a:txBody>
                    <a:bodyPr/>
                    <a:lstStyle/>
                    <a:p>
                      <a:pPr algn="ctr"/>
                      <a:endParaRPr kumimoji="1" lang="ja-JP" altLang="en-US" sz="1100" dirty="0"/>
                    </a:p>
                  </a:txBody>
                  <a:tcPr/>
                </a:tc>
                <a:tc>
                  <a:txBody>
                    <a:bodyPr/>
                    <a:lstStyle/>
                    <a:p>
                      <a:pPr algn="ctr"/>
                      <a:r>
                        <a:rPr kumimoji="1" lang="en-US" altLang="ja-JP" sz="1100" dirty="0"/>
                        <a:t>514.08</a:t>
                      </a:r>
                      <a:endParaRPr kumimoji="1" lang="ja-JP" altLang="en-US" sz="11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srgbClr val="000000"/>
                          </a:solidFill>
                          <a:effectLst/>
                          <a:uLnTx/>
                          <a:uFillTx/>
                          <a:latin typeface="Arial"/>
                          <a:ea typeface="+mn-ea"/>
                          <a:cs typeface="+mn-cs"/>
                        </a:rPr>
                        <a:t>GHz</a:t>
                      </a:r>
                      <a:endParaRPr kumimoji="1" lang="ja-JP" altLang="en-US" sz="11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2178420127"/>
                  </a:ext>
                </a:extLst>
              </a:tr>
              <a:tr h="235106">
                <a:tc>
                  <a:txBody>
                    <a:bodyPr/>
                    <a:lstStyle/>
                    <a:p>
                      <a:pPr algn="ctr"/>
                      <a:r>
                        <a:rPr kumimoji="1" lang="en-US" altLang="ja-JP" sz="1100" dirty="0"/>
                        <a:t>3</a:t>
                      </a:r>
                      <a:endParaRPr kumimoji="1" lang="ja-JP" altLang="en-US" sz="1100" dirty="0"/>
                    </a:p>
                  </a:txBody>
                  <a:tcPr/>
                </a:tc>
                <a:tc>
                  <a:txBody>
                    <a:bodyPr/>
                    <a:lstStyle/>
                    <a:p>
                      <a:pPr algn="ctr"/>
                      <a:r>
                        <a:rPr kumimoji="1" lang="en-US" altLang="ja-JP" sz="1100" dirty="0"/>
                        <a:t>527.04</a:t>
                      </a:r>
                      <a:endParaRPr kumimoji="1" lang="ja-JP" altLang="en-US" sz="1100" dirty="0"/>
                    </a:p>
                  </a:txBody>
                  <a:tcPr/>
                </a:tc>
                <a:tc>
                  <a:txBody>
                    <a:bodyPr/>
                    <a:lstStyle/>
                    <a:p>
                      <a:pPr algn="ctr"/>
                      <a:endParaRPr kumimoji="1" lang="ja-JP" altLang="en-US" sz="1100" dirty="0"/>
                    </a:p>
                  </a:txBody>
                  <a:tcPr/>
                </a:tc>
                <a:tc>
                  <a:txBody>
                    <a:bodyPr/>
                    <a:lstStyle/>
                    <a:p>
                      <a:pPr algn="ctr"/>
                      <a:endParaRPr kumimoji="1" lang="ja-JP" altLang="en-US" sz="11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srgbClr val="000000"/>
                          </a:solidFill>
                          <a:effectLst/>
                          <a:uLnTx/>
                          <a:uFillTx/>
                          <a:latin typeface="Arial"/>
                          <a:ea typeface="+mn-ea"/>
                          <a:cs typeface="+mn-cs"/>
                        </a:rPr>
                        <a:t>GHz</a:t>
                      </a:r>
                      <a:endParaRPr kumimoji="1" lang="ja-JP" altLang="en-US" sz="11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58167450"/>
                  </a:ext>
                </a:extLst>
              </a:tr>
              <a:tr h="235106">
                <a:tc>
                  <a:txBody>
                    <a:bodyPr/>
                    <a:lstStyle/>
                    <a:p>
                      <a:pPr algn="ctr"/>
                      <a:r>
                        <a:rPr kumimoji="1" lang="en-US" altLang="ja-JP" sz="1100" dirty="0"/>
                        <a:t>10</a:t>
                      </a:r>
                      <a:endParaRPr kumimoji="1" lang="ja-JP" altLang="en-US" sz="1100" dirty="0"/>
                    </a:p>
                  </a:txBody>
                  <a:tcPr/>
                </a:tc>
                <a:tc>
                  <a:txBody>
                    <a:bodyPr/>
                    <a:lstStyle/>
                    <a:p>
                      <a:pPr algn="ctr"/>
                      <a:endParaRPr kumimoji="1" lang="ja-JP" altLang="en-US" sz="1100" dirty="0"/>
                    </a:p>
                  </a:txBody>
                  <a:tcPr/>
                </a:tc>
                <a:tc>
                  <a:txBody>
                    <a:bodyPr/>
                    <a:lstStyle/>
                    <a:p>
                      <a:pPr algn="ctr"/>
                      <a:r>
                        <a:rPr kumimoji="1" lang="en-US" altLang="ja-JP" sz="1100" dirty="0"/>
                        <a:t>540</a:t>
                      </a:r>
                      <a:endParaRPr kumimoji="1" lang="ja-JP" altLang="en-US" sz="1100" dirty="0"/>
                    </a:p>
                  </a:txBody>
                  <a:tcPr/>
                </a:tc>
                <a:tc>
                  <a:txBody>
                    <a:bodyPr/>
                    <a:lstStyle/>
                    <a:p>
                      <a:pPr algn="ctr"/>
                      <a:endParaRPr kumimoji="1" lang="ja-JP" altLang="en-US" sz="11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srgbClr val="000000"/>
                          </a:solidFill>
                          <a:effectLst/>
                          <a:uLnTx/>
                          <a:uFillTx/>
                          <a:latin typeface="Arial"/>
                          <a:ea typeface="+mn-ea"/>
                          <a:cs typeface="+mn-cs"/>
                        </a:rPr>
                        <a:t>GHz</a:t>
                      </a:r>
                      <a:endParaRPr kumimoji="1" lang="ja-JP" altLang="en-US" sz="11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890112856"/>
                  </a:ext>
                </a:extLst>
              </a:tr>
              <a:tr h="235106">
                <a:tc>
                  <a:txBody>
                    <a:bodyPr/>
                    <a:lstStyle/>
                    <a:p>
                      <a:pPr algn="ctr"/>
                      <a:r>
                        <a:rPr kumimoji="1" lang="en-US" altLang="ja-JP" sz="1100" dirty="0"/>
                        <a:t>4</a:t>
                      </a:r>
                      <a:endParaRPr kumimoji="1" lang="ja-JP" altLang="en-US" sz="1100" dirty="0"/>
                    </a:p>
                  </a:txBody>
                  <a:tcPr/>
                </a:tc>
                <a:tc>
                  <a:txBody>
                    <a:bodyPr/>
                    <a:lstStyle/>
                    <a:p>
                      <a:pPr algn="ctr"/>
                      <a:r>
                        <a:rPr kumimoji="1" lang="en-US" altLang="ja-JP" sz="1100" dirty="0"/>
                        <a:t>552.96</a:t>
                      </a:r>
                      <a:endParaRPr kumimoji="1" lang="ja-JP" altLang="en-US" sz="1100" dirty="0"/>
                    </a:p>
                  </a:txBody>
                  <a:tcPr/>
                </a:tc>
                <a:tc>
                  <a:txBody>
                    <a:bodyPr/>
                    <a:lstStyle/>
                    <a:p>
                      <a:pPr algn="ctr"/>
                      <a:endParaRPr kumimoji="1" lang="ja-JP" altLang="en-US" sz="1100" dirty="0"/>
                    </a:p>
                  </a:txBody>
                  <a:tcPr/>
                </a:tc>
                <a:tc>
                  <a:txBody>
                    <a:bodyPr/>
                    <a:lstStyle/>
                    <a:p>
                      <a:pPr algn="ctr"/>
                      <a:endParaRPr kumimoji="1" lang="ja-JP" altLang="en-US" sz="11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srgbClr val="000000"/>
                          </a:solidFill>
                          <a:effectLst/>
                          <a:uLnTx/>
                          <a:uFillTx/>
                          <a:latin typeface="Arial"/>
                          <a:ea typeface="+mn-ea"/>
                          <a:cs typeface="+mn-cs"/>
                        </a:rPr>
                        <a:t>GHz</a:t>
                      </a:r>
                      <a:endParaRPr kumimoji="1" lang="ja-JP" altLang="en-US" sz="11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3760356965"/>
                  </a:ext>
                </a:extLst>
              </a:tr>
              <a:tr h="235106">
                <a:tc>
                  <a:txBody>
                    <a:bodyPr/>
                    <a:lstStyle/>
                    <a:p>
                      <a:pPr algn="ctr"/>
                      <a:r>
                        <a:rPr kumimoji="1" lang="en-US" altLang="ja-JP" sz="1100" dirty="0"/>
                        <a:t>5</a:t>
                      </a:r>
                      <a:endParaRPr kumimoji="1" lang="ja-JP" altLang="en-US" sz="1100" dirty="0"/>
                    </a:p>
                  </a:txBody>
                  <a:tcPr/>
                </a:tc>
                <a:tc>
                  <a:txBody>
                    <a:bodyPr/>
                    <a:lstStyle/>
                    <a:p>
                      <a:pPr algn="ctr"/>
                      <a:r>
                        <a:rPr kumimoji="1" lang="en-US" altLang="ja-JP" sz="1100" dirty="0"/>
                        <a:t>578.88</a:t>
                      </a:r>
                      <a:endParaRPr kumimoji="1" lang="ja-JP" altLang="en-US" sz="1100" dirty="0"/>
                    </a:p>
                  </a:txBody>
                  <a:tcPr/>
                </a:tc>
                <a:tc>
                  <a:txBody>
                    <a:bodyPr/>
                    <a:lstStyle/>
                    <a:p>
                      <a:pPr algn="ctr"/>
                      <a:endParaRPr kumimoji="1" lang="ja-JP" altLang="en-US" sz="1100" dirty="0"/>
                    </a:p>
                  </a:txBody>
                  <a:tcPr/>
                </a:tc>
                <a:tc>
                  <a:txBody>
                    <a:bodyPr/>
                    <a:lstStyle/>
                    <a:p>
                      <a:pPr algn="ctr"/>
                      <a:endParaRPr kumimoji="1" lang="ja-JP" altLang="en-US" sz="11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srgbClr val="000000"/>
                          </a:solidFill>
                          <a:effectLst/>
                          <a:uLnTx/>
                          <a:uFillTx/>
                          <a:latin typeface="Arial"/>
                          <a:ea typeface="+mn-ea"/>
                          <a:cs typeface="+mn-cs"/>
                        </a:rPr>
                        <a:t>GHz</a:t>
                      </a:r>
                      <a:endParaRPr kumimoji="1" lang="ja-JP" altLang="en-US" sz="11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59541039"/>
                  </a:ext>
                </a:extLst>
              </a:tr>
              <a:tr h="235106">
                <a:tc>
                  <a:txBody>
                    <a:bodyPr/>
                    <a:lstStyle/>
                    <a:p>
                      <a:pPr algn="ctr"/>
                      <a:r>
                        <a:rPr kumimoji="1" lang="en-US" altLang="ja-JP" sz="1100" dirty="0"/>
                        <a:t>11</a:t>
                      </a:r>
                      <a:endParaRPr kumimoji="1" lang="ja-JP" altLang="en-US" sz="1100" dirty="0"/>
                    </a:p>
                  </a:txBody>
                  <a:tcPr/>
                </a:tc>
                <a:tc>
                  <a:txBody>
                    <a:bodyPr/>
                    <a:lstStyle/>
                    <a:p>
                      <a:pPr algn="ctr"/>
                      <a:endParaRPr kumimoji="1" lang="ja-JP" altLang="en-US" sz="1100" dirty="0"/>
                    </a:p>
                  </a:txBody>
                  <a:tcPr/>
                </a:tc>
                <a:tc>
                  <a:txBody>
                    <a:bodyPr/>
                    <a:lstStyle/>
                    <a:p>
                      <a:pPr algn="ctr"/>
                      <a:r>
                        <a:rPr kumimoji="1" lang="en-US" altLang="ja-JP" sz="1100" dirty="0"/>
                        <a:t>591.84</a:t>
                      </a:r>
                      <a:endParaRPr kumimoji="1" lang="ja-JP" altLang="en-US" sz="1100" dirty="0"/>
                    </a:p>
                  </a:txBody>
                  <a:tcPr/>
                </a:tc>
                <a:tc>
                  <a:txBody>
                    <a:bodyPr/>
                    <a:lstStyle/>
                    <a:p>
                      <a:pPr algn="ctr"/>
                      <a:endParaRPr kumimoji="1" lang="ja-JP" altLang="en-US" sz="11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srgbClr val="000000"/>
                          </a:solidFill>
                          <a:effectLst/>
                          <a:uLnTx/>
                          <a:uFillTx/>
                          <a:latin typeface="Arial"/>
                          <a:ea typeface="+mn-ea"/>
                          <a:cs typeface="+mn-cs"/>
                        </a:rPr>
                        <a:t>GHz</a:t>
                      </a:r>
                      <a:endParaRPr kumimoji="1" lang="ja-JP" altLang="en-US" sz="11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3128196548"/>
                  </a:ext>
                </a:extLst>
              </a:tr>
              <a:tr h="235106">
                <a:tc>
                  <a:txBody>
                    <a:bodyPr/>
                    <a:lstStyle/>
                    <a:p>
                      <a:pPr algn="ctr"/>
                      <a:r>
                        <a:rPr kumimoji="1" lang="en-US" altLang="ja-JP" sz="1100" dirty="0"/>
                        <a:t>6</a:t>
                      </a:r>
                      <a:endParaRPr kumimoji="1" lang="ja-JP" altLang="en-US" sz="1100" dirty="0"/>
                    </a:p>
                  </a:txBody>
                  <a:tcPr/>
                </a:tc>
                <a:tc>
                  <a:txBody>
                    <a:bodyPr/>
                    <a:lstStyle/>
                    <a:p>
                      <a:pPr algn="ctr"/>
                      <a:r>
                        <a:rPr kumimoji="1" lang="en-US" altLang="ja-JP" sz="1100" dirty="0"/>
                        <a:t>604.8</a:t>
                      </a:r>
                      <a:endParaRPr kumimoji="1" lang="ja-JP" altLang="en-US" sz="1100" dirty="0"/>
                    </a:p>
                  </a:txBody>
                  <a:tcPr/>
                </a:tc>
                <a:tc>
                  <a:txBody>
                    <a:bodyPr/>
                    <a:lstStyle/>
                    <a:p>
                      <a:pPr algn="ctr"/>
                      <a:endParaRPr kumimoji="1" lang="ja-JP" altLang="en-US" sz="1100" dirty="0"/>
                    </a:p>
                  </a:txBody>
                  <a:tcPr/>
                </a:tc>
                <a:tc>
                  <a:txBody>
                    <a:bodyPr/>
                    <a:lstStyle/>
                    <a:p>
                      <a:pPr algn="ctr"/>
                      <a:endParaRPr kumimoji="1" lang="ja-JP" altLang="en-US" sz="11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srgbClr val="000000"/>
                          </a:solidFill>
                          <a:effectLst/>
                          <a:uLnTx/>
                          <a:uFillTx/>
                          <a:latin typeface="Arial"/>
                          <a:ea typeface="+mn-ea"/>
                          <a:cs typeface="+mn-cs"/>
                        </a:rPr>
                        <a:t>GHz</a:t>
                      </a:r>
                      <a:endParaRPr kumimoji="1" lang="ja-JP" altLang="en-US" sz="11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2320194759"/>
                  </a:ext>
                </a:extLst>
              </a:tr>
              <a:tr h="235106">
                <a:tc>
                  <a:txBody>
                    <a:bodyPr/>
                    <a:lstStyle/>
                    <a:p>
                      <a:pPr algn="ctr"/>
                      <a:r>
                        <a:rPr kumimoji="1" lang="en-US" altLang="ja-JP" sz="1100" dirty="0"/>
                        <a:t>14</a:t>
                      </a:r>
                      <a:endParaRPr kumimoji="1" lang="ja-JP" altLang="en-US" sz="1100" dirty="0"/>
                    </a:p>
                  </a:txBody>
                  <a:tcPr/>
                </a:tc>
                <a:tc>
                  <a:txBody>
                    <a:bodyPr/>
                    <a:lstStyle/>
                    <a:p>
                      <a:pPr algn="ctr"/>
                      <a:endParaRPr kumimoji="1" lang="ja-JP" altLang="en-US" sz="1100" dirty="0"/>
                    </a:p>
                  </a:txBody>
                  <a:tcPr/>
                </a:tc>
                <a:tc>
                  <a:txBody>
                    <a:bodyPr/>
                    <a:lstStyle/>
                    <a:p>
                      <a:pPr algn="ctr"/>
                      <a:endParaRPr kumimoji="1" lang="ja-JP" altLang="en-US" sz="1100" dirty="0"/>
                    </a:p>
                  </a:txBody>
                  <a:tcPr/>
                </a:tc>
                <a:tc>
                  <a:txBody>
                    <a:bodyPr/>
                    <a:lstStyle/>
                    <a:p>
                      <a:pPr algn="ctr"/>
                      <a:r>
                        <a:rPr kumimoji="1" lang="en-US" altLang="ja-JP" sz="1100" dirty="0"/>
                        <a:t>617.76</a:t>
                      </a:r>
                      <a:endParaRPr kumimoji="1" lang="ja-JP" altLang="en-US" sz="11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srgbClr val="000000"/>
                          </a:solidFill>
                          <a:effectLst/>
                          <a:uLnTx/>
                          <a:uFillTx/>
                          <a:latin typeface="Arial"/>
                          <a:ea typeface="+mn-ea"/>
                          <a:cs typeface="+mn-cs"/>
                        </a:rPr>
                        <a:t>GHz</a:t>
                      </a:r>
                      <a:endParaRPr kumimoji="1" lang="ja-JP" altLang="en-US" sz="11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944917434"/>
                  </a:ext>
                </a:extLst>
              </a:tr>
              <a:tr h="235106">
                <a:tc>
                  <a:txBody>
                    <a:bodyPr/>
                    <a:lstStyle/>
                    <a:p>
                      <a:pPr algn="ctr"/>
                      <a:r>
                        <a:rPr kumimoji="1" lang="en-US" altLang="ja-JP" sz="1100" dirty="0"/>
                        <a:t>7</a:t>
                      </a:r>
                      <a:endParaRPr kumimoji="1" lang="ja-JP" altLang="en-US" sz="1100" dirty="0"/>
                    </a:p>
                  </a:txBody>
                  <a:tcPr/>
                </a:tc>
                <a:tc>
                  <a:txBody>
                    <a:bodyPr/>
                    <a:lstStyle/>
                    <a:p>
                      <a:pPr algn="ctr"/>
                      <a:r>
                        <a:rPr kumimoji="1" lang="en-US" altLang="ja-JP" sz="1100" dirty="0"/>
                        <a:t>630.72</a:t>
                      </a:r>
                      <a:endParaRPr kumimoji="1" lang="ja-JP" altLang="en-US" sz="1100" dirty="0"/>
                    </a:p>
                  </a:txBody>
                  <a:tcPr/>
                </a:tc>
                <a:tc>
                  <a:txBody>
                    <a:bodyPr/>
                    <a:lstStyle/>
                    <a:p>
                      <a:pPr algn="ctr"/>
                      <a:endParaRPr kumimoji="1" lang="ja-JP" altLang="en-US" sz="1100" dirty="0"/>
                    </a:p>
                  </a:txBody>
                  <a:tcPr/>
                </a:tc>
                <a:tc>
                  <a:txBody>
                    <a:bodyPr/>
                    <a:lstStyle/>
                    <a:p>
                      <a:pPr algn="ctr"/>
                      <a:endParaRPr kumimoji="1" lang="ja-JP" altLang="en-US" sz="11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srgbClr val="000000"/>
                          </a:solidFill>
                          <a:effectLst/>
                          <a:uLnTx/>
                          <a:uFillTx/>
                          <a:latin typeface="Arial"/>
                          <a:ea typeface="+mn-ea"/>
                          <a:cs typeface="+mn-cs"/>
                        </a:rPr>
                        <a:t>GHz</a:t>
                      </a:r>
                      <a:endParaRPr kumimoji="1" lang="ja-JP" altLang="en-US" sz="11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782720854"/>
                  </a:ext>
                </a:extLst>
              </a:tr>
              <a:tr h="235106">
                <a:tc>
                  <a:txBody>
                    <a:bodyPr/>
                    <a:lstStyle/>
                    <a:p>
                      <a:pPr algn="ctr"/>
                      <a:r>
                        <a:rPr kumimoji="1" lang="en-US" altLang="ja-JP" sz="1100" dirty="0"/>
                        <a:t>12</a:t>
                      </a:r>
                      <a:endParaRPr kumimoji="1" lang="ja-JP" altLang="en-US" sz="1100" dirty="0"/>
                    </a:p>
                  </a:txBody>
                  <a:tcPr/>
                </a:tc>
                <a:tc>
                  <a:txBody>
                    <a:bodyPr/>
                    <a:lstStyle/>
                    <a:p>
                      <a:pPr algn="ctr"/>
                      <a:endParaRPr kumimoji="1" lang="ja-JP" altLang="en-US" sz="1100" dirty="0"/>
                    </a:p>
                  </a:txBody>
                  <a:tcPr/>
                </a:tc>
                <a:tc>
                  <a:txBody>
                    <a:bodyPr/>
                    <a:lstStyle/>
                    <a:p>
                      <a:pPr algn="ctr"/>
                      <a:r>
                        <a:rPr kumimoji="1" lang="en-US" altLang="ja-JP" sz="1100" dirty="0"/>
                        <a:t>643.68</a:t>
                      </a:r>
                      <a:endParaRPr kumimoji="1" lang="ja-JP" altLang="en-US" sz="1100" dirty="0"/>
                    </a:p>
                  </a:txBody>
                  <a:tcPr/>
                </a:tc>
                <a:tc>
                  <a:txBody>
                    <a:bodyPr/>
                    <a:lstStyle/>
                    <a:p>
                      <a:pPr algn="ctr"/>
                      <a:endParaRPr kumimoji="1" lang="ja-JP" altLang="en-US" sz="11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srgbClr val="000000"/>
                          </a:solidFill>
                          <a:effectLst/>
                          <a:uLnTx/>
                          <a:uFillTx/>
                          <a:latin typeface="Arial"/>
                          <a:ea typeface="+mn-ea"/>
                          <a:cs typeface="+mn-cs"/>
                        </a:rPr>
                        <a:t>GHz</a:t>
                      </a:r>
                      <a:endParaRPr kumimoji="1" lang="ja-JP" altLang="en-US" sz="11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4117288929"/>
                  </a:ext>
                </a:extLst>
              </a:tr>
              <a:tr h="235106">
                <a:tc>
                  <a:txBody>
                    <a:bodyPr/>
                    <a:lstStyle/>
                    <a:p>
                      <a:pPr algn="ctr"/>
                      <a:r>
                        <a:rPr kumimoji="1" lang="en-US" altLang="ja-JP" sz="1100" dirty="0"/>
                        <a:t>8</a:t>
                      </a:r>
                      <a:endParaRPr kumimoji="1" lang="ja-JP" altLang="en-US" sz="1100" dirty="0"/>
                    </a:p>
                  </a:txBody>
                  <a:tcPr/>
                </a:tc>
                <a:tc>
                  <a:txBody>
                    <a:bodyPr/>
                    <a:lstStyle/>
                    <a:p>
                      <a:pPr algn="ctr"/>
                      <a:r>
                        <a:rPr kumimoji="1" lang="en-US" altLang="ja-JP" sz="1100" dirty="0"/>
                        <a:t>656.64</a:t>
                      </a:r>
                      <a:endParaRPr kumimoji="1" lang="ja-JP" altLang="en-US" sz="1100" dirty="0"/>
                    </a:p>
                  </a:txBody>
                  <a:tcPr/>
                </a:tc>
                <a:tc>
                  <a:txBody>
                    <a:bodyPr/>
                    <a:lstStyle/>
                    <a:p>
                      <a:pPr algn="ctr"/>
                      <a:endParaRPr kumimoji="1" lang="ja-JP" altLang="en-US" sz="1100" dirty="0"/>
                    </a:p>
                  </a:txBody>
                  <a:tcPr/>
                </a:tc>
                <a:tc>
                  <a:txBody>
                    <a:bodyPr/>
                    <a:lstStyle/>
                    <a:p>
                      <a:pPr algn="ctr"/>
                      <a:endParaRPr kumimoji="1" lang="ja-JP" altLang="en-US" sz="11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000000"/>
                          </a:solidFill>
                          <a:effectLst/>
                          <a:uLnTx/>
                          <a:uFillTx/>
                          <a:latin typeface="Arial"/>
                          <a:ea typeface="+mn-ea"/>
                          <a:cs typeface="+mn-cs"/>
                        </a:rPr>
                        <a:t>GHz</a:t>
                      </a:r>
                      <a:endParaRPr kumimoji="1" lang="ja-JP" altLang="en-US" sz="11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3005978876"/>
                  </a:ext>
                </a:extLst>
              </a:tr>
            </a:tbl>
          </a:graphicData>
        </a:graphic>
      </p:graphicFrame>
      <p:sp>
        <p:nvSpPr>
          <p:cNvPr id="6" name="スライド番号プレースホルダー 5">
            <a:extLst>
              <a:ext uri="{FF2B5EF4-FFF2-40B4-BE49-F238E27FC236}">
                <a16:creationId xmlns:a16="http://schemas.microsoft.com/office/drawing/2014/main" id="{BD2015B4-A618-4C01-A0D6-66A09BC5384E}"/>
              </a:ext>
            </a:extLst>
          </p:cNvPr>
          <p:cNvSpPr>
            <a:spLocks noGrp="1"/>
          </p:cNvSpPr>
          <p:nvPr>
            <p:ph type="sldNum" sz="quarter" idx="12"/>
          </p:nvPr>
        </p:nvSpPr>
        <p:spPr/>
        <p:txBody>
          <a:bodyPr/>
          <a:lstStyle/>
          <a:p>
            <a:r>
              <a:rPr lang="en-US"/>
              <a:t>Slide </a:t>
            </a:r>
            <a:fld id="{D8E7F6C2-DF2F-4116-8D71-DCDEFB590920}" type="slidenum">
              <a:rPr lang="en-US" smtClean="0"/>
              <a:pPr/>
              <a:t>8</a:t>
            </a:fld>
            <a:endParaRPr lang="en-US"/>
          </a:p>
        </p:txBody>
      </p:sp>
      <p:grpSp>
        <p:nvGrpSpPr>
          <p:cNvPr id="15" name="グループ化 14">
            <a:extLst>
              <a:ext uri="{FF2B5EF4-FFF2-40B4-BE49-F238E27FC236}">
                <a16:creationId xmlns:a16="http://schemas.microsoft.com/office/drawing/2014/main" id="{5A8EBC09-7013-4273-8B85-5DDE9DA2DD28}"/>
              </a:ext>
            </a:extLst>
          </p:cNvPr>
          <p:cNvGrpSpPr/>
          <p:nvPr/>
        </p:nvGrpSpPr>
        <p:grpSpPr>
          <a:xfrm>
            <a:off x="1322294" y="5516918"/>
            <a:ext cx="3287806" cy="561156"/>
            <a:chOff x="676382" y="5716428"/>
            <a:chExt cx="8205401" cy="663931"/>
          </a:xfrm>
        </p:grpSpPr>
        <p:sp>
          <p:nvSpPr>
            <p:cNvPr id="8" name="台形 7">
              <a:extLst>
                <a:ext uri="{FF2B5EF4-FFF2-40B4-BE49-F238E27FC236}">
                  <a16:creationId xmlns:a16="http://schemas.microsoft.com/office/drawing/2014/main" id="{556EE739-C40D-41E8-8B0C-BDC631261872}"/>
                </a:ext>
              </a:extLst>
            </p:cNvPr>
            <p:cNvSpPr/>
            <p:nvPr/>
          </p:nvSpPr>
          <p:spPr bwMode="auto">
            <a:xfrm>
              <a:off x="684022" y="5716428"/>
              <a:ext cx="8182757" cy="651449"/>
            </a:xfrm>
            <a:prstGeom prst="trapezoid">
              <a:avLst>
                <a:gd name="adj" fmla="val 17150"/>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9" name="台形 8">
              <a:extLst>
                <a:ext uri="{FF2B5EF4-FFF2-40B4-BE49-F238E27FC236}">
                  <a16:creationId xmlns:a16="http://schemas.microsoft.com/office/drawing/2014/main" id="{24601383-8444-4E58-BF48-8897BFE10796}"/>
                </a:ext>
              </a:extLst>
            </p:cNvPr>
            <p:cNvSpPr/>
            <p:nvPr/>
          </p:nvSpPr>
          <p:spPr bwMode="auto">
            <a:xfrm>
              <a:off x="685800" y="5865675"/>
              <a:ext cx="4087666" cy="492774"/>
            </a:xfrm>
            <a:prstGeom prst="trapezoid">
              <a:avLst>
                <a:gd name="adj" fmla="val 17150"/>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0" name="台形 9">
              <a:extLst>
                <a:ext uri="{FF2B5EF4-FFF2-40B4-BE49-F238E27FC236}">
                  <a16:creationId xmlns:a16="http://schemas.microsoft.com/office/drawing/2014/main" id="{1390D9EB-CA5A-4EA1-88A5-1967BDE6C2A8}"/>
                </a:ext>
              </a:extLst>
            </p:cNvPr>
            <p:cNvSpPr/>
            <p:nvPr/>
          </p:nvSpPr>
          <p:spPr bwMode="auto">
            <a:xfrm>
              <a:off x="4786269" y="5865675"/>
              <a:ext cx="4087667" cy="492774"/>
            </a:xfrm>
            <a:prstGeom prst="trapezoid">
              <a:avLst>
                <a:gd name="adj" fmla="val 17150"/>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1" name="台形 10">
              <a:extLst>
                <a:ext uri="{FF2B5EF4-FFF2-40B4-BE49-F238E27FC236}">
                  <a16:creationId xmlns:a16="http://schemas.microsoft.com/office/drawing/2014/main" id="{175699F1-ACE7-4302-A809-A932E1D60696}"/>
                </a:ext>
              </a:extLst>
            </p:cNvPr>
            <p:cNvSpPr/>
            <p:nvPr/>
          </p:nvSpPr>
          <p:spPr bwMode="auto">
            <a:xfrm>
              <a:off x="676382" y="6079939"/>
              <a:ext cx="2037101" cy="300420"/>
            </a:xfrm>
            <a:prstGeom prst="trapezoid">
              <a:avLst>
                <a:gd name="adj" fmla="val 17150"/>
              </a:avLst>
            </a:prstGeom>
            <a:solidFill>
              <a:srgbClr val="46DA5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12" name="台形 11">
              <a:extLst>
                <a:ext uri="{FF2B5EF4-FFF2-40B4-BE49-F238E27FC236}">
                  <a16:creationId xmlns:a16="http://schemas.microsoft.com/office/drawing/2014/main" id="{F30DECC9-57C9-44A6-85A7-40FAFFB5D2C5}"/>
                </a:ext>
              </a:extLst>
            </p:cNvPr>
            <p:cNvSpPr/>
            <p:nvPr/>
          </p:nvSpPr>
          <p:spPr bwMode="auto">
            <a:xfrm>
              <a:off x="2732483" y="6079939"/>
              <a:ext cx="2037101" cy="300420"/>
            </a:xfrm>
            <a:prstGeom prst="trapezoid">
              <a:avLst>
                <a:gd name="adj" fmla="val 17150"/>
              </a:avLst>
            </a:prstGeom>
            <a:solidFill>
              <a:srgbClr val="46DA5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3" name="台形 12">
              <a:extLst>
                <a:ext uri="{FF2B5EF4-FFF2-40B4-BE49-F238E27FC236}">
                  <a16:creationId xmlns:a16="http://schemas.microsoft.com/office/drawing/2014/main" id="{6D85AF74-2407-4B70-BD14-A73720807427}"/>
                </a:ext>
              </a:extLst>
            </p:cNvPr>
            <p:cNvSpPr/>
            <p:nvPr/>
          </p:nvSpPr>
          <p:spPr bwMode="auto">
            <a:xfrm>
              <a:off x="4788581" y="6079939"/>
              <a:ext cx="2037101" cy="300420"/>
            </a:xfrm>
            <a:prstGeom prst="trapezoid">
              <a:avLst>
                <a:gd name="adj" fmla="val 17150"/>
              </a:avLst>
            </a:prstGeom>
            <a:solidFill>
              <a:srgbClr val="46DA5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4" name="台形 13">
              <a:extLst>
                <a:ext uri="{FF2B5EF4-FFF2-40B4-BE49-F238E27FC236}">
                  <a16:creationId xmlns:a16="http://schemas.microsoft.com/office/drawing/2014/main" id="{23642409-7A07-468E-997B-966CBA1F73CE}"/>
                </a:ext>
              </a:extLst>
            </p:cNvPr>
            <p:cNvSpPr/>
            <p:nvPr/>
          </p:nvSpPr>
          <p:spPr bwMode="auto">
            <a:xfrm>
              <a:off x="6844682" y="6079939"/>
              <a:ext cx="2037101" cy="300420"/>
            </a:xfrm>
            <a:prstGeom prst="trapezoid">
              <a:avLst>
                <a:gd name="adj" fmla="val 17150"/>
              </a:avLst>
            </a:prstGeom>
            <a:solidFill>
              <a:srgbClr val="46DA5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grpSp>
      <p:grpSp>
        <p:nvGrpSpPr>
          <p:cNvPr id="24" name="グループ化 23">
            <a:extLst>
              <a:ext uri="{FF2B5EF4-FFF2-40B4-BE49-F238E27FC236}">
                <a16:creationId xmlns:a16="http://schemas.microsoft.com/office/drawing/2014/main" id="{75AA7DCB-2E6F-40DA-B114-33C266A9E667}"/>
              </a:ext>
            </a:extLst>
          </p:cNvPr>
          <p:cNvGrpSpPr/>
          <p:nvPr/>
        </p:nvGrpSpPr>
        <p:grpSpPr>
          <a:xfrm>
            <a:off x="4611700" y="5516918"/>
            <a:ext cx="3287806" cy="561156"/>
            <a:chOff x="676382" y="5716428"/>
            <a:chExt cx="8205401" cy="663931"/>
          </a:xfrm>
        </p:grpSpPr>
        <p:sp>
          <p:nvSpPr>
            <p:cNvPr id="25" name="台形 24">
              <a:extLst>
                <a:ext uri="{FF2B5EF4-FFF2-40B4-BE49-F238E27FC236}">
                  <a16:creationId xmlns:a16="http://schemas.microsoft.com/office/drawing/2014/main" id="{F599EB17-BD92-4E95-8CB1-F974E70141C7}"/>
                </a:ext>
              </a:extLst>
            </p:cNvPr>
            <p:cNvSpPr/>
            <p:nvPr/>
          </p:nvSpPr>
          <p:spPr bwMode="auto">
            <a:xfrm>
              <a:off x="684022" y="5716428"/>
              <a:ext cx="8182757" cy="651449"/>
            </a:xfrm>
            <a:prstGeom prst="trapezoid">
              <a:avLst>
                <a:gd name="adj" fmla="val 17150"/>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26" name="台形 25">
              <a:extLst>
                <a:ext uri="{FF2B5EF4-FFF2-40B4-BE49-F238E27FC236}">
                  <a16:creationId xmlns:a16="http://schemas.microsoft.com/office/drawing/2014/main" id="{9B1FF503-3732-4F7F-9AE9-E26DE45B37ED}"/>
                </a:ext>
              </a:extLst>
            </p:cNvPr>
            <p:cNvSpPr/>
            <p:nvPr/>
          </p:nvSpPr>
          <p:spPr bwMode="auto">
            <a:xfrm>
              <a:off x="685800" y="5865675"/>
              <a:ext cx="4087666" cy="492774"/>
            </a:xfrm>
            <a:prstGeom prst="trapezoid">
              <a:avLst>
                <a:gd name="adj" fmla="val 17150"/>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27" name="台形 26">
              <a:extLst>
                <a:ext uri="{FF2B5EF4-FFF2-40B4-BE49-F238E27FC236}">
                  <a16:creationId xmlns:a16="http://schemas.microsoft.com/office/drawing/2014/main" id="{C34F484C-9EB6-43EE-851A-CD74F48F37D2}"/>
                </a:ext>
              </a:extLst>
            </p:cNvPr>
            <p:cNvSpPr/>
            <p:nvPr/>
          </p:nvSpPr>
          <p:spPr bwMode="auto">
            <a:xfrm>
              <a:off x="4786269" y="5865675"/>
              <a:ext cx="4087667" cy="492774"/>
            </a:xfrm>
            <a:prstGeom prst="trapezoid">
              <a:avLst>
                <a:gd name="adj" fmla="val 17150"/>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28" name="台形 27">
              <a:extLst>
                <a:ext uri="{FF2B5EF4-FFF2-40B4-BE49-F238E27FC236}">
                  <a16:creationId xmlns:a16="http://schemas.microsoft.com/office/drawing/2014/main" id="{F42494A7-010B-498F-A011-3B79D578A07C}"/>
                </a:ext>
              </a:extLst>
            </p:cNvPr>
            <p:cNvSpPr/>
            <p:nvPr/>
          </p:nvSpPr>
          <p:spPr bwMode="auto">
            <a:xfrm>
              <a:off x="676382" y="6079939"/>
              <a:ext cx="2037101" cy="300420"/>
            </a:xfrm>
            <a:prstGeom prst="trapezoid">
              <a:avLst>
                <a:gd name="adj" fmla="val 17150"/>
              </a:avLst>
            </a:prstGeom>
            <a:solidFill>
              <a:srgbClr val="46DA5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29" name="台形 28">
              <a:extLst>
                <a:ext uri="{FF2B5EF4-FFF2-40B4-BE49-F238E27FC236}">
                  <a16:creationId xmlns:a16="http://schemas.microsoft.com/office/drawing/2014/main" id="{91665338-B413-4805-92B6-82D37162BFA0}"/>
                </a:ext>
              </a:extLst>
            </p:cNvPr>
            <p:cNvSpPr/>
            <p:nvPr/>
          </p:nvSpPr>
          <p:spPr bwMode="auto">
            <a:xfrm>
              <a:off x="2732483" y="6079939"/>
              <a:ext cx="2037101" cy="300420"/>
            </a:xfrm>
            <a:prstGeom prst="trapezoid">
              <a:avLst>
                <a:gd name="adj" fmla="val 17150"/>
              </a:avLst>
            </a:prstGeom>
            <a:solidFill>
              <a:srgbClr val="46DA5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30" name="台形 29">
              <a:extLst>
                <a:ext uri="{FF2B5EF4-FFF2-40B4-BE49-F238E27FC236}">
                  <a16:creationId xmlns:a16="http://schemas.microsoft.com/office/drawing/2014/main" id="{6A0A222B-E99E-420C-88FE-19DEC3D957C9}"/>
                </a:ext>
              </a:extLst>
            </p:cNvPr>
            <p:cNvSpPr/>
            <p:nvPr/>
          </p:nvSpPr>
          <p:spPr bwMode="auto">
            <a:xfrm>
              <a:off x="4788581" y="6079939"/>
              <a:ext cx="2037101" cy="300420"/>
            </a:xfrm>
            <a:prstGeom prst="trapezoid">
              <a:avLst>
                <a:gd name="adj" fmla="val 17150"/>
              </a:avLst>
            </a:prstGeom>
            <a:solidFill>
              <a:srgbClr val="46DA5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31" name="台形 30">
              <a:extLst>
                <a:ext uri="{FF2B5EF4-FFF2-40B4-BE49-F238E27FC236}">
                  <a16:creationId xmlns:a16="http://schemas.microsoft.com/office/drawing/2014/main" id="{0541522F-625D-4C2B-A1CD-2656158F45FB}"/>
                </a:ext>
              </a:extLst>
            </p:cNvPr>
            <p:cNvSpPr/>
            <p:nvPr/>
          </p:nvSpPr>
          <p:spPr bwMode="auto">
            <a:xfrm>
              <a:off x="6844682" y="6079939"/>
              <a:ext cx="2037101" cy="300420"/>
            </a:xfrm>
            <a:prstGeom prst="trapezoid">
              <a:avLst>
                <a:gd name="adj" fmla="val 17150"/>
              </a:avLst>
            </a:prstGeom>
            <a:solidFill>
              <a:srgbClr val="46DA5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grpSp>
      <p:cxnSp>
        <p:nvCxnSpPr>
          <p:cNvPr id="41" name="直線矢印コネクタ 40">
            <a:extLst>
              <a:ext uri="{FF2B5EF4-FFF2-40B4-BE49-F238E27FC236}">
                <a16:creationId xmlns:a16="http://schemas.microsoft.com/office/drawing/2014/main" id="{98C0882B-C3FD-41C2-ADB1-22BC02D4325B}"/>
              </a:ext>
            </a:extLst>
          </p:cNvPr>
          <p:cNvCxnSpPr/>
          <p:nvPr/>
        </p:nvCxnSpPr>
        <p:spPr bwMode="auto">
          <a:xfrm>
            <a:off x="1143000" y="6084798"/>
            <a:ext cx="72009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2" name="テキスト ボックス 41">
            <a:extLst>
              <a:ext uri="{FF2B5EF4-FFF2-40B4-BE49-F238E27FC236}">
                <a16:creationId xmlns:a16="http://schemas.microsoft.com/office/drawing/2014/main" id="{0FA4A0D4-D072-498F-9468-F43AF2A86DF1}"/>
              </a:ext>
            </a:extLst>
          </p:cNvPr>
          <p:cNvSpPr txBox="1"/>
          <p:nvPr/>
        </p:nvSpPr>
        <p:spPr>
          <a:xfrm>
            <a:off x="1479384" y="6060878"/>
            <a:ext cx="502061" cy="261610"/>
          </a:xfrm>
          <a:prstGeom prst="rect">
            <a:avLst/>
          </a:prstGeom>
          <a:noFill/>
        </p:spPr>
        <p:txBody>
          <a:bodyPr wrap="none" rtlCol="0">
            <a:spAutoFit/>
          </a:bodyPr>
          <a:lstStyle/>
          <a:p>
            <a:r>
              <a:rPr kumimoji="1" lang="en-US" altLang="ja-JP" sz="1050" dirty="0"/>
              <a:t>475.2</a:t>
            </a:r>
            <a:endParaRPr kumimoji="1" lang="ja-JP" altLang="en-US" sz="1050" dirty="0"/>
          </a:p>
        </p:txBody>
      </p:sp>
      <p:sp>
        <p:nvSpPr>
          <p:cNvPr id="43" name="テキスト ボックス 42">
            <a:extLst>
              <a:ext uri="{FF2B5EF4-FFF2-40B4-BE49-F238E27FC236}">
                <a16:creationId xmlns:a16="http://schemas.microsoft.com/office/drawing/2014/main" id="{60C2BBC8-AA42-4C81-AD50-5F6C7BCCD678}"/>
              </a:ext>
            </a:extLst>
          </p:cNvPr>
          <p:cNvSpPr txBox="1"/>
          <p:nvPr/>
        </p:nvSpPr>
        <p:spPr>
          <a:xfrm>
            <a:off x="2265956" y="6064725"/>
            <a:ext cx="554960" cy="253916"/>
          </a:xfrm>
          <a:prstGeom prst="rect">
            <a:avLst/>
          </a:prstGeom>
          <a:noFill/>
        </p:spPr>
        <p:txBody>
          <a:bodyPr wrap="none" rtlCol="0">
            <a:spAutoFit/>
          </a:bodyPr>
          <a:lstStyle/>
          <a:p>
            <a:r>
              <a:rPr kumimoji="1" lang="en-US" altLang="ja-JP" sz="1050" dirty="0"/>
              <a:t>501.12</a:t>
            </a:r>
            <a:endParaRPr kumimoji="1" lang="ja-JP" altLang="en-US" sz="1050" dirty="0"/>
          </a:p>
        </p:txBody>
      </p:sp>
      <p:sp>
        <p:nvSpPr>
          <p:cNvPr id="44" name="テキスト ボックス 43">
            <a:extLst>
              <a:ext uri="{FF2B5EF4-FFF2-40B4-BE49-F238E27FC236}">
                <a16:creationId xmlns:a16="http://schemas.microsoft.com/office/drawing/2014/main" id="{6102A39F-EF81-4A69-B58B-C441A3F8EE75}"/>
              </a:ext>
            </a:extLst>
          </p:cNvPr>
          <p:cNvSpPr txBox="1"/>
          <p:nvPr/>
        </p:nvSpPr>
        <p:spPr>
          <a:xfrm>
            <a:off x="3105427" y="6064725"/>
            <a:ext cx="554960" cy="253916"/>
          </a:xfrm>
          <a:prstGeom prst="rect">
            <a:avLst/>
          </a:prstGeom>
          <a:noFill/>
        </p:spPr>
        <p:txBody>
          <a:bodyPr wrap="none" rtlCol="0">
            <a:spAutoFit/>
          </a:bodyPr>
          <a:lstStyle/>
          <a:p>
            <a:r>
              <a:rPr kumimoji="1" lang="en-US" altLang="ja-JP" sz="1050" dirty="0"/>
              <a:t>527.04</a:t>
            </a:r>
            <a:endParaRPr kumimoji="1" lang="ja-JP" altLang="en-US" sz="1050" dirty="0"/>
          </a:p>
        </p:txBody>
      </p:sp>
      <p:sp>
        <p:nvSpPr>
          <p:cNvPr id="45" name="テキスト ボックス 44">
            <a:extLst>
              <a:ext uri="{FF2B5EF4-FFF2-40B4-BE49-F238E27FC236}">
                <a16:creationId xmlns:a16="http://schemas.microsoft.com/office/drawing/2014/main" id="{88D8D8C4-5CBA-4332-8A3D-CB89BADF80C8}"/>
              </a:ext>
            </a:extLst>
          </p:cNvPr>
          <p:cNvSpPr txBox="1"/>
          <p:nvPr/>
        </p:nvSpPr>
        <p:spPr>
          <a:xfrm>
            <a:off x="3944898" y="6064725"/>
            <a:ext cx="554960" cy="253916"/>
          </a:xfrm>
          <a:prstGeom prst="rect">
            <a:avLst/>
          </a:prstGeom>
          <a:noFill/>
        </p:spPr>
        <p:txBody>
          <a:bodyPr wrap="none" rtlCol="0">
            <a:spAutoFit/>
          </a:bodyPr>
          <a:lstStyle/>
          <a:p>
            <a:r>
              <a:rPr kumimoji="1" lang="en-US" altLang="ja-JP" sz="1050" dirty="0"/>
              <a:t>552.96</a:t>
            </a:r>
            <a:endParaRPr kumimoji="1" lang="ja-JP" altLang="en-US" sz="1050" dirty="0"/>
          </a:p>
        </p:txBody>
      </p:sp>
      <p:sp>
        <p:nvSpPr>
          <p:cNvPr id="46" name="テキスト ボックス 45">
            <a:extLst>
              <a:ext uri="{FF2B5EF4-FFF2-40B4-BE49-F238E27FC236}">
                <a16:creationId xmlns:a16="http://schemas.microsoft.com/office/drawing/2014/main" id="{5D1B9525-6872-4F00-8274-BFC8C5AEFBCF}"/>
              </a:ext>
            </a:extLst>
          </p:cNvPr>
          <p:cNvSpPr txBox="1"/>
          <p:nvPr/>
        </p:nvSpPr>
        <p:spPr>
          <a:xfrm>
            <a:off x="4784369" y="6064725"/>
            <a:ext cx="554960" cy="253916"/>
          </a:xfrm>
          <a:prstGeom prst="rect">
            <a:avLst/>
          </a:prstGeom>
          <a:noFill/>
        </p:spPr>
        <p:txBody>
          <a:bodyPr wrap="none" rtlCol="0">
            <a:spAutoFit/>
          </a:bodyPr>
          <a:lstStyle/>
          <a:p>
            <a:r>
              <a:rPr kumimoji="1" lang="en-US" altLang="ja-JP" sz="1050" dirty="0"/>
              <a:t>578.88</a:t>
            </a:r>
            <a:endParaRPr kumimoji="1" lang="ja-JP" altLang="en-US" sz="1050" dirty="0"/>
          </a:p>
        </p:txBody>
      </p:sp>
      <p:sp>
        <p:nvSpPr>
          <p:cNvPr id="47" name="テキスト ボックス 46">
            <a:extLst>
              <a:ext uri="{FF2B5EF4-FFF2-40B4-BE49-F238E27FC236}">
                <a16:creationId xmlns:a16="http://schemas.microsoft.com/office/drawing/2014/main" id="{2D26EEA3-610A-483E-A183-48DA727A9877}"/>
              </a:ext>
            </a:extLst>
          </p:cNvPr>
          <p:cNvSpPr txBox="1"/>
          <p:nvPr/>
        </p:nvSpPr>
        <p:spPr>
          <a:xfrm>
            <a:off x="5623840" y="6064725"/>
            <a:ext cx="487634" cy="253916"/>
          </a:xfrm>
          <a:prstGeom prst="rect">
            <a:avLst/>
          </a:prstGeom>
          <a:noFill/>
        </p:spPr>
        <p:txBody>
          <a:bodyPr wrap="none" rtlCol="0">
            <a:spAutoFit/>
          </a:bodyPr>
          <a:lstStyle/>
          <a:p>
            <a:r>
              <a:rPr kumimoji="1" lang="en-US" altLang="ja-JP" sz="1050" dirty="0"/>
              <a:t>604.8</a:t>
            </a:r>
            <a:endParaRPr kumimoji="1" lang="ja-JP" altLang="en-US" sz="1050" dirty="0"/>
          </a:p>
        </p:txBody>
      </p:sp>
      <p:sp>
        <p:nvSpPr>
          <p:cNvPr id="48" name="テキスト ボックス 47">
            <a:extLst>
              <a:ext uri="{FF2B5EF4-FFF2-40B4-BE49-F238E27FC236}">
                <a16:creationId xmlns:a16="http://schemas.microsoft.com/office/drawing/2014/main" id="{FB512D55-E4F5-4D32-A251-D50EF81DF2F5}"/>
              </a:ext>
            </a:extLst>
          </p:cNvPr>
          <p:cNvSpPr txBox="1"/>
          <p:nvPr/>
        </p:nvSpPr>
        <p:spPr>
          <a:xfrm>
            <a:off x="6395985" y="6064725"/>
            <a:ext cx="554960" cy="253916"/>
          </a:xfrm>
          <a:prstGeom prst="rect">
            <a:avLst/>
          </a:prstGeom>
          <a:noFill/>
        </p:spPr>
        <p:txBody>
          <a:bodyPr wrap="none" rtlCol="0">
            <a:spAutoFit/>
          </a:bodyPr>
          <a:lstStyle/>
          <a:p>
            <a:r>
              <a:rPr kumimoji="1" lang="en-US" altLang="ja-JP" sz="1050" dirty="0"/>
              <a:t>630.72</a:t>
            </a:r>
            <a:endParaRPr kumimoji="1" lang="ja-JP" altLang="en-US" sz="1050" dirty="0"/>
          </a:p>
        </p:txBody>
      </p:sp>
      <p:sp>
        <p:nvSpPr>
          <p:cNvPr id="49" name="テキスト ボックス 48">
            <a:extLst>
              <a:ext uri="{FF2B5EF4-FFF2-40B4-BE49-F238E27FC236}">
                <a16:creationId xmlns:a16="http://schemas.microsoft.com/office/drawing/2014/main" id="{9B2D0697-0CAD-48F6-902A-4E6E22FABA0F}"/>
              </a:ext>
            </a:extLst>
          </p:cNvPr>
          <p:cNvSpPr txBox="1"/>
          <p:nvPr/>
        </p:nvSpPr>
        <p:spPr>
          <a:xfrm>
            <a:off x="7235453" y="6064725"/>
            <a:ext cx="554960" cy="253916"/>
          </a:xfrm>
          <a:prstGeom prst="rect">
            <a:avLst/>
          </a:prstGeom>
          <a:noFill/>
        </p:spPr>
        <p:txBody>
          <a:bodyPr wrap="none" rtlCol="0">
            <a:spAutoFit/>
          </a:bodyPr>
          <a:lstStyle/>
          <a:p>
            <a:r>
              <a:rPr kumimoji="1" lang="en-US" altLang="ja-JP" sz="1050" dirty="0"/>
              <a:t>656.64</a:t>
            </a:r>
            <a:endParaRPr kumimoji="1" lang="ja-JP" altLang="en-US" sz="1050" dirty="0"/>
          </a:p>
        </p:txBody>
      </p:sp>
      <p:sp>
        <p:nvSpPr>
          <p:cNvPr id="50" name="テキスト ボックス 49">
            <a:extLst>
              <a:ext uri="{FF2B5EF4-FFF2-40B4-BE49-F238E27FC236}">
                <a16:creationId xmlns:a16="http://schemas.microsoft.com/office/drawing/2014/main" id="{48123F78-1E73-4365-84A0-BF18C06E7416}"/>
              </a:ext>
            </a:extLst>
          </p:cNvPr>
          <p:cNvSpPr txBox="1"/>
          <p:nvPr/>
        </p:nvSpPr>
        <p:spPr>
          <a:xfrm>
            <a:off x="1879222" y="6260325"/>
            <a:ext cx="554960" cy="253916"/>
          </a:xfrm>
          <a:prstGeom prst="rect">
            <a:avLst/>
          </a:prstGeom>
          <a:noFill/>
        </p:spPr>
        <p:txBody>
          <a:bodyPr wrap="none" rtlCol="0">
            <a:spAutoFit/>
          </a:bodyPr>
          <a:lstStyle/>
          <a:p>
            <a:r>
              <a:rPr kumimoji="1" lang="en-US" altLang="ja-JP" sz="1050" dirty="0"/>
              <a:t>488.16</a:t>
            </a:r>
            <a:endParaRPr kumimoji="1" lang="ja-JP" altLang="en-US" sz="1050" dirty="0"/>
          </a:p>
        </p:txBody>
      </p:sp>
      <p:sp>
        <p:nvSpPr>
          <p:cNvPr id="51" name="テキスト ボックス 50">
            <a:extLst>
              <a:ext uri="{FF2B5EF4-FFF2-40B4-BE49-F238E27FC236}">
                <a16:creationId xmlns:a16="http://schemas.microsoft.com/office/drawing/2014/main" id="{DCBC40F1-9B19-4E8E-BCAC-BB8D8B6EFA19}"/>
              </a:ext>
            </a:extLst>
          </p:cNvPr>
          <p:cNvSpPr txBox="1"/>
          <p:nvPr/>
        </p:nvSpPr>
        <p:spPr>
          <a:xfrm>
            <a:off x="2727979" y="6260325"/>
            <a:ext cx="554960" cy="253916"/>
          </a:xfrm>
          <a:prstGeom prst="rect">
            <a:avLst/>
          </a:prstGeom>
          <a:noFill/>
        </p:spPr>
        <p:txBody>
          <a:bodyPr wrap="none" rtlCol="0">
            <a:spAutoFit/>
          </a:bodyPr>
          <a:lstStyle/>
          <a:p>
            <a:r>
              <a:rPr kumimoji="1" lang="en-US" altLang="ja-JP" sz="1050" dirty="0"/>
              <a:t>514.08</a:t>
            </a:r>
            <a:endParaRPr kumimoji="1" lang="ja-JP" altLang="en-US" sz="1050" dirty="0"/>
          </a:p>
        </p:txBody>
      </p:sp>
      <p:sp>
        <p:nvSpPr>
          <p:cNvPr id="52" name="テキスト ボックス 51">
            <a:extLst>
              <a:ext uri="{FF2B5EF4-FFF2-40B4-BE49-F238E27FC236}">
                <a16:creationId xmlns:a16="http://schemas.microsoft.com/office/drawing/2014/main" id="{9ECC6AF5-132E-4637-AAC6-E257D8157DA9}"/>
              </a:ext>
            </a:extLst>
          </p:cNvPr>
          <p:cNvSpPr txBox="1"/>
          <p:nvPr/>
        </p:nvSpPr>
        <p:spPr>
          <a:xfrm>
            <a:off x="3600536" y="6260325"/>
            <a:ext cx="386644" cy="253916"/>
          </a:xfrm>
          <a:prstGeom prst="rect">
            <a:avLst/>
          </a:prstGeom>
          <a:noFill/>
        </p:spPr>
        <p:txBody>
          <a:bodyPr wrap="none" rtlCol="0">
            <a:spAutoFit/>
          </a:bodyPr>
          <a:lstStyle/>
          <a:p>
            <a:r>
              <a:rPr kumimoji="1" lang="en-US" altLang="ja-JP" sz="1050" dirty="0"/>
              <a:t>540</a:t>
            </a:r>
            <a:endParaRPr kumimoji="1" lang="ja-JP" altLang="en-US" sz="1050" dirty="0"/>
          </a:p>
        </p:txBody>
      </p:sp>
      <p:sp>
        <p:nvSpPr>
          <p:cNvPr id="54" name="テキスト ボックス 53">
            <a:extLst>
              <a:ext uri="{FF2B5EF4-FFF2-40B4-BE49-F238E27FC236}">
                <a16:creationId xmlns:a16="http://schemas.microsoft.com/office/drawing/2014/main" id="{72CBE426-F245-46E3-BB2C-B4C9DC285A47}"/>
              </a:ext>
            </a:extLst>
          </p:cNvPr>
          <p:cNvSpPr txBox="1"/>
          <p:nvPr/>
        </p:nvSpPr>
        <p:spPr>
          <a:xfrm>
            <a:off x="5183081" y="6260325"/>
            <a:ext cx="554960" cy="253916"/>
          </a:xfrm>
          <a:prstGeom prst="rect">
            <a:avLst/>
          </a:prstGeom>
          <a:noFill/>
        </p:spPr>
        <p:txBody>
          <a:bodyPr wrap="none" rtlCol="0">
            <a:spAutoFit/>
          </a:bodyPr>
          <a:lstStyle/>
          <a:p>
            <a:r>
              <a:rPr kumimoji="1" lang="en-US" altLang="ja-JP" sz="1050" dirty="0"/>
              <a:t>591.84</a:t>
            </a:r>
            <a:endParaRPr kumimoji="1" lang="ja-JP" altLang="en-US" sz="1050" dirty="0"/>
          </a:p>
        </p:txBody>
      </p:sp>
      <p:sp>
        <p:nvSpPr>
          <p:cNvPr id="55" name="テキスト ボックス 54">
            <a:extLst>
              <a:ext uri="{FF2B5EF4-FFF2-40B4-BE49-F238E27FC236}">
                <a16:creationId xmlns:a16="http://schemas.microsoft.com/office/drawing/2014/main" id="{74C73C32-0B1B-48C2-9C21-9B5A39280B99}"/>
              </a:ext>
            </a:extLst>
          </p:cNvPr>
          <p:cNvSpPr txBox="1"/>
          <p:nvPr/>
        </p:nvSpPr>
        <p:spPr>
          <a:xfrm>
            <a:off x="6017431" y="6260325"/>
            <a:ext cx="554960" cy="253916"/>
          </a:xfrm>
          <a:prstGeom prst="rect">
            <a:avLst/>
          </a:prstGeom>
          <a:noFill/>
        </p:spPr>
        <p:txBody>
          <a:bodyPr wrap="none" rtlCol="0">
            <a:spAutoFit/>
          </a:bodyPr>
          <a:lstStyle/>
          <a:p>
            <a:r>
              <a:rPr kumimoji="1" lang="en-US" altLang="ja-JP" sz="1050" dirty="0"/>
              <a:t>617.76</a:t>
            </a:r>
            <a:endParaRPr kumimoji="1" lang="ja-JP" altLang="en-US" sz="1050" dirty="0"/>
          </a:p>
        </p:txBody>
      </p:sp>
      <p:sp>
        <p:nvSpPr>
          <p:cNvPr id="56" name="テキスト ボックス 55">
            <a:extLst>
              <a:ext uri="{FF2B5EF4-FFF2-40B4-BE49-F238E27FC236}">
                <a16:creationId xmlns:a16="http://schemas.microsoft.com/office/drawing/2014/main" id="{1A7A280B-7F8E-427D-9A8D-218E7C967CD2}"/>
              </a:ext>
            </a:extLst>
          </p:cNvPr>
          <p:cNvSpPr txBox="1"/>
          <p:nvPr/>
        </p:nvSpPr>
        <p:spPr>
          <a:xfrm>
            <a:off x="6848880" y="6260325"/>
            <a:ext cx="554960" cy="253916"/>
          </a:xfrm>
          <a:prstGeom prst="rect">
            <a:avLst/>
          </a:prstGeom>
          <a:noFill/>
        </p:spPr>
        <p:txBody>
          <a:bodyPr wrap="none" rtlCol="0">
            <a:spAutoFit/>
          </a:bodyPr>
          <a:lstStyle/>
          <a:p>
            <a:r>
              <a:rPr kumimoji="1" lang="en-US" altLang="ja-JP" sz="1050" dirty="0"/>
              <a:t>643.68</a:t>
            </a:r>
            <a:endParaRPr kumimoji="1" lang="ja-JP" altLang="en-US" sz="1050" dirty="0"/>
          </a:p>
        </p:txBody>
      </p:sp>
      <p:sp>
        <p:nvSpPr>
          <p:cNvPr id="57" name="Fußzeilenplatzhalter 2">
            <a:extLst>
              <a:ext uri="{FF2B5EF4-FFF2-40B4-BE49-F238E27FC236}">
                <a16:creationId xmlns:a16="http://schemas.microsoft.com/office/drawing/2014/main" id="{62AE4935-9BE3-465C-ACAC-6FB68A0FACF2}"/>
              </a:ext>
            </a:extLst>
          </p:cNvPr>
          <p:cNvSpPr>
            <a:spLocks noGrp="1"/>
          </p:cNvSpPr>
          <p:nvPr>
            <p:ph type="ftr" sz="quarter" idx="11"/>
          </p:nvPr>
        </p:nvSpPr>
        <p:spPr>
          <a:xfrm>
            <a:off x="5486400" y="6475413"/>
            <a:ext cx="3124200" cy="184666"/>
          </a:xfrm>
        </p:spPr>
        <p:txBody>
          <a:bodyPr/>
          <a:lstStyle/>
          <a:p>
            <a:r>
              <a:rPr lang="en-US" dirty="0"/>
              <a:t>Atsushi KANNO, NICT, Japan</a:t>
            </a:r>
          </a:p>
        </p:txBody>
      </p:sp>
      <p:sp>
        <p:nvSpPr>
          <p:cNvPr id="38" name="Datumsplatzhalter 1">
            <a:extLst>
              <a:ext uri="{FF2B5EF4-FFF2-40B4-BE49-F238E27FC236}">
                <a16:creationId xmlns:a16="http://schemas.microsoft.com/office/drawing/2014/main" id="{2F0DBE74-5C09-4E05-9267-C4165A72CF97}"/>
              </a:ext>
            </a:extLst>
          </p:cNvPr>
          <p:cNvSpPr>
            <a:spLocks noGrp="1"/>
          </p:cNvSpPr>
          <p:nvPr>
            <p:ph type="dt" sz="half" idx="10"/>
          </p:nvPr>
        </p:nvSpPr>
        <p:spPr>
          <a:xfrm>
            <a:off x="604044" y="378281"/>
            <a:ext cx="1600200" cy="215444"/>
          </a:xfrm>
        </p:spPr>
        <p:txBody>
          <a:bodyPr/>
          <a:lstStyle/>
          <a:p>
            <a:r>
              <a:rPr lang="en-US" dirty="0"/>
              <a:t>March 2022</a:t>
            </a:r>
          </a:p>
        </p:txBody>
      </p:sp>
      <p:sp>
        <p:nvSpPr>
          <p:cNvPr id="39" name="テキスト ボックス 38">
            <a:extLst>
              <a:ext uri="{FF2B5EF4-FFF2-40B4-BE49-F238E27FC236}">
                <a16:creationId xmlns:a16="http://schemas.microsoft.com/office/drawing/2014/main" id="{529C9EF3-5BA0-4FFB-9B00-AACA78E05F75}"/>
              </a:ext>
            </a:extLst>
          </p:cNvPr>
          <p:cNvSpPr txBox="1"/>
          <p:nvPr/>
        </p:nvSpPr>
        <p:spPr>
          <a:xfrm>
            <a:off x="1090062" y="6260325"/>
            <a:ext cx="554960" cy="253916"/>
          </a:xfrm>
          <a:prstGeom prst="rect">
            <a:avLst/>
          </a:prstGeom>
          <a:noFill/>
        </p:spPr>
        <p:txBody>
          <a:bodyPr wrap="none" rtlCol="0">
            <a:spAutoFit/>
          </a:bodyPr>
          <a:lstStyle/>
          <a:p>
            <a:r>
              <a:rPr kumimoji="1" lang="en-US" altLang="ja-JP" sz="1050" dirty="0"/>
              <a:t>462.24</a:t>
            </a:r>
            <a:endParaRPr kumimoji="1" lang="ja-JP" altLang="en-US" sz="1050" dirty="0"/>
          </a:p>
        </p:txBody>
      </p:sp>
      <p:sp>
        <p:nvSpPr>
          <p:cNvPr id="40" name="テキスト ボックス 39">
            <a:extLst>
              <a:ext uri="{FF2B5EF4-FFF2-40B4-BE49-F238E27FC236}">
                <a16:creationId xmlns:a16="http://schemas.microsoft.com/office/drawing/2014/main" id="{767E4A5C-85DD-4771-BF2D-07845C041B5D}"/>
              </a:ext>
            </a:extLst>
          </p:cNvPr>
          <p:cNvSpPr txBox="1"/>
          <p:nvPr/>
        </p:nvSpPr>
        <p:spPr>
          <a:xfrm>
            <a:off x="4408940" y="6260325"/>
            <a:ext cx="554960" cy="253916"/>
          </a:xfrm>
          <a:prstGeom prst="rect">
            <a:avLst/>
          </a:prstGeom>
          <a:noFill/>
        </p:spPr>
        <p:txBody>
          <a:bodyPr wrap="none" rtlCol="0">
            <a:spAutoFit/>
          </a:bodyPr>
          <a:lstStyle/>
          <a:p>
            <a:r>
              <a:rPr kumimoji="1" lang="en-US" altLang="ja-JP" sz="1050" dirty="0"/>
              <a:t>565.92</a:t>
            </a:r>
            <a:endParaRPr kumimoji="1" lang="ja-JP" altLang="en-US" sz="1050" dirty="0"/>
          </a:p>
        </p:txBody>
      </p:sp>
      <p:sp>
        <p:nvSpPr>
          <p:cNvPr id="53" name="テキスト ボックス 52">
            <a:extLst>
              <a:ext uri="{FF2B5EF4-FFF2-40B4-BE49-F238E27FC236}">
                <a16:creationId xmlns:a16="http://schemas.microsoft.com/office/drawing/2014/main" id="{D3980CC5-F867-4A59-B19F-646E7BEDE033}"/>
              </a:ext>
            </a:extLst>
          </p:cNvPr>
          <p:cNvSpPr txBox="1"/>
          <p:nvPr/>
        </p:nvSpPr>
        <p:spPr>
          <a:xfrm>
            <a:off x="7680329" y="6260325"/>
            <a:ext cx="487634" cy="253916"/>
          </a:xfrm>
          <a:prstGeom prst="rect">
            <a:avLst/>
          </a:prstGeom>
          <a:noFill/>
        </p:spPr>
        <p:txBody>
          <a:bodyPr wrap="none" rtlCol="0">
            <a:spAutoFit/>
          </a:bodyPr>
          <a:lstStyle/>
          <a:p>
            <a:r>
              <a:rPr kumimoji="1" lang="en-US" altLang="ja-JP" sz="1050" dirty="0"/>
              <a:t>669.6</a:t>
            </a:r>
            <a:endParaRPr kumimoji="1" lang="ja-JP" altLang="en-US" sz="1050" dirty="0"/>
          </a:p>
        </p:txBody>
      </p:sp>
    </p:spTree>
    <p:extLst>
      <p:ext uri="{BB962C8B-B14F-4D97-AF65-F5344CB8AC3E}">
        <p14:creationId xmlns:p14="http://schemas.microsoft.com/office/powerpoint/2010/main" val="1150309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89FED83-BD28-4AB0-B513-4512EE10AA82}"/>
              </a:ext>
            </a:extLst>
          </p:cNvPr>
          <p:cNvSpPr>
            <a:spLocks noGrp="1"/>
          </p:cNvSpPr>
          <p:nvPr>
            <p:ph type="title"/>
          </p:nvPr>
        </p:nvSpPr>
        <p:spPr/>
        <p:txBody>
          <a:bodyPr/>
          <a:lstStyle/>
          <a:p>
            <a:r>
              <a:rPr kumimoji="1" lang="en-US" altLang="ja-JP" dirty="0"/>
              <a:t>Possible modulation formats</a:t>
            </a:r>
            <a:endParaRPr kumimoji="1" lang="ja-JP" altLang="en-US" dirty="0"/>
          </a:p>
        </p:txBody>
      </p:sp>
      <p:graphicFrame>
        <p:nvGraphicFramePr>
          <p:cNvPr id="7" name="表 7">
            <a:extLst>
              <a:ext uri="{FF2B5EF4-FFF2-40B4-BE49-F238E27FC236}">
                <a16:creationId xmlns:a16="http://schemas.microsoft.com/office/drawing/2014/main" id="{E9D431FC-4D0E-471B-8E15-B5A325B0930D}"/>
              </a:ext>
            </a:extLst>
          </p:cNvPr>
          <p:cNvGraphicFramePr>
            <a:graphicFrameLocks noGrp="1"/>
          </p:cNvGraphicFramePr>
          <p:nvPr>
            <p:ph idx="1"/>
            <p:extLst>
              <p:ext uri="{D42A27DB-BD31-4B8C-83A1-F6EECF244321}">
                <p14:modId xmlns:p14="http://schemas.microsoft.com/office/powerpoint/2010/main" val="2281201667"/>
              </p:ext>
            </p:extLst>
          </p:nvPr>
        </p:nvGraphicFramePr>
        <p:xfrm>
          <a:off x="685800" y="1981200"/>
          <a:ext cx="7772400" cy="2865120"/>
        </p:xfrm>
        <a:graphic>
          <a:graphicData uri="http://schemas.openxmlformats.org/drawingml/2006/table">
            <a:tbl>
              <a:tblPr firstRow="1" bandRow="1">
                <a:tableStyleId>{073A0DAA-6AF3-43AB-8588-CEC1D06C72B9}</a:tableStyleId>
              </a:tblPr>
              <a:tblGrid>
                <a:gridCol w="2590800">
                  <a:extLst>
                    <a:ext uri="{9D8B030D-6E8A-4147-A177-3AD203B41FA5}">
                      <a16:colId xmlns:a16="http://schemas.microsoft.com/office/drawing/2014/main" val="3643606210"/>
                    </a:ext>
                  </a:extLst>
                </a:gridCol>
                <a:gridCol w="2590800">
                  <a:extLst>
                    <a:ext uri="{9D8B030D-6E8A-4147-A177-3AD203B41FA5}">
                      <a16:colId xmlns:a16="http://schemas.microsoft.com/office/drawing/2014/main" val="1860678631"/>
                    </a:ext>
                  </a:extLst>
                </a:gridCol>
                <a:gridCol w="2590800">
                  <a:extLst>
                    <a:ext uri="{9D8B030D-6E8A-4147-A177-3AD203B41FA5}">
                      <a16:colId xmlns:a16="http://schemas.microsoft.com/office/drawing/2014/main" val="843069162"/>
                    </a:ext>
                  </a:extLst>
                </a:gridCol>
              </a:tblGrid>
              <a:tr h="370840">
                <a:tc>
                  <a:txBody>
                    <a:bodyPr/>
                    <a:lstStyle/>
                    <a:p>
                      <a:pPr algn="ctr"/>
                      <a:r>
                        <a:rPr kumimoji="1" lang="en-US" altLang="ja-JP" dirty="0"/>
                        <a:t>Channel BW (GHz)</a:t>
                      </a:r>
                      <a:endParaRPr kumimoji="1" lang="ja-JP" altLang="en-US" dirty="0"/>
                    </a:p>
                  </a:txBody>
                  <a:tcPr/>
                </a:tc>
                <a:tc>
                  <a:txBody>
                    <a:bodyPr/>
                    <a:lstStyle/>
                    <a:p>
                      <a:pPr algn="ctr"/>
                      <a:r>
                        <a:rPr kumimoji="1" lang="en-US" altLang="ja-JP" dirty="0"/>
                        <a:t>Modulation format</a:t>
                      </a:r>
                      <a:endParaRPr kumimoji="1" lang="ja-JP" altLang="en-US" dirty="0"/>
                    </a:p>
                  </a:txBody>
                  <a:tcPr/>
                </a:tc>
                <a:tc>
                  <a:txBody>
                    <a:bodyPr/>
                    <a:lstStyle/>
                    <a:p>
                      <a:pPr algn="ctr"/>
                      <a:r>
                        <a:rPr kumimoji="1" lang="en-US" altLang="ja-JP" dirty="0"/>
                        <a:t>Expected line rate (Gbps)</a:t>
                      </a:r>
                      <a:endParaRPr kumimoji="1" lang="ja-JP" altLang="en-US" dirty="0"/>
                    </a:p>
                  </a:txBody>
                  <a:tcPr/>
                </a:tc>
                <a:extLst>
                  <a:ext uri="{0D108BD9-81ED-4DB2-BD59-A6C34878D82A}">
                    <a16:rowId xmlns:a16="http://schemas.microsoft.com/office/drawing/2014/main" val="2203790204"/>
                  </a:ext>
                </a:extLst>
              </a:tr>
              <a:tr h="370840">
                <a:tc>
                  <a:txBody>
                    <a:bodyPr/>
                    <a:lstStyle/>
                    <a:p>
                      <a:pPr algn="ctr"/>
                      <a:r>
                        <a:rPr kumimoji="1" lang="en-US" altLang="ja-JP" dirty="0"/>
                        <a:t>25.92</a:t>
                      </a:r>
                      <a:endParaRPr kumimoji="1" lang="ja-JP" altLang="en-US" dirty="0"/>
                    </a:p>
                  </a:txBody>
                  <a:tcPr/>
                </a:tc>
                <a:tc>
                  <a:txBody>
                    <a:bodyPr/>
                    <a:lstStyle/>
                    <a:p>
                      <a:pPr algn="ctr"/>
                      <a:r>
                        <a:rPr kumimoji="1" lang="en-US" altLang="ja-JP" dirty="0"/>
                        <a:t>OOK/BPSK</a:t>
                      </a:r>
                      <a:endParaRPr kumimoji="1" lang="ja-JP" altLang="en-US" dirty="0"/>
                    </a:p>
                  </a:txBody>
                  <a:tcPr/>
                </a:tc>
                <a:tc>
                  <a:txBody>
                    <a:bodyPr/>
                    <a:lstStyle/>
                    <a:p>
                      <a:pPr algn="ctr"/>
                      <a:r>
                        <a:rPr kumimoji="1" lang="en-US" altLang="ja-JP" dirty="0"/>
                        <a:t>25.92</a:t>
                      </a:r>
                      <a:endParaRPr kumimoji="1" lang="ja-JP" altLang="en-US" dirty="0"/>
                    </a:p>
                  </a:txBody>
                  <a:tcPr/>
                </a:tc>
                <a:extLst>
                  <a:ext uri="{0D108BD9-81ED-4DB2-BD59-A6C34878D82A}">
                    <a16:rowId xmlns:a16="http://schemas.microsoft.com/office/drawing/2014/main" val="361763206"/>
                  </a:ext>
                </a:extLst>
              </a:tr>
              <a:tr h="370840">
                <a:tc>
                  <a:txBody>
                    <a:bodyPr/>
                    <a:lstStyle/>
                    <a:p>
                      <a:pPr algn="ctr"/>
                      <a:r>
                        <a:rPr kumimoji="1" lang="en-US" altLang="ja-JP" dirty="0"/>
                        <a:t>51.84</a:t>
                      </a:r>
                      <a:endParaRPr kumimoji="1" lang="ja-JP" altLang="en-US" dirty="0"/>
                    </a:p>
                  </a:txBody>
                  <a:tcPr/>
                </a:tc>
                <a:tc>
                  <a:txBody>
                    <a:bodyPr/>
                    <a:lstStyle/>
                    <a:p>
                      <a:pPr algn="ctr"/>
                      <a:r>
                        <a:rPr kumimoji="1" lang="en-US" altLang="ja-JP" dirty="0"/>
                        <a:t>OOK/BPSK</a:t>
                      </a:r>
                      <a:endParaRPr kumimoji="1" lang="ja-JP" altLang="en-US" dirty="0"/>
                    </a:p>
                  </a:txBody>
                  <a:tcPr/>
                </a:tc>
                <a:tc>
                  <a:txBody>
                    <a:bodyPr/>
                    <a:lstStyle/>
                    <a:p>
                      <a:pPr algn="ctr"/>
                      <a:r>
                        <a:rPr kumimoji="1" lang="en-US" altLang="ja-JP" dirty="0"/>
                        <a:t>51.84</a:t>
                      </a:r>
                      <a:endParaRPr kumimoji="1" lang="ja-JP" altLang="en-US" dirty="0"/>
                    </a:p>
                  </a:txBody>
                  <a:tcPr/>
                </a:tc>
                <a:extLst>
                  <a:ext uri="{0D108BD9-81ED-4DB2-BD59-A6C34878D82A}">
                    <a16:rowId xmlns:a16="http://schemas.microsoft.com/office/drawing/2014/main" val="604582814"/>
                  </a:ext>
                </a:extLst>
              </a:tr>
              <a:tr h="370840">
                <a:tc>
                  <a:txBody>
                    <a:bodyPr/>
                    <a:lstStyle/>
                    <a:p>
                      <a:pPr algn="ctr"/>
                      <a:r>
                        <a:rPr kumimoji="1" lang="en-US" altLang="ja-JP" dirty="0"/>
                        <a:t>103.68</a:t>
                      </a:r>
                      <a:endParaRPr kumimoji="1" lang="ja-JP" altLang="en-US" dirty="0"/>
                    </a:p>
                  </a:txBody>
                  <a:tcPr/>
                </a:tc>
                <a:tc>
                  <a:txBody>
                    <a:bodyPr/>
                    <a:lstStyle/>
                    <a:p>
                      <a:pPr algn="ctr"/>
                      <a:r>
                        <a:rPr kumimoji="1" lang="en-US" altLang="ja-JP" dirty="0"/>
                        <a:t>OOK/BPSK</a:t>
                      </a:r>
                      <a:endParaRPr kumimoji="1" lang="ja-JP" altLang="en-US" dirty="0"/>
                    </a:p>
                  </a:txBody>
                  <a:tcPr/>
                </a:tc>
                <a:tc>
                  <a:txBody>
                    <a:bodyPr/>
                    <a:lstStyle/>
                    <a:p>
                      <a:pPr algn="ctr"/>
                      <a:r>
                        <a:rPr kumimoji="1" lang="en-US" altLang="ja-JP" dirty="0"/>
                        <a:t>103.68</a:t>
                      </a:r>
                      <a:endParaRPr kumimoji="1" lang="ja-JP" altLang="en-US" dirty="0"/>
                    </a:p>
                  </a:txBody>
                  <a:tcPr/>
                </a:tc>
                <a:extLst>
                  <a:ext uri="{0D108BD9-81ED-4DB2-BD59-A6C34878D82A}">
                    <a16:rowId xmlns:a16="http://schemas.microsoft.com/office/drawing/2014/main" val="163458300"/>
                  </a:ext>
                </a:extLst>
              </a:tr>
              <a:tr h="370840">
                <a:tc>
                  <a:txBody>
                    <a:bodyPr/>
                    <a:lstStyle/>
                    <a:p>
                      <a:pPr algn="ctr"/>
                      <a:r>
                        <a:rPr kumimoji="1" lang="en-US" altLang="ja-JP" dirty="0"/>
                        <a:t>25.92</a:t>
                      </a:r>
                      <a:endParaRPr kumimoji="1" lang="ja-JP" altLang="en-US" dirty="0"/>
                    </a:p>
                  </a:txBody>
                  <a:tcPr/>
                </a:tc>
                <a:tc>
                  <a:txBody>
                    <a:bodyPr/>
                    <a:lstStyle/>
                    <a:p>
                      <a:pPr algn="ctr"/>
                      <a:r>
                        <a:rPr kumimoji="1" lang="en-US" altLang="ja-JP" dirty="0"/>
                        <a:t>PAM4/QPSK</a:t>
                      </a:r>
                      <a:endParaRPr kumimoji="1" lang="ja-JP" altLang="en-US" dirty="0"/>
                    </a:p>
                  </a:txBody>
                  <a:tcPr/>
                </a:tc>
                <a:tc>
                  <a:txBody>
                    <a:bodyPr/>
                    <a:lstStyle/>
                    <a:p>
                      <a:pPr algn="ctr"/>
                      <a:r>
                        <a:rPr kumimoji="1" lang="en-US" altLang="ja-JP" dirty="0"/>
                        <a:t>51.84</a:t>
                      </a:r>
                      <a:endParaRPr kumimoji="1" lang="ja-JP" altLang="en-US" dirty="0"/>
                    </a:p>
                  </a:txBody>
                  <a:tcPr/>
                </a:tc>
                <a:extLst>
                  <a:ext uri="{0D108BD9-81ED-4DB2-BD59-A6C34878D82A}">
                    <a16:rowId xmlns:a16="http://schemas.microsoft.com/office/drawing/2014/main" val="1167249589"/>
                  </a:ext>
                </a:extLst>
              </a:tr>
              <a:tr h="370840">
                <a:tc>
                  <a:txBody>
                    <a:bodyPr/>
                    <a:lstStyle/>
                    <a:p>
                      <a:pPr algn="ctr"/>
                      <a:r>
                        <a:rPr kumimoji="1" lang="en-US" altLang="ja-JP" dirty="0"/>
                        <a:t>51.84</a:t>
                      </a:r>
                      <a:endParaRPr kumimoji="1" lang="ja-JP" altLang="en-US" dirty="0"/>
                    </a:p>
                  </a:txBody>
                  <a:tcPr/>
                </a:tc>
                <a:tc>
                  <a:txBody>
                    <a:bodyPr/>
                    <a:lstStyle/>
                    <a:p>
                      <a:pPr algn="ctr"/>
                      <a:r>
                        <a:rPr kumimoji="1" lang="en-US" altLang="ja-JP" dirty="0"/>
                        <a:t>PAM4/QPSK</a:t>
                      </a:r>
                      <a:endParaRPr kumimoji="1" lang="ja-JP" altLang="en-US" dirty="0"/>
                    </a:p>
                  </a:txBody>
                  <a:tcPr/>
                </a:tc>
                <a:tc>
                  <a:txBody>
                    <a:bodyPr/>
                    <a:lstStyle/>
                    <a:p>
                      <a:pPr algn="ctr"/>
                      <a:r>
                        <a:rPr kumimoji="1" lang="en-US" altLang="ja-JP" dirty="0"/>
                        <a:t>103.68</a:t>
                      </a:r>
                      <a:endParaRPr kumimoji="1" lang="ja-JP" altLang="en-US" dirty="0"/>
                    </a:p>
                  </a:txBody>
                  <a:tcPr/>
                </a:tc>
                <a:extLst>
                  <a:ext uri="{0D108BD9-81ED-4DB2-BD59-A6C34878D82A}">
                    <a16:rowId xmlns:a16="http://schemas.microsoft.com/office/drawing/2014/main" val="3044880343"/>
                  </a:ext>
                </a:extLst>
              </a:tr>
              <a:tr h="370840">
                <a:tc>
                  <a:txBody>
                    <a:bodyPr/>
                    <a:lstStyle/>
                    <a:p>
                      <a:pPr algn="ctr"/>
                      <a:r>
                        <a:rPr kumimoji="1" lang="en-US" altLang="ja-JP" dirty="0"/>
                        <a:t>103.68</a:t>
                      </a:r>
                      <a:endParaRPr kumimoji="1" lang="ja-JP" altLang="en-US" dirty="0"/>
                    </a:p>
                  </a:txBody>
                  <a:tcPr/>
                </a:tc>
                <a:tc>
                  <a:txBody>
                    <a:bodyPr/>
                    <a:lstStyle/>
                    <a:p>
                      <a:pPr algn="ctr"/>
                      <a:r>
                        <a:rPr kumimoji="1" lang="en-US" altLang="ja-JP" dirty="0"/>
                        <a:t>PAM4/QPSK</a:t>
                      </a:r>
                      <a:endParaRPr kumimoji="1" lang="ja-JP" altLang="en-US" dirty="0"/>
                    </a:p>
                  </a:txBody>
                  <a:tcPr/>
                </a:tc>
                <a:tc>
                  <a:txBody>
                    <a:bodyPr/>
                    <a:lstStyle/>
                    <a:p>
                      <a:pPr algn="ctr"/>
                      <a:r>
                        <a:rPr kumimoji="1" lang="en-US" altLang="ja-JP" dirty="0"/>
                        <a:t>207.36</a:t>
                      </a:r>
                      <a:endParaRPr kumimoji="1" lang="ja-JP" altLang="en-US" dirty="0"/>
                    </a:p>
                  </a:txBody>
                  <a:tcPr/>
                </a:tc>
                <a:extLst>
                  <a:ext uri="{0D108BD9-81ED-4DB2-BD59-A6C34878D82A}">
                    <a16:rowId xmlns:a16="http://schemas.microsoft.com/office/drawing/2014/main" val="763469361"/>
                  </a:ext>
                </a:extLst>
              </a:tr>
            </a:tbl>
          </a:graphicData>
        </a:graphic>
      </p:graphicFrame>
      <p:sp>
        <p:nvSpPr>
          <p:cNvPr id="6" name="スライド番号プレースホルダー 5">
            <a:extLst>
              <a:ext uri="{FF2B5EF4-FFF2-40B4-BE49-F238E27FC236}">
                <a16:creationId xmlns:a16="http://schemas.microsoft.com/office/drawing/2014/main" id="{3CFA3F3F-FF8A-49F8-A881-1CC75AB3D56B}"/>
              </a:ext>
            </a:extLst>
          </p:cNvPr>
          <p:cNvSpPr>
            <a:spLocks noGrp="1"/>
          </p:cNvSpPr>
          <p:nvPr>
            <p:ph type="sldNum" sz="quarter" idx="12"/>
          </p:nvPr>
        </p:nvSpPr>
        <p:spPr/>
        <p:txBody>
          <a:bodyPr/>
          <a:lstStyle/>
          <a:p>
            <a:r>
              <a:rPr lang="en-US"/>
              <a:t>Slide </a:t>
            </a:r>
            <a:fld id="{D8E7F6C2-DF2F-4116-8D71-DCDEFB590920}" type="slidenum">
              <a:rPr lang="en-US" smtClean="0"/>
              <a:pPr/>
              <a:t>9</a:t>
            </a:fld>
            <a:endParaRPr lang="en-US"/>
          </a:p>
        </p:txBody>
      </p:sp>
      <p:sp>
        <p:nvSpPr>
          <p:cNvPr id="8" name="テキスト ボックス 7">
            <a:extLst>
              <a:ext uri="{FF2B5EF4-FFF2-40B4-BE49-F238E27FC236}">
                <a16:creationId xmlns:a16="http://schemas.microsoft.com/office/drawing/2014/main" id="{F6DB9212-7FD9-479A-AEEF-3B5697854C98}"/>
              </a:ext>
            </a:extLst>
          </p:cNvPr>
          <p:cNvSpPr txBox="1"/>
          <p:nvPr/>
        </p:nvSpPr>
        <p:spPr>
          <a:xfrm>
            <a:off x="685800" y="5074920"/>
            <a:ext cx="7772400" cy="1077218"/>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sz="1600" dirty="0"/>
              <a:t>Coding rate (1/2, 3/4, …) will be discussed later.</a:t>
            </a:r>
          </a:p>
          <a:p>
            <a:pPr marL="285750" indent="-285750">
              <a:buFont typeface="Arial" panose="020B0604020202020204" pitchFamily="34" charset="0"/>
              <a:buChar char="•"/>
            </a:pPr>
            <a:r>
              <a:rPr kumimoji="1" lang="en-US" altLang="ja-JP" sz="1600" dirty="0"/>
              <a:t>ASK-based modulation (OOK, PAM4) is considered for the implementation of IEE802.3-based Ethernet format.</a:t>
            </a:r>
          </a:p>
          <a:p>
            <a:pPr marL="285750" indent="-285750">
              <a:buFont typeface="Arial" panose="020B0604020202020204" pitchFamily="34" charset="0"/>
              <a:buChar char="•"/>
            </a:pPr>
            <a:endParaRPr kumimoji="1" lang="en-US" altLang="ja-JP" sz="1600" dirty="0"/>
          </a:p>
        </p:txBody>
      </p:sp>
      <p:sp>
        <p:nvSpPr>
          <p:cNvPr id="9" name="Datumsplatzhalter 1">
            <a:extLst>
              <a:ext uri="{FF2B5EF4-FFF2-40B4-BE49-F238E27FC236}">
                <a16:creationId xmlns:a16="http://schemas.microsoft.com/office/drawing/2014/main" id="{65EFE908-9F31-4C8A-907D-8831A74E18EA}"/>
              </a:ext>
            </a:extLst>
          </p:cNvPr>
          <p:cNvSpPr>
            <a:spLocks noGrp="1"/>
          </p:cNvSpPr>
          <p:nvPr>
            <p:ph type="dt" sz="half" idx="10"/>
          </p:nvPr>
        </p:nvSpPr>
        <p:spPr>
          <a:xfrm>
            <a:off x="604044" y="378281"/>
            <a:ext cx="1600200" cy="215444"/>
          </a:xfrm>
        </p:spPr>
        <p:txBody>
          <a:bodyPr/>
          <a:lstStyle/>
          <a:p>
            <a:r>
              <a:rPr lang="en-US" dirty="0"/>
              <a:t>March 2022</a:t>
            </a:r>
          </a:p>
        </p:txBody>
      </p:sp>
      <p:sp>
        <p:nvSpPr>
          <p:cNvPr id="10" name="Fußzeilenplatzhalter 2">
            <a:extLst>
              <a:ext uri="{FF2B5EF4-FFF2-40B4-BE49-F238E27FC236}">
                <a16:creationId xmlns:a16="http://schemas.microsoft.com/office/drawing/2014/main" id="{0757D551-0DBF-456D-B2B8-2F4FBCBF01B1}"/>
              </a:ext>
            </a:extLst>
          </p:cNvPr>
          <p:cNvSpPr>
            <a:spLocks noGrp="1"/>
          </p:cNvSpPr>
          <p:nvPr>
            <p:ph type="ftr" sz="quarter" idx="11"/>
          </p:nvPr>
        </p:nvSpPr>
        <p:spPr>
          <a:xfrm>
            <a:off x="5486400" y="6475413"/>
            <a:ext cx="3124200" cy="184666"/>
          </a:xfrm>
        </p:spPr>
        <p:txBody>
          <a:bodyPr/>
          <a:lstStyle/>
          <a:p>
            <a:r>
              <a:rPr lang="en-US" dirty="0"/>
              <a:t>Atsushi KANNO, NICT, Japan</a:t>
            </a:r>
          </a:p>
        </p:txBody>
      </p:sp>
    </p:spTree>
    <p:extLst>
      <p:ext uri="{BB962C8B-B14F-4D97-AF65-F5344CB8AC3E}">
        <p14:creationId xmlns:p14="http://schemas.microsoft.com/office/powerpoint/2010/main" val="3430503113"/>
      </p:ext>
    </p:extLst>
  </p:cSld>
  <p:clrMapOvr>
    <a:masterClrMapping/>
  </p:clrMapOvr>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157</TotalTime>
  <Words>970</Words>
  <Application>Microsoft Office PowerPoint</Application>
  <PresentationFormat>画面に合わせる (4:3)</PresentationFormat>
  <Paragraphs>282</Paragraphs>
  <Slides>10</Slides>
  <Notes>1</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10</vt:i4>
      </vt:variant>
    </vt:vector>
  </HeadingPairs>
  <TitlesOfParts>
    <vt:vector size="16" baseType="lpstr">
      <vt:lpstr>HGPｺﾞｼｯｸE</vt:lpstr>
      <vt:lpstr>メイリオ</vt:lpstr>
      <vt:lpstr>Arial</vt:lpstr>
      <vt:lpstr>Times New Roman</vt:lpstr>
      <vt:lpstr>IEEE-P802_15</vt:lpstr>
      <vt:lpstr>Visio</vt:lpstr>
      <vt:lpstr>PowerPoint プレゼンテーション</vt:lpstr>
      <vt:lpstr>Draft channel plan of 500-GHz fixed wireless access</vt:lpstr>
      <vt:lpstr>Introduction</vt:lpstr>
      <vt:lpstr>Application use case</vt:lpstr>
      <vt:lpstr>Possible block diagram</vt:lpstr>
      <vt:lpstr>Example link budget of 500-GHz FWS</vt:lpstr>
      <vt:lpstr>Draft bandwidth plan</vt:lpstr>
      <vt:lpstr>Draft channel plan</vt:lpstr>
      <vt:lpstr>Possible modulation formats</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菅野 敦史</cp:lastModifiedBy>
  <cp:revision>222</cp:revision>
  <cp:lastPrinted>1998-02-10T13:28:06Z</cp:lastPrinted>
  <dcterms:created xsi:type="dcterms:W3CDTF">2012-11-14T22:04:21Z</dcterms:created>
  <dcterms:modified xsi:type="dcterms:W3CDTF">2022-02-21T06:46:15Z</dcterms:modified>
</cp:coreProperties>
</file>