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1"/>
  </p:notesMasterIdLst>
  <p:sldIdLst>
    <p:sldId id="287" r:id="rId2"/>
    <p:sldId id="294" r:id="rId3"/>
    <p:sldId id="289" r:id="rId4"/>
    <p:sldId id="2377" r:id="rId5"/>
    <p:sldId id="291" r:id="rId6"/>
    <p:sldId id="2378" r:id="rId7"/>
    <p:sldId id="2374" r:id="rId8"/>
    <p:sldId id="2370" r:id="rId9"/>
    <p:sldId id="292" r:id="rId10"/>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46" autoAdjust="0"/>
  </p:normalViewPr>
  <p:slideViewPr>
    <p:cSldViewPr>
      <p:cViewPr varScale="1">
        <p:scale>
          <a:sx n="82" d="100"/>
          <a:sy n="82" d="100"/>
        </p:scale>
        <p:origin x="1454"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2E304BE4-42A7-4314-86FF-4E6FFB788120}"/>
              </a:ext>
            </a:extLst>
          </p:cNvPr>
          <p:cNvSpPr>
            <a:spLocks noGrp="1" noChangeArrowheads="1"/>
          </p:cNvSpPr>
          <p:nvPr>
            <p:ph type="sldNum" idx="10"/>
          </p:nvPr>
        </p:nvSpPr>
        <p:spPr>
          <a:ln/>
        </p:spPr>
        <p:txBody>
          <a:bodyPr/>
          <a:lstStyle>
            <a:lvl1pPr>
              <a:defRPr/>
            </a:lvl1pPr>
          </a:lstStyle>
          <a:p>
            <a:pPr>
              <a:defRPr/>
            </a:pPr>
            <a:r>
              <a:rPr lang="en-US" altLang="en-US"/>
              <a:t>Slide </a:t>
            </a:r>
            <a:fld id="{D9D1A179-F821-4A8D-A04A-165EC1E138A3}" type="slidenum">
              <a:rPr lang="en-US" altLang="en-US" smtClean="0"/>
              <a:pPr>
                <a:defRPr/>
              </a:pPr>
              <a:t>‹#›</a:t>
            </a:fld>
            <a:endParaRPr lang="en-US" altLang="en-US"/>
          </a:p>
        </p:txBody>
      </p:sp>
    </p:spTree>
    <p:extLst>
      <p:ext uri="{BB962C8B-B14F-4D97-AF65-F5344CB8AC3E}">
        <p14:creationId xmlns:p14="http://schemas.microsoft.com/office/powerpoint/2010/main" val="364257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D30657B6-4C92-4205-A34F-41E5965BB2D9}"/>
              </a:ext>
            </a:extLst>
          </p:cNvPr>
          <p:cNvSpPr>
            <a:spLocks noGrp="1" noChangeArrowheads="1"/>
          </p:cNvSpPr>
          <p:nvPr>
            <p:ph type="sldNum" idx="10"/>
          </p:nvPr>
        </p:nvSpPr>
        <p:spPr>
          <a:ln/>
        </p:spPr>
        <p:txBody>
          <a:bodyPr/>
          <a:lstStyle>
            <a:lvl1pPr>
              <a:defRPr/>
            </a:lvl1pPr>
          </a:lstStyle>
          <a:p>
            <a:pPr>
              <a:defRPr/>
            </a:pPr>
            <a:r>
              <a:rPr lang="en-US" altLang="en-US"/>
              <a:t>Slide </a:t>
            </a:r>
            <a:fld id="{A2F296E4-C80C-4616-AB4D-1E9490E26D1E}" type="slidenum">
              <a:rPr lang="en-US" altLang="en-US" smtClean="0"/>
              <a:pPr>
                <a:defRPr/>
              </a:pPr>
              <a:t>‹#›</a:t>
            </a:fld>
            <a:endParaRPr lang="en-US" altLang="en-US"/>
          </a:p>
        </p:txBody>
      </p:sp>
    </p:spTree>
    <p:extLst>
      <p:ext uri="{BB962C8B-B14F-4D97-AF65-F5344CB8AC3E}">
        <p14:creationId xmlns:p14="http://schemas.microsoft.com/office/powerpoint/2010/main" val="287953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2EA9C053-BCCF-4245-BD7E-160D55CFD636}"/>
              </a:ext>
            </a:extLst>
          </p:cNvPr>
          <p:cNvSpPr>
            <a:spLocks noGrp="1" noChangeArrowheads="1"/>
          </p:cNvSpPr>
          <p:nvPr>
            <p:ph type="sldNum" idx="10"/>
          </p:nvPr>
        </p:nvSpPr>
        <p:spPr>
          <a:ln/>
        </p:spPr>
        <p:txBody>
          <a:bodyPr/>
          <a:lstStyle>
            <a:lvl1pPr>
              <a:defRPr/>
            </a:lvl1pPr>
          </a:lstStyle>
          <a:p>
            <a:pPr>
              <a:defRPr/>
            </a:pPr>
            <a:r>
              <a:rPr lang="en-US" altLang="en-US"/>
              <a:t>Slide </a:t>
            </a:r>
            <a:fld id="{44E57BA6-73D9-46BC-9601-C5871ADE566B}" type="slidenum">
              <a:rPr lang="en-US" altLang="en-US" smtClean="0"/>
              <a:pPr>
                <a:defRPr/>
              </a:pPr>
              <a:t>‹#›</a:t>
            </a:fld>
            <a:endParaRPr lang="en-US" altLang="en-US"/>
          </a:p>
        </p:txBody>
      </p:sp>
    </p:spTree>
    <p:extLst>
      <p:ext uri="{BB962C8B-B14F-4D97-AF65-F5344CB8AC3E}">
        <p14:creationId xmlns:p14="http://schemas.microsoft.com/office/powerpoint/2010/main" val="120256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F52B0C1B-AA54-481B-B49F-81D333E3C5F8}"/>
              </a:ext>
            </a:extLst>
          </p:cNvPr>
          <p:cNvSpPr>
            <a:spLocks noGrp="1" noChangeArrowheads="1"/>
          </p:cNvSpPr>
          <p:nvPr>
            <p:ph type="sldNum" idx="10"/>
          </p:nvPr>
        </p:nvSpPr>
        <p:spPr>
          <a:ln/>
        </p:spPr>
        <p:txBody>
          <a:bodyPr/>
          <a:lstStyle>
            <a:lvl1pPr>
              <a:defRPr/>
            </a:lvl1pPr>
          </a:lstStyle>
          <a:p>
            <a:pPr>
              <a:defRPr/>
            </a:pPr>
            <a:r>
              <a:rPr lang="en-US" altLang="en-US"/>
              <a:t>Slide </a:t>
            </a:r>
            <a:fld id="{B9204739-805A-439F-9ECC-6C617845C270}" type="slidenum">
              <a:rPr lang="en-US" altLang="en-US" smtClean="0"/>
              <a:pPr>
                <a:defRPr/>
              </a:pPr>
              <a:t>‹#›</a:t>
            </a:fld>
            <a:endParaRPr lang="en-US" altLang="en-US"/>
          </a:p>
        </p:txBody>
      </p:sp>
    </p:spTree>
    <p:extLst>
      <p:ext uri="{BB962C8B-B14F-4D97-AF65-F5344CB8AC3E}">
        <p14:creationId xmlns:p14="http://schemas.microsoft.com/office/powerpoint/2010/main" val="138771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572000" y="412750"/>
            <a:ext cx="3962400" cy="184150"/>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15-22-0100-00-wng0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January 2022</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697929" y="685800"/>
            <a:ext cx="7827962"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83568" y="1371600"/>
            <a:ext cx="7827962"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 id="2147483739" r:id="rId8"/>
    <p:sldLayoutId id="2147483740" r:id="rId9"/>
    <p:sldLayoutId id="2147483741" r:id="rId10"/>
    <p:sldLayoutId id="2147483742"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mentor.ieee.org/802.15/dcn/22/15-22-0054-01-wng0-january-wng-meeting-slides.ppt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323528" y="762000"/>
            <a:ext cx="8568952"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8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Wireless Next Generation Closing Report</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26 January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 Standing Committee</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Closing Report for the January 2022 WNG meeting</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Report on the WNG meeting and for other purposes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30072B-69E3-4040-BB84-6C8397A65041}"/>
              </a:ext>
            </a:extLst>
          </p:cNvPr>
          <p:cNvSpPr>
            <a:spLocks noGrp="1"/>
          </p:cNvSpPr>
          <p:nvPr>
            <p:ph type="sldNum" idx="10"/>
          </p:nvPr>
        </p:nvSpPr>
        <p:spPr/>
        <p:txBody>
          <a:bodyPr/>
          <a:lstStyle/>
          <a:p>
            <a:pPr>
              <a:defRPr/>
            </a:pPr>
            <a:r>
              <a:rPr lang="en-US" altLang="en-US" dirty="0"/>
              <a:t>Slide</a:t>
            </a:r>
            <a:fld id="{B223389C-7FC9-4CDC-9216-560B2E2AA30A}" type="slidenum">
              <a:rPr lang="en-US" altLang="en-US" smtClean="0"/>
              <a:pPr>
                <a:defRPr/>
              </a:pPr>
              <a:t>2</a:t>
            </a:fld>
            <a:endParaRPr lang="en-US" altLang="en-US" dirty="0"/>
          </a:p>
        </p:txBody>
      </p:sp>
      <p:pic>
        <p:nvPicPr>
          <p:cNvPr id="3" name="Picture 4">
            <a:extLst>
              <a:ext uri="{FF2B5EF4-FFF2-40B4-BE49-F238E27FC236}">
                <a16:creationId xmlns:a16="http://schemas.microsoft.com/office/drawing/2014/main" id="{3429626F-69F1-444A-8227-790AB7D5D2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331594" y="-1227138"/>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A5487A7-AFD3-477B-98C7-8F904D723B77}"/>
              </a:ext>
            </a:extLst>
          </p:cNvPr>
          <p:cNvSpPr/>
          <p:nvPr/>
        </p:nvSpPr>
        <p:spPr bwMode="auto">
          <a:xfrm>
            <a:off x="1979712" y="2060848"/>
            <a:ext cx="5544616" cy="2736304"/>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2800" b="0" i="0" u="none" strike="noStrike" cap="none" normalizeH="0" baseline="0" dirty="0">
                <a:ln>
                  <a:noFill/>
                </a:ln>
                <a:solidFill>
                  <a:schemeClr val="bg1"/>
                </a:solidFill>
                <a:effectLst/>
                <a:latin typeface="Lucida Console" panose="020B0609040504020204" pitchFamily="49" charset="0"/>
                <a:ea typeface="ＭＳ Ｐゴシック" charset="0"/>
                <a:cs typeface="ＭＳ Ｐゴシック" charset="0"/>
              </a:rPr>
              <a:t>January 2022 </a:t>
            </a:r>
            <a:r>
              <a:rPr lang="en-US" sz="2800" dirty="0">
                <a:latin typeface="Lucida Console" panose="020B0609040504020204" pitchFamily="49" charset="0"/>
                <a:ea typeface="ＭＳ Ｐゴシック" charset="0"/>
                <a:cs typeface="ＭＳ Ｐゴシック" charset="0"/>
              </a:rPr>
              <a:t>Wireless Interim</a:t>
            </a:r>
            <a:endParaRPr kumimoji="0" lang="en-US" sz="2800" b="0" i="0" u="none" strike="noStrike" cap="none" normalizeH="0" baseline="0" dirty="0">
              <a:ln>
                <a:noFill/>
              </a:ln>
              <a:solidFill>
                <a:schemeClr val="bg1"/>
              </a:solidFill>
              <a:effectLst/>
              <a:latin typeface="Lucida Console" panose="020B0609040504020204" pitchFamily="49" charset="0"/>
              <a:ea typeface="ＭＳ Ｐゴシック" charset="0"/>
              <a:cs typeface="ＭＳ Ｐゴシック" charset="0"/>
            </a:endParaRPr>
          </a:p>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2800" dirty="0">
                <a:latin typeface="Lucida Console" panose="020B0609040504020204" pitchFamily="49" charset="0"/>
                <a:ea typeface="ＭＳ Ｐゴシック" charset="0"/>
                <a:cs typeface="ＭＳ Ｐゴシック" charset="0"/>
              </a:rPr>
              <a:t>Virtual Session</a:t>
            </a:r>
          </a:p>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lang="en-US" sz="2800" dirty="0">
              <a:latin typeface="Lucida Console" panose="020B0609040504020204" pitchFamily="49" charset="0"/>
              <a:ea typeface="ＭＳ Ｐゴシック" charset="0"/>
              <a:cs typeface="ＭＳ Ｐゴシック" charset="0"/>
            </a:endParaRPr>
          </a:p>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2800" b="1" dirty="0">
                <a:solidFill>
                  <a:schemeClr val="accent5">
                    <a:lumMod val="50000"/>
                  </a:schemeClr>
                </a:solidFill>
                <a:latin typeface="Lucida Console" panose="020B0609040504020204" pitchFamily="49" charset="0"/>
                <a:ea typeface="ＭＳ Ｐゴシック" charset="0"/>
                <a:cs typeface="ＭＳ Ｐゴシック" charset="0"/>
              </a:rPr>
              <a:t>Closing Report</a:t>
            </a:r>
          </a:p>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242880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11188" y="765175"/>
            <a:ext cx="7153275" cy="5789613"/>
          </a:xfrm>
        </p:spPr>
        <p:txBody>
          <a:bodyPr>
            <a:normAutofit/>
          </a:bodyPr>
          <a:lstStyle/>
          <a:p>
            <a:pPr marL="0" indent="0" algn="ctr">
              <a:defRPr/>
            </a:pPr>
            <a:r>
              <a:rPr lang="en-US" b="1" dirty="0"/>
              <a:t>Summary</a:t>
            </a:r>
          </a:p>
          <a:p>
            <a:pPr marL="0" indent="0" algn="ctr">
              <a:defRPr/>
            </a:pPr>
            <a:endParaRPr lang="en-US" dirty="0"/>
          </a:p>
          <a:p>
            <a:pPr marL="514350" indent="-514350">
              <a:buFont typeface="+mj-lt"/>
              <a:buAutoNum type="arabicPeriod"/>
              <a:defRPr/>
            </a:pPr>
            <a:r>
              <a:rPr lang="en-US" sz="2800" dirty="0"/>
              <a:t>TG 12 concepts and future  (Kinney)</a:t>
            </a:r>
          </a:p>
          <a:p>
            <a:pPr marL="514350" indent="-514350">
              <a:buFont typeface="+mj-lt"/>
              <a:buAutoNum type="arabicPeriod"/>
              <a:defRPr/>
            </a:pPr>
            <a:r>
              <a:rPr lang="en-US" sz="2800" dirty="0"/>
              <a:t>Collaboration with 802.1 report (Rolfe)</a:t>
            </a:r>
          </a:p>
          <a:p>
            <a:pPr marL="514350" indent="-514350">
              <a:buFont typeface="+mj-lt"/>
              <a:buAutoNum type="arabicPeriod"/>
              <a:defRPr/>
            </a:pPr>
            <a:r>
              <a:rPr lang="en-US" sz="2800" dirty="0"/>
              <a:t>Future planning</a:t>
            </a:r>
          </a:p>
          <a:p>
            <a:pPr marL="0" indent="0">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3</a:t>
            </a:fld>
            <a:endParaRPr lang="en-US" altLang="en-US">
              <a:solidFill>
                <a:schemeClr val="tx1"/>
              </a:solidFill>
            </a:endParaRPr>
          </a:p>
        </p:txBody>
      </p:sp>
      <p:pic>
        <p:nvPicPr>
          <p:cNvPr id="7172" name="Picture 4">
            <a:extLst>
              <a:ext uri="{FF2B5EF4-FFF2-40B4-BE49-F238E27FC236}">
                <a16:creationId xmlns:a16="http://schemas.microsoft.com/office/drawing/2014/main" id="{99A76B1B-0395-4D1B-8A43-4EC98E1DDE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11188" y="765175"/>
            <a:ext cx="7153275" cy="5789613"/>
          </a:xfrm>
        </p:spPr>
        <p:txBody>
          <a:bodyPr>
            <a:normAutofit/>
          </a:bodyPr>
          <a:lstStyle/>
          <a:p>
            <a:pPr marL="0" indent="0" algn="ctr">
              <a:defRPr/>
            </a:pPr>
            <a:r>
              <a:rPr lang="en-US" b="1" dirty="0"/>
              <a:t>Links</a:t>
            </a:r>
          </a:p>
          <a:p>
            <a:pPr marL="0" indent="0" algn="ctr">
              <a:defRPr/>
            </a:pPr>
            <a:endParaRPr lang="en-US" dirty="0"/>
          </a:p>
          <a:p>
            <a:pPr marL="514350" indent="-514350">
              <a:buFont typeface="+mj-lt"/>
              <a:buAutoNum type="arabicPeriod"/>
              <a:defRPr/>
            </a:pPr>
            <a:r>
              <a:rPr lang="en-US" sz="2800" dirty="0"/>
              <a:t>Meeting Slides: </a:t>
            </a:r>
            <a:r>
              <a:rPr lang="en-US" sz="2800" dirty="0">
                <a:hlinkClick r:id="rId2"/>
              </a:rPr>
              <a:t>https://mentor.ieee.org/802.15/dcn/22/15-22-0054-01-wng0-january-wng-meeting-slides.pptx</a:t>
            </a:r>
            <a:endParaRPr lang="en-US" sz="2800" dirty="0"/>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4</a:t>
            </a:fld>
            <a:endParaRPr lang="en-US" altLang="en-US">
              <a:solidFill>
                <a:schemeClr val="tx1"/>
              </a:solidFill>
            </a:endParaRPr>
          </a:p>
        </p:txBody>
      </p:sp>
      <p:pic>
        <p:nvPicPr>
          <p:cNvPr id="7172" name="Picture 4">
            <a:extLst>
              <a:ext uri="{FF2B5EF4-FFF2-40B4-BE49-F238E27FC236}">
                <a16:creationId xmlns:a16="http://schemas.microsoft.com/office/drawing/2014/main" id="{99A76B1B-0395-4D1B-8A43-4EC98E1DDE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7643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a:t>What do you propose the Working Group do next?</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5</a:t>
            </a:fld>
            <a:endParaRPr lang="en-US" altLang="en-US">
              <a:solidFill>
                <a:schemeClr val="tx1"/>
              </a:solidFill>
            </a:endParaRP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F9AB2-B126-42EF-9FC5-8F52BFC1A74A}"/>
              </a:ext>
            </a:extLst>
          </p:cNvPr>
          <p:cNvSpPr>
            <a:spLocks noGrp="1"/>
          </p:cNvSpPr>
          <p:nvPr>
            <p:ph type="title"/>
          </p:nvPr>
        </p:nvSpPr>
        <p:spPr/>
        <p:txBody>
          <a:bodyPr/>
          <a:lstStyle/>
          <a:p>
            <a:r>
              <a:rPr lang="en-US" dirty="0"/>
              <a:t>Concepts from TG12</a:t>
            </a:r>
          </a:p>
        </p:txBody>
      </p:sp>
      <p:sp>
        <p:nvSpPr>
          <p:cNvPr id="3" name="Content Placeholder 2">
            <a:extLst>
              <a:ext uri="{FF2B5EF4-FFF2-40B4-BE49-F238E27FC236}">
                <a16:creationId xmlns:a16="http://schemas.microsoft.com/office/drawing/2014/main" id="{25C4B645-7189-47C8-B4C6-F1D2F4106F81}"/>
              </a:ext>
            </a:extLst>
          </p:cNvPr>
          <p:cNvSpPr>
            <a:spLocks noGrp="1"/>
          </p:cNvSpPr>
          <p:nvPr>
            <p:ph idx="1"/>
          </p:nvPr>
        </p:nvSpPr>
        <p:spPr>
          <a:xfrm>
            <a:off x="683568" y="1844824"/>
            <a:ext cx="7827962" cy="4395639"/>
          </a:xfrm>
        </p:spPr>
        <p:txBody>
          <a:bodyPr/>
          <a:lstStyle/>
          <a:p>
            <a:pPr marL="457200" indent="-457200">
              <a:buFont typeface="Arial" panose="020B0604020202020204" pitchFamily="34" charset="0"/>
              <a:buChar char="•"/>
            </a:pPr>
            <a:r>
              <a:rPr lang="en-US" dirty="0"/>
              <a:t>Consider the work done and apply the parts that are relevant today</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Consider as part of </a:t>
            </a:r>
            <a:r>
              <a:rPr lang="en-US"/>
              <a:t>the collaboration with 802.1</a:t>
            </a:r>
            <a:endParaRPr lang="en-US" dirty="0"/>
          </a:p>
        </p:txBody>
      </p:sp>
      <p:sp>
        <p:nvSpPr>
          <p:cNvPr id="4" name="Slide Number Placeholder 3">
            <a:extLst>
              <a:ext uri="{FF2B5EF4-FFF2-40B4-BE49-F238E27FC236}">
                <a16:creationId xmlns:a16="http://schemas.microsoft.com/office/drawing/2014/main" id="{CB086CC2-77FC-4D17-BC92-193E0C525166}"/>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6</a:t>
            </a:fld>
            <a:endParaRPr lang="en-US" altLang="en-US"/>
          </a:p>
        </p:txBody>
      </p:sp>
    </p:spTree>
    <p:extLst>
      <p:ext uri="{BB962C8B-B14F-4D97-AF65-F5344CB8AC3E}">
        <p14:creationId xmlns:p14="http://schemas.microsoft.com/office/powerpoint/2010/main" val="463596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Summary Questions</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8280920" cy="4575547"/>
          </a:xfrm>
        </p:spPr>
        <p:txBody>
          <a:bodyPr>
            <a:normAutofit fontScale="85000" lnSpcReduction="10000"/>
          </a:bodyPr>
          <a:lstStyle/>
          <a:p>
            <a:pPr marL="0" indent="0">
              <a:spcBef>
                <a:spcPts val="1200"/>
              </a:spcBef>
              <a:spcAft>
                <a:spcPts val="1200"/>
              </a:spcAft>
              <a:tabLst>
                <a:tab pos="457200" algn="l"/>
              </a:tabLst>
            </a:pPr>
            <a:r>
              <a:rPr lang="en-US" sz="2400" dirty="0">
                <a:solidFill>
                  <a:schemeClr val="tx1"/>
                </a:solidFill>
              </a:rPr>
              <a:t>What should WG15 members do with this information?</a:t>
            </a:r>
          </a:p>
          <a:p>
            <a:pPr>
              <a:spcBef>
                <a:spcPts val="1200"/>
              </a:spcBef>
              <a:spcAft>
                <a:spcPts val="1200"/>
              </a:spcAft>
              <a:buFont typeface="Wingdings" panose="05000000000000000000" pitchFamily="2" charset="2"/>
              <a:buChar char="v"/>
              <a:tabLst>
                <a:tab pos="457200" algn="l"/>
              </a:tabLst>
            </a:pPr>
            <a:r>
              <a:rPr lang="en-US" sz="2400" dirty="0">
                <a:solidFill>
                  <a:schemeClr val="tx1"/>
                </a:solidFill>
              </a:rPr>
              <a:t>Consider the following questions and bring your thoughts to the joint 802.15/802.1 Effort</a:t>
            </a:r>
          </a:p>
          <a:p>
            <a:pPr>
              <a:spcBef>
                <a:spcPts val="1200"/>
              </a:spcBef>
              <a:spcAft>
                <a:spcPts val="1200"/>
              </a:spcAft>
              <a:buFont typeface="Wingdings" panose="05000000000000000000" pitchFamily="2" charset="2"/>
              <a:buChar char="v"/>
              <a:tabLst>
                <a:tab pos="457200" algn="l"/>
              </a:tabLst>
            </a:pPr>
            <a:r>
              <a:rPr lang="en-US" sz="2400" dirty="0">
                <a:solidFill>
                  <a:schemeClr val="tx1"/>
                </a:solidFill>
              </a:rPr>
              <a:t>We have the experts on 802.15 standards and how they are used in the real world</a:t>
            </a:r>
          </a:p>
          <a:p>
            <a:pPr marL="0" indent="0">
              <a:spcBef>
                <a:spcPts val="1200"/>
              </a:spcBef>
              <a:spcAft>
                <a:spcPts val="1200"/>
              </a:spcAft>
              <a:tabLst>
                <a:tab pos="457200" algn="l"/>
              </a:tabLst>
            </a:pPr>
            <a:r>
              <a:rPr lang="en-US" sz="2400" b="1" dirty="0">
                <a:solidFill>
                  <a:schemeClr val="tx1"/>
                </a:solidFill>
              </a:rPr>
              <a:t>The key questions:</a:t>
            </a:r>
          </a:p>
          <a:p>
            <a:pPr marL="290513">
              <a:spcBef>
                <a:spcPts val="1200"/>
              </a:spcBef>
              <a:spcAft>
                <a:spcPts val="1200"/>
              </a:spcAft>
              <a:buFont typeface="Wingdings" panose="05000000000000000000" pitchFamily="2" charset="2"/>
              <a:buChar char="v"/>
              <a:tabLst>
                <a:tab pos="457200" algn="l"/>
              </a:tabLst>
            </a:pPr>
            <a:r>
              <a:rPr lang="en-US" sz="2400" b="1" dirty="0">
                <a:solidFill>
                  <a:schemeClr val="tx1"/>
                </a:solidFill>
              </a:rPr>
              <a:t>What features make sense for 802.15 family of wireless media?</a:t>
            </a:r>
          </a:p>
          <a:p>
            <a:pPr marL="290513">
              <a:spcBef>
                <a:spcPts val="1200"/>
              </a:spcBef>
              <a:spcAft>
                <a:spcPts val="1200"/>
              </a:spcAft>
              <a:buFont typeface="Wingdings" panose="05000000000000000000" pitchFamily="2" charset="2"/>
              <a:buChar char="v"/>
              <a:tabLst>
                <a:tab pos="457200" algn="l"/>
              </a:tabLst>
            </a:pPr>
            <a:r>
              <a:rPr lang="en-US" sz="2400" b="1" dirty="0">
                <a:solidFill>
                  <a:schemeClr val="tx1"/>
                </a:solidFill>
              </a:rPr>
              <a:t>What are the barriers to using 802.1 features?</a:t>
            </a:r>
          </a:p>
          <a:p>
            <a:pPr marL="290513">
              <a:spcBef>
                <a:spcPts val="1200"/>
              </a:spcBef>
              <a:spcAft>
                <a:spcPts val="1200"/>
              </a:spcAft>
              <a:buFont typeface="Wingdings" panose="05000000000000000000" pitchFamily="2" charset="2"/>
              <a:buChar char="v"/>
              <a:tabLst>
                <a:tab pos="457200" algn="l"/>
              </a:tabLst>
            </a:pPr>
            <a:r>
              <a:rPr lang="en-US" sz="2400" b="1" dirty="0">
                <a:solidFill>
                  <a:schemeClr val="tx1"/>
                </a:solidFill>
              </a:rPr>
              <a:t>What are considered “essential to be called 802.1 compliant”?</a:t>
            </a:r>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7</a:t>
            </a:fld>
            <a:endParaRPr lang="en-US" altLang="en-US" dirty="0">
              <a:solidFill>
                <a:schemeClr val="tx1"/>
              </a:solidFill>
            </a:endParaRPr>
          </a:p>
        </p:txBody>
      </p:sp>
    </p:spTree>
    <p:extLst>
      <p:ext uri="{BB962C8B-B14F-4D97-AF65-F5344CB8AC3E}">
        <p14:creationId xmlns:p14="http://schemas.microsoft.com/office/powerpoint/2010/main" val="2710041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BFFBE-EE02-4CAF-9F8C-1B17C543277D}"/>
              </a:ext>
            </a:extLst>
          </p:cNvPr>
          <p:cNvSpPr>
            <a:spLocks noGrp="1"/>
          </p:cNvSpPr>
          <p:nvPr>
            <p:ph type="title"/>
          </p:nvPr>
        </p:nvSpPr>
        <p:spPr/>
        <p:txBody>
          <a:bodyPr/>
          <a:lstStyle/>
          <a:p>
            <a:r>
              <a:rPr lang="en-US" dirty="0"/>
              <a:t>Future Planning</a:t>
            </a:r>
          </a:p>
        </p:txBody>
      </p:sp>
      <p:sp>
        <p:nvSpPr>
          <p:cNvPr id="3" name="Content Placeholder 2">
            <a:extLst>
              <a:ext uri="{FF2B5EF4-FFF2-40B4-BE49-F238E27FC236}">
                <a16:creationId xmlns:a16="http://schemas.microsoft.com/office/drawing/2014/main" id="{A157D02B-37D1-4EB0-AEB8-8061992091E5}"/>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IEEE 802 Tech Talks</a:t>
            </a:r>
          </a:p>
          <a:p>
            <a:pPr marL="857250" lvl="1" indent="-457200">
              <a:buFont typeface="Arial" panose="020B0604020202020204" pitchFamily="34" charset="0"/>
              <a:buChar char="•"/>
            </a:pPr>
            <a:r>
              <a:rPr lang="en-US" dirty="0"/>
              <a:t>Consider topics for future tech talks to showcase specific work</a:t>
            </a:r>
          </a:p>
          <a:p>
            <a:pPr marL="857250" lvl="1" indent="-457200">
              <a:buFont typeface="Arial" panose="020B0604020202020204" pitchFamily="34" charset="0"/>
              <a:buChar char="•"/>
            </a:pPr>
            <a:r>
              <a:rPr lang="en-US" dirty="0"/>
              <a:t>Bring ideas to WNG </a:t>
            </a:r>
          </a:p>
        </p:txBody>
      </p:sp>
      <p:sp>
        <p:nvSpPr>
          <p:cNvPr id="4" name="Slide Number Placeholder 3">
            <a:extLst>
              <a:ext uri="{FF2B5EF4-FFF2-40B4-BE49-F238E27FC236}">
                <a16:creationId xmlns:a16="http://schemas.microsoft.com/office/drawing/2014/main" id="{4461093B-E3BC-4525-B863-D88D47D6EBF5}"/>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8</a:t>
            </a:fld>
            <a:endParaRPr lang="en-US" altLang="en-US"/>
          </a:p>
        </p:txBody>
      </p:sp>
    </p:spTree>
    <p:extLst>
      <p:ext uri="{BB962C8B-B14F-4D97-AF65-F5344CB8AC3E}">
        <p14:creationId xmlns:p14="http://schemas.microsoft.com/office/powerpoint/2010/main" val="3055541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E826-D8CF-4E67-95C7-CF03D66C8399}"/>
              </a:ext>
            </a:extLst>
          </p:cNvPr>
          <p:cNvSpPr>
            <a:spLocks noGrp="1"/>
          </p:cNvSpPr>
          <p:nvPr>
            <p:ph type="title"/>
          </p:nvPr>
        </p:nvSpPr>
        <p:spPr>
          <a:xfrm>
            <a:off x="762000" y="685800"/>
            <a:ext cx="7764463" cy="1663080"/>
          </a:xfrm>
        </p:spPr>
        <p:txBody>
          <a:bodyPr/>
          <a:lstStyle/>
          <a:p>
            <a:r>
              <a:rPr lang="en-US" dirty="0"/>
              <a:t>Thanks!</a:t>
            </a:r>
          </a:p>
        </p:txBody>
      </p:sp>
      <p:sp>
        <p:nvSpPr>
          <p:cNvPr id="3" name="Content Placeholder 2">
            <a:extLst>
              <a:ext uri="{FF2B5EF4-FFF2-40B4-BE49-F238E27FC236}">
                <a16:creationId xmlns:a16="http://schemas.microsoft.com/office/drawing/2014/main" id="{2FC8F5AB-F26E-4B44-BD40-B52F18C600AE}"/>
              </a:ext>
            </a:extLst>
          </p:cNvPr>
          <p:cNvSpPr>
            <a:spLocks noGrp="1"/>
          </p:cNvSpPr>
          <p:nvPr>
            <p:ph idx="1"/>
          </p:nvPr>
        </p:nvSpPr>
        <p:spPr/>
        <p:txBody>
          <a:bodyPr/>
          <a:lstStyle/>
          <a:p>
            <a:br>
              <a:rPr lang="en-US" dirty="0"/>
            </a:br>
            <a:endParaRPr lang="en-US" dirty="0"/>
          </a:p>
        </p:txBody>
      </p:sp>
      <p:sp>
        <p:nvSpPr>
          <p:cNvPr id="4" name="Slide Number Placeholder 3">
            <a:extLst>
              <a:ext uri="{FF2B5EF4-FFF2-40B4-BE49-F238E27FC236}">
                <a16:creationId xmlns:a16="http://schemas.microsoft.com/office/drawing/2014/main" id="{AECD7437-CBED-42EB-9F69-D31E6BF30A8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9</a:t>
            </a:fld>
            <a:endParaRPr lang="en-US" altLang="en-US"/>
          </a:p>
        </p:txBody>
      </p:sp>
      <p:pic>
        <p:nvPicPr>
          <p:cNvPr id="9" name="Picture 8" descr="Something shinny to look at&#10;">
            <a:extLst>
              <a:ext uri="{FF2B5EF4-FFF2-40B4-BE49-F238E27FC236}">
                <a16:creationId xmlns:a16="http://schemas.microsoft.com/office/drawing/2014/main" id="{85FEEA46-6246-42B0-AF3A-F80A33C27734}"/>
              </a:ext>
            </a:extLst>
          </p:cNvPr>
          <p:cNvPicPr>
            <a:picLocks noChangeAspect="1"/>
          </p:cNvPicPr>
          <p:nvPr/>
        </p:nvPicPr>
        <p:blipFill>
          <a:blip r:embed="rId2"/>
          <a:stretch>
            <a:fillRect/>
          </a:stretch>
        </p:blipFill>
        <p:spPr>
          <a:xfrm>
            <a:off x="2134263" y="2420888"/>
            <a:ext cx="4875474" cy="3657600"/>
          </a:xfrm>
          <a:prstGeom prst="rect">
            <a:avLst/>
          </a:prstGeom>
        </p:spPr>
      </p:pic>
      <p:sp>
        <p:nvSpPr>
          <p:cNvPr id="10" name="TextBox 9">
            <a:extLst>
              <a:ext uri="{FF2B5EF4-FFF2-40B4-BE49-F238E27FC236}">
                <a16:creationId xmlns:a16="http://schemas.microsoft.com/office/drawing/2014/main" id="{3DAE2A70-4795-402D-9668-85AE2F73C3CE}"/>
              </a:ext>
            </a:extLst>
          </p:cNvPr>
          <p:cNvSpPr txBox="1"/>
          <p:nvPr/>
        </p:nvSpPr>
        <p:spPr>
          <a:xfrm>
            <a:off x="2134263" y="6093296"/>
            <a:ext cx="4875473" cy="246221"/>
          </a:xfrm>
          <a:prstGeom prst="rect">
            <a:avLst/>
          </a:prstGeom>
          <a:noFill/>
        </p:spPr>
        <p:txBody>
          <a:bodyPr wrap="square" rtlCol="0">
            <a:spAutoFit/>
          </a:bodyPr>
          <a:lstStyle/>
          <a:p>
            <a:pPr algn="ctr"/>
            <a:r>
              <a:rPr lang="en-US" sz="1000" i="1" dirty="0">
                <a:solidFill>
                  <a:schemeClr val="accent1">
                    <a:lumMod val="50000"/>
                  </a:schemeClr>
                </a:solidFill>
                <a:latin typeface="+mj-lt"/>
              </a:rPr>
              <a:t>Something Shiny to look at while mingling </a:t>
            </a:r>
          </a:p>
        </p:txBody>
      </p:sp>
    </p:spTree>
    <p:extLst>
      <p:ext uri="{BB962C8B-B14F-4D97-AF65-F5344CB8AC3E}">
        <p14:creationId xmlns:p14="http://schemas.microsoft.com/office/powerpoint/2010/main" val="59586612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9130</TotalTime>
  <Words>401</Words>
  <Application>Microsoft Office PowerPoint</Application>
  <PresentationFormat>On-screen Show (4:3)</PresentationFormat>
  <Paragraphs>59</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Lucida Console</vt:lpstr>
      <vt:lpstr>Times New Roman</vt:lpstr>
      <vt:lpstr>Wingdings</vt:lpstr>
      <vt:lpstr>Office Theme</vt:lpstr>
      <vt:lpstr>PowerPoint Presentation</vt:lpstr>
      <vt:lpstr>PowerPoint Presentation</vt:lpstr>
      <vt:lpstr>PowerPoint Presentation</vt:lpstr>
      <vt:lpstr>PowerPoint Presentation</vt:lpstr>
      <vt:lpstr>The usual question</vt:lpstr>
      <vt:lpstr>Concepts from TG12</vt:lpstr>
      <vt:lpstr>Summary Questions</vt:lpstr>
      <vt:lpstr>Future Planning</vt:lpstr>
      <vt:lpstr>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Phil Beecher</dc:creator>
  <cp:keywords/>
  <dc:description/>
  <cp:lastModifiedBy>Benjamin Rolfe</cp:lastModifiedBy>
  <cp:revision>82</cp:revision>
  <cp:lastPrinted>2000-03-07T00:55:37Z</cp:lastPrinted>
  <dcterms:created xsi:type="dcterms:W3CDTF">2016-01-17T22:48:36Z</dcterms:created>
  <dcterms:modified xsi:type="dcterms:W3CDTF">2022-01-26T14:52:21Z</dcterms:modified>
  <cp:category/>
</cp:coreProperties>
</file>