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2"/>
  </p:notesMasterIdLst>
  <p:sldIdLst>
    <p:sldId id="287" r:id="rId2"/>
    <p:sldId id="363" r:id="rId3"/>
    <p:sldId id="322" r:id="rId4"/>
    <p:sldId id="2385" r:id="rId5"/>
    <p:sldId id="361" r:id="rId6"/>
    <p:sldId id="2388" r:id="rId7"/>
    <p:sldId id="326" r:id="rId8"/>
    <p:sldId id="364" r:id="rId9"/>
    <p:sldId id="2391" r:id="rId10"/>
    <p:sldId id="2389" r:id="rId11"/>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646" autoAdjust="0"/>
  </p:normalViewPr>
  <p:slideViewPr>
    <p:cSldViewPr>
      <p:cViewPr varScale="1">
        <p:scale>
          <a:sx n="111" d="100"/>
          <a:sy n="111" d="100"/>
        </p:scale>
        <p:origin x="1590"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15-22-0097-00-04ab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 et al)</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mentor.ieee.org/802.15/dcn/22/15-22-0061-00-04ab-sensing-continued.pptx" TargetMode="External"/><Relationship Id="rId13" Type="http://schemas.openxmlformats.org/officeDocument/2006/relationships/hyperlink" Target="https://mentor.ieee.org/802.15/dcn/22/15-22-0076-00-04ab-proposal-for-extending-nb-uwb-for-secure-ranging.ppt" TargetMode="External"/><Relationship Id="rId18" Type="http://schemas.openxmlformats.org/officeDocument/2006/relationships/hyperlink" Target="https://mentor.ieee.org/802.15/dcn/22/15-22-0073-00-04ab-a-method-to-evaluate-the-quality-of-tof-measurement-for-ir-uwb.pptx" TargetMode="External"/><Relationship Id="rId3" Type="http://schemas.openxmlformats.org/officeDocument/2006/relationships/hyperlink" Target="https://mentor.ieee.org/802.15/dcn/22/15-22-0047-01-04ab-mac-layer-considerations-for-uwb-data-streaming.pdf" TargetMode="External"/><Relationship Id="rId7" Type="http://schemas.openxmlformats.org/officeDocument/2006/relationships/hyperlink" Target="https://mentor.ieee.org/802.15/dcn/22/15-22-0051-01-04ab-uwb-and-nb-link-budget-comparison.pptx" TargetMode="External"/><Relationship Id="rId12" Type="http://schemas.openxmlformats.org/officeDocument/2006/relationships/hyperlink" Target="https://mentor.ieee.org/802.15/dcn/22/15-22-0070-00-04ab-the-capacity-and-accuracy-optimization-for-dl-tdoa-of-uwb.pptx" TargetMode="External"/><Relationship Id="rId17" Type="http://schemas.openxmlformats.org/officeDocument/2006/relationships/hyperlink" Target="https://mentor.ieee.org/802.15/dcn/22/15-22-0072-00-04ab-integrity-protection-to-support-secure-ranging-in-ir-uwb.pptx" TargetMode="External"/><Relationship Id="rId2" Type="http://schemas.openxmlformats.org/officeDocument/2006/relationships/hyperlink" Target="https://mentor.ieee.org/802.15/dcn/21/15-21-0638-00-04ab-tg4ab-presentations-by-tgd-categories.xlsx" TargetMode="External"/><Relationship Id="rId16" Type="http://schemas.openxmlformats.org/officeDocument/2006/relationships/hyperlink" Target="https://mentor.ieee.org/802.15/dcn/22/15-22-0083-01-04ab-uwb-sensing-concepts.pptx" TargetMode="External"/><Relationship Id="rId1" Type="http://schemas.openxmlformats.org/officeDocument/2006/relationships/slideLayout" Target="../slideLayouts/slideLayout2.xml"/><Relationship Id="rId6" Type="http://schemas.openxmlformats.org/officeDocument/2006/relationships/hyperlink" Target="https://mentor.ieee.org/802.15/dcn/22/15-22-0050-00-04ab-channel-coding-considerations-for-802-15-4ab.pptx" TargetMode="External"/><Relationship Id="rId11" Type="http://schemas.openxmlformats.org/officeDocument/2006/relationships/hyperlink" Target="https://mentor.ieee.org/802.15/dcn/22/15-22-0064-00-04ab-potentials-of-narrowband-assisted-uwb.pptx" TargetMode="External"/><Relationship Id="rId5" Type="http://schemas.openxmlformats.org/officeDocument/2006/relationships/hyperlink" Target="https://mentor.ieee.org/802.15/dcn/22/15-22-0012-01-04ab-uwb-sensing-scenarios-for-802-15-4ab.pptx" TargetMode="External"/><Relationship Id="rId15" Type="http://schemas.openxmlformats.org/officeDocument/2006/relationships/hyperlink" Target="https://mentor.ieee.org/802.15/dcn/22/15-22-0077-00-04ab-tdma-scheme-enabling-industrial-dl-tdoa-and-ul-tdoa-scenarios.pdf" TargetMode="External"/><Relationship Id="rId10" Type="http://schemas.openxmlformats.org/officeDocument/2006/relationships/hyperlink" Target="https://mentor.ieee.org/802.15/dcn/22/15-22-0066-00-04ab-link-budget-analysis-and-cir-reporting-for-uwb-rf-sensing.pptx" TargetMode="External"/><Relationship Id="rId19" Type="http://schemas.openxmlformats.org/officeDocument/2006/relationships/hyperlink" Target="https://mentor.ieee.org/802.15/dcn/22/15-22-0080-00-04ab-nba-mms-uwb-mac-followup.pptx" TargetMode="External"/><Relationship Id="rId4" Type="http://schemas.openxmlformats.org/officeDocument/2006/relationships/hyperlink" Target="https://mentor.ieee.org/802.15/dcn/22/15-22-0040-04-04ab-waveform-design-for-uwb-sensing.pptx" TargetMode="External"/><Relationship Id="rId9" Type="http://schemas.openxmlformats.org/officeDocument/2006/relationships/hyperlink" Target="https://mentor.ieee.org/802.15/dcn/22/15-22-0065-00-04ab-pilot-nb-radio-for-assisting-uwb-channel-access.pptx" TargetMode="External"/><Relationship Id="rId14" Type="http://schemas.openxmlformats.org/officeDocument/2006/relationships/hyperlink" Target="https://mentor.ieee.org/802.15/dcn/22/15-22-0074-00-04ab-link-budget-analysis-for-nba-mms.ppt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2/15-22-0023-00-006a-dynamic-channel-and-environmental-modeling-scheme-for-bans-on-tg15-6a.pptx" TargetMode="External"/><Relationship Id="rId2" Type="http://schemas.openxmlformats.org/officeDocument/2006/relationships/hyperlink" Target="https://mentor.ieee.org/802.15/dcn/21/15-21-0596-00-0000-joint-6a-4ab-14-meeting-slides-plenary-nov-2021.pptx" TargetMode="External"/><Relationship Id="rId1" Type="http://schemas.openxmlformats.org/officeDocument/2006/relationships/slideLayout" Target="../slideLayouts/slideLayout2.xml"/><Relationship Id="rId6" Type="http://schemas.openxmlformats.org/officeDocument/2006/relationships/hyperlink" Target="https://mentor.ieee.org/802.15/dcn/22/15-22-0024-01-006a-mac-bridging-for-time-sensitive-networking-of-802-15-6a.pptx" TargetMode="External"/><Relationship Id="rId5" Type="http://schemas.openxmlformats.org/officeDocument/2006/relationships/hyperlink" Target="https://mentor.ieee.org/802.15/dcn/22/15-22-0038-01-04ab-snapshot-of-tg4ab-phy-topics-jan-2022.pptx" TargetMode="External"/><Relationship Id="rId4" Type="http://schemas.openxmlformats.org/officeDocument/2006/relationships/hyperlink" Target="https://mentor.ieee.org/802.15/dcn/22/15-22-0062-01-04ab-measurement-based-ban-channel-model-for-xr-applications-part-i.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51520" y="762000"/>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Task Group 15.4ab January Closing Report</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January 25,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UWB Next Generation for 802.15.4</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Task Group 15.4ab January Interim Session Closing Report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Report project progress to the working group</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title"/>
          </p:nvPr>
        </p:nvSpPr>
        <p:spPr>
          <a:xfrm>
            <a:off x="1691680" y="4221088"/>
            <a:ext cx="5760640" cy="804861"/>
          </a:xfrm>
        </p:spPr>
        <p:txBody>
          <a:bodyPr wrap="square" anchor="b">
            <a:noAutofit/>
          </a:bodyPr>
          <a:lstStyle/>
          <a:p>
            <a:pPr algn="ctr">
              <a:lnSpc>
                <a:spcPct val="90000"/>
              </a:lnSpc>
            </a:pPr>
            <a:r>
              <a:rPr lang="en-US" sz="2400" dirty="0"/>
              <a:t>Thanks!</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a:xfrm>
            <a:off x="4211638" y="6554788"/>
            <a:ext cx="655637" cy="239712"/>
          </a:xfrm>
        </p:spPr>
        <p:txBody>
          <a:bodyPr wrap="square" anchor="ctr">
            <a:normAutofit/>
          </a:bodyPr>
          <a:lstStyle/>
          <a:p>
            <a:pPr>
              <a:spcAft>
                <a:spcPts val="600"/>
              </a:spcAft>
              <a:defRPr/>
            </a:pPr>
            <a:r>
              <a:rPr lang="en-US" altLang="en-US"/>
              <a:t>Slid</a:t>
            </a:r>
            <a:fld id="{0F04E8E9-279B-42CA-B6E8-61A287E0027B}" type="slidenum">
              <a:rPr lang="en-US" altLang="en-US" smtClean="0"/>
              <a:pPr>
                <a:spcAft>
                  <a:spcPts val="600"/>
                </a:spcAft>
                <a:defRPr/>
              </a:pPr>
              <a:t>10</a:t>
            </a:fld>
            <a:endParaRPr lang="en-US" altLang="en-US"/>
          </a:p>
        </p:txBody>
      </p:sp>
      <p:pic>
        <p:nvPicPr>
          <p:cNvPr id="6" name="Picture 5" descr="A crowd of people at a concert&#10;&#10;Description automatically generated with low confidence">
            <a:extLst>
              <a:ext uri="{FF2B5EF4-FFF2-40B4-BE49-F238E27FC236}">
                <a16:creationId xmlns:a16="http://schemas.microsoft.com/office/drawing/2014/main" id="{9C33F728-97D8-4795-95B0-DA192E3B5C85}"/>
              </a:ext>
            </a:extLst>
          </p:cNvPr>
          <p:cNvPicPr>
            <a:picLocks noChangeAspect="1"/>
          </p:cNvPicPr>
          <p:nvPr/>
        </p:nvPicPr>
        <p:blipFill>
          <a:blip r:embed="rId2"/>
          <a:stretch>
            <a:fillRect/>
          </a:stretch>
        </p:blipFill>
        <p:spPr>
          <a:xfrm>
            <a:off x="3440630" y="1065939"/>
            <a:ext cx="2262739" cy="3017520"/>
          </a:xfrm>
          <a:prstGeom prst="rect">
            <a:avLst/>
          </a:prstGeom>
        </p:spPr>
      </p:pic>
    </p:spTree>
    <p:extLst>
      <p:ext uri="{BB962C8B-B14F-4D97-AF65-F5344CB8AC3E}">
        <p14:creationId xmlns:p14="http://schemas.microsoft.com/office/powerpoint/2010/main" val="147995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368897"/>
            <a:ext cx="7772400" cy="1470025"/>
          </a:xfrm>
        </p:spPr>
        <p:txBody>
          <a:bodyPr/>
          <a:lstStyle/>
          <a:p>
            <a:r>
              <a:rPr lang="en-US" dirty="0"/>
              <a:t>Task Group 15.4ab</a:t>
            </a:r>
            <a:br>
              <a:rPr lang="en-US" dirty="0"/>
            </a:br>
            <a:r>
              <a:rPr lang="en-US" sz="3600" dirty="0"/>
              <a:t>Next Generation UWB Amendment</a:t>
            </a:r>
            <a:br>
              <a:rPr lang="en-US" sz="3600" dirty="0"/>
            </a:br>
            <a:endParaRPr lang="en-US" sz="3600" dirty="0"/>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a:t>Slid</a:t>
            </a:r>
            <a:fld id="{0F04E8E9-279B-42CA-B6E8-61A287E0027B}" type="slidenum">
              <a:rPr lang="en-US" altLang="en-US" smtClean="0"/>
              <a:pPr>
                <a:defRPr/>
              </a:pPr>
              <a:t>2</a:t>
            </a:fld>
            <a:endParaRPr lang="en-US" altLang="en-US"/>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6" name="Subtitle 5">
            <a:extLst>
              <a:ext uri="{FF2B5EF4-FFF2-40B4-BE49-F238E27FC236}">
                <a16:creationId xmlns:a16="http://schemas.microsoft.com/office/drawing/2014/main" id="{C33FF824-0464-4E15-8097-3AC1C96450D9}"/>
              </a:ext>
            </a:extLst>
          </p:cNvPr>
          <p:cNvSpPr>
            <a:spLocks noGrp="1"/>
          </p:cNvSpPr>
          <p:nvPr>
            <p:ph type="subTitle" idx="1"/>
          </p:nvPr>
        </p:nvSpPr>
        <p:spPr/>
        <p:txBody>
          <a:bodyPr/>
          <a:lstStyle/>
          <a:p>
            <a:r>
              <a:rPr lang="en-US" sz="3200" dirty="0"/>
              <a:t>Closing Report</a:t>
            </a:r>
            <a:endParaRPr lang="en-US" dirty="0"/>
          </a:p>
        </p:txBody>
      </p:sp>
    </p:spTree>
    <p:extLst>
      <p:ext uri="{BB962C8B-B14F-4D97-AF65-F5344CB8AC3E}">
        <p14:creationId xmlns:p14="http://schemas.microsoft.com/office/powerpoint/2010/main" val="1245476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title"/>
          </p:nvPr>
        </p:nvSpPr>
        <p:spPr>
          <a:xfrm>
            <a:off x="1691680" y="4221088"/>
            <a:ext cx="5760640" cy="804861"/>
          </a:xfrm>
        </p:spPr>
        <p:txBody>
          <a:bodyPr wrap="square" anchor="b">
            <a:noAutofit/>
          </a:bodyPr>
          <a:lstStyle/>
          <a:p>
            <a:pPr algn="ctr">
              <a:lnSpc>
                <a:spcPct val="90000"/>
              </a:lnSpc>
            </a:pPr>
            <a:r>
              <a:rPr lang="en-US" sz="2400" dirty="0"/>
              <a:t>Task Group 15.4ab Virtual Interim January 2022</a:t>
            </a:r>
          </a:p>
        </p:txBody>
      </p:sp>
      <p:sp>
        <p:nvSpPr>
          <p:cNvPr id="4" name="Subtitle 3">
            <a:extLst>
              <a:ext uri="{FF2B5EF4-FFF2-40B4-BE49-F238E27FC236}">
                <a16:creationId xmlns:a16="http://schemas.microsoft.com/office/drawing/2014/main" id="{D457DDDA-2EC7-4A5E-95DB-E9907484AFBA}"/>
              </a:ext>
            </a:extLst>
          </p:cNvPr>
          <p:cNvSpPr>
            <a:spLocks noGrp="1"/>
          </p:cNvSpPr>
          <p:nvPr>
            <p:ph type="body" sz="half" idx="2"/>
          </p:nvPr>
        </p:nvSpPr>
        <p:spPr>
          <a:xfrm>
            <a:off x="1828800" y="5301208"/>
            <a:ext cx="5486400" cy="804862"/>
          </a:xfrm>
        </p:spPr>
        <p:txBody>
          <a:bodyPr wrap="square" anchor="t">
            <a:normAutofit/>
          </a:bodyPr>
          <a:lstStyle/>
          <a:p>
            <a:pPr algn="ctr"/>
            <a:r>
              <a:rPr lang="en-US" sz="1600" dirty="0"/>
              <a:t>January 18</a:t>
            </a:r>
            <a:r>
              <a:rPr lang="en-US" sz="1600" baseline="30000" dirty="0"/>
              <a:t>th</a:t>
            </a:r>
            <a:r>
              <a:rPr lang="en-US" sz="1600" dirty="0"/>
              <a:t> through January 26</a:t>
            </a:r>
            <a:r>
              <a:rPr lang="en-US" sz="1600" baseline="30000" dirty="0"/>
              <a:t>th</a:t>
            </a:r>
            <a:r>
              <a:rPr lang="en-US" sz="1600" dirty="0"/>
              <a:t> 2022</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a:xfrm>
            <a:off x="4211638" y="6554788"/>
            <a:ext cx="655637" cy="239712"/>
          </a:xfrm>
        </p:spPr>
        <p:txBody>
          <a:bodyPr wrap="square" anchor="ctr">
            <a:normAutofit/>
          </a:bodyPr>
          <a:lstStyle/>
          <a:p>
            <a:pPr>
              <a:spcAft>
                <a:spcPts val="600"/>
              </a:spcAft>
              <a:defRPr/>
            </a:pPr>
            <a:r>
              <a:rPr lang="en-US" altLang="en-US"/>
              <a:t>Slid</a:t>
            </a:r>
            <a:fld id="{0F04E8E9-279B-42CA-B6E8-61A287E0027B}" type="slidenum">
              <a:rPr lang="en-US" altLang="en-US" smtClean="0"/>
              <a:pPr>
                <a:spcAft>
                  <a:spcPts val="600"/>
                </a:spcAft>
                <a:defRPr/>
              </a:pPr>
              <a:t>3</a:t>
            </a:fld>
            <a:endParaRPr lang="en-US" altLang="en-US"/>
          </a:p>
        </p:txBody>
      </p:sp>
      <p:pic>
        <p:nvPicPr>
          <p:cNvPr id="6" name="Picture 5" descr="A crowd of people at a concert&#10;&#10;Description automatically generated with low confidence">
            <a:extLst>
              <a:ext uri="{FF2B5EF4-FFF2-40B4-BE49-F238E27FC236}">
                <a16:creationId xmlns:a16="http://schemas.microsoft.com/office/drawing/2014/main" id="{9C33F728-97D8-4795-95B0-DA192E3B5C85}"/>
              </a:ext>
            </a:extLst>
          </p:cNvPr>
          <p:cNvPicPr>
            <a:picLocks noChangeAspect="1"/>
          </p:cNvPicPr>
          <p:nvPr/>
        </p:nvPicPr>
        <p:blipFill>
          <a:blip r:embed="rId2"/>
          <a:stretch>
            <a:fillRect/>
          </a:stretch>
        </p:blipFill>
        <p:spPr>
          <a:xfrm>
            <a:off x="3440630" y="1065939"/>
            <a:ext cx="2262739" cy="3017520"/>
          </a:xfrm>
          <a:prstGeom prst="rect">
            <a:avLst/>
          </a:prstGeom>
        </p:spPr>
      </p:pic>
    </p:spTree>
    <p:extLst>
      <p:ext uri="{BB962C8B-B14F-4D97-AF65-F5344CB8AC3E}">
        <p14:creationId xmlns:p14="http://schemas.microsoft.com/office/powerpoint/2010/main" val="11905570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approved):</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4</a:t>
            </a:fld>
            <a:endParaRPr lang="en-US" altLang="en-US"/>
          </a:p>
        </p:txBody>
      </p:sp>
      <p:sp>
        <p:nvSpPr>
          <p:cNvPr id="2" name="TextBox 1">
            <a:extLst>
              <a:ext uri="{FF2B5EF4-FFF2-40B4-BE49-F238E27FC236}">
                <a16:creationId xmlns:a16="http://schemas.microsoft.com/office/drawing/2014/main" id="{5A9992AB-5999-4630-A14F-C65F495945D2}"/>
              </a:ext>
            </a:extLst>
          </p:cNvPr>
          <p:cNvSpPr txBox="1"/>
          <p:nvPr/>
        </p:nvSpPr>
        <p:spPr>
          <a:xfrm>
            <a:off x="899592" y="6165304"/>
            <a:ext cx="7476431" cy="276999"/>
          </a:xfrm>
          <a:prstGeom prst="rect">
            <a:avLst/>
          </a:prstGeom>
          <a:solidFill>
            <a:schemeClr val="accent6">
              <a:lumMod val="50000"/>
            </a:schemeClr>
          </a:solidFill>
        </p:spPr>
        <p:txBody>
          <a:bodyPr wrap="square" rtlCol="0">
            <a:spAutoFit/>
          </a:bodyPr>
          <a:lstStyle/>
          <a:p>
            <a:pPr algn="ctr"/>
            <a:r>
              <a:rPr lang="en-US" dirty="0">
                <a:solidFill>
                  <a:schemeClr val="tx1"/>
                </a:solidFill>
                <a:hlinkClick r:id="rId2"/>
              </a:rPr>
              <a:t>https://development.standards.ieee.org/myproject-web/app#viewpar/9081</a:t>
            </a:r>
            <a:endParaRPr lang="en-US" dirty="0">
              <a:solidFill>
                <a:schemeClr val="tx1"/>
              </a:solidFill>
            </a:endParaRPr>
          </a:p>
        </p:txBody>
      </p:sp>
    </p:spTree>
    <p:extLst>
      <p:ext uri="{BB962C8B-B14F-4D97-AF65-F5344CB8AC3E}">
        <p14:creationId xmlns:p14="http://schemas.microsoft.com/office/powerpoint/2010/main" val="32679486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a:xfrm>
            <a:off x="755576" y="685800"/>
            <a:ext cx="7764463" cy="844699"/>
          </a:xfrm>
        </p:spPr>
        <p:txBody>
          <a:bodyPr/>
          <a:lstStyle/>
          <a:p>
            <a:r>
              <a:rPr lang="en-US" dirty="0"/>
              <a:t>Session Summary</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767977" y="1844824"/>
            <a:ext cx="7764463" cy="4395639"/>
          </a:xfrm>
        </p:spPr>
        <p:txBody>
          <a:bodyPr>
            <a:normAutofit fontScale="92500" lnSpcReduction="10000"/>
          </a:bodyPr>
          <a:lstStyle/>
          <a:p>
            <a:pPr marL="0" indent="0">
              <a:buClr>
                <a:schemeClr val="accent5">
                  <a:lumMod val="50000"/>
                </a:schemeClr>
              </a:buClr>
            </a:pPr>
            <a:r>
              <a:rPr lang="en-US" dirty="0">
                <a:solidFill>
                  <a:schemeClr val="accent1">
                    <a:lumMod val="50000"/>
                  </a:schemeClr>
                </a:solidFill>
              </a:rPr>
              <a:t>Objectives:</a:t>
            </a:r>
          </a:p>
          <a:p>
            <a:pPr marL="457200" indent="-457200">
              <a:buClr>
                <a:schemeClr val="accent5">
                  <a:lumMod val="50000"/>
                </a:schemeClr>
              </a:buClr>
              <a:buFont typeface="Wingdings" panose="05000000000000000000" pitchFamily="2" charset="2"/>
              <a:buChar char="ü"/>
            </a:pPr>
            <a:r>
              <a:rPr lang="en-US" dirty="0">
                <a:solidFill>
                  <a:schemeClr val="accent1">
                    <a:lumMod val="50000"/>
                  </a:schemeClr>
                </a:solidFill>
              </a:rPr>
              <a:t>Hear technical contributions and develop technical content for TFD</a:t>
            </a:r>
          </a:p>
          <a:p>
            <a:pPr marL="457200" indent="-457200">
              <a:buClr>
                <a:schemeClr val="accent5">
                  <a:lumMod val="50000"/>
                </a:schemeClr>
              </a:buClr>
              <a:buFont typeface="Wingdings" panose="05000000000000000000" pitchFamily="2" charset="2"/>
              <a:buChar char="ü"/>
            </a:pPr>
            <a:endParaRPr lang="en-US" dirty="0">
              <a:solidFill>
                <a:schemeClr val="accent1">
                  <a:lumMod val="50000"/>
                </a:schemeClr>
              </a:solidFill>
            </a:endParaRPr>
          </a:p>
          <a:p>
            <a:pPr marL="0" indent="0">
              <a:buClr>
                <a:schemeClr val="accent5">
                  <a:lumMod val="50000"/>
                </a:schemeClr>
              </a:buClr>
            </a:pPr>
            <a:r>
              <a:rPr lang="en-US" dirty="0">
                <a:solidFill>
                  <a:schemeClr val="accent1">
                    <a:lumMod val="50000"/>
                  </a:schemeClr>
                </a:solidFill>
              </a:rPr>
              <a:t>Accomplished via:</a:t>
            </a:r>
          </a:p>
          <a:p>
            <a:pPr marL="457200" indent="-457200">
              <a:buClr>
                <a:schemeClr val="accent5">
                  <a:lumMod val="50000"/>
                </a:schemeClr>
              </a:buClr>
              <a:buFont typeface="Wingdings" panose="05000000000000000000" pitchFamily="2" charset="2"/>
              <a:buChar char="ü"/>
            </a:pPr>
            <a:r>
              <a:rPr lang="en-US" dirty="0">
                <a:solidFill>
                  <a:schemeClr val="accent1">
                    <a:lumMod val="50000"/>
                  </a:schemeClr>
                </a:solidFill>
              </a:rPr>
              <a:t>Seven (7) Task Group meetings </a:t>
            </a:r>
          </a:p>
          <a:p>
            <a:pPr marL="457200" indent="-457200">
              <a:buClr>
                <a:schemeClr val="accent5">
                  <a:lumMod val="50000"/>
                </a:schemeClr>
              </a:buClr>
              <a:buFont typeface="Wingdings" panose="05000000000000000000" pitchFamily="2" charset="2"/>
              <a:buChar char="ü"/>
            </a:pPr>
            <a:r>
              <a:rPr lang="en-US" dirty="0">
                <a:solidFill>
                  <a:schemeClr val="accent1">
                    <a:lumMod val="50000"/>
                  </a:schemeClr>
                </a:solidFill>
              </a:rPr>
              <a:t>Two (2) Joint Task Group meetings</a:t>
            </a:r>
          </a:p>
          <a:p>
            <a:pPr marL="857250" lvl="1" indent="-457200">
              <a:buClr>
                <a:schemeClr val="accent5">
                  <a:lumMod val="50000"/>
                </a:schemeClr>
              </a:buClr>
              <a:buFont typeface="Wingdings" panose="05000000000000000000" pitchFamily="2" charset="2"/>
              <a:buChar char="§"/>
            </a:pPr>
            <a:r>
              <a:rPr lang="en-US" dirty="0">
                <a:solidFill>
                  <a:schemeClr val="accent1">
                    <a:lumMod val="50000"/>
                  </a:schemeClr>
                </a:solidFill>
              </a:rPr>
              <a:t>TG 4ab+TG14+TG15</a:t>
            </a:r>
          </a:p>
          <a:p>
            <a:pPr marL="857250" lvl="1" indent="-457200">
              <a:buClr>
                <a:schemeClr val="accent5">
                  <a:lumMod val="50000"/>
                </a:schemeClr>
              </a:buClr>
              <a:buFont typeface="Wingdings" panose="05000000000000000000" pitchFamily="2" charset="2"/>
              <a:buChar char="§"/>
            </a:pPr>
            <a:r>
              <a:rPr lang="en-US" dirty="0">
                <a:solidFill>
                  <a:schemeClr val="accent1">
                    <a:lumMod val="50000"/>
                  </a:schemeClr>
                </a:solidFill>
              </a:rPr>
              <a:t>TG 4ab+TG14+TG6a</a:t>
            </a:r>
          </a:p>
          <a:p>
            <a:pPr marL="0" indent="0"/>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2563923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043093"/>
            <a:ext cx="7772400" cy="1362075"/>
          </a:xfrm>
        </p:spPr>
        <p:txBody>
          <a:bodyPr/>
          <a:lstStyle/>
          <a:p>
            <a:pPr algn="ctr"/>
            <a:r>
              <a:rPr lang="en-US" dirty="0"/>
              <a:t>January Agenda</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
        <p:nvSpPr>
          <p:cNvPr id="7" name="TextBox 6">
            <a:extLst>
              <a:ext uri="{FF2B5EF4-FFF2-40B4-BE49-F238E27FC236}">
                <a16:creationId xmlns:a16="http://schemas.microsoft.com/office/drawing/2014/main" id="{32DE93CD-2F9C-4055-B86A-858F581C3A62}"/>
              </a:ext>
            </a:extLst>
          </p:cNvPr>
          <p:cNvSpPr txBox="1"/>
          <p:nvPr/>
        </p:nvSpPr>
        <p:spPr>
          <a:xfrm>
            <a:off x="755575" y="2339237"/>
            <a:ext cx="7764455" cy="307777"/>
          </a:xfrm>
          <a:prstGeom prst="rect">
            <a:avLst/>
          </a:prstGeom>
          <a:noFill/>
        </p:spPr>
        <p:txBody>
          <a:bodyPr wrap="square">
            <a:spAutoFit/>
          </a:bodyPr>
          <a:lstStyle/>
          <a:p>
            <a:pPr algn="ctr"/>
            <a:r>
              <a:rPr lang="en-US" sz="1400" dirty="0">
                <a:solidFill>
                  <a:schemeClr val="accent2">
                    <a:lumMod val="75000"/>
                  </a:schemeClr>
                </a:solidFill>
                <a:latin typeface="+mj-lt"/>
              </a:rPr>
              <a:t>https://mentor.ieee.org/802.15/dcn/21/15-21-0644-09-04ab-tg-4ab-agenda-jan-2022.xlsx</a:t>
            </a:r>
          </a:p>
        </p:txBody>
      </p:sp>
      <p:graphicFrame>
        <p:nvGraphicFramePr>
          <p:cNvPr id="3" name="Table 2">
            <a:extLst>
              <a:ext uri="{FF2B5EF4-FFF2-40B4-BE49-F238E27FC236}">
                <a16:creationId xmlns:a16="http://schemas.microsoft.com/office/drawing/2014/main" id="{61FB3E81-AC70-432B-B344-E7DDC2669E28}"/>
              </a:ext>
            </a:extLst>
          </p:cNvPr>
          <p:cNvGraphicFramePr>
            <a:graphicFrameLocks noGrp="1"/>
          </p:cNvGraphicFramePr>
          <p:nvPr>
            <p:extLst>
              <p:ext uri="{D42A27DB-BD31-4B8C-83A1-F6EECF244321}">
                <p14:modId xmlns:p14="http://schemas.microsoft.com/office/powerpoint/2010/main" val="2269880393"/>
              </p:ext>
            </p:extLst>
          </p:nvPr>
        </p:nvGraphicFramePr>
        <p:xfrm>
          <a:off x="755575" y="2924944"/>
          <a:ext cx="7764456" cy="2870695"/>
        </p:xfrm>
        <a:graphic>
          <a:graphicData uri="http://schemas.openxmlformats.org/drawingml/2006/table">
            <a:tbl>
              <a:tblPr/>
              <a:tblGrid>
                <a:gridCol w="369736">
                  <a:extLst>
                    <a:ext uri="{9D8B030D-6E8A-4147-A177-3AD203B41FA5}">
                      <a16:colId xmlns:a16="http://schemas.microsoft.com/office/drawing/2014/main" val="1743278293"/>
                    </a:ext>
                  </a:extLst>
                </a:gridCol>
                <a:gridCol w="369736">
                  <a:extLst>
                    <a:ext uri="{9D8B030D-6E8A-4147-A177-3AD203B41FA5}">
                      <a16:colId xmlns:a16="http://schemas.microsoft.com/office/drawing/2014/main" val="3940074348"/>
                    </a:ext>
                  </a:extLst>
                </a:gridCol>
                <a:gridCol w="369736">
                  <a:extLst>
                    <a:ext uri="{9D8B030D-6E8A-4147-A177-3AD203B41FA5}">
                      <a16:colId xmlns:a16="http://schemas.microsoft.com/office/drawing/2014/main" val="2692691332"/>
                    </a:ext>
                  </a:extLst>
                </a:gridCol>
                <a:gridCol w="369736">
                  <a:extLst>
                    <a:ext uri="{9D8B030D-6E8A-4147-A177-3AD203B41FA5}">
                      <a16:colId xmlns:a16="http://schemas.microsoft.com/office/drawing/2014/main" val="1591419293"/>
                    </a:ext>
                  </a:extLst>
                </a:gridCol>
                <a:gridCol w="369736">
                  <a:extLst>
                    <a:ext uri="{9D8B030D-6E8A-4147-A177-3AD203B41FA5}">
                      <a16:colId xmlns:a16="http://schemas.microsoft.com/office/drawing/2014/main" val="114912047"/>
                    </a:ext>
                  </a:extLst>
                </a:gridCol>
                <a:gridCol w="369736">
                  <a:extLst>
                    <a:ext uri="{9D8B030D-6E8A-4147-A177-3AD203B41FA5}">
                      <a16:colId xmlns:a16="http://schemas.microsoft.com/office/drawing/2014/main" val="827406705"/>
                    </a:ext>
                  </a:extLst>
                </a:gridCol>
                <a:gridCol w="369736">
                  <a:extLst>
                    <a:ext uri="{9D8B030D-6E8A-4147-A177-3AD203B41FA5}">
                      <a16:colId xmlns:a16="http://schemas.microsoft.com/office/drawing/2014/main" val="620507303"/>
                    </a:ext>
                  </a:extLst>
                </a:gridCol>
                <a:gridCol w="369736">
                  <a:extLst>
                    <a:ext uri="{9D8B030D-6E8A-4147-A177-3AD203B41FA5}">
                      <a16:colId xmlns:a16="http://schemas.microsoft.com/office/drawing/2014/main" val="2982860372"/>
                    </a:ext>
                  </a:extLst>
                </a:gridCol>
                <a:gridCol w="369736">
                  <a:extLst>
                    <a:ext uri="{9D8B030D-6E8A-4147-A177-3AD203B41FA5}">
                      <a16:colId xmlns:a16="http://schemas.microsoft.com/office/drawing/2014/main" val="925603807"/>
                    </a:ext>
                  </a:extLst>
                </a:gridCol>
                <a:gridCol w="369736">
                  <a:extLst>
                    <a:ext uri="{9D8B030D-6E8A-4147-A177-3AD203B41FA5}">
                      <a16:colId xmlns:a16="http://schemas.microsoft.com/office/drawing/2014/main" val="3269662063"/>
                    </a:ext>
                  </a:extLst>
                </a:gridCol>
                <a:gridCol w="369736">
                  <a:extLst>
                    <a:ext uri="{9D8B030D-6E8A-4147-A177-3AD203B41FA5}">
                      <a16:colId xmlns:a16="http://schemas.microsoft.com/office/drawing/2014/main" val="1898894954"/>
                    </a:ext>
                  </a:extLst>
                </a:gridCol>
                <a:gridCol w="369736">
                  <a:extLst>
                    <a:ext uri="{9D8B030D-6E8A-4147-A177-3AD203B41FA5}">
                      <a16:colId xmlns:a16="http://schemas.microsoft.com/office/drawing/2014/main" val="854298722"/>
                    </a:ext>
                  </a:extLst>
                </a:gridCol>
                <a:gridCol w="369736">
                  <a:extLst>
                    <a:ext uri="{9D8B030D-6E8A-4147-A177-3AD203B41FA5}">
                      <a16:colId xmlns:a16="http://schemas.microsoft.com/office/drawing/2014/main" val="1546607736"/>
                    </a:ext>
                  </a:extLst>
                </a:gridCol>
                <a:gridCol w="369736">
                  <a:extLst>
                    <a:ext uri="{9D8B030D-6E8A-4147-A177-3AD203B41FA5}">
                      <a16:colId xmlns:a16="http://schemas.microsoft.com/office/drawing/2014/main" val="3479624101"/>
                    </a:ext>
                  </a:extLst>
                </a:gridCol>
                <a:gridCol w="369736">
                  <a:extLst>
                    <a:ext uri="{9D8B030D-6E8A-4147-A177-3AD203B41FA5}">
                      <a16:colId xmlns:a16="http://schemas.microsoft.com/office/drawing/2014/main" val="437587183"/>
                    </a:ext>
                  </a:extLst>
                </a:gridCol>
                <a:gridCol w="369736">
                  <a:extLst>
                    <a:ext uri="{9D8B030D-6E8A-4147-A177-3AD203B41FA5}">
                      <a16:colId xmlns:a16="http://schemas.microsoft.com/office/drawing/2014/main" val="3597872667"/>
                    </a:ext>
                  </a:extLst>
                </a:gridCol>
                <a:gridCol w="369736">
                  <a:extLst>
                    <a:ext uri="{9D8B030D-6E8A-4147-A177-3AD203B41FA5}">
                      <a16:colId xmlns:a16="http://schemas.microsoft.com/office/drawing/2014/main" val="4046674552"/>
                    </a:ext>
                  </a:extLst>
                </a:gridCol>
                <a:gridCol w="369736">
                  <a:extLst>
                    <a:ext uri="{9D8B030D-6E8A-4147-A177-3AD203B41FA5}">
                      <a16:colId xmlns:a16="http://schemas.microsoft.com/office/drawing/2014/main" val="1099470618"/>
                    </a:ext>
                  </a:extLst>
                </a:gridCol>
                <a:gridCol w="369736">
                  <a:extLst>
                    <a:ext uri="{9D8B030D-6E8A-4147-A177-3AD203B41FA5}">
                      <a16:colId xmlns:a16="http://schemas.microsoft.com/office/drawing/2014/main" val="4032749695"/>
                    </a:ext>
                  </a:extLst>
                </a:gridCol>
                <a:gridCol w="369736">
                  <a:extLst>
                    <a:ext uri="{9D8B030D-6E8A-4147-A177-3AD203B41FA5}">
                      <a16:colId xmlns:a16="http://schemas.microsoft.com/office/drawing/2014/main" val="3577013282"/>
                    </a:ext>
                  </a:extLst>
                </a:gridCol>
                <a:gridCol w="369736">
                  <a:extLst>
                    <a:ext uri="{9D8B030D-6E8A-4147-A177-3AD203B41FA5}">
                      <a16:colId xmlns:a16="http://schemas.microsoft.com/office/drawing/2014/main" val="1635457832"/>
                    </a:ext>
                  </a:extLst>
                </a:gridCol>
              </a:tblGrid>
              <a:tr h="211899">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Wednesday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Friday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700" b="1" i="0" u="none" strike="noStrike">
                          <a:effectLst/>
                          <a:latin typeface="Arial" panose="020B0604020202020204" pitchFamily="34" charset="0"/>
                        </a:rPr>
                        <a:t>Tuesday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Wednesday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dirty="0">
                          <a:effectLst/>
                          <a:latin typeface="Arial" panose="020B0604020202020204" pitchFamily="34" charset="0"/>
                        </a:rPr>
                        <a:t>Thursday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Friday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Sunday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700" b="1" i="0" u="none" strike="noStrike">
                          <a:effectLst/>
                          <a:latin typeface="Arial" panose="020B0604020202020204" pitchFamily="34" charset="0"/>
                        </a:rPr>
                        <a:t>Monday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Tuesday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 Wednesday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862842801"/>
                  </a:ext>
                </a:extLst>
              </a:tr>
              <a:tr h="112008">
                <a:tc>
                  <a:txBody>
                    <a:bodyPr/>
                    <a:lstStyle/>
                    <a:p>
                      <a:pPr algn="r" fontAlgn="b"/>
                      <a:r>
                        <a:rPr lang="en-US" sz="700" b="1" i="0" u="none" strike="noStrike">
                          <a:effectLst/>
                          <a:latin typeface="Arial" panose="020B0604020202020204" pitchFamily="34" charset="0"/>
                        </a:rPr>
                        <a:t>EST</a:t>
                      </a:r>
                    </a:p>
                  </a:txBody>
                  <a:tcPr marL="3107" marR="3107" marT="310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PST</a:t>
                      </a:r>
                    </a:p>
                  </a:txBody>
                  <a:tcPr marL="3107" marR="3107" marT="310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12-Jan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14-Jan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a:effectLst/>
                          <a:latin typeface="Arial" panose="020B0604020202020204" pitchFamily="34" charset="0"/>
                        </a:rPr>
                        <a:t>18-Jan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19-Jan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20-Jan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21-Jan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UTC</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23-Jan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a:effectLst/>
                          <a:latin typeface="Arial" panose="020B0604020202020204" pitchFamily="34" charset="0"/>
                        </a:rPr>
                        <a:t>24-Jan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25-Jan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26-Jan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JST</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5960099"/>
                  </a:ext>
                </a:extLst>
              </a:tr>
              <a:tr h="112008">
                <a:tc>
                  <a:txBody>
                    <a:bodyPr/>
                    <a:lstStyle/>
                    <a:p>
                      <a:pPr algn="r" fontAlgn="b"/>
                      <a:r>
                        <a:rPr lang="en-US" sz="700" b="1" i="0" u="none" strike="noStrike">
                          <a:effectLst/>
                          <a:latin typeface="Arial" panose="020B0604020202020204" pitchFamily="34" charset="0"/>
                        </a:rPr>
                        <a:t>5:00</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700" b="1" i="0" u="none" strike="noStrike">
                          <a:effectLst/>
                          <a:latin typeface="Arial" panose="020B0604020202020204" pitchFamily="34" charset="0"/>
                        </a:rPr>
                        <a:t>2:00</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10:00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19:00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69374328"/>
                  </a:ext>
                </a:extLst>
              </a:tr>
              <a:tr h="112008">
                <a:tc>
                  <a:txBody>
                    <a:bodyPr/>
                    <a:lstStyle/>
                    <a:p>
                      <a:pPr algn="r" fontAlgn="b"/>
                      <a:r>
                        <a:rPr lang="en-US" sz="700" b="1" i="0" u="none" strike="noStrike">
                          <a:effectLst/>
                          <a:latin typeface="Arial" panose="020B0604020202020204" pitchFamily="34" charset="0"/>
                        </a:rPr>
                        <a:t>6:00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3:00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11:00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20:00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599990859"/>
                  </a:ext>
                </a:extLst>
              </a:tr>
              <a:tr h="112008">
                <a:tc>
                  <a:txBody>
                    <a:bodyPr/>
                    <a:lstStyle/>
                    <a:p>
                      <a:pPr algn="r" fontAlgn="b"/>
                      <a:r>
                        <a:rPr lang="en-US" sz="700" b="1" i="0" u="none" strike="noStrike">
                          <a:effectLst/>
                          <a:latin typeface="Arial" panose="020B0604020202020204" pitchFamily="34" charset="0"/>
                        </a:rPr>
                        <a:t>7:00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4:00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TG13</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AM0</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TG13</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AM0</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12:00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TG13</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a:effectLst/>
                          <a:latin typeface="Arial" panose="020B0604020202020204" pitchFamily="34" charset="0"/>
                        </a:rPr>
                        <a:t>Joint</a:t>
                      </a:r>
                      <a:br>
                        <a:rPr lang="en-US" sz="700" b="1" i="0" u="none" strike="noStrike">
                          <a:effectLst/>
                          <a:latin typeface="Arial" panose="020B0604020202020204" pitchFamily="34" charset="0"/>
                        </a:rPr>
                      </a:br>
                      <a:r>
                        <a:rPr lang="en-US" sz="700" b="1" i="0" u="none" strike="noStrike">
                          <a:effectLst/>
                          <a:latin typeface="Arial" panose="020B0604020202020204" pitchFamily="34" charset="0"/>
                        </a:rPr>
                        <a:t>3ma/THz</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a:effectLst/>
                          <a:latin typeface="Arial" panose="020B0604020202020204" pitchFamily="34" charset="0"/>
                        </a:rPr>
                        <a:t>TG13</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AM0</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21:00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86789089"/>
                  </a:ext>
                </a:extLst>
              </a:tr>
              <a:tr h="112008">
                <a:tc>
                  <a:txBody>
                    <a:bodyPr/>
                    <a:lstStyle/>
                    <a:p>
                      <a:pPr algn="r" fontAlgn="b"/>
                      <a:r>
                        <a:rPr lang="en-US" sz="700" b="1" i="0" u="none" strike="noStrike">
                          <a:effectLst/>
                          <a:latin typeface="Arial" panose="020B0604020202020204" pitchFamily="34" charset="0"/>
                        </a:rPr>
                        <a:t>8:00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5:00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13:00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22:00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036940018"/>
                  </a:ext>
                </a:extLst>
              </a:tr>
              <a:tr h="113458">
                <a:tc>
                  <a:txBody>
                    <a:bodyPr/>
                    <a:lstStyle/>
                    <a:p>
                      <a:pPr algn="r" fontAlgn="b"/>
                      <a:r>
                        <a:rPr lang="en-US" sz="700" b="1" i="0" u="none" strike="noStrike">
                          <a:effectLst/>
                          <a:latin typeface="Arial" panose="020B0604020202020204" pitchFamily="34" charset="0"/>
                        </a:rPr>
                        <a:t>9:00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6:00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gridSpan="2">
                  <a:txBody>
                    <a:bodyPr/>
                    <a:lstStyle/>
                    <a:p>
                      <a:pPr algn="ctr" fontAlgn="ctr"/>
                      <a:r>
                        <a:rPr lang="en-US" sz="700" b="1" i="0" u="sng" strike="noStrike">
                          <a:solidFill>
                            <a:srgbClr val="000000"/>
                          </a:solidFill>
                          <a:effectLst/>
                          <a:latin typeface="Arial" panose="020B0604020202020204" pitchFamily="34" charset="0"/>
                        </a:rPr>
                        <a:t>WG Opening</a:t>
                      </a:r>
                      <a:br>
                        <a:rPr lang="en-US" sz="700" b="1" i="0" u="sng" strike="noStrike">
                          <a:solidFill>
                            <a:srgbClr val="000000"/>
                          </a:solidFill>
                          <a:effectLst/>
                          <a:latin typeface="Arial" panose="020B0604020202020204" pitchFamily="34" charset="0"/>
                        </a:rPr>
                      </a:br>
                      <a:r>
                        <a:rPr lang="en-US" sz="700" b="1" i="0" u="sng" strike="noStrike">
                          <a:solidFill>
                            <a:srgbClr val="000000"/>
                          </a:solidFill>
                          <a:effectLst/>
                          <a:latin typeface="Arial" panose="020B0604020202020204" pitchFamily="34" charset="0"/>
                        </a:rPr>
                        <a:t>Meeting</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700" b="1" i="0" u="none" strike="noStrike">
                          <a:effectLst/>
                          <a:latin typeface="Arial" panose="020B0604020202020204" pitchFamily="34" charset="0"/>
                        </a:rPr>
                        <a:t>TG7a</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TG6a</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TG7a</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TG6a</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Joint 6a/4ab/14</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ctr" fontAlgn="ctr"/>
                      <a:r>
                        <a:rPr lang="en-US" sz="700" b="1" i="0" u="none" strike="noStrike">
                          <a:effectLst/>
                          <a:latin typeface="Arial" panose="020B0604020202020204" pitchFamily="34" charset="0"/>
                        </a:rPr>
                        <a:t>Joint 3ma/THz</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700" b="1" i="0" u="none" strike="noStrike">
                          <a:effectLst/>
                          <a:latin typeface="Arial" panose="020B0604020202020204" pitchFamily="34" charset="0"/>
                        </a:rPr>
                        <a:t>14:00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TG7a</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1" i="0" u="none" strike="noStrike">
                          <a:effectLst/>
                          <a:latin typeface="Arial" panose="020B0604020202020204" pitchFamily="34" charset="0"/>
                        </a:rPr>
                        <a:t>TG7a</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TG6a</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700" b="1" i="0" u="sng" strike="noStrike">
                          <a:solidFill>
                            <a:srgbClr val="000000"/>
                          </a:solidFill>
                          <a:effectLst/>
                          <a:latin typeface="Arial" panose="020B0604020202020204" pitchFamily="34" charset="0"/>
                        </a:rPr>
                        <a:t>WG Closing</a:t>
                      </a:r>
                      <a:br>
                        <a:rPr lang="en-US" sz="700" b="1" i="0" u="sng" strike="noStrike">
                          <a:solidFill>
                            <a:srgbClr val="000000"/>
                          </a:solidFill>
                          <a:effectLst/>
                          <a:latin typeface="Arial" panose="020B0604020202020204" pitchFamily="34" charset="0"/>
                        </a:rPr>
                      </a:br>
                      <a:r>
                        <a:rPr lang="en-US" sz="700" b="1" i="0" u="sng" strike="noStrike">
                          <a:solidFill>
                            <a:srgbClr val="000000"/>
                          </a:solidFill>
                          <a:effectLst/>
                          <a:latin typeface="Arial" panose="020B0604020202020204" pitchFamily="34" charset="0"/>
                        </a:rPr>
                        <a:t>Meeting</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r" fontAlgn="b"/>
                      <a:r>
                        <a:rPr lang="en-US" sz="700" b="1" i="0" u="none" strike="noStrike">
                          <a:effectLst/>
                          <a:latin typeface="Arial" panose="020B0604020202020204" pitchFamily="34" charset="0"/>
                        </a:rPr>
                        <a:t>23:00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686871779"/>
                  </a:ext>
                </a:extLst>
              </a:tr>
              <a:tr h="202837">
                <a:tc>
                  <a:txBody>
                    <a:bodyPr/>
                    <a:lstStyle/>
                    <a:p>
                      <a:pPr algn="r" fontAlgn="b"/>
                      <a:r>
                        <a:rPr lang="en-US" sz="700" b="1" i="0" u="none" strike="noStrike">
                          <a:effectLst/>
                          <a:latin typeface="Arial" panose="020B0604020202020204" pitchFamily="34" charset="0"/>
                        </a:rPr>
                        <a:t>10:00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7:00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600" b="1" i="0" u="none" strike="noStrike">
                          <a:solidFill>
                            <a:srgbClr val="0000FF"/>
                          </a:solidFill>
                          <a:effectLst/>
                          <a:latin typeface="Calibri" panose="020F0502020204030204" pitchFamily="34" charset="0"/>
                        </a:rPr>
                        <a:t>802.15 CAC</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15:00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r" fontAlgn="b"/>
                      <a:r>
                        <a:rPr lang="en-US" sz="700" b="1" i="0" u="none" strike="noStrike">
                          <a:effectLst/>
                          <a:latin typeface="Arial" panose="020B0604020202020204" pitchFamily="34" charset="0"/>
                        </a:rPr>
                        <a:t>0:00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1005423363"/>
                  </a:ext>
                </a:extLst>
              </a:tr>
              <a:tr h="114183">
                <a:tc>
                  <a:txBody>
                    <a:bodyPr/>
                    <a:lstStyle/>
                    <a:p>
                      <a:pPr algn="r" fontAlgn="b"/>
                      <a:r>
                        <a:rPr lang="en-US" sz="700" b="1" i="0" u="none" strike="noStrike">
                          <a:effectLst/>
                          <a:latin typeface="Arial" panose="020B0604020202020204" pitchFamily="34" charset="0"/>
                        </a:rPr>
                        <a:t>11:00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8:00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gridSpan="2">
                  <a:txBody>
                    <a:bodyPr/>
                    <a:lstStyle/>
                    <a:p>
                      <a:pPr algn="ctr" fontAlgn="ctr"/>
                      <a:r>
                        <a:rPr lang="en-US" sz="700" b="1" i="0" u="none" strike="noStrike">
                          <a:effectLst/>
                          <a:latin typeface="Arial" panose="020B0604020202020204" pitchFamily="34" charset="0"/>
                        </a:rPr>
                        <a:t>SC Maint</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effectLst/>
                          <a:latin typeface="Arial" panose="020B0604020202020204" pitchFamily="34" charset="0"/>
                        </a:rPr>
                        <a:t>Joint 802.15/802.1</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effectLst/>
                          <a:latin typeface="Arial" panose="020B0604020202020204" pitchFamily="34" charset="0"/>
                        </a:rPr>
                        <a:t>SC WNG</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AM2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16:00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AM2</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AM2</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ctr" fontAlgn="ctr"/>
                      <a:r>
                        <a:rPr lang="en-US" sz="700" b="1" i="0" u="none" strike="noStrike">
                          <a:effectLst/>
                          <a:latin typeface="Arial" panose="020B0604020202020204" pitchFamily="34" charset="0"/>
                        </a:rPr>
                        <a:t>SC IETF</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1:00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3593774014"/>
                  </a:ext>
                </a:extLst>
              </a:tr>
              <a:tr h="112008">
                <a:tc>
                  <a:txBody>
                    <a:bodyPr/>
                    <a:lstStyle/>
                    <a:p>
                      <a:pPr algn="r" fontAlgn="b"/>
                      <a:r>
                        <a:rPr lang="en-US" sz="700" b="1" i="0" u="none" strike="noStrike">
                          <a:effectLst/>
                          <a:latin typeface="Arial" panose="020B0604020202020204" pitchFamily="34" charset="0"/>
                        </a:rPr>
                        <a:t>12:00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9:00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17:00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1020987806"/>
                  </a:ext>
                </a:extLst>
              </a:tr>
              <a:tr h="113458">
                <a:tc>
                  <a:txBody>
                    <a:bodyPr/>
                    <a:lstStyle/>
                    <a:p>
                      <a:pPr algn="r" fontAlgn="b"/>
                      <a:r>
                        <a:rPr lang="en-US" sz="700" b="1" i="0" u="none" strike="noStrike">
                          <a:effectLst/>
                          <a:latin typeface="Arial" panose="020B0604020202020204" pitchFamily="34" charset="0"/>
                        </a:rPr>
                        <a:t>13:00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10:00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TG15</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TG16t</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TG15</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Joint 14/15/4ab</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ctr" fontAlgn="ctr"/>
                      <a:r>
                        <a:rPr lang="en-US" sz="700" b="0" i="0" u="none" strike="noStrike">
                          <a:effectLst/>
                          <a:latin typeface="Arial" panose="020B0604020202020204" pitchFamily="34" charset="0"/>
                        </a:rPr>
                        <a:t>PM1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PM1</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18:00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TG15</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TG16t</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PM1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3:00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1376281445"/>
                  </a:ext>
                </a:extLst>
              </a:tr>
              <a:tr h="202837">
                <a:tc>
                  <a:txBody>
                    <a:bodyPr/>
                    <a:lstStyle/>
                    <a:p>
                      <a:pPr algn="r" fontAlgn="b"/>
                      <a:r>
                        <a:rPr lang="en-US" sz="700" b="1" i="0" u="none" strike="noStrike">
                          <a:effectLst/>
                          <a:latin typeface="Arial" panose="020B0604020202020204" pitchFamily="34" charset="0"/>
                        </a:rPr>
                        <a:t>14:00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11:00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19:00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4:00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1347389991"/>
                  </a:ext>
                </a:extLst>
              </a:tr>
              <a:tr h="113458">
                <a:tc>
                  <a:txBody>
                    <a:bodyPr/>
                    <a:lstStyle/>
                    <a:p>
                      <a:pPr algn="r" fontAlgn="b"/>
                      <a:r>
                        <a:rPr lang="en-US" sz="700" b="1" i="0" u="none" strike="noStrike">
                          <a:effectLst/>
                          <a:latin typeface="Arial" panose="020B0604020202020204" pitchFamily="34" charset="0"/>
                        </a:rPr>
                        <a:t>15:00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12:00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TG4aa</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TG4cor1</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TG14</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20:00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TG14</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TG4cor1</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5:00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2158316611"/>
                  </a:ext>
                </a:extLst>
              </a:tr>
              <a:tr h="112008">
                <a:tc>
                  <a:txBody>
                    <a:bodyPr/>
                    <a:lstStyle/>
                    <a:p>
                      <a:pPr algn="r" fontAlgn="b"/>
                      <a:r>
                        <a:rPr lang="en-US" sz="700" b="1" i="0" u="none" strike="noStrike">
                          <a:effectLst/>
                          <a:latin typeface="Arial" panose="020B0604020202020204" pitchFamily="34" charset="0"/>
                        </a:rPr>
                        <a:t>16:00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13:00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21:00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6:00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278619735"/>
                  </a:ext>
                </a:extLst>
              </a:tr>
              <a:tr h="112008">
                <a:tc>
                  <a:txBody>
                    <a:bodyPr/>
                    <a:lstStyle/>
                    <a:p>
                      <a:pPr algn="r" fontAlgn="b"/>
                      <a:r>
                        <a:rPr lang="en-US" sz="700" b="1" i="0" u="none" strike="noStrike">
                          <a:effectLst/>
                          <a:latin typeface="Arial" panose="020B0604020202020204" pitchFamily="34" charset="0"/>
                        </a:rPr>
                        <a:t>17:00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14:00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22:00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7:00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3198057171"/>
                  </a:ext>
                </a:extLst>
              </a:tr>
              <a:tr h="112008">
                <a:tc>
                  <a:txBody>
                    <a:bodyPr/>
                    <a:lstStyle/>
                    <a:p>
                      <a:pPr algn="r" fontAlgn="b"/>
                      <a:r>
                        <a:rPr lang="en-US" sz="700" b="1" i="0" u="none" strike="noStrike">
                          <a:effectLst/>
                          <a:latin typeface="Arial" panose="020B0604020202020204" pitchFamily="34" charset="0"/>
                        </a:rPr>
                        <a:t>18:00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15:00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23:00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8:00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448594787"/>
                  </a:ext>
                </a:extLst>
              </a:tr>
              <a:tr h="112008">
                <a:tc>
                  <a:txBody>
                    <a:bodyPr/>
                    <a:lstStyle/>
                    <a:p>
                      <a:pPr algn="r" fontAlgn="b"/>
                      <a:r>
                        <a:rPr lang="en-US" sz="700" b="1" i="0" u="none" strike="noStrike">
                          <a:effectLst/>
                          <a:latin typeface="Arial" panose="020B0604020202020204" pitchFamily="34" charset="0"/>
                        </a:rPr>
                        <a:t>19:00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16:00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0:00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9:00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777019219"/>
                  </a:ext>
                </a:extLst>
              </a:tr>
              <a:tr h="112008">
                <a:tc>
                  <a:txBody>
                    <a:bodyPr/>
                    <a:lstStyle/>
                    <a:p>
                      <a:pPr algn="r" fontAlgn="b"/>
                      <a:r>
                        <a:rPr lang="en-US" sz="700" b="1" i="0" u="none" strike="noStrike">
                          <a:effectLst/>
                          <a:latin typeface="Arial" panose="020B0604020202020204" pitchFamily="34" charset="0"/>
                        </a:rPr>
                        <a:t>20:00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17:00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10:00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3784368932"/>
                  </a:ext>
                </a:extLst>
              </a:tr>
              <a:tr h="112008">
                <a:tc>
                  <a:txBody>
                    <a:bodyPr/>
                    <a:lstStyle/>
                    <a:p>
                      <a:pPr algn="r" fontAlgn="b"/>
                      <a:r>
                        <a:rPr lang="en-US" sz="700" b="1" i="0" u="none" strike="noStrike">
                          <a:effectLst/>
                          <a:latin typeface="Arial" panose="020B0604020202020204" pitchFamily="34" charset="0"/>
                        </a:rPr>
                        <a:t>21:00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18:00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2:00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11:00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3045746615"/>
                  </a:ext>
                </a:extLst>
              </a:tr>
              <a:tr h="112008">
                <a:tc>
                  <a:txBody>
                    <a:bodyPr/>
                    <a:lstStyle/>
                    <a:p>
                      <a:pPr algn="r" fontAlgn="b"/>
                      <a:r>
                        <a:rPr lang="en-US" sz="700" b="1" i="0" u="none" strike="noStrike">
                          <a:effectLst/>
                          <a:latin typeface="Arial" panose="020B0604020202020204" pitchFamily="34" charset="0"/>
                        </a:rPr>
                        <a:t>22:00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19:00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dirty="0">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3:00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12:00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3972893229"/>
                  </a:ext>
                </a:extLst>
              </a:tr>
              <a:tr h="115271">
                <a:tc>
                  <a:txBody>
                    <a:bodyPr/>
                    <a:lstStyle/>
                    <a:p>
                      <a:pPr algn="r" fontAlgn="b"/>
                      <a:r>
                        <a:rPr lang="en-US" sz="700" b="1" i="0" u="none" strike="noStrike">
                          <a:effectLst/>
                          <a:latin typeface="Arial" panose="020B0604020202020204" pitchFamily="34" charset="0"/>
                        </a:rPr>
                        <a:t>23:00</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20:00</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dirty="0">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4:00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13:00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extLst>
                  <a:ext uri="{0D108BD9-81ED-4DB2-BD59-A6C34878D82A}">
                    <a16:rowId xmlns:a16="http://schemas.microsoft.com/office/drawing/2014/main" val="3105260688"/>
                  </a:ext>
                </a:extLst>
              </a:tr>
              <a:tr h="108746">
                <a:tc>
                  <a:txBody>
                    <a:bodyPr/>
                    <a:lstStyle/>
                    <a:p>
                      <a:pPr algn="l" fontAlgn="b"/>
                      <a:endParaRPr lang="en-US" sz="6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dirty="0">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dirty="0">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dirty="0">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938092978"/>
                  </a:ext>
                </a:extLst>
              </a:tr>
            </a:tbl>
          </a:graphicData>
        </a:graphic>
      </p:graphicFrame>
    </p:spTree>
    <p:extLst>
      <p:ext uri="{BB962C8B-B14F-4D97-AF65-F5344CB8AC3E}">
        <p14:creationId xmlns:p14="http://schemas.microsoft.com/office/powerpoint/2010/main" val="20314300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Contributions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FD150-4928-4FF6-B0CD-E3CB4A06F262}"/>
              </a:ext>
            </a:extLst>
          </p:cNvPr>
          <p:cNvSpPr>
            <a:spLocks noGrp="1"/>
          </p:cNvSpPr>
          <p:nvPr>
            <p:ph type="title"/>
          </p:nvPr>
        </p:nvSpPr>
        <p:spPr/>
        <p:txBody>
          <a:bodyPr>
            <a:normAutofit/>
          </a:bodyPr>
          <a:lstStyle/>
          <a:p>
            <a:r>
              <a:rPr lang="en-US" sz="3200" dirty="0"/>
              <a:t>List of Technical Presentations, TG41b</a:t>
            </a:r>
          </a:p>
        </p:txBody>
      </p:sp>
      <p:sp>
        <p:nvSpPr>
          <p:cNvPr id="4" name="Slide Number Placeholder 3">
            <a:extLst>
              <a:ext uri="{FF2B5EF4-FFF2-40B4-BE49-F238E27FC236}">
                <a16:creationId xmlns:a16="http://schemas.microsoft.com/office/drawing/2014/main" id="{0120D4C5-4B9D-408D-8814-A95113D77DB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graphicFrame>
        <p:nvGraphicFramePr>
          <p:cNvPr id="8" name="Table 7">
            <a:extLst>
              <a:ext uri="{FF2B5EF4-FFF2-40B4-BE49-F238E27FC236}">
                <a16:creationId xmlns:a16="http://schemas.microsoft.com/office/drawing/2014/main" id="{75135DB5-A2DD-4A4E-B655-786FAC7E948E}"/>
              </a:ext>
            </a:extLst>
          </p:cNvPr>
          <p:cNvGraphicFramePr>
            <a:graphicFrameLocks noGrp="1"/>
          </p:cNvGraphicFramePr>
          <p:nvPr>
            <p:extLst>
              <p:ext uri="{D42A27DB-BD31-4B8C-83A1-F6EECF244321}">
                <p14:modId xmlns:p14="http://schemas.microsoft.com/office/powerpoint/2010/main" val="2491079597"/>
              </p:ext>
            </p:extLst>
          </p:nvPr>
        </p:nvGraphicFramePr>
        <p:xfrm>
          <a:off x="1421606" y="1733264"/>
          <a:ext cx="6457950" cy="4145534"/>
        </p:xfrm>
        <a:graphic>
          <a:graphicData uri="http://schemas.openxmlformats.org/drawingml/2006/table">
            <a:tbl>
              <a:tblPr firstRow="1" firstCol="1" bandRow="1"/>
              <a:tblGrid>
                <a:gridCol w="5143500">
                  <a:extLst>
                    <a:ext uri="{9D8B030D-6E8A-4147-A177-3AD203B41FA5}">
                      <a16:colId xmlns:a16="http://schemas.microsoft.com/office/drawing/2014/main" val="2001548585"/>
                    </a:ext>
                  </a:extLst>
                </a:gridCol>
                <a:gridCol w="1314450">
                  <a:extLst>
                    <a:ext uri="{9D8B030D-6E8A-4147-A177-3AD203B41FA5}">
                      <a16:colId xmlns:a16="http://schemas.microsoft.com/office/drawing/2014/main" val="1891071220"/>
                    </a:ext>
                  </a:extLst>
                </a:gridCol>
              </a:tblGrid>
              <a:tr h="0">
                <a:tc>
                  <a:txBody>
                    <a:bodyPr/>
                    <a:lstStyle/>
                    <a:p>
                      <a:pPr marL="0" marR="0">
                        <a:lnSpc>
                          <a:spcPct val="107000"/>
                        </a:lnSpc>
                        <a:spcBef>
                          <a:spcPts val="0"/>
                        </a:spcBef>
                        <a:spcAft>
                          <a:spcPts val="0"/>
                        </a:spcAft>
                      </a:pPr>
                      <a:r>
                        <a:rPr lang="en-US" sz="1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Title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472C4"/>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tc>
                  <a:txBody>
                    <a:bodyPr/>
                    <a:lstStyle/>
                    <a:p>
                      <a:pPr marL="0" marR="0">
                        <a:lnSpc>
                          <a:spcPct val="107000"/>
                        </a:lnSpc>
                        <a:spcBef>
                          <a:spcPts val="0"/>
                        </a:spcBef>
                        <a:spcAft>
                          <a:spcPts val="0"/>
                        </a:spcAft>
                      </a:pPr>
                      <a:r>
                        <a:rPr lang="en-US" sz="1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Doc # and Link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extLst>
                  <a:ext uri="{0D108BD9-81ED-4DB2-BD59-A6C34878D82A}">
                    <a16:rowId xmlns:a16="http://schemas.microsoft.com/office/drawing/2014/main" val="629614939"/>
                  </a:ext>
                </a:extLst>
              </a:tr>
              <a:tr h="0">
                <a:tc>
                  <a:txBody>
                    <a:bodyPr/>
                    <a:lstStyle/>
                    <a:p>
                      <a:pPr marL="0" marR="0">
                        <a:lnSpc>
                          <a:spcPct val="107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TG4ab Presentations by TGD Categories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nSpc>
                          <a:spcPct val="107000"/>
                        </a:lnSpc>
                        <a:spcBef>
                          <a:spcPts val="0"/>
                        </a:spcBef>
                        <a:spcAft>
                          <a:spcPts val="0"/>
                        </a:spcAft>
                      </a:pPr>
                      <a:r>
                        <a:rPr lang="en-US" sz="1400" u="sng"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15-21-0638-00</a:t>
                      </a:r>
                      <a:endParaRPr lang="en-US"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2680302500"/>
                  </a:ext>
                </a:extLst>
              </a:tr>
              <a:tr h="0">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Mac Layer Considerations for UWB Data Streaming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u="sng"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15-22-0047-01</a:t>
                      </a:r>
                      <a:endParaRPr lang="en-US"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2692195810"/>
                  </a:ext>
                </a:extLst>
              </a:tr>
              <a:tr h="0">
                <a:tc>
                  <a:txBody>
                    <a:bodyPr/>
                    <a:lstStyle/>
                    <a:p>
                      <a:pPr marL="0" marR="0">
                        <a:lnSpc>
                          <a:spcPct val="107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Waveform Design for UWB Sensing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nSpc>
                          <a:spcPct val="107000"/>
                        </a:lnSpc>
                        <a:spcBef>
                          <a:spcPts val="0"/>
                        </a:spcBef>
                        <a:spcAft>
                          <a:spcPts val="0"/>
                        </a:spcAft>
                      </a:pPr>
                      <a:r>
                        <a:rPr lang="en-US" sz="1400" u="sng"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15-22-0040-04</a:t>
                      </a:r>
                      <a:endParaRPr lang="en-US"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1138827234"/>
                  </a:ext>
                </a:extLst>
              </a:tr>
              <a:tr h="0">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UWB Sensing Scenarios for 802 15 4ab</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u="sng"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15-22-0012-01</a:t>
                      </a:r>
                      <a:endParaRPr lang="en-US"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726631572"/>
                  </a:ext>
                </a:extLst>
              </a:tr>
              <a:tr h="0">
                <a:tc>
                  <a:txBody>
                    <a:bodyPr/>
                    <a:lstStyle/>
                    <a:p>
                      <a:pPr marL="0" marR="0">
                        <a:lnSpc>
                          <a:spcPct val="107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Channel Coding Considerations for 802 15 4ab</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nSpc>
                          <a:spcPct val="107000"/>
                        </a:lnSpc>
                        <a:spcBef>
                          <a:spcPts val="0"/>
                        </a:spcBef>
                        <a:spcAft>
                          <a:spcPts val="0"/>
                        </a:spcAft>
                      </a:pPr>
                      <a:r>
                        <a:rPr lang="en-US" sz="1400" u="sng">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15-22-0050-00</a:t>
                      </a:r>
                      <a:endParaRPr lang="en-US" sz="110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2954893338"/>
                  </a:ext>
                </a:extLst>
              </a:tr>
              <a:tr h="0">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UWB And NB Link Budget Comparison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u="sng"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7">
                            <a:extLst>
                              <a:ext uri="{A12FA001-AC4F-418D-AE19-62706E023703}">
                                <ahyp:hlinkClr xmlns:ahyp="http://schemas.microsoft.com/office/drawing/2018/hyperlinkcolor" val="tx"/>
                              </a:ext>
                            </a:extLst>
                          </a:hlinkClick>
                        </a:rPr>
                        <a:t>15-22-0051-01</a:t>
                      </a:r>
                      <a:endParaRPr lang="en-US"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3010140743"/>
                  </a:ext>
                </a:extLst>
              </a:tr>
              <a:tr h="0">
                <a:tc>
                  <a:txBody>
                    <a:bodyPr/>
                    <a:lstStyle/>
                    <a:p>
                      <a:pPr marL="0" marR="0">
                        <a:lnSpc>
                          <a:spcPct val="107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Sensing Continued</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nSpc>
                          <a:spcPct val="107000"/>
                        </a:lnSpc>
                        <a:spcBef>
                          <a:spcPts val="0"/>
                        </a:spcBef>
                        <a:spcAft>
                          <a:spcPts val="0"/>
                        </a:spcAft>
                      </a:pPr>
                      <a:r>
                        <a:rPr lang="en-US" sz="1400" u="sng"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15-22-0061-00</a:t>
                      </a:r>
                      <a:endParaRPr lang="en-US"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1715039376"/>
                  </a:ext>
                </a:extLst>
              </a:tr>
              <a:tr h="0">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Pilot NB Radio for Assisting UWB Channel Access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u="sng">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15-22-0065-00</a:t>
                      </a:r>
                      <a:endParaRPr lang="en-US" sz="110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331124386"/>
                  </a:ext>
                </a:extLst>
              </a:tr>
              <a:tr h="0">
                <a:tc>
                  <a:txBody>
                    <a:bodyPr/>
                    <a:lstStyle/>
                    <a:p>
                      <a:pPr marL="0" marR="0">
                        <a:lnSpc>
                          <a:spcPct val="107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Link Budget Analysis and CIR Reporting for UWB RF Sensing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nSpc>
                          <a:spcPct val="107000"/>
                        </a:lnSpc>
                        <a:spcBef>
                          <a:spcPts val="0"/>
                        </a:spcBef>
                        <a:spcAft>
                          <a:spcPts val="0"/>
                        </a:spcAft>
                      </a:pPr>
                      <a:r>
                        <a:rPr lang="en-US" sz="1400" u="sng"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10">
                            <a:extLst>
                              <a:ext uri="{A12FA001-AC4F-418D-AE19-62706E023703}">
                                <ahyp:hlinkClr xmlns:ahyp="http://schemas.microsoft.com/office/drawing/2018/hyperlinkcolor" val="tx"/>
                              </a:ext>
                            </a:extLst>
                          </a:hlinkClick>
                        </a:rPr>
                        <a:t>15-22-0066-00</a:t>
                      </a:r>
                      <a:endParaRPr lang="en-US"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3212748124"/>
                  </a:ext>
                </a:extLst>
              </a:tr>
              <a:tr h="0">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Potentials of Narrowband Assisted UWB</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u="sng"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11">
                            <a:extLst>
                              <a:ext uri="{A12FA001-AC4F-418D-AE19-62706E023703}">
                                <ahyp:hlinkClr xmlns:ahyp="http://schemas.microsoft.com/office/drawing/2018/hyperlinkcolor" val="tx"/>
                              </a:ext>
                            </a:extLst>
                          </a:hlinkClick>
                        </a:rPr>
                        <a:t>15-22-0064-00</a:t>
                      </a:r>
                      <a:endParaRPr lang="en-US"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1162857133"/>
                  </a:ext>
                </a:extLst>
              </a:tr>
              <a:tr h="0">
                <a:tc>
                  <a:txBody>
                    <a:bodyPr/>
                    <a:lstStyle/>
                    <a:p>
                      <a:pPr marL="0" marR="0">
                        <a:lnSpc>
                          <a:spcPct val="107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Capacity and Accuracy Optimization for DL-TDoA of UWB</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nSpc>
                          <a:spcPct val="107000"/>
                        </a:lnSpc>
                        <a:spcBef>
                          <a:spcPts val="0"/>
                        </a:spcBef>
                        <a:spcAft>
                          <a:spcPts val="0"/>
                        </a:spcAft>
                      </a:pPr>
                      <a:r>
                        <a:rPr lang="en-US" sz="1400" u="sng"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12">
                            <a:extLst>
                              <a:ext uri="{A12FA001-AC4F-418D-AE19-62706E023703}">
                                <ahyp:hlinkClr xmlns:ahyp="http://schemas.microsoft.com/office/drawing/2018/hyperlinkcolor" val="tx"/>
                              </a:ext>
                            </a:extLst>
                          </a:hlinkClick>
                        </a:rPr>
                        <a:t>15-22-0070-00</a:t>
                      </a:r>
                      <a:endParaRPr lang="en-US"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279504164"/>
                  </a:ext>
                </a:extLst>
              </a:tr>
              <a:tr h="0">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Proposal For Extending Nb UWB for Secure Ranging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u="sng"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13">
                            <a:extLst>
                              <a:ext uri="{A12FA001-AC4F-418D-AE19-62706E023703}">
                                <ahyp:hlinkClr xmlns:ahyp="http://schemas.microsoft.com/office/drawing/2018/hyperlinkcolor" val="tx"/>
                              </a:ext>
                            </a:extLst>
                          </a:hlinkClick>
                        </a:rPr>
                        <a:t>15-22-0076-00</a:t>
                      </a:r>
                      <a:endParaRPr lang="en-US"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3967098597"/>
                  </a:ext>
                </a:extLst>
              </a:tr>
              <a:tr h="0">
                <a:tc>
                  <a:txBody>
                    <a:bodyPr/>
                    <a:lstStyle/>
                    <a:p>
                      <a:pPr marL="0" marR="0">
                        <a:lnSpc>
                          <a:spcPct val="107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Link budget analysis for NBA-MMS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nSpc>
                          <a:spcPct val="107000"/>
                        </a:lnSpc>
                        <a:spcBef>
                          <a:spcPts val="0"/>
                        </a:spcBef>
                        <a:spcAft>
                          <a:spcPts val="0"/>
                        </a:spcAft>
                      </a:pPr>
                      <a:r>
                        <a:rPr lang="en-US" sz="1400" u="sng">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14">
                            <a:extLst>
                              <a:ext uri="{A12FA001-AC4F-418D-AE19-62706E023703}">
                                <ahyp:hlinkClr xmlns:ahyp="http://schemas.microsoft.com/office/drawing/2018/hyperlinkcolor" val="tx"/>
                              </a:ext>
                            </a:extLst>
                          </a:hlinkClick>
                        </a:rPr>
                        <a:t>15-22-0074-00</a:t>
                      </a:r>
                      <a:endParaRPr lang="en-US" sz="110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882469773"/>
                  </a:ext>
                </a:extLst>
              </a:tr>
              <a:tr h="0">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TDMA scheme enabling industrial DL-TDoA and UL-TDoA scenarios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u="sng"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15">
                            <a:extLst>
                              <a:ext uri="{A12FA001-AC4F-418D-AE19-62706E023703}">
                                <ahyp:hlinkClr xmlns:ahyp="http://schemas.microsoft.com/office/drawing/2018/hyperlinkcolor" val="tx"/>
                              </a:ext>
                            </a:extLst>
                          </a:hlinkClick>
                        </a:rPr>
                        <a:t>15-22-0077-00</a:t>
                      </a:r>
                      <a:endParaRPr lang="en-US"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593835820"/>
                  </a:ext>
                </a:extLst>
              </a:tr>
              <a:tr h="0">
                <a:tc>
                  <a:txBody>
                    <a:bodyPr/>
                    <a:lstStyle/>
                    <a:p>
                      <a:pPr marL="0" marR="0">
                        <a:lnSpc>
                          <a:spcPct val="107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UWB Sensing Concepts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nSpc>
                          <a:spcPct val="107000"/>
                        </a:lnSpc>
                        <a:spcBef>
                          <a:spcPts val="0"/>
                        </a:spcBef>
                        <a:spcAft>
                          <a:spcPts val="0"/>
                        </a:spcAft>
                      </a:pPr>
                      <a:r>
                        <a:rPr lang="en-US" sz="1400" u="sng"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16">
                            <a:extLst>
                              <a:ext uri="{A12FA001-AC4F-418D-AE19-62706E023703}">
                                <ahyp:hlinkClr xmlns:ahyp="http://schemas.microsoft.com/office/drawing/2018/hyperlinkcolor" val="tx"/>
                              </a:ext>
                            </a:extLst>
                          </a:hlinkClick>
                        </a:rPr>
                        <a:t>15-22-0083-01</a:t>
                      </a:r>
                      <a:endParaRPr lang="en-US"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25069503"/>
                  </a:ext>
                </a:extLst>
              </a:tr>
              <a:tr h="0">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Integrity Protection to Support Secure Ranging n IR-UWB</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u="sng"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17">
                            <a:extLst>
                              <a:ext uri="{A12FA001-AC4F-418D-AE19-62706E023703}">
                                <ahyp:hlinkClr xmlns:ahyp="http://schemas.microsoft.com/office/drawing/2018/hyperlinkcolor" val="tx"/>
                              </a:ext>
                            </a:extLst>
                          </a:hlinkClick>
                        </a:rPr>
                        <a:t>15-22-0072-00</a:t>
                      </a:r>
                      <a:endParaRPr lang="en-US"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1324444188"/>
                  </a:ext>
                </a:extLst>
              </a:tr>
              <a:tr h="0">
                <a:tc>
                  <a:txBody>
                    <a:bodyPr/>
                    <a:lstStyle/>
                    <a:p>
                      <a:pPr marL="0" marR="0">
                        <a:lnSpc>
                          <a:spcPct val="107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A method to evaluate the quality of ToF measurement for IR-UWB</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nSpc>
                          <a:spcPct val="107000"/>
                        </a:lnSpc>
                        <a:spcBef>
                          <a:spcPts val="0"/>
                        </a:spcBef>
                        <a:spcAft>
                          <a:spcPts val="0"/>
                        </a:spcAft>
                      </a:pPr>
                      <a:r>
                        <a:rPr lang="en-US" sz="1400" u="sng"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18">
                            <a:extLst>
                              <a:ext uri="{A12FA001-AC4F-418D-AE19-62706E023703}">
                                <ahyp:hlinkClr xmlns:ahyp="http://schemas.microsoft.com/office/drawing/2018/hyperlinkcolor" val="tx"/>
                              </a:ext>
                            </a:extLst>
                          </a:hlinkClick>
                        </a:rPr>
                        <a:t>15-22-0073-00</a:t>
                      </a:r>
                      <a:endParaRPr lang="en-US"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3295357287"/>
                  </a:ext>
                </a:extLst>
              </a:tr>
              <a:tr h="0">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NBA-MMS-UWB MAC Follow-up</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u="sng"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19">
                            <a:extLst>
                              <a:ext uri="{A12FA001-AC4F-418D-AE19-62706E023703}">
                                <ahyp:hlinkClr xmlns:ahyp="http://schemas.microsoft.com/office/drawing/2018/hyperlinkcolor" val="tx"/>
                              </a:ext>
                            </a:extLst>
                          </a:hlinkClick>
                        </a:rPr>
                        <a:t>15-22-0080-00</a:t>
                      </a:r>
                      <a:endParaRPr lang="en-US"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878784999"/>
                  </a:ext>
                </a:extLst>
              </a:tr>
            </a:tbl>
          </a:graphicData>
        </a:graphic>
      </p:graphicFrame>
    </p:spTree>
    <p:extLst>
      <p:ext uri="{BB962C8B-B14F-4D97-AF65-F5344CB8AC3E}">
        <p14:creationId xmlns:p14="http://schemas.microsoft.com/office/powerpoint/2010/main" val="389210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9F719-0FC3-4758-BA63-B9262A15E637}"/>
              </a:ext>
            </a:extLst>
          </p:cNvPr>
          <p:cNvSpPr>
            <a:spLocks noGrp="1"/>
          </p:cNvSpPr>
          <p:nvPr>
            <p:ph type="title"/>
          </p:nvPr>
        </p:nvSpPr>
        <p:spPr>
          <a:xfrm>
            <a:off x="755576" y="685801"/>
            <a:ext cx="7764463" cy="582960"/>
          </a:xfrm>
        </p:spPr>
        <p:txBody>
          <a:bodyPr/>
          <a:lstStyle/>
          <a:p>
            <a:r>
              <a:rPr lang="en-US" dirty="0"/>
              <a:t>Joint Meeting Links</a:t>
            </a:r>
          </a:p>
        </p:txBody>
      </p:sp>
      <p:sp>
        <p:nvSpPr>
          <p:cNvPr id="3" name="Content Placeholder 2">
            <a:extLst>
              <a:ext uri="{FF2B5EF4-FFF2-40B4-BE49-F238E27FC236}">
                <a16:creationId xmlns:a16="http://schemas.microsoft.com/office/drawing/2014/main" id="{992AEA20-E0C5-412D-B1D7-5F94F2C43D66}"/>
              </a:ext>
            </a:extLst>
          </p:cNvPr>
          <p:cNvSpPr>
            <a:spLocks noGrp="1"/>
          </p:cNvSpPr>
          <p:nvPr>
            <p:ph idx="1"/>
          </p:nvPr>
        </p:nvSpPr>
        <p:spPr>
          <a:xfrm>
            <a:off x="689768" y="3583562"/>
            <a:ext cx="7764463" cy="349494"/>
          </a:xfrm>
        </p:spPr>
        <p:txBody>
          <a:bodyPr>
            <a:normAutofit fontScale="62500" lnSpcReduction="20000"/>
          </a:bodyPr>
          <a:lstStyle/>
          <a:p>
            <a:pPr algn="ctr"/>
            <a:r>
              <a:rPr lang="en-US" b="1" dirty="0">
                <a:latin typeface="Arial" panose="020B0604020202020204" pitchFamily="34" charset="0"/>
              </a:rPr>
              <a:t>Joint Meeting with TG6a, TG4ab and TG14 </a:t>
            </a:r>
          </a:p>
          <a:p>
            <a:pPr algn="ctr"/>
            <a:endParaRPr lang="en-US" sz="2900" dirty="0"/>
          </a:p>
          <a:p>
            <a:pPr algn="ctr"/>
            <a:endParaRPr lang="en-US" dirty="0"/>
          </a:p>
          <a:p>
            <a:pPr algn="ctr"/>
            <a:endParaRPr lang="en-US" dirty="0"/>
          </a:p>
        </p:txBody>
      </p:sp>
      <p:sp>
        <p:nvSpPr>
          <p:cNvPr id="4" name="Slide Number Placeholder 3">
            <a:extLst>
              <a:ext uri="{FF2B5EF4-FFF2-40B4-BE49-F238E27FC236}">
                <a16:creationId xmlns:a16="http://schemas.microsoft.com/office/drawing/2014/main" id="{956EE971-2357-42E0-AE2C-4E481E0A4F2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graphicFrame>
        <p:nvGraphicFramePr>
          <p:cNvPr id="6" name="Table 5">
            <a:extLst>
              <a:ext uri="{FF2B5EF4-FFF2-40B4-BE49-F238E27FC236}">
                <a16:creationId xmlns:a16="http://schemas.microsoft.com/office/drawing/2014/main" id="{9F0FA004-699A-4228-B844-604DBBA2A1FB}"/>
              </a:ext>
            </a:extLst>
          </p:cNvPr>
          <p:cNvGraphicFramePr>
            <a:graphicFrameLocks noGrp="1"/>
          </p:cNvGraphicFramePr>
          <p:nvPr>
            <p:extLst>
              <p:ext uri="{D42A27DB-BD31-4B8C-83A1-F6EECF244321}">
                <p14:modId xmlns:p14="http://schemas.microsoft.com/office/powerpoint/2010/main" val="4026710040"/>
              </p:ext>
            </p:extLst>
          </p:nvPr>
        </p:nvGraphicFramePr>
        <p:xfrm>
          <a:off x="982663" y="2315545"/>
          <a:ext cx="6457950" cy="436372"/>
        </p:xfrm>
        <a:graphic>
          <a:graphicData uri="http://schemas.openxmlformats.org/drawingml/2006/table">
            <a:tbl>
              <a:tblPr firstRow="1" firstCol="1" bandRow="1"/>
              <a:tblGrid>
                <a:gridCol w="5143500">
                  <a:extLst>
                    <a:ext uri="{9D8B030D-6E8A-4147-A177-3AD203B41FA5}">
                      <a16:colId xmlns:a16="http://schemas.microsoft.com/office/drawing/2014/main" val="3660476553"/>
                    </a:ext>
                  </a:extLst>
                </a:gridCol>
                <a:gridCol w="1314450">
                  <a:extLst>
                    <a:ext uri="{9D8B030D-6E8A-4147-A177-3AD203B41FA5}">
                      <a16:colId xmlns:a16="http://schemas.microsoft.com/office/drawing/2014/main" val="2606272584"/>
                    </a:ext>
                  </a:extLst>
                </a:gridCol>
              </a:tblGrid>
              <a:tr h="0">
                <a:tc>
                  <a:txBody>
                    <a:bodyPr/>
                    <a:lstStyle/>
                    <a:p>
                      <a:pPr marL="0" marR="0">
                        <a:lnSpc>
                          <a:spcPct val="107000"/>
                        </a:lnSpc>
                        <a:spcBef>
                          <a:spcPts val="0"/>
                        </a:spcBef>
                        <a:spcAft>
                          <a:spcPts val="0"/>
                        </a:spcAft>
                      </a:pPr>
                      <a:r>
                        <a:rPr lang="en-US" sz="1400" b="1"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Title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472C4"/>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tc>
                  <a:txBody>
                    <a:bodyPr/>
                    <a:lstStyle/>
                    <a:p>
                      <a:pPr marL="0" marR="0">
                        <a:lnSpc>
                          <a:spcPct val="107000"/>
                        </a:lnSpc>
                        <a:spcBef>
                          <a:spcPts val="0"/>
                        </a:spcBef>
                        <a:spcAft>
                          <a:spcPts val="0"/>
                        </a:spcAft>
                      </a:pPr>
                      <a:r>
                        <a:rPr lang="en-US" sz="1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Doc # and Link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extLst>
                  <a:ext uri="{0D108BD9-81ED-4DB2-BD59-A6C34878D82A}">
                    <a16:rowId xmlns:a16="http://schemas.microsoft.com/office/drawing/2014/main" val="1912470388"/>
                  </a:ext>
                </a:extLst>
              </a:tr>
              <a:tr h="0">
                <a:tc>
                  <a:txBody>
                    <a:bodyPr/>
                    <a:lstStyle/>
                    <a:p>
                      <a:pPr marL="0" marR="0">
                        <a:lnSpc>
                          <a:spcPct val="107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Joint .6a .4ab .14 Meeting Slides Plenary Nov 2021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nSpc>
                          <a:spcPct val="107000"/>
                        </a:lnSpc>
                        <a:spcBef>
                          <a:spcPts val="0"/>
                        </a:spcBef>
                        <a:spcAft>
                          <a:spcPts val="0"/>
                        </a:spcAft>
                      </a:pPr>
                      <a:r>
                        <a:rPr lang="en-US" sz="1400" u="sng"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15-21-0596-00</a:t>
                      </a:r>
                      <a:endParaRPr lang="en-US"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165359940"/>
                  </a:ext>
                </a:extLst>
              </a:tr>
            </a:tbl>
          </a:graphicData>
        </a:graphic>
      </p:graphicFrame>
      <p:sp>
        <p:nvSpPr>
          <p:cNvPr id="8" name="Content Placeholder 2">
            <a:extLst>
              <a:ext uri="{FF2B5EF4-FFF2-40B4-BE49-F238E27FC236}">
                <a16:creationId xmlns:a16="http://schemas.microsoft.com/office/drawing/2014/main" id="{9B28BB88-B8FB-432D-8B0E-33E7104BDC43}"/>
              </a:ext>
            </a:extLst>
          </p:cNvPr>
          <p:cNvSpPr txBox="1">
            <a:spLocks/>
          </p:cNvSpPr>
          <p:nvPr/>
        </p:nvSpPr>
        <p:spPr bwMode="auto">
          <a:xfrm>
            <a:off x="689768" y="1607783"/>
            <a:ext cx="7764463" cy="3494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62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lgn="ctr"/>
            <a:r>
              <a:rPr lang="en-US" b="1" kern="0" dirty="0">
                <a:latin typeface="Arial" panose="020B0604020202020204" pitchFamily="34" charset="0"/>
              </a:rPr>
              <a:t>Joint Meeting with TG14, TG15 and TG4ab</a:t>
            </a:r>
            <a:r>
              <a:rPr lang="en-US" kern="0" dirty="0"/>
              <a:t> </a:t>
            </a:r>
          </a:p>
          <a:p>
            <a:pPr algn="ctr"/>
            <a:endParaRPr lang="en-US" kern="0" dirty="0"/>
          </a:p>
          <a:p>
            <a:pPr algn="ctr"/>
            <a:endParaRPr lang="en-US" b="1" kern="0" dirty="0">
              <a:latin typeface="Arial" panose="020B0604020202020204" pitchFamily="34" charset="0"/>
            </a:endParaRPr>
          </a:p>
          <a:p>
            <a:pPr algn="ctr"/>
            <a:endParaRPr lang="en-US" sz="2900" kern="0" dirty="0">
              <a:solidFill>
                <a:schemeClr val="accent2">
                  <a:lumMod val="50000"/>
                </a:schemeClr>
              </a:solidFill>
            </a:endParaRPr>
          </a:p>
          <a:p>
            <a:pPr algn="ctr"/>
            <a:endParaRPr lang="en-US" kern="0" dirty="0"/>
          </a:p>
          <a:p>
            <a:pPr algn="ctr"/>
            <a:endParaRPr lang="en-US" kern="0" dirty="0"/>
          </a:p>
        </p:txBody>
      </p:sp>
      <p:graphicFrame>
        <p:nvGraphicFramePr>
          <p:cNvPr id="9" name="Table 8">
            <a:extLst>
              <a:ext uri="{FF2B5EF4-FFF2-40B4-BE49-F238E27FC236}">
                <a16:creationId xmlns:a16="http://schemas.microsoft.com/office/drawing/2014/main" id="{78CD8740-AA86-46FC-8199-459BEB06B37F}"/>
              </a:ext>
            </a:extLst>
          </p:cNvPr>
          <p:cNvGraphicFramePr>
            <a:graphicFrameLocks noGrp="1"/>
          </p:cNvGraphicFramePr>
          <p:nvPr>
            <p:extLst>
              <p:ext uri="{D42A27DB-BD31-4B8C-83A1-F6EECF244321}">
                <p14:modId xmlns:p14="http://schemas.microsoft.com/office/powerpoint/2010/main" val="1019938695"/>
              </p:ext>
            </p:extLst>
          </p:nvPr>
        </p:nvGraphicFramePr>
        <p:xfrm>
          <a:off x="982663" y="4189071"/>
          <a:ext cx="6457950" cy="1319213"/>
        </p:xfrm>
        <a:graphic>
          <a:graphicData uri="http://schemas.openxmlformats.org/drawingml/2006/table">
            <a:tbl>
              <a:tblPr firstRow="1" firstCol="1" bandRow="1"/>
              <a:tblGrid>
                <a:gridCol w="5143500">
                  <a:extLst>
                    <a:ext uri="{9D8B030D-6E8A-4147-A177-3AD203B41FA5}">
                      <a16:colId xmlns:a16="http://schemas.microsoft.com/office/drawing/2014/main" val="3382975633"/>
                    </a:ext>
                  </a:extLst>
                </a:gridCol>
                <a:gridCol w="1314450">
                  <a:extLst>
                    <a:ext uri="{9D8B030D-6E8A-4147-A177-3AD203B41FA5}">
                      <a16:colId xmlns:a16="http://schemas.microsoft.com/office/drawing/2014/main" val="2470289456"/>
                    </a:ext>
                  </a:extLst>
                </a:gridCol>
              </a:tblGrid>
              <a:tr h="0">
                <a:tc>
                  <a:txBody>
                    <a:bodyPr/>
                    <a:lstStyle/>
                    <a:p>
                      <a:pPr marL="0" marR="0">
                        <a:lnSpc>
                          <a:spcPct val="107000"/>
                        </a:lnSpc>
                        <a:spcBef>
                          <a:spcPts val="0"/>
                        </a:spcBef>
                        <a:spcAft>
                          <a:spcPts val="0"/>
                        </a:spcAft>
                      </a:pPr>
                      <a:r>
                        <a:rPr lang="en-US" sz="1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Title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4472C4"/>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tc>
                  <a:txBody>
                    <a:bodyPr/>
                    <a:lstStyle/>
                    <a:p>
                      <a:pPr marL="0" marR="0">
                        <a:lnSpc>
                          <a:spcPct val="107000"/>
                        </a:lnSpc>
                        <a:spcBef>
                          <a:spcPts val="0"/>
                        </a:spcBef>
                        <a:spcAft>
                          <a:spcPts val="0"/>
                        </a:spcAft>
                      </a:pPr>
                      <a:r>
                        <a:rPr lang="en-US" sz="1400" b="1">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Doc # and Link</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4472C4"/>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4472C4"/>
                      </a:solidFill>
                      <a:prstDash val="solid"/>
                      <a:round/>
                      <a:headEnd type="none" w="med" len="med"/>
                      <a:tailEnd type="none" w="med" len="med"/>
                    </a:lnB>
                    <a:solidFill>
                      <a:srgbClr val="4472C4"/>
                    </a:solidFill>
                  </a:tcPr>
                </a:tc>
                <a:extLst>
                  <a:ext uri="{0D108BD9-81ED-4DB2-BD59-A6C34878D82A}">
                    <a16:rowId xmlns:a16="http://schemas.microsoft.com/office/drawing/2014/main" val="2733761084"/>
                  </a:ext>
                </a:extLst>
              </a:tr>
              <a:tr h="0">
                <a:tc>
                  <a:txBody>
                    <a:bodyPr/>
                    <a:lstStyle/>
                    <a:p>
                      <a:pPr marL="0" marR="0">
                        <a:lnSpc>
                          <a:spcPct val="107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Dynamic Channel and Environmental Modeling Scheme for BANs on TG15.6a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nSpc>
                          <a:spcPct val="107000"/>
                        </a:lnSpc>
                        <a:spcBef>
                          <a:spcPts val="0"/>
                        </a:spcBef>
                        <a:spcAft>
                          <a:spcPts val="0"/>
                        </a:spcAft>
                      </a:pPr>
                      <a:r>
                        <a:rPr lang="en-US" sz="1400" u="sng"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15-22-0023-00</a:t>
                      </a:r>
                      <a:endParaRPr lang="en-US"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4472C4"/>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850504088"/>
                  </a:ext>
                </a:extLst>
              </a:tr>
              <a:tr h="0">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Measurement based BAN channel model for XR applications : Part I</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u="sng"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4">
                            <a:extLst>
                              <a:ext uri="{A12FA001-AC4F-418D-AE19-62706E023703}">
                                <ahyp:hlinkClr xmlns:ahyp="http://schemas.microsoft.com/office/drawing/2018/hyperlinkcolor" val="tx"/>
                              </a:ext>
                            </a:extLst>
                          </a:hlinkClick>
                        </a:rPr>
                        <a:t>15-22-0062-01</a:t>
                      </a:r>
                      <a:endParaRPr lang="en-US"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40387118"/>
                  </a:ext>
                </a:extLst>
              </a:tr>
              <a:tr h="0">
                <a:tc>
                  <a:txBody>
                    <a:bodyPr/>
                    <a:lstStyle/>
                    <a:p>
                      <a:pPr marL="0" marR="0">
                        <a:lnSpc>
                          <a:spcPct val="107000"/>
                        </a:lnSpc>
                        <a:spcBef>
                          <a:spcPts val="0"/>
                        </a:spcBef>
                        <a:spcAft>
                          <a:spcPts val="0"/>
                        </a:spcAft>
                      </a:pPr>
                      <a:r>
                        <a:rPr lang="en-US" sz="14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Snapshot of TG4ab PHY topics Jan 2022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tc>
                  <a:txBody>
                    <a:bodyPr/>
                    <a:lstStyle/>
                    <a:p>
                      <a:pPr marL="0" marR="0">
                        <a:lnSpc>
                          <a:spcPct val="107000"/>
                        </a:lnSpc>
                        <a:spcBef>
                          <a:spcPts val="0"/>
                        </a:spcBef>
                        <a:spcAft>
                          <a:spcPts val="0"/>
                        </a:spcAft>
                      </a:pPr>
                      <a:r>
                        <a:rPr lang="en-US" sz="1400" u="sng"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15-22-0038-01</a:t>
                      </a:r>
                      <a:endParaRPr lang="en-US"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solidFill>
                      <a:srgbClr val="D9E2F3"/>
                    </a:solidFill>
                  </a:tcPr>
                </a:tc>
                <a:extLst>
                  <a:ext uri="{0D108BD9-81ED-4DB2-BD59-A6C34878D82A}">
                    <a16:rowId xmlns:a16="http://schemas.microsoft.com/office/drawing/2014/main" val="406592239"/>
                  </a:ext>
                </a:extLst>
              </a:tr>
              <a:tr h="0">
                <a:tc>
                  <a:txBody>
                    <a:bodyPr/>
                    <a:lstStyle/>
                    <a:p>
                      <a:pPr marL="0" marR="0">
                        <a:lnSpc>
                          <a:spcPct val="107000"/>
                        </a:lnSpc>
                        <a:spcBef>
                          <a:spcPts val="0"/>
                        </a:spcBef>
                        <a:spcAft>
                          <a:spcPts val="0"/>
                        </a:spcAft>
                      </a:pPr>
                      <a:r>
                        <a:rPr lang="en-US" sz="1400" b="1">
                          <a:effectLst/>
                          <a:latin typeface="Calibri" panose="020F0502020204030204" pitchFamily="34" charset="0"/>
                          <a:ea typeface="Calibri" panose="020F0502020204030204" pitchFamily="34" charset="0"/>
                          <a:cs typeface="Times New Roman" panose="02020603050405020304" pitchFamily="18" charset="0"/>
                        </a:rPr>
                        <a:t>MAC Bridging for Time-Sensitive Networking of 802.15.6a</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8EAADB"/>
                      </a:solidFill>
                      <a:prstDash val="solid"/>
                      <a:round/>
                      <a:headEnd type="none" w="med" len="med"/>
                      <a:tailEnd type="none" w="med" len="med"/>
                    </a:lnL>
                    <a:lnR>
                      <a:noFill/>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tc>
                  <a:txBody>
                    <a:bodyPr/>
                    <a:lstStyle/>
                    <a:p>
                      <a:pPr marL="0" marR="0">
                        <a:lnSpc>
                          <a:spcPct val="107000"/>
                        </a:lnSpc>
                        <a:spcBef>
                          <a:spcPts val="0"/>
                        </a:spcBef>
                        <a:spcAft>
                          <a:spcPts val="0"/>
                        </a:spcAft>
                      </a:pPr>
                      <a:r>
                        <a:rPr lang="en-US" sz="1400" u="sng"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hlinkClick r:id="rId6">
                            <a:extLst>
                              <a:ext uri="{A12FA001-AC4F-418D-AE19-62706E023703}">
                                <ahyp:hlinkClr xmlns:ahyp="http://schemas.microsoft.com/office/drawing/2018/hyperlinkcolor" val="tx"/>
                              </a:ext>
                            </a:extLst>
                          </a:hlinkClick>
                        </a:rPr>
                        <a:t>15-22-0024-01</a:t>
                      </a:r>
                      <a:endParaRPr lang="en-US" sz="1100" dirty="0">
                        <a:solidFill>
                          <a:schemeClr val="accent2">
                            <a:lumMod val="50000"/>
                          </a:schemeClr>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a:noFill/>
                    </a:lnL>
                    <a:lnR w="12700" cap="flat" cmpd="sng" algn="ctr">
                      <a:solidFill>
                        <a:srgbClr val="8EAADB"/>
                      </a:solidFill>
                      <a:prstDash val="solid"/>
                      <a:round/>
                      <a:headEnd type="none" w="med" len="med"/>
                      <a:tailEnd type="none" w="med" len="med"/>
                    </a:lnR>
                    <a:lnT w="12700" cap="flat" cmpd="sng" algn="ctr">
                      <a:solidFill>
                        <a:srgbClr val="8EAADB"/>
                      </a:solidFill>
                      <a:prstDash val="solid"/>
                      <a:round/>
                      <a:headEnd type="none" w="med" len="med"/>
                      <a:tailEnd type="none" w="med" len="med"/>
                    </a:lnT>
                    <a:lnB w="12700" cap="flat" cmpd="sng" algn="ctr">
                      <a:solidFill>
                        <a:srgbClr val="8EAADB"/>
                      </a:solidFill>
                      <a:prstDash val="solid"/>
                      <a:round/>
                      <a:headEnd type="none" w="med" len="med"/>
                      <a:tailEnd type="none" w="med" len="med"/>
                    </a:lnB>
                  </a:tcPr>
                </a:tc>
                <a:extLst>
                  <a:ext uri="{0D108BD9-81ED-4DB2-BD59-A6C34878D82A}">
                    <a16:rowId xmlns:a16="http://schemas.microsoft.com/office/drawing/2014/main" val="518846099"/>
                  </a:ext>
                </a:extLst>
              </a:tr>
            </a:tbl>
          </a:graphicData>
        </a:graphic>
      </p:graphicFrame>
    </p:spTree>
    <p:extLst>
      <p:ext uri="{BB962C8B-B14F-4D97-AF65-F5344CB8AC3E}">
        <p14:creationId xmlns:p14="http://schemas.microsoft.com/office/powerpoint/2010/main" val="65428925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43203</TotalTime>
  <Words>1143</Words>
  <Application>Microsoft Office PowerPoint</Application>
  <PresentationFormat>On-screen Show (4:3)</PresentationFormat>
  <Paragraphs>450</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Open Sans</vt:lpstr>
      <vt:lpstr>Times New Roman</vt:lpstr>
      <vt:lpstr>Verdana-Bold</vt:lpstr>
      <vt:lpstr>Wingdings</vt:lpstr>
      <vt:lpstr>Office Theme</vt:lpstr>
      <vt:lpstr>PowerPoint Presentation</vt:lpstr>
      <vt:lpstr>Task Group 15.4ab Next Generation UWB Amendment </vt:lpstr>
      <vt:lpstr>Task Group 15.4ab Virtual Interim January 2022</vt:lpstr>
      <vt:lpstr>5.2.b Scope of the project (As approved): </vt:lpstr>
      <vt:lpstr>Session Summary</vt:lpstr>
      <vt:lpstr>January Agenda</vt:lpstr>
      <vt:lpstr>Technical Contributions</vt:lpstr>
      <vt:lpstr>List of Technical Presentations, TG41b</vt:lpstr>
      <vt:lpstr>Joint Meeting Links</vt:lpstr>
      <vt:lpstr>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220</cp:revision>
  <cp:lastPrinted>2000-03-07T00:55:37Z</cp:lastPrinted>
  <dcterms:created xsi:type="dcterms:W3CDTF">2016-01-17T22:48:36Z</dcterms:created>
  <dcterms:modified xsi:type="dcterms:W3CDTF">2022-01-26T04:09:02Z</dcterms:modified>
  <cp:category/>
</cp:coreProperties>
</file>