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59" r:id="rId2"/>
    <p:sldId id="264" r:id="rId3"/>
    <p:sldId id="282" r:id="rId4"/>
    <p:sldId id="283" r:id="rId5"/>
    <p:sldId id="281" r:id="rId6"/>
    <p:sldId id="284" r:id="rId7"/>
    <p:sldId id="285"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65"/>
    <p:restoredTop sz="95915"/>
  </p:normalViewPr>
  <p:slideViewPr>
    <p:cSldViewPr>
      <p:cViewPr varScale="1">
        <p:scale>
          <a:sx n="135" d="100"/>
          <a:sy n="135" d="100"/>
        </p:scale>
        <p:origin x="750" y="126"/>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&lt;X&gt;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&lt;X&gt;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3F7F96AE-9515-2748-B04C-7EA372D2B741}"/>
              </a:ext>
            </a:extLst>
          </p:cNvPr>
          <p:cNvSpPr>
            <a:spLocks noGrp="1" noChangeArrowheads="1"/>
          </p:cNvSpPr>
          <p:nvPr>
            <p:ph type="hdr" sz="quarter"/>
          </p:nvPr>
        </p:nvSpPr>
        <p:spPr>
          <a:ln/>
        </p:spPr>
        <p:txBody>
          <a:bodyPr/>
          <a:lstStyle/>
          <a:p>
            <a:r>
              <a:rPr lang="en-US" altLang="en-US"/>
              <a:t>doc.: &lt;X&gt;</a:t>
            </a:r>
          </a:p>
        </p:txBody>
      </p:sp>
      <p:sp>
        <p:nvSpPr>
          <p:cNvPr id="5" name="Rectangle 3">
            <a:extLst>
              <a:ext uri="{FF2B5EF4-FFF2-40B4-BE49-F238E27FC236}">
                <a16:creationId xmlns:a16="http://schemas.microsoft.com/office/drawing/2014/main" id="{A1B008DF-CC56-994D-9821-3E44AFB315F3}"/>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B8F2699B-F7E8-9140-A502-2BECF50C5256}"/>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6074D865-F0A1-A24D-835D-78C1F4DD8175}"/>
              </a:ext>
            </a:extLst>
          </p:cNvPr>
          <p:cNvSpPr>
            <a:spLocks noGrp="1" noChangeArrowheads="1"/>
          </p:cNvSpPr>
          <p:nvPr>
            <p:ph type="sldNum" sz="quarter" idx="5"/>
          </p:nvPr>
        </p:nvSpPr>
        <p:spPr>
          <a:ln/>
        </p:spPr>
        <p:txBody>
          <a:bodyPr/>
          <a:lstStyle/>
          <a:p>
            <a:r>
              <a:rPr lang="en-US" altLang="en-US"/>
              <a:t>Page </a:t>
            </a:r>
            <a:fld id="{A5473540-375A-5E41-AC23-98043598D1A0}" type="slidenum">
              <a:rPr lang="en-US" altLang="en-US"/>
              <a:pPr/>
              <a:t>2</a:t>
            </a:fld>
            <a:endParaRPr lang="en-US" altLang="en-US"/>
          </a:p>
        </p:txBody>
      </p:sp>
      <p:sp>
        <p:nvSpPr>
          <p:cNvPr id="24578" name="Rectangle 2">
            <a:extLst>
              <a:ext uri="{FF2B5EF4-FFF2-40B4-BE49-F238E27FC236}">
                <a16:creationId xmlns:a16="http://schemas.microsoft.com/office/drawing/2014/main" id="{D6A957E6-9014-654B-B1BC-A8592CB8257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3B927F5E-F62F-CE40-98ED-7FD9428EEF0D}"/>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34881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&lt;X&gt;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5</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4859734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&lt;X&gt;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6</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8092455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&lt;X&gt;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7</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5665999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p:txBody>
          <a:bodyPr/>
          <a:lstStyle>
            <a:lvl1pPr>
              <a:defRPr/>
            </a:lvl1pPr>
          </a:lstStyle>
          <a:p>
            <a:r>
              <a:rPr lang="en-US" altLang="en-US"/>
              <a:t>Jan 2022</a:t>
            </a:r>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dirty="0"/>
              <a:t>Michael McLaughlin (Qorvo Inc.)</a:t>
            </a:r>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Jan 2022</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a:xfrm>
            <a:off x="5486400" y="6475413"/>
            <a:ext cx="3124200" cy="184666"/>
          </a:xfrm>
        </p:spPr>
        <p:txBody>
          <a:bodyPr/>
          <a:lstStyle>
            <a:lvl1pPr>
              <a:defRPr/>
            </a:lvl1pPr>
          </a:lstStyle>
          <a:p>
            <a:r>
              <a:rPr lang="en-US" altLang="en-US" dirty="0"/>
              <a:t>Michael McLaughlin (Qorvo Inc.)</a:t>
            </a:r>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Jan 2022</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Michael McLaughlin (Qorvo Inc.)</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 15-22-0094-01-04ab </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057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a:t>Link budget UWB vs NB</a:t>
            </a:r>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_hammerschmidt@yahoo.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5F0B2C05-F7E7-3546-93D4-1806C431AB9E}"/>
              </a:ext>
            </a:extLst>
          </p:cNvPr>
          <p:cNvSpPr>
            <a:spLocks noGrp="1"/>
          </p:cNvSpPr>
          <p:nvPr>
            <p:ph type="dt" sz="half" idx="10"/>
          </p:nvPr>
        </p:nvSpPr>
        <p:spPr/>
        <p:txBody>
          <a:bodyPr/>
          <a:lstStyle/>
          <a:p>
            <a:r>
              <a:rPr lang="en-US" altLang="en-US"/>
              <a:t>Jan 2022</a:t>
            </a:r>
            <a:endParaRPr lang="en-US" altLang="en-US" dirty="0"/>
          </a:p>
        </p:txBody>
      </p:sp>
      <p:sp>
        <p:nvSpPr>
          <p:cNvPr id="6" name="Slide Number Placeholder 3">
            <a:extLst>
              <a:ext uri="{FF2B5EF4-FFF2-40B4-BE49-F238E27FC236}">
                <a16:creationId xmlns:a16="http://schemas.microsoft.com/office/drawing/2014/main" id="{1EFAE4B7-777C-CA4F-B984-133C43F93028}"/>
              </a:ext>
            </a:extLst>
          </p:cNvPr>
          <p:cNvSpPr>
            <a:spLocks noGrp="1"/>
          </p:cNvSpPr>
          <p:nvPr>
            <p:ph type="sldNum" sz="quarter" idx="12"/>
          </p:nvPr>
        </p:nvSpPr>
        <p:spPr/>
        <p:txBody>
          <a:bodyPr/>
          <a:lstStyle/>
          <a:p>
            <a:r>
              <a:rPr lang="en-US" altLang="en-US"/>
              <a:t>Slide </a:t>
            </a:r>
            <a:fld id="{E83CCBC5-88D4-8345-8D58-8C5C23A594C7}" type="slidenum">
              <a:rPr lang="en-US" altLang="en-US"/>
              <a:pPr/>
              <a:t>1</a:t>
            </a:fld>
            <a:endParaRPr lang="en-US" altLang="en-US"/>
          </a:p>
        </p:txBody>
      </p:sp>
      <p:sp>
        <p:nvSpPr>
          <p:cNvPr id="27651" name="Rectangle 3">
            <a:extLst>
              <a:ext uri="{FF2B5EF4-FFF2-40B4-BE49-F238E27FC236}">
                <a16:creationId xmlns:a16="http://schemas.microsoft.com/office/drawing/2014/main" id="{B26BE74D-F64D-6D40-B661-9C698E439112}"/>
              </a:ext>
            </a:extLst>
          </p:cNvPr>
          <p:cNvSpPr>
            <a:spLocks noChangeArrowheads="1"/>
          </p:cNvSpPr>
          <p:nvPr/>
        </p:nvSpPr>
        <p:spPr bwMode="auto">
          <a:xfrm>
            <a:off x="147181" y="838200"/>
            <a:ext cx="8991600" cy="38420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Link budget analysis UWB vs NB</a:t>
            </a:r>
          </a:p>
          <a:p>
            <a:r>
              <a:rPr lang="en-US" altLang="en-US" sz="1600" b="1" dirty="0">
                <a:solidFill>
                  <a:schemeClr val="tx2"/>
                </a:solidFill>
              </a:rPr>
              <a:t>Date Submitted: </a:t>
            </a:r>
            <a:r>
              <a:rPr lang="en-US" altLang="en-US" sz="1600" dirty="0">
                <a:solidFill>
                  <a:schemeClr val="tx2"/>
                </a:solidFill>
              </a:rPr>
              <a:t>25 January 2022	</a:t>
            </a:r>
          </a:p>
          <a:p>
            <a:r>
              <a:rPr lang="en-US" altLang="en-US" sz="1600" b="1" dirty="0">
                <a:solidFill>
                  <a:schemeClr val="tx2"/>
                </a:solidFill>
              </a:rPr>
              <a:t>Source:</a:t>
            </a:r>
            <a:r>
              <a:rPr lang="en-US" altLang="en-US" sz="1600" dirty="0">
                <a:solidFill>
                  <a:schemeClr val="tx2"/>
                </a:solidFill>
              </a:rPr>
              <a:t> Michael McLaughlin (Qorvo Inc.)</a:t>
            </a:r>
          </a:p>
          <a:p>
            <a:r>
              <a:rPr lang="en-US" altLang="en-US" sz="1600" b="1" dirty="0">
                <a:solidFill>
                  <a:schemeClr val="tx2"/>
                </a:solidFill>
              </a:rPr>
              <a:t>Address</a:t>
            </a:r>
            <a:r>
              <a:rPr lang="en-US" altLang="en-US" sz="1600" dirty="0">
                <a:solidFill>
                  <a:schemeClr val="tx2"/>
                </a:solidFill>
              </a:rPr>
              <a:t>: Adelaide Chambers, Peter St., Dublin 8, Ireland</a:t>
            </a:r>
          </a:p>
          <a:p>
            <a:r>
              <a:rPr lang="en-US" altLang="en-US" sz="1600" b="1" dirty="0">
                <a:solidFill>
                  <a:schemeClr val="tx2"/>
                </a:solidFill>
              </a:rPr>
              <a:t>E-Mail</a:t>
            </a:r>
            <a:r>
              <a:rPr lang="en-US" altLang="en-US" sz="1600" dirty="0">
                <a:solidFill>
                  <a:schemeClr val="tx2"/>
                </a:solidFill>
              </a:rPr>
              <a:t>:</a:t>
            </a:r>
            <a:r>
              <a:rPr lang="en-US" altLang="en-US" sz="1600" dirty="0">
                <a:solidFill>
                  <a:schemeClr val="tx2"/>
                </a:solidFill>
                <a:hlinkClick r:id="rId2"/>
              </a:rPr>
              <a:t> </a:t>
            </a:r>
            <a:r>
              <a:rPr lang="en-US" altLang="en-US" sz="1600" dirty="0">
                <a:solidFill>
                  <a:schemeClr val="tx2"/>
                </a:solidFill>
              </a:rPr>
              <a:t>michael.mclaughlin at qorvo.com</a:t>
            </a:r>
          </a:p>
          <a:p>
            <a:pPr>
              <a:spcBef>
                <a:spcPts val="100"/>
              </a:spcBef>
              <a:spcAft>
                <a:spcPts val="100"/>
              </a:spcAft>
            </a:pP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Link budget analysis of both UWB and Narrowband.</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To compare link budgets.</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authoring individual(s) or organization(s). The material in this document is subject to change in form and content after further study. The authors(s) reserve(s) the right to add, amend or withdraw material contained herein.</a:t>
            </a:r>
          </a:p>
        </p:txBody>
      </p:sp>
      <p:sp>
        <p:nvSpPr>
          <p:cNvPr id="9" name="TextBox 8">
            <a:extLst>
              <a:ext uri="{FF2B5EF4-FFF2-40B4-BE49-F238E27FC236}">
                <a16:creationId xmlns:a16="http://schemas.microsoft.com/office/drawing/2014/main" id="{81BA3C0E-D2D0-43D2-9B40-98BA9B30CE3B}"/>
              </a:ext>
            </a:extLst>
          </p:cNvPr>
          <p:cNvSpPr txBox="1"/>
          <p:nvPr/>
        </p:nvSpPr>
        <p:spPr>
          <a:xfrm>
            <a:off x="6129301" y="6470318"/>
            <a:ext cx="2438400" cy="276999"/>
          </a:xfrm>
          <a:prstGeom prst="rect">
            <a:avLst/>
          </a:prstGeom>
          <a:noFill/>
        </p:spPr>
        <p:txBody>
          <a:bodyPr wrap="square" rtlCol="0">
            <a:spAutoFit/>
          </a:bodyPr>
          <a:lstStyle/>
          <a:p>
            <a:r>
              <a:rPr lang="en-US" altLang="en-US" sz="1200" dirty="0">
                <a:solidFill>
                  <a:schemeClr val="tx2"/>
                </a:solidFill>
              </a:rPr>
              <a:t>Michael McLaughlin (Qorvo Inc.)</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3DF34AD-D261-1147-8151-E298A68564AE}"/>
              </a:ext>
            </a:extLst>
          </p:cNvPr>
          <p:cNvSpPr>
            <a:spLocks noGrp="1"/>
          </p:cNvSpPr>
          <p:nvPr>
            <p:ph type="dt" sz="half" idx="10"/>
          </p:nvPr>
        </p:nvSpPr>
        <p:spPr>
          <a:xfrm>
            <a:off x="685800" y="378281"/>
            <a:ext cx="1600200" cy="215444"/>
          </a:xfrm>
        </p:spPr>
        <p:txBody>
          <a:bodyPr/>
          <a:lstStyle/>
          <a:p>
            <a:r>
              <a:rPr lang="en-US" altLang="en-US"/>
              <a:t>Jan 2022</a:t>
            </a:r>
            <a:endParaRPr lang="en-US" altLang="en-US" dirty="0"/>
          </a:p>
        </p:txBody>
      </p:sp>
      <p:sp>
        <p:nvSpPr>
          <p:cNvPr id="6" name="Slide Number Placeholder 5">
            <a:extLst>
              <a:ext uri="{FF2B5EF4-FFF2-40B4-BE49-F238E27FC236}">
                <a16:creationId xmlns:a16="http://schemas.microsoft.com/office/drawing/2014/main" id="{58F87CEB-3C80-3347-8B52-8E6E669AF6BA}"/>
              </a:ext>
            </a:extLst>
          </p:cNvPr>
          <p:cNvSpPr>
            <a:spLocks noGrp="1"/>
          </p:cNvSpPr>
          <p:nvPr>
            <p:ph type="sldNum" sz="quarter" idx="12"/>
          </p:nvPr>
        </p:nvSpPr>
        <p:spPr/>
        <p:txBody>
          <a:bodyPr/>
          <a:lstStyle/>
          <a:p>
            <a:r>
              <a:rPr lang="en-US" altLang="en-US"/>
              <a:t>Slide </a:t>
            </a:r>
            <a:fld id="{3E3DBFD7-C3B7-A740-8146-74DEC5825439}" type="slidenum">
              <a:rPr lang="en-US" altLang="en-US"/>
              <a:pPr/>
              <a:t>2</a:t>
            </a:fld>
            <a:endParaRPr lang="en-US" altLang="en-US"/>
          </a:p>
        </p:txBody>
      </p:sp>
      <p:graphicFrame>
        <p:nvGraphicFramePr>
          <p:cNvPr id="10" name="Table 6">
            <a:extLst>
              <a:ext uri="{FF2B5EF4-FFF2-40B4-BE49-F238E27FC236}">
                <a16:creationId xmlns:a16="http://schemas.microsoft.com/office/drawing/2014/main" id="{82907EB1-0FFD-2245-917F-1C34E1BFBD7B}"/>
              </a:ext>
            </a:extLst>
          </p:cNvPr>
          <p:cNvGraphicFramePr>
            <a:graphicFrameLocks noGrp="1"/>
          </p:cNvGraphicFramePr>
          <p:nvPr>
            <p:extLst>
              <p:ext uri="{D42A27DB-BD31-4B8C-83A1-F6EECF244321}">
                <p14:modId xmlns:p14="http://schemas.microsoft.com/office/powerpoint/2010/main" val="2503686072"/>
              </p:ext>
            </p:extLst>
          </p:nvPr>
        </p:nvGraphicFramePr>
        <p:xfrm>
          <a:off x="457200" y="1066800"/>
          <a:ext cx="8382000" cy="5029200"/>
        </p:xfrm>
        <a:graphic>
          <a:graphicData uri="http://schemas.openxmlformats.org/drawingml/2006/table">
            <a:tbl>
              <a:tblPr firstRow="1" bandRow="1">
                <a:tableStyleId>{5940675A-B579-460E-94D1-54222C63F5DA}</a:tableStyleId>
              </a:tblPr>
              <a:tblGrid>
                <a:gridCol w="4514626">
                  <a:extLst>
                    <a:ext uri="{9D8B030D-6E8A-4147-A177-3AD203B41FA5}">
                      <a16:colId xmlns:a16="http://schemas.microsoft.com/office/drawing/2014/main" val="1745747388"/>
                    </a:ext>
                  </a:extLst>
                </a:gridCol>
                <a:gridCol w="3867374">
                  <a:extLst>
                    <a:ext uri="{9D8B030D-6E8A-4147-A177-3AD203B41FA5}">
                      <a16:colId xmlns:a16="http://schemas.microsoft.com/office/drawing/2014/main" val="1336621721"/>
                    </a:ext>
                  </a:extLst>
                </a:gridCol>
              </a:tblGrid>
              <a:tr h="257877">
                <a:tc>
                  <a:txBody>
                    <a:bodyPr/>
                    <a:lstStyle/>
                    <a:p>
                      <a:pPr>
                        <a:lnSpc>
                          <a:spcPct val="107000"/>
                        </a:lnSpc>
                        <a:spcAft>
                          <a:spcPts val="800"/>
                        </a:spcAft>
                      </a:pPr>
                      <a:r>
                        <a:rPr lang="en-US" sz="1600" b="1" dirty="0">
                          <a:effectLst/>
                        </a:rPr>
                        <a:t>PAR Objective</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600" b="1" dirty="0">
                          <a:effectLst/>
                        </a:rPr>
                        <a:t>Proposed Solution (how addressed)</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364107">
                <a:tc>
                  <a:txBody>
                    <a:bodyPr/>
                    <a:lstStyle/>
                    <a:p>
                      <a:pPr>
                        <a:lnSpc>
                          <a:spcPct val="107000"/>
                        </a:lnSpc>
                        <a:spcAft>
                          <a:spcPts val="800"/>
                        </a:spcAft>
                      </a:pPr>
                      <a:r>
                        <a:rPr lang="en-US" sz="1100" dirty="0">
                          <a:effectLst/>
                        </a:rPr>
                        <a:t>Safeguards so that the high throughput data use cases will not cause significant disruption to low duty-cycle ranging use cases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64107">
                <a:tc>
                  <a:txBody>
                    <a:bodyPr/>
                    <a:lstStyle/>
                    <a:p>
                      <a:pPr>
                        <a:lnSpc>
                          <a:spcPct val="107000"/>
                        </a:lnSpc>
                        <a:spcAft>
                          <a:spcPts val="800"/>
                        </a:spcAft>
                      </a:pPr>
                      <a:r>
                        <a:rPr lang="en-US" sz="1100">
                          <a:effectLst/>
                        </a:rPr>
                        <a:t>Interference mitigation techniques to support higher density and higher traffic use cases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49433">
                <a:tc>
                  <a:txBody>
                    <a:bodyPr/>
                    <a:lstStyle/>
                    <a:p>
                      <a:pPr>
                        <a:lnSpc>
                          <a:spcPct val="107000"/>
                        </a:lnSpc>
                        <a:spcAft>
                          <a:spcPts val="800"/>
                        </a:spcAft>
                      </a:pPr>
                      <a:r>
                        <a:rPr lang="en-US" sz="1100">
                          <a:effectLst/>
                        </a:rPr>
                        <a:t>Other coexistence improvement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364107">
                <a:tc>
                  <a:txBody>
                    <a:bodyPr/>
                    <a:lstStyle/>
                    <a:p>
                      <a:pPr>
                        <a:lnSpc>
                          <a:spcPct val="107000"/>
                        </a:lnSpc>
                        <a:spcAft>
                          <a:spcPts val="800"/>
                        </a:spcAft>
                      </a:pPr>
                      <a:r>
                        <a:rPr lang="en-US" sz="1100" dirty="0">
                          <a:effectLst/>
                        </a:rPr>
                        <a:t>Backward compatibility with enhanced ranging capable devices (ERDEVs)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364107">
                <a:tc>
                  <a:txBody>
                    <a:bodyPr/>
                    <a:lstStyle/>
                    <a:p>
                      <a:pPr>
                        <a:lnSpc>
                          <a:spcPct val="107000"/>
                        </a:lnSpc>
                        <a:spcAft>
                          <a:spcPts val="800"/>
                        </a:spcAft>
                      </a:pPr>
                      <a:r>
                        <a:rPr lang="en-US" sz="1100" dirty="0">
                          <a:effectLst/>
                        </a:rPr>
                        <a:t>Improved link budget and/or reduced air-time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kern="1200" dirty="0">
                          <a:solidFill>
                            <a:schemeClr val="tx1"/>
                          </a:solidFill>
                          <a:latin typeface="+mn-lt"/>
                          <a:ea typeface="+mn-ea"/>
                          <a:cs typeface="+mn-cs"/>
                        </a:rPr>
                        <a:t>Proposes using a short, low bit rate, high PRF, UWB packet instead of a NB packet</a:t>
                      </a:r>
                    </a:p>
                  </a:txBody>
                  <a:tcPr marL="62197" marR="62197" marT="0" marB="0"/>
                </a:tc>
                <a:extLst>
                  <a:ext uri="{0D108BD9-81ED-4DB2-BD59-A6C34878D82A}">
                    <a16:rowId xmlns:a16="http://schemas.microsoft.com/office/drawing/2014/main" val="402719402"/>
                  </a:ext>
                </a:extLst>
              </a:tr>
              <a:tr h="249433">
                <a:tc>
                  <a:txBody>
                    <a:bodyPr/>
                    <a:lstStyle/>
                    <a:p>
                      <a:pPr>
                        <a:lnSpc>
                          <a:spcPct val="107000"/>
                        </a:lnSpc>
                        <a:spcAft>
                          <a:spcPts val="800"/>
                        </a:spcAft>
                      </a:pPr>
                      <a:r>
                        <a:rPr lang="en-US" sz="1100">
                          <a:effectLst/>
                        </a:rPr>
                        <a:t>Additional channels and operating frequencies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364107">
                <a:tc>
                  <a:txBody>
                    <a:bodyPr/>
                    <a:lstStyle/>
                    <a:p>
                      <a:pPr>
                        <a:lnSpc>
                          <a:spcPct val="107000"/>
                        </a:lnSpc>
                        <a:spcAft>
                          <a:spcPts val="800"/>
                        </a:spcAft>
                      </a:pPr>
                      <a:r>
                        <a:rPr lang="en-US" sz="1100" dirty="0">
                          <a:effectLst/>
                        </a:rPr>
                        <a:t>Improvements to accuracy / precision / reliability and interoperability for high-integrity ranging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364107">
                <a:tc>
                  <a:txBody>
                    <a:bodyPr/>
                    <a:lstStyle/>
                    <a:p>
                      <a:pPr>
                        <a:lnSpc>
                          <a:spcPct val="107000"/>
                        </a:lnSpc>
                        <a:spcAft>
                          <a:spcPts val="800"/>
                        </a:spcAft>
                      </a:pPr>
                      <a:r>
                        <a:rPr lang="en-US" sz="1100">
                          <a:effectLst/>
                        </a:rPr>
                        <a:t>Reduced complexity and power consumption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61869">
                <a:tc>
                  <a:txBody>
                    <a:bodyPr/>
                    <a:lstStyle/>
                    <a:p>
                      <a:pPr>
                        <a:lnSpc>
                          <a:spcPct val="107000"/>
                        </a:lnSpc>
                        <a:spcAft>
                          <a:spcPts val="800"/>
                        </a:spcAft>
                      </a:pPr>
                      <a:r>
                        <a:rPr lang="en-US" sz="1100" b="0" dirty="0">
                          <a:effectLst/>
                        </a:rPr>
                        <a:t>Hybrid operation with narrowband signaling to assist UWB</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49433">
                <a:tc>
                  <a:txBody>
                    <a:bodyPr/>
                    <a:lstStyle/>
                    <a:p>
                      <a:pPr>
                        <a:lnSpc>
                          <a:spcPct val="107000"/>
                        </a:lnSpc>
                        <a:spcAft>
                          <a:spcPts val="800"/>
                        </a:spcAft>
                      </a:pPr>
                      <a:r>
                        <a:rPr lang="en-US" sz="1100">
                          <a:effectLst/>
                        </a:rPr>
                        <a:t>Enhanced native discovery and connection setup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364107">
                <a:tc>
                  <a:txBody>
                    <a:bodyPr/>
                    <a:lstStyle/>
                    <a:p>
                      <a:pPr>
                        <a:lnSpc>
                          <a:spcPct val="107000"/>
                        </a:lnSpc>
                        <a:spcAft>
                          <a:spcPts val="800"/>
                        </a:spcAft>
                      </a:pPr>
                      <a:r>
                        <a:rPr lang="en-US" sz="1100">
                          <a:effectLst/>
                        </a:rPr>
                        <a:t>Sensing capabilities to support presence detection and environment mapping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49433">
                <a:tc>
                  <a:txBody>
                    <a:bodyPr/>
                    <a:lstStyle/>
                    <a:p>
                      <a:pPr>
                        <a:lnSpc>
                          <a:spcPct val="107000"/>
                        </a:lnSpc>
                        <a:spcAft>
                          <a:spcPts val="800"/>
                        </a:spcAft>
                      </a:pPr>
                      <a:r>
                        <a:rPr lang="en-US" sz="1100">
                          <a:effectLst/>
                        </a:rPr>
                        <a:t>Low-power low-latency streaming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49433">
                <a:tc>
                  <a:txBody>
                    <a:bodyPr/>
                    <a:lstStyle/>
                    <a:p>
                      <a:pPr>
                        <a:lnSpc>
                          <a:spcPct val="107000"/>
                        </a:lnSpc>
                        <a:spcAft>
                          <a:spcPts val="800"/>
                        </a:spcAft>
                      </a:pPr>
                      <a:r>
                        <a:rPr lang="en-US" sz="1100">
                          <a:effectLst/>
                        </a:rPr>
                        <a:t>Higher data-rate streaming allowing at least 50 Mbit/s of throughput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364107">
                <a:tc>
                  <a:txBody>
                    <a:bodyPr/>
                    <a:lstStyle/>
                    <a:p>
                      <a:pPr>
                        <a:lnSpc>
                          <a:spcPct val="107000"/>
                        </a:lnSpc>
                        <a:spcAft>
                          <a:spcPts val="800"/>
                        </a:spcAft>
                      </a:pPr>
                      <a:r>
                        <a:rPr lang="en-US" sz="1100">
                          <a:effectLst/>
                        </a:rPr>
                        <a:t>Support for peer-to-peer, peer-to-multi-peer, and station-to-infrastructure protocols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49433">
                <a:tc>
                  <a:txBody>
                    <a:bodyPr/>
                    <a:lstStyle/>
                    <a:p>
                      <a:pPr>
                        <a:lnSpc>
                          <a:spcPct val="107000"/>
                        </a:lnSpc>
                        <a:spcAft>
                          <a:spcPts val="800"/>
                        </a:spcAft>
                      </a:pPr>
                      <a:r>
                        <a:rPr lang="en-US" sz="1100">
                          <a:effectLst/>
                        </a:rPr>
                        <a:t>Infrastructure synchronization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7" name="TextBox 6">
            <a:extLst>
              <a:ext uri="{FF2B5EF4-FFF2-40B4-BE49-F238E27FC236}">
                <a16:creationId xmlns:a16="http://schemas.microsoft.com/office/drawing/2014/main" id="{DF4F5265-138F-4823-B7FC-09A0BCE0042F}"/>
              </a:ext>
            </a:extLst>
          </p:cNvPr>
          <p:cNvSpPr txBox="1"/>
          <p:nvPr/>
        </p:nvSpPr>
        <p:spPr>
          <a:xfrm>
            <a:off x="6129301" y="6470318"/>
            <a:ext cx="2438400" cy="276999"/>
          </a:xfrm>
          <a:prstGeom prst="rect">
            <a:avLst/>
          </a:prstGeom>
          <a:noFill/>
        </p:spPr>
        <p:txBody>
          <a:bodyPr wrap="square" rtlCol="0">
            <a:spAutoFit/>
          </a:bodyPr>
          <a:lstStyle/>
          <a:p>
            <a:r>
              <a:rPr lang="en-US" altLang="en-US" sz="1200" dirty="0">
                <a:solidFill>
                  <a:schemeClr val="tx2"/>
                </a:solidFill>
              </a:rPr>
              <a:t>Michael McLaughlin (Qorvo Inc.)</a:t>
            </a:r>
          </a:p>
        </p:txBody>
      </p:sp>
    </p:spTree>
    <p:extLst>
      <p:ext uri="{BB962C8B-B14F-4D97-AF65-F5344CB8AC3E}">
        <p14:creationId xmlns:p14="http://schemas.microsoft.com/office/powerpoint/2010/main" val="445518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D7BB3B-392E-43AE-899B-BB3DD3BCDA4E}"/>
              </a:ext>
            </a:extLst>
          </p:cNvPr>
          <p:cNvSpPr>
            <a:spLocks noGrp="1"/>
          </p:cNvSpPr>
          <p:nvPr>
            <p:ph type="dt" sz="half" idx="10"/>
          </p:nvPr>
        </p:nvSpPr>
        <p:spPr/>
        <p:txBody>
          <a:bodyPr/>
          <a:lstStyle/>
          <a:p>
            <a:r>
              <a:rPr lang="en-US" altLang="en-US"/>
              <a:t>Jan 2022</a:t>
            </a:r>
            <a:endParaRPr lang="en-US" altLang="en-US" dirty="0"/>
          </a:p>
        </p:txBody>
      </p:sp>
      <p:sp>
        <p:nvSpPr>
          <p:cNvPr id="3" name="Footer Placeholder 2">
            <a:extLst>
              <a:ext uri="{FF2B5EF4-FFF2-40B4-BE49-F238E27FC236}">
                <a16:creationId xmlns:a16="http://schemas.microsoft.com/office/drawing/2014/main" id="{FA7F1038-72CC-4E8E-BD0F-3FDE9C30FA31}"/>
              </a:ext>
            </a:extLst>
          </p:cNvPr>
          <p:cNvSpPr>
            <a:spLocks noGrp="1"/>
          </p:cNvSpPr>
          <p:nvPr>
            <p:ph type="ftr" sz="quarter" idx="11"/>
          </p:nvPr>
        </p:nvSpPr>
        <p:spPr/>
        <p:txBody>
          <a:bodyPr/>
          <a:lstStyle/>
          <a:p>
            <a:r>
              <a:rPr lang="en-US" altLang="en-US"/>
              <a:t>Michael McLaughlin (Qorvo Inc.)</a:t>
            </a:r>
            <a:endParaRPr lang="en-US" altLang="en-US" dirty="0"/>
          </a:p>
        </p:txBody>
      </p:sp>
      <p:sp>
        <p:nvSpPr>
          <p:cNvPr id="4" name="Slide Number Placeholder 3">
            <a:extLst>
              <a:ext uri="{FF2B5EF4-FFF2-40B4-BE49-F238E27FC236}">
                <a16:creationId xmlns:a16="http://schemas.microsoft.com/office/drawing/2014/main" id="{E9700355-CE60-46E8-B9D9-6C60C51D59AF}"/>
              </a:ext>
            </a:extLst>
          </p:cNvPr>
          <p:cNvSpPr>
            <a:spLocks noGrp="1"/>
          </p:cNvSpPr>
          <p:nvPr>
            <p:ph type="sldNum" sz="quarter" idx="12"/>
          </p:nvPr>
        </p:nvSpPr>
        <p:spPr/>
        <p:txBody>
          <a:bodyPr/>
          <a:lstStyle/>
          <a:p>
            <a:r>
              <a:rPr lang="en-US" altLang="en-US"/>
              <a:t>Slide </a:t>
            </a:r>
            <a:fld id="{D63F0650-F2B3-6741-A45C-FCE309717EFE}" type="slidenum">
              <a:rPr lang="en-US" altLang="en-US" smtClean="0"/>
              <a:pPr/>
              <a:t>3</a:t>
            </a:fld>
            <a:endParaRPr lang="en-US" altLang="en-US"/>
          </a:p>
        </p:txBody>
      </p:sp>
      <p:pic>
        <p:nvPicPr>
          <p:cNvPr id="5" name="Picture 4">
            <a:extLst>
              <a:ext uri="{FF2B5EF4-FFF2-40B4-BE49-F238E27FC236}">
                <a16:creationId xmlns:a16="http://schemas.microsoft.com/office/drawing/2014/main" id="{A0BE364C-149D-486F-AA8C-824AB23F94D9}"/>
              </a:ext>
            </a:extLst>
          </p:cNvPr>
          <p:cNvPicPr>
            <a:picLocks noChangeAspect="1"/>
          </p:cNvPicPr>
          <p:nvPr/>
        </p:nvPicPr>
        <p:blipFill>
          <a:blip r:embed="rId2"/>
          <a:stretch>
            <a:fillRect/>
          </a:stretch>
        </p:blipFill>
        <p:spPr>
          <a:xfrm>
            <a:off x="0" y="555171"/>
            <a:ext cx="9144000" cy="5747657"/>
          </a:xfrm>
          <a:prstGeom prst="rect">
            <a:avLst/>
          </a:prstGeom>
        </p:spPr>
      </p:pic>
    </p:spTree>
    <p:extLst>
      <p:ext uri="{BB962C8B-B14F-4D97-AF65-F5344CB8AC3E}">
        <p14:creationId xmlns:p14="http://schemas.microsoft.com/office/powerpoint/2010/main" val="356657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A35C63-0A95-478D-B5E3-2656A214AB24}"/>
              </a:ext>
            </a:extLst>
          </p:cNvPr>
          <p:cNvSpPr>
            <a:spLocks noGrp="1"/>
          </p:cNvSpPr>
          <p:nvPr>
            <p:ph type="dt" sz="half" idx="10"/>
          </p:nvPr>
        </p:nvSpPr>
        <p:spPr/>
        <p:txBody>
          <a:bodyPr/>
          <a:lstStyle/>
          <a:p>
            <a:r>
              <a:rPr lang="en-US" altLang="en-US"/>
              <a:t>Jan 2022</a:t>
            </a:r>
            <a:endParaRPr lang="en-US" altLang="en-US" dirty="0"/>
          </a:p>
        </p:txBody>
      </p:sp>
      <p:sp>
        <p:nvSpPr>
          <p:cNvPr id="3" name="Footer Placeholder 2">
            <a:extLst>
              <a:ext uri="{FF2B5EF4-FFF2-40B4-BE49-F238E27FC236}">
                <a16:creationId xmlns:a16="http://schemas.microsoft.com/office/drawing/2014/main" id="{F1BAFB28-CC0B-4A9C-92A8-BAEC7B4E19CB}"/>
              </a:ext>
            </a:extLst>
          </p:cNvPr>
          <p:cNvSpPr>
            <a:spLocks noGrp="1"/>
          </p:cNvSpPr>
          <p:nvPr>
            <p:ph type="ftr" sz="quarter" idx="11"/>
          </p:nvPr>
        </p:nvSpPr>
        <p:spPr/>
        <p:txBody>
          <a:bodyPr/>
          <a:lstStyle/>
          <a:p>
            <a:r>
              <a:rPr lang="en-US" altLang="en-US"/>
              <a:t>Michael McLaughlin (Qorvo Inc.)</a:t>
            </a:r>
            <a:endParaRPr lang="en-US" altLang="en-US" dirty="0"/>
          </a:p>
        </p:txBody>
      </p:sp>
      <p:sp>
        <p:nvSpPr>
          <p:cNvPr id="4" name="Slide Number Placeholder 3">
            <a:extLst>
              <a:ext uri="{FF2B5EF4-FFF2-40B4-BE49-F238E27FC236}">
                <a16:creationId xmlns:a16="http://schemas.microsoft.com/office/drawing/2014/main" id="{73912566-45AC-47A8-90A6-3C6DD0B2670C}"/>
              </a:ext>
            </a:extLst>
          </p:cNvPr>
          <p:cNvSpPr>
            <a:spLocks noGrp="1"/>
          </p:cNvSpPr>
          <p:nvPr>
            <p:ph type="sldNum" sz="quarter" idx="12"/>
          </p:nvPr>
        </p:nvSpPr>
        <p:spPr/>
        <p:txBody>
          <a:bodyPr/>
          <a:lstStyle/>
          <a:p>
            <a:r>
              <a:rPr lang="en-US" altLang="en-US"/>
              <a:t>Slide </a:t>
            </a:r>
            <a:fld id="{D63F0650-F2B3-6741-A45C-FCE309717EFE}" type="slidenum">
              <a:rPr lang="en-US" altLang="en-US" smtClean="0"/>
              <a:pPr/>
              <a:t>4</a:t>
            </a:fld>
            <a:endParaRPr lang="en-US" altLang="en-US"/>
          </a:p>
        </p:txBody>
      </p:sp>
      <p:pic>
        <p:nvPicPr>
          <p:cNvPr id="2050" name="Picture 2">
            <a:extLst>
              <a:ext uri="{FF2B5EF4-FFF2-40B4-BE49-F238E27FC236}">
                <a16:creationId xmlns:a16="http://schemas.microsoft.com/office/drawing/2014/main" id="{BF6A3649-4F66-4E8A-9C94-E792331892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1619250"/>
            <a:ext cx="7467600" cy="46672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2">
            <a:extLst>
              <a:ext uri="{FF2B5EF4-FFF2-40B4-BE49-F238E27FC236}">
                <a16:creationId xmlns:a16="http://schemas.microsoft.com/office/drawing/2014/main" id="{83A789FD-3939-4B49-825A-67CFEE77D663}"/>
              </a:ext>
            </a:extLst>
          </p:cNvPr>
          <p:cNvSpPr txBox="1">
            <a:spLocks noChangeArrowheads="1"/>
          </p:cNvSpPr>
          <p:nvPr/>
        </p:nvSpPr>
        <p:spPr>
          <a:xfrm>
            <a:off x="192088" y="933591"/>
            <a:ext cx="8305800" cy="689524"/>
          </a:xfrm>
          <a:prstGeom prst="rect">
            <a:avLst/>
          </a:prstGeom>
          <a:ln/>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sz="3400" dirty="0"/>
              <a:t>Flat Fading loss (Rayleigh fading)</a:t>
            </a:r>
          </a:p>
        </p:txBody>
      </p:sp>
    </p:spTree>
    <p:extLst>
      <p:ext uri="{BB962C8B-B14F-4D97-AF65-F5344CB8AC3E}">
        <p14:creationId xmlns:p14="http://schemas.microsoft.com/office/powerpoint/2010/main" val="3662597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B9461E3-9775-5341-AE7D-5BBEA6E522B3}"/>
              </a:ext>
            </a:extLst>
          </p:cNvPr>
          <p:cNvSpPr>
            <a:spLocks noGrp="1"/>
          </p:cNvSpPr>
          <p:nvPr>
            <p:ph type="dt" sz="half" idx="10"/>
          </p:nvPr>
        </p:nvSpPr>
        <p:spPr/>
        <p:txBody>
          <a:bodyPr/>
          <a:lstStyle/>
          <a:p>
            <a:r>
              <a:rPr lang="en-US" altLang="en-US"/>
              <a:t>Jan 2022</a:t>
            </a:r>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5</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192088" y="933591"/>
            <a:ext cx="8305800" cy="689524"/>
          </a:xfrm>
          <a:ln/>
        </p:spPr>
        <p:txBody>
          <a:bodyPr/>
          <a:lstStyle/>
          <a:p>
            <a:r>
              <a:rPr lang="en-US" sz="3400" dirty="0"/>
              <a:t>Discussion</a:t>
            </a:r>
          </a:p>
        </p:txBody>
      </p:sp>
      <p:sp>
        <p:nvSpPr>
          <p:cNvPr id="9" name="Rectangle 3">
            <a:extLst>
              <a:ext uri="{FF2B5EF4-FFF2-40B4-BE49-F238E27FC236}">
                <a16:creationId xmlns:a16="http://schemas.microsoft.com/office/drawing/2014/main" id="{FCAA6383-6EE2-5947-8B45-474C1D8C88D9}"/>
              </a:ext>
            </a:extLst>
          </p:cNvPr>
          <p:cNvSpPr txBox="1">
            <a:spLocks noChangeArrowheads="1"/>
          </p:cNvSpPr>
          <p:nvPr/>
        </p:nvSpPr>
        <p:spPr bwMode="auto">
          <a:xfrm>
            <a:off x="285750" y="5899913"/>
            <a:ext cx="8572500" cy="5138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800" dirty="0"/>
          </a:p>
        </p:txBody>
      </p:sp>
      <p:sp>
        <p:nvSpPr>
          <p:cNvPr id="24" name="Rectangle 3">
            <a:extLst>
              <a:ext uri="{FF2B5EF4-FFF2-40B4-BE49-F238E27FC236}">
                <a16:creationId xmlns:a16="http://schemas.microsoft.com/office/drawing/2014/main" id="{BE26A87D-4F0A-BD42-9FEA-333B8E0AD059}"/>
              </a:ext>
            </a:extLst>
          </p:cNvPr>
          <p:cNvSpPr txBox="1">
            <a:spLocks noChangeArrowheads="1"/>
          </p:cNvSpPr>
          <p:nvPr/>
        </p:nvSpPr>
        <p:spPr bwMode="auto">
          <a:xfrm>
            <a:off x="266257" y="1981200"/>
            <a:ext cx="8572500" cy="44030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en-US" sz="2200" dirty="0"/>
              <a:t>Throughput/Bandwidth/Fading:  </a:t>
            </a:r>
          </a:p>
          <a:p>
            <a:pPr lvl="1">
              <a:lnSpc>
                <a:spcPct val="150000"/>
              </a:lnSpc>
            </a:pPr>
            <a:r>
              <a:rPr lang="en-US" sz="1800" dirty="0"/>
              <a:t>250kbps in 2MHz channel has redundancy so fading is better than for BT LE (27dB). I have used the 17dB figure from Apple’s simulations</a:t>
            </a:r>
          </a:p>
          <a:p>
            <a:pPr lvl="1">
              <a:lnSpc>
                <a:spcPct val="150000"/>
              </a:lnSpc>
            </a:pPr>
            <a:r>
              <a:rPr lang="en-US" sz="1800" dirty="0"/>
              <a:t>UWB with 3.4Mbps in 500MHz BW has massive redundancy so highly resistant to fading</a:t>
            </a:r>
          </a:p>
          <a:p>
            <a:pPr>
              <a:lnSpc>
                <a:spcPct val="150000"/>
              </a:lnSpc>
            </a:pPr>
            <a:r>
              <a:rPr lang="en-US" sz="2200" dirty="0"/>
              <a:t>Tx power: Although regulations permit +14dBm, most NB transmitters use +3dBm or less in order to limit power consumption. I have used +5dBm here for the NB radios.</a:t>
            </a:r>
          </a:p>
          <a:p>
            <a:pPr>
              <a:lnSpc>
                <a:spcPct val="150000"/>
              </a:lnSpc>
            </a:pPr>
            <a:endParaRPr lang="en-US" sz="2200" dirty="0"/>
          </a:p>
          <a:p>
            <a:pPr>
              <a:lnSpc>
                <a:spcPct val="150000"/>
              </a:lnSpc>
            </a:pPr>
            <a:endParaRPr lang="en-US" sz="2200" dirty="0"/>
          </a:p>
          <a:p>
            <a:pPr>
              <a:lnSpc>
                <a:spcPct val="150000"/>
              </a:lnSpc>
            </a:pPr>
            <a:endParaRPr lang="en-US" sz="2200" dirty="0"/>
          </a:p>
        </p:txBody>
      </p:sp>
      <p:sp>
        <p:nvSpPr>
          <p:cNvPr id="8" name="TextBox 7">
            <a:extLst>
              <a:ext uri="{FF2B5EF4-FFF2-40B4-BE49-F238E27FC236}">
                <a16:creationId xmlns:a16="http://schemas.microsoft.com/office/drawing/2014/main" id="{55BFF707-3173-400B-B309-3846B2530B38}"/>
              </a:ext>
            </a:extLst>
          </p:cNvPr>
          <p:cNvSpPr txBox="1"/>
          <p:nvPr/>
        </p:nvSpPr>
        <p:spPr>
          <a:xfrm>
            <a:off x="6129301" y="6470318"/>
            <a:ext cx="2438400" cy="276999"/>
          </a:xfrm>
          <a:prstGeom prst="rect">
            <a:avLst/>
          </a:prstGeom>
          <a:noFill/>
        </p:spPr>
        <p:txBody>
          <a:bodyPr wrap="square" rtlCol="0">
            <a:spAutoFit/>
          </a:bodyPr>
          <a:lstStyle/>
          <a:p>
            <a:r>
              <a:rPr lang="en-US" altLang="en-US" sz="1200" dirty="0">
                <a:solidFill>
                  <a:schemeClr val="tx2"/>
                </a:solidFill>
              </a:rPr>
              <a:t>Michael McLaughlin (Qorvo Inc.)</a:t>
            </a:r>
          </a:p>
        </p:txBody>
      </p:sp>
    </p:spTree>
    <p:extLst>
      <p:ext uri="{BB962C8B-B14F-4D97-AF65-F5344CB8AC3E}">
        <p14:creationId xmlns:p14="http://schemas.microsoft.com/office/powerpoint/2010/main" val="3703805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B9461E3-9775-5341-AE7D-5BBEA6E522B3}"/>
              </a:ext>
            </a:extLst>
          </p:cNvPr>
          <p:cNvSpPr>
            <a:spLocks noGrp="1"/>
          </p:cNvSpPr>
          <p:nvPr>
            <p:ph type="dt" sz="half" idx="10"/>
          </p:nvPr>
        </p:nvSpPr>
        <p:spPr/>
        <p:txBody>
          <a:bodyPr/>
          <a:lstStyle/>
          <a:p>
            <a:r>
              <a:rPr lang="en-US" altLang="en-US"/>
              <a:t>Jan 2022</a:t>
            </a:r>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6</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192088" y="933591"/>
            <a:ext cx="8305800" cy="689524"/>
          </a:xfrm>
          <a:ln/>
        </p:spPr>
        <p:txBody>
          <a:bodyPr/>
          <a:lstStyle/>
          <a:p>
            <a:r>
              <a:rPr lang="en-US" sz="3400" dirty="0"/>
              <a:t>Discussion cont.</a:t>
            </a:r>
          </a:p>
        </p:txBody>
      </p:sp>
      <p:sp>
        <p:nvSpPr>
          <p:cNvPr id="9" name="Rectangle 3">
            <a:extLst>
              <a:ext uri="{FF2B5EF4-FFF2-40B4-BE49-F238E27FC236}">
                <a16:creationId xmlns:a16="http://schemas.microsoft.com/office/drawing/2014/main" id="{FCAA6383-6EE2-5947-8B45-474C1D8C88D9}"/>
              </a:ext>
            </a:extLst>
          </p:cNvPr>
          <p:cNvSpPr txBox="1">
            <a:spLocks noChangeArrowheads="1"/>
          </p:cNvSpPr>
          <p:nvPr/>
        </p:nvSpPr>
        <p:spPr bwMode="auto">
          <a:xfrm>
            <a:off x="285750" y="5899913"/>
            <a:ext cx="8572500" cy="5138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800" dirty="0"/>
          </a:p>
        </p:txBody>
      </p:sp>
      <p:sp>
        <p:nvSpPr>
          <p:cNvPr id="24" name="Rectangle 3">
            <a:extLst>
              <a:ext uri="{FF2B5EF4-FFF2-40B4-BE49-F238E27FC236}">
                <a16:creationId xmlns:a16="http://schemas.microsoft.com/office/drawing/2014/main" id="{BE26A87D-4F0A-BD42-9FEA-333B8E0AD059}"/>
              </a:ext>
            </a:extLst>
          </p:cNvPr>
          <p:cNvSpPr txBox="1">
            <a:spLocks noChangeArrowheads="1"/>
          </p:cNvSpPr>
          <p:nvPr/>
        </p:nvSpPr>
        <p:spPr bwMode="auto">
          <a:xfrm>
            <a:off x="266257" y="1981200"/>
            <a:ext cx="8572500" cy="44030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en-US" sz="2200" dirty="0"/>
              <a:t>PRF: Previous submissions have used 64MHz BPRF for UWB link margin calculations. For short packets, using 256MHz, gives 4 times as many pulses per bit giving a Link Margin gain of 6dB</a:t>
            </a:r>
          </a:p>
          <a:p>
            <a:pPr lvl="1">
              <a:lnSpc>
                <a:spcPct val="150000"/>
              </a:lnSpc>
            </a:pPr>
            <a:r>
              <a:rPr lang="en-US" sz="1800" dirty="0"/>
              <a:t>In order to meet the 37nJ per 1ms regulations limit, the UWB power needs to be backed off by 2.4dB giving -1.7dBm transmit power</a:t>
            </a:r>
          </a:p>
          <a:p>
            <a:pPr lvl="1">
              <a:lnSpc>
                <a:spcPct val="150000"/>
              </a:lnSpc>
            </a:pPr>
            <a:r>
              <a:rPr lang="en-US" sz="1800" dirty="0"/>
              <a:t>Compare this to Doc 15-22-0074 which uses -7.8dBm</a:t>
            </a:r>
          </a:p>
          <a:p>
            <a:pPr>
              <a:lnSpc>
                <a:spcPct val="150000"/>
              </a:lnSpc>
            </a:pPr>
            <a:endParaRPr lang="en-US" sz="2200" dirty="0"/>
          </a:p>
          <a:p>
            <a:pPr>
              <a:lnSpc>
                <a:spcPct val="150000"/>
              </a:lnSpc>
            </a:pPr>
            <a:endParaRPr lang="en-US" sz="2200" dirty="0"/>
          </a:p>
        </p:txBody>
      </p:sp>
      <p:sp>
        <p:nvSpPr>
          <p:cNvPr id="8" name="TextBox 7">
            <a:extLst>
              <a:ext uri="{FF2B5EF4-FFF2-40B4-BE49-F238E27FC236}">
                <a16:creationId xmlns:a16="http://schemas.microsoft.com/office/drawing/2014/main" id="{55BFF707-3173-400B-B309-3846B2530B38}"/>
              </a:ext>
            </a:extLst>
          </p:cNvPr>
          <p:cNvSpPr txBox="1"/>
          <p:nvPr/>
        </p:nvSpPr>
        <p:spPr>
          <a:xfrm>
            <a:off x="6129301" y="6470318"/>
            <a:ext cx="2438400" cy="276999"/>
          </a:xfrm>
          <a:prstGeom prst="rect">
            <a:avLst/>
          </a:prstGeom>
          <a:noFill/>
        </p:spPr>
        <p:txBody>
          <a:bodyPr wrap="square" rtlCol="0">
            <a:spAutoFit/>
          </a:bodyPr>
          <a:lstStyle/>
          <a:p>
            <a:r>
              <a:rPr lang="en-US" altLang="en-US" sz="1200" dirty="0">
                <a:solidFill>
                  <a:schemeClr val="tx2"/>
                </a:solidFill>
              </a:rPr>
              <a:t>Michael McLaughlin (Qorvo Inc.)</a:t>
            </a:r>
          </a:p>
        </p:txBody>
      </p:sp>
    </p:spTree>
    <p:extLst>
      <p:ext uri="{BB962C8B-B14F-4D97-AF65-F5344CB8AC3E}">
        <p14:creationId xmlns:p14="http://schemas.microsoft.com/office/powerpoint/2010/main" val="201480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B9461E3-9775-5341-AE7D-5BBEA6E522B3}"/>
              </a:ext>
            </a:extLst>
          </p:cNvPr>
          <p:cNvSpPr>
            <a:spLocks noGrp="1"/>
          </p:cNvSpPr>
          <p:nvPr>
            <p:ph type="dt" sz="half" idx="10"/>
          </p:nvPr>
        </p:nvSpPr>
        <p:spPr/>
        <p:txBody>
          <a:bodyPr/>
          <a:lstStyle/>
          <a:p>
            <a:r>
              <a:rPr lang="en-US" altLang="en-US"/>
              <a:t>Jan 2022</a:t>
            </a:r>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7</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192088" y="933591"/>
            <a:ext cx="8305800" cy="689524"/>
          </a:xfrm>
          <a:ln/>
        </p:spPr>
        <p:txBody>
          <a:bodyPr/>
          <a:lstStyle/>
          <a:p>
            <a:r>
              <a:rPr lang="en-US" sz="3400" dirty="0"/>
              <a:t>Conclusion</a:t>
            </a:r>
          </a:p>
        </p:txBody>
      </p:sp>
      <p:sp>
        <p:nvSpPr>
          <p:cNvPr id="9" name="Rectangle 3">
            <a:extLst>
              <a:ext uri="{FF2B5EF4-FFF2-40B4-BE49-F238E27FC236}">
                <a16:creationId xmlns:a16="http://schemas.microsoft.com/office/drawing/2014/main" id="{FCAA6383-6EE2-5947-8B45-474C1D8C88D9}"/>
              </a:ext>
            </a:extLst>
          </p:cNvPr>
          <p:cNvSpPr txBox="1">
            <a:spLocks noChangeArrowheads="1"/>
          </p:cNvSpPr>
          <p:nvPr/>
        </p:nvSpPr>
        <p:spPr bwMode="auto">
          <a:xfrm>
            <a:off x="285750" y="5899913"/>
            <a:ext cx="8572500" cy="5138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800" dirty="0"/>
          </a:p>
        </p:txBody>
      </p:sp>
      <p:sp>
        <p:nvSpPr>
          <p:cNvPr id="24" name="Rectangle 3">
            <a:extLst>
              <a:ext uri="{FF2B5EF4-FFF2-40B4-BE49-F238E27FC236}">
                <a16:creationId xmlns:a16="http://schemas.microsoft.com/office/drawing/2014/main" id="{BE26A87D-4F0A-BD42-9FEA-333B8E0AD059}"/>
              </a:ext>
            </a:extLst>
          </p:cNvPr>
          <p:cNvSpPr txBox="1">
            <a:spLocks noChangeArrowheads="1"/>
          </p:cNvSpPr>
          <p:nvPr/>
        </p:nvSpPr>
        <p:spPr bwMode="auto">
          <a:xfrm>
            <a:off x="266257" y="1981200"/>
            <a:ext cx="8572500" cy="44030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en-US" sz="2200" dirty="0"/>
              <a:t>We can see from slide 3 that UWB at 3.4Mbps with 256MHz PRF has a 4dB link margin advantage over a narrow band radio.</a:t>
            </a:r>
          </a:p>
          <a:p>
            <a:pPr>
              <a:lnSpc>
                <a:spcPct val="150000"/>
              </a:lnSpc>
            </a:pPr>
            <a:r>
              <a:rPr lang="en-US" sz="2200" dirty="0"/>
              <a:t>For very long range, rather than use a NB radio to assist the UWB packets, it would be better to initiate the link with a short, low bit rate, high PRF, UWB packet</a:t>
            </a:r>
          </a:p>
          <a:p>
            <a:pPr>
              <a:lnSpc>
                <a:spcPct val="150000"/>
              </a:lnSpc>
            </a:pPr>
            <a:r>
              <a:rPr lang="en-US" sz="2200" dirty="0"/>
              <a:t>Maybe we only need one radio?</a:t>
            </a:r>
          </a:p>
          <a:p>
            <a:pPr>
              <a:lnSpc>
                <a:spcPct val="150000"/>
              </a:lnSpc>
            </a:pPr>
            <a:endParaRPr lang="en-US" sz="2200" dirty="0"/>
          </a:p>
        </p:txBody>
      </p:sp>
      <p:sp>
        <p:nvSpPr>
          <p:cNvPr id="8" name="TextBox 7">
            <a:extLst>
              <a:ext uri="{FF2B5EF4-FFF2-40B4-BE49-F238E27FC236}">
                <a16:creationId xmlns:a16="http://schemas.microsoft.com/office/drawing/2014/main" id="{55BFF707-3173-400B-B309-3846B2530B38}"/>
              </a:ext>
            </a:extLst>
          </p:cNvPr>
          <p:cNvSpPr txBox="1"/>
          <p:nvPr/>
        </p:nvSpPr>
        <p:spPr>
          <a:xfrm>
            <a:off x="6129301" y="6470318"/>
            <a:ext cx="2438400" cy="276999"/>
          </a:xfrm>
          <a:prstGeom prst="rect">
            <a:avLst/>
          </a:prstGeom>
          <a:noFill/>
        </p:spPr>
        <p:txBody>
          <a:bodyPr wrap="square" rtlCol="0">
            <a:spAutoFit/>
          </a:bodyPr>
          <a:lstStyle/>
          <a:p>
            <a:r>
              <a:rPr lang="en-US" altLang="en-US" sz="1200" dirty="0">
                <a:solidFill>
                  <a:schemeClr val="tx2"/>
                </a:solidFill>
              </a:rPr>
              <a:t>Michael McLaughlin (Qorvo Inc.)</a:t>
            </a:r>
          </a:p>
        </p:txBody>
      </p:sp>
    </p:spTree>
    <p:extLst>
      <p:ext uri="{BB962C8B-B14F-4D97-AF65-F5344CB8AC3E}">
        <p14:creationId xmlns:p14="http://schemas.microsoft.com/office/powerpoint/2010/main" val="54990545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10392</TotalTime>
  <Words>688</Words>
  <Application>Microsoft Office PowerPoint</Application>
  <PresentationFormat>On-screen Show (4:3)</PresentationFormat>
  <Paragraphs>88</Paragraphs>
  <Slides>7</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Times New Roman</vt:lpstr>
      <vt:lpstr>Office Theme</vt:lpstr>
      <vt:lpstr>PowerPoint Presentation</vt:lpstr>
      <vt:lpstr>PowerPoint Presentation</vt:lpstr>
      <vt:lpstr>PowerPoint Presentation</vt:lpstr>
      <vt:lpstr>PowerPoint Presentation</vt:lpstr>
      <vt:lpstr>Discussion</vt:lpstr>
      <vt:lpstr>Discussion cont.</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Michael McLaughlin</dc:creator>
  <cp:keywords/>
  <dc:description>&lt;doc#&gt;</dc:description>
  <cp:lastModifiedBy>Michael McLaughlin</cp:lastModifiedBy>
  <cp:revision>318</cp:revision>
  <cp:lastPrinted>1998-02-10T13:28:06Z</cp:lastPrinted>
  <dcterms:created xsi:type="dcterms:W3CDTF">2021-07-16T20:39:58Z</dcterms:created>
  <dcterms:modified xsi:type="dcterms:W3CDTF">2022-01-25T19:10:04Z</dcterms:modified>
</cp:coreProperties>
</file>