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64" r:id="rId3"/>
    <p:sldId id="282" r:id="rId4"/>
    <p:sldId id="283" r:id="rId5"/>
    <p:sldId id="281" r:id="rId6"/>
    <p:sldId id="284" r:id="rId7"/>
    <p:sldId id="28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65"/>
    <p:restoredTop sz="95915"/>
  </p:normalViewPr>
  <p:slideViewPr>
    <p:cSldViewPr>
      <p:cViewPr varScale="1">
        <p:scale>
          <a:sx n="156" d="100"/>
          <a:sy n="156" d="100"/>
        </p:scale>
        <p:origin x="150" y="14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&lt;X&gt;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&lt;X&gt;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85973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09245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66599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Jan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Michael McLaughlin (Qorvo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Jan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a:xfrm>
            <a:off x="5486400" y="6475413"/>
            <a:ext cx="3124200" cy="184666"/>
          </a:xfrm>
        </p:spPr>
        <p:txBody>
          <a:bodyPr/>
          <a:lstStyle>
            <a:lvl1pPr>
              <a:defRPr/>
            </a:lvl1pPr>
          </a:lstStyle>
          <a:p>
            <a:r>
              <a:rPr lang="en-US" altLang="en-US" dirty="0"/>
              <a:t>Michael McLaughlin (Qorvo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Michael McLaughlin (Qorvo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 15-22-0094-00-04ab </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Link budget UWB vs NB</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a:t>Jan 2022</a:t>
            </a:r>
            <a:endParaRPr lang="en-US" altLang="en-US" dirty="0"/>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384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Link budget analysis UWB vs NB</a:t>
            </a:r>
          </a:p>
          <a:p>
            <a:r>
              <a:rPr lang="en-US" altLang="en-US" sz="1600" b="1" dirty="0">
                <a:solidFill>
                  <a:schemeClr val="tx2"/>
                </a:solidFill>
              </a:rPr>
              <a:t>Date Submitted: </a:t>
            </a:r>
            <a:r>
              <a:rPr lang="en-US" altLang="en-US" sz="1600" dirty="0">
                <a:solidFill>
                  <a:schemeClr val="tx2"/>
                </a:solidFill>
              </a:rPr>
              <a:t>25 January 2022	</a:t>
            </a:r>
          </a:p>
          <a:p>
            <a:r>
              <a:rPr lang="en-US" altLang="en-US" sz="1600" b="1" dirty="0">
                <a:solidFill>
                  <a:schemeClr val="tx2"/>
                </a:solidFill>
              </a:rPr>
              <a:t>Source:</a:t>
            </a:r>
            <a:r>
              <a:rPr lang="en-US" altLang="en-US" sz="1600" dirty="0">
                <a:solidFill>
                  <a:schemeClr val="tx2"/>
                </a:solidFill>
              </a:rPr>
              <a:t> Michael McLaughlin (Qorvo Inc.)</a:t>
            </a:r>
          </a:p>
          <a:p>
            <a:r>
              <a:rPr lang="en-US" altLang="en-US" sz="1600" b="1" dirty="0">
                <a:solidFill>
                  <a:schemeClr val="tx2"/>
                </a:solidFill>
              </a:rPr>
              <a:t>Address</a:t>
            </a:r>
            <a:r>
              <a:rPr lang="en-US" altLang="en-US" sz="1600" dirty="0">
                <a:solidFill>
                  <a:schemeClr val="tx2"/>
                </a:solidFill>
              </a:rPr>
              <a:t>: Adelaide Chambers, Peter St., Dublin 8, Ireland</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michael.mclaughlin at qorvo.com</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Link budget analysis of both UWB and Narrowband.</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compare link budgets.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9" name="TextBox 8">
            <a:extLst>
              <a:ext uri="{FF2B5EF4-FFF2-40B4-BE49-F238E27FC236}">
                <a16:creationId xmlns:a16="http://schemas.microsoft.com/office/drawing/2014/main" id="{81BA3C0E-D2D0-43D2-9B40-98BA9B30CE3B}"/>
              </a:ext>
            </a:extLst>
          </p:cNvPr>
          <p:cNvSpPr txBox="1"/>
          <p:nvPr/>
        </p:nvSpPr>
        <p:spPr>
          <a:xfrm>
            <a:off x="6129301" y="6470318"/>
            <a:ext cx="2438400" cy="276999"/>
          </a:xfrm>
          <a:prstGeom prst="rect">
            <a:avLst/>
          </a:prstGeom>
          <a:noFill/>
        </p:spPr>
        <p:txBody>
          <a:bodyPr wrap="square" rtlCol="0">
            <a:spAutoFit/>
          </a:bodyPr>
          <a:lstStyle/>
          <a:p>
            <a:r>
              <a:rPr lang="en-US" altLang="en-US" sz="1200" dirty="0">
                <a:solidFill>
                  <a:schemeClr val="tx2"/>
                </a:solidFill>
              </a:rPr>
              <a:t>Michael McLaughlin (Qorvo Inc.)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a:t>Jan 2022</a:t>
            </a:r>
            <a:endParaRPr lang="en-US" altLang="en-US" dirty="0"/>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503686072"/>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kern="1200" dirty="0">
                          <a:solidFill>
                            <a:schemeClr val="tx1"/>
                          </a:solidFill>
                          <a:latin typeface="+mn-lt"/>
                          <a:ea typeface="+mn-ea"/>
                          <a:cs typeface="+mn-cs"/>
                        </a:rPr>
                        <a:t>Proposes using a short, low bit rate, high PRF, UWB packet instead of a NB packet</a:t>
                      </a: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7" name="TextBox 6">
            <a:extLst>
              <a:ext uri="{FF2B5EF4-FFF2-40B4-BE49-F238E27FC236}">
                <a16:creationId xmlns:a16="http://schemas.microsoft.com/office/drawing/2014/main" id="{DF4F5265-138F-4823-B7FC-09A0BCE0042F}"/>
              </a:ext>
            </a:extLst>
          </p:cNvPr>
          <p:cNvSpPr txBox="1"/>
          <p:nvPr/>
        </p:nvSpPr>
        <p:spPr>
          <a:xfrm>
            <a:off x="6129301" y="6470318"/>
            <a:ext cx="2438400" cy="276999"/>
          </a:xfrm>
          <a:prstGeom prst="rect">
            <a:avLst/>
          </a:prstGeom>
          <a:noFill/>
        </p:spPr>
        <p:txBody>
          <a:bodyPr wrap="square" rtlCol="0">
            <a:spAutoFit/>
          </a:bodyPr>
          <a:lstStyle/>
          <a:p>
            <a:r>
              <a:rPr lang="en-US" altLang="en-US" sz="1200" dirty="0">
                <a:solidFill>
                  <a:schemeClr val="tx2"/>
                </a:solidFill>
              </a:rPr>
              <a:t>Michael McLaughlin (Qorvo Inc.)</a:t>
            </a:r>
          </a:p>
        </p:txBody>
      </p:sp>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D7BB3B-392E-43AE-899B-BB3DD3BCDA4E}"/>
              </a:ext>
            </a:extLst>
          </p:cNvPr>
          <p:cNvSpPr>
            <a:spLocks noGrp="1"/>
          </p:cNvSpPr>
          <p:nvPr>
            <p:ph type="dt" sz="half" idx="10"/>
          </p:nvPr>
        </p:nvSpPr>
        <p:spPr/>
        <p:txBody>
          <a:bodyPr/>
          <a:lstStyle/>
          <a:p>
            <a:r>
              <a:rPr lang="en-US" altLang="en-US"/>
              <a:t>Jan 2022</a:t>
            </a:r>
            <a:endParaRPr lang="en-US" altLang="en-US" dirty="0"/>
          </a:p>
        </p:txBody>
      </p:sp>
      <p:sp>
        <p:nvSpPr>
          <p:cNvPr id="3" name="Footer Placeholder 2">
            <a:extLst>
              <a:ext uri="{FF2B5EF4-FFF2-40B4-BE49-F238E27FC236}">
                <a16:creationId xmlns:a16="http://schemas.microsoft.com/office/drawing/2014/main" id="{FA7F1038-72CC-4E8E-BD0F-3FDE9C30FA31}"/>
              </a:ext>
            </a:extLst>
          </p:cNvPr>
          <p:cNvSpPr>
            <a:spLocks noGrp="1"/>
          </p:cNvSpPr>
          <p:nvPr>
            <p:ph type="ftr" sz="quarter" idx="11"/>
          </p:nvPr>
        </p:nvSpPr>
        <p:spPr/>
        <p:txBody>
          <a:bodyPr/>
          <a:lstStyle/>
          <a:p>
            <a:r>
              <a:rPr lang="en-US" altLang="en-US"/>
              <a:t>Michael McLaughlin (Qorvo Inc.)</a:t>
            </a:r>
            <a:endParaRPr lang="en-US" altLang="en-US" dirty="0"/>
          </a:p>
        </p:txBody>
      </p:sp>
      <p:sp>
        <p:nvSpPr>
          <p:cNvPr id="4" name="Slide Number Placeholder 3">
            <a:extLst>
              <a:ext uri="{FF2B5EF4-FFF2-40B4-BE49-F238E27FC236}">
                <a16:creationId xmlns:a16="http://schemas.microsoft.com/office/drawing/2014/main" id="{E9700355-CE60-46E8-B9D9-6C60C51D59AF}"/>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3</a:t>
            </a:fld>
            <a:endParaRPr lang="en-US" altLang="en-US"/>
          </a:p>
        </p:txBody>
      </p:sp>
      <p:pic>
        <p:nvPicPr>
          <p:cNvPr id="12" name="Picture 11">
            <a:extLst>
              <a:ext uri="{FF2B5EF4-FFF2-40B4-BE49-F238E27FC236}">
                <a16:creationId xmlns:a16="http://schemas.microsoft.com/office/drawing/2014/main" id="{F483962E-CE13-4779-820C-2C1AD8C5CD4B}"/>
              </a:ext>
            </a:extLst>
          </p:cNvPr>
          <p:cNvPicPr>
            <a:picLocks noChangeAspect="1"/>
          </p:cNvPicPr>
          <p:nvPr/>
        </p:nvPicPr>
        <p:blipFill>
          <a:blip r:embed="rId2"/>
          <a:stretch>
            <a:fillRect/>
          </a:stretch>
        </p:blipFill>
        <p:spPr>
          <a:xfrm>
            <a:off x="0" y="555171"/>
            <a:ext cx="9144000" cy="5747657"/>
          </a:xfrm>
          <a:prstGeom prst="rect">
            <a:avLst/>
          </a:prstGeom>
        </p:spPr>
      </p:pic>
    </p:spTree>
    <p:extLst>
      <p:ext uri="{BB962C8B-B14F-4D97-AF65-F5344CB8AC3E}">
        <p14:creationId xmlns:p14="http://schemas.microsoft.com/office/powerpoint/2010/main" val="356657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A35C63-0A95-478D-B5E3-2656A214AB24}"/>
              </a:ext>
            </a:extLst>
          </p:cNvPr>
          <p:cNvSpPr>
            <a:spLocks noGrp="1"/>
          </p:cNvSpPr>
          <p:nvPr>
            <p:ph type="dt" sz="half" idx="10"/>
          </p:nvPr>
        </p:nvSpPr>
        <p:spPr/>
        <p:txBody>
          <a:bodyPr/>
          <a:lstStyle/>
          <a:p>
            <a:r>
              <a:rPr lang="en-US" altLang="en-US"/>
              <a:t>Jan 2022</a:t>
            </a:r>
            <a:endParaRPr lang="en-US" altLang="en-US" dirty="0"/>
          </a:p>
        </p:txBody>
      </p:sp>
      <p:sp>
        <p:nvSpPr>
          <p:cNvPr id="3" name="Footer Placeholder 2">
            <a:extLst>
              <a:ext uri="{FF2B5EF4-FFF2-40B4-BE49-F238E27FC236}">
                <a16:creationId xmlns:a16="http://schemas.microsoft.com/office/drawing/2014/main" id="{F1BAFB28-CC0B-4A9C-92A8-BAEC7B4E19CB}"/>
              </a:ext>
            </a:extLst>
          </p:cNvPr>
          <p:cNvSpPr>
            <a:spLocks noGrp="1"/>
          </p:cNvSpPr>
          <p:nvPr>
            <p:ph type="ftr" sz="quarter" idx="11"/>
          </p:nvPr>
        </p:nvSpPr>
        <p:spPr/>
        <p:txBody>
          <a:bodyPr/>
          <a:lstStyle/>
          <a:p>
            <a:r>
              <a:rPr lang="en-US" altLang="en-US"/>
              <a:t>Michael McLaughlin (Qorvo Inc.)</a:t>
            </a:r>
            <a:endParaRPr lang="en-US" altLang="en-US" dirty="0"/>
          </a:p>
        </p:txBody>
      </p:sp>
      <p:sp>
        <p:nvSpPr>
          <p:cNvPr id="4" name="Slide Number Placeholder 3">
            <a:extLst>
              <a:ext uri="{FF2B5EF4-FFF2-40B4-BE49-F238E27FC236}">
                <a16:creationId xmlns:a16="http://schemas.microsoft.com/office/drawing/2014/main" id="{73912566-45AC-47A8-90A6-3C6DD0B2670C}"/>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4</a:t>
            </a:fld>
            <a:endParaRPr lang="en-US" altLang="en-US"/>
          </a:p>
        </p:txBody>
      </p:sp>
      <p:pic>
        <p:nvPicPr>
          <p:cNvPr id="2050" name="Picture 2">
            <a:extLst>
              <a:ext uri="{FF2B5EF4-FFF2-40B4-BE49-F238E27FC236}">
                <a16:creationId xmlns:a16="http://schemas.microsoft.com/office/drawing/2014/main" id="{BF6A3649-4F66-4E8A-9C94-E79233189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619250"/>
            <a:ext cx="7467600" cy="46672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a:extLst>
              <a:ext uri="{FF2B5EF4-FFF2-40B4-BE49-F238E27FC236}">
                <a16:creationId xmlns:a16="http://schemas.microsoft.com/office/drawing/2014/main" id="{83A789FD-3939-4B49-825A-67CFEE77D663}"/>
              </a:ext>
            </a:extLst>
          </p:cNvPr>
          <p:cNvSpPr txBox="1">
            <a:spLocks noChangeArrowheads="1"/>
          </p:cNvSpPr>
          <p:nvPr/>
        </p:nvSpPr>
        <p:spPr>
          <a:xfrm>
            <a:off x="192088" y="933591"/>
            <a:ext cx="8305800" cy="689524"/>
          </a:xfrm>
          <a:prstGeom prst="rect">
            <a:avLst/>
          </a:prstGeom>
          <a:ln/>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3400" dirty="0"/>
              <a:t>Flat Fading loss (Rayleigh fading)</a:t>
            </a:r>
          </a:p>
        </p:txBody>
      </p:sp>
    </p:spTree>
    <p:extLst>
      <p:ext uri="{BB962C8B-B14F-4D97-AF65-F5344CB8AC3E}">
        <p14:creationId xmlns:p14="http://schemas.microsoft.com/office/powerpoint/2010/main" val="3662597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192088" y="933591"/>
            <a:ext cx="8305800" cy="689524"/>
          </a:xfrm>
          <a:ln/>
        </p:spPr>
        <p:txBody>
          <a:bodyPr/>
          <a:lstStyle/>
          <a:p>
            <a:r>
              <a:rPr lang="en-US" sz="3400" dirty="0"/>
              <a:t>Discussion</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266257" y="1981200"/>
            <a:ext cx="8572500" cy="440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2200" dirty="0"/>
              <a:t>Throughput/Bandwidth/Fading:  </a:t>
            </a:r>
          </a:p>
          <a:p>
            <a:pPr lvl="1">
              <a:lnSpc>
                <a:spcPct val="150000"/>
              </a:lnSpc>
            </a:pPr>
            <a:r>
              <a:rPr lang="en-US" sz="1800" dirty="0"/>
              <a:t>250kbps in 2MHz channel has redundancy so fading is better than for BT LE (27dB). I have used the 17dB figure from Apple’s simulations</a:t>
            </a:r>
          </a:p>
          <a:p>
            <a:pPr lvl="1">
              <a:lnSpc>
                <a:spcPct val="150000"/>
              </a:lnSpc>
            </a:pPr>
            <a:r>
              <a:rPr lang="en-US" sz="1800" dirty="0"/>
              <a:t>UWB with 3.4Mbps in 500MHz BW has massive redundancy so highly resistant to fading</a:t>
            </a:r>
          </a:p>
          <a:p>
            <a:pPr>
              <a:lnSpc>
                <a:spcPct val="150000"/>
              </a:lnSpc>
            </a:pPr>
            <a:r>
              <a:rPr lang="en-US" sz="2200" dirty="0"/>
              <a:t>Tx power: Although regulations permit +14dBm, most NB transmitters use +3dBm or less in order to limit power consumption. I have used +5dBm here for the NB radios.</a:t>
            </a:r>
          </a:p>
          <a:p>
            <a:pPr>
              <a:lnSpc>
                <a:spcPct val="150000"/>
              </a:lnSpc>
            </a:pPr>
            <a:endParaRPr lang="en-US" sz="2200" dirty="0"/>
          </a:p>
          <a:p>
            <a:pPr>
              <a:lnSpc>
                <a:spcPct val="150000"/>
              </a:lnSpc>
            </a:pPr>
            <a:endParaRPr lang="en-US" sz="2200" dirty="0"/>
          </a:p>
          <a:p>
            <a:pPr>
              <a:lnSpc>
                <a:spcPct val="150000"/>
              </a:lnSpc>
            </a:pPr>
            <a:endParaRPr lang="en-US" sz="2200" dirty="0"/>
          </a:p>
        </p:txBody>
      </p:sp>
      <p:sp>
        <p:nvSpPr>
          <p:cNvPr id="8" name="TextBox 7">
            <a:extLst>
              <a:ext uri="{FF2B5EF4-FFF2-40B4-BE49-F238E27FC236}">
                <a16:creationId xmlns:a16="http://schemas.microsoft.com/office/drawing/2014/main" id="{55BFF707-3173-400B-B309-3846B2530B38}"/>
              </a:ext>
            </a:extLst>
          </p:cNvPr>
          <p:cNvSpPr txBox="1"/>
          <p:nvPr/>
        </p:nvSpPr>
        <p:spPr>
          <a:xfrm>
            <a:off x="6129301" y="6470318"/>
            <a:ext cx="2438400" cy="276999"/>
          </a:xfrm>
          <a:prstGeom prst="rect">
            <a:avLst/>
          </a:prstGeom>
          <a:noFill/>
        </p:spPr>
        <p:txBody>
          <a:bodyPr wrap="square" rtlCol="0">
            <a:spAutoFit/>
          </a:bodyPr>
          <a:lstStyle/>
          <a:p>
            <a:r>
              <a:rPr lang="en-US" altLang="en-US" sz="1200" dirty="0">
                <a:solidFill>
                  <a:schemeClr val="tx2"/>
                </a:solidFill>
              </a:rPr>
              <a:t>Michael McLaughlin (Qorvo Inc.)</a:t>
            </a:r>
          </a:p>
        </p:txBody>
      </p:sp>
    </p:spTree>
    <p:extLst>
      <p:ext uri="{BB962C8B-B14F-4D97-AF65-F5344CB8AC3E}">
        <p14:creationId xmlns:p14="http://schemas.microsoft.com/office/powerpoint/2010/main" val="3703805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192088" y="933591"/>
            <a:ext cx="8305800" cy="689524"/>
          </a:xfrm>
          <a:ln/>
        </p:spPr>
        <p:txBody>
          <a:bodyPr/>
          <a:lstStyle/>
          <a:p>
            <a:r>
              <a:rPr lang="en-US" sz="3400" dirty="0"/>
              <a:t>Discussion cont.</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266257" y="1981200"/>
            <a:ext cx="8572500" cy="440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2200" dirty="0"/>
              <a:t>PRF: Previous submissions have used 64MHz BPRF for UWB link margin calculations. For short packets, using 256MHz, gives 4 times as many pulses per bit giving a Link Margin gain of 6dB</a:t>
            </a:r>
          </a:p>
          <a:p>
            <a:pPr lvl="1">
              <a:lnSpc>
                <a:spcPct val="150000"/>
              </a:lnSpc>
            </a:pPr>
            <a:r>
              <a:rPr lang="en-US" sz="1800" dirty="0"/>
              <a:t>In order to meet the 37nJ per 1ms regulations limit, the UWB power needs to be backed off by 2.4dB giving -1.7dBm transmit power</a:t>
            </a:r>
          </a:p>
          <a:p>
            <a:pPr lvl="1">
              <a:lnSpc>
                <a:spcPct val="150000"/>
              </a:lnSpc>
            </a:pPr>
            <a:r>
              <a:rPr lang="en-US" sz="1800" dirty="0"/>
              <a:t>Compare this to Doc 15-22-0074 which uses -7.8dBm</a:t>
            </a:r>
          </a:p>
          <a:p>
            <a:pPr>
              <a:lnSpc>
                <a:spcPct val="150000"/>
              </a:lnSpc>
            </a:pPr>
            <a:endParaRPr lang="en-US" sz="2200" dirty="0"/>
          </a:p>
          <a:p>
            <a:pPr>
              <a:lnSpc>
                <a:spcPct val="150000"/>
              </a:lnSpc>
            </a:pPr>
            <a:endParaRPr lang="en-US" sz="2200" dirty="0"/>
          </a:p>
        </p:txBody>
      </p:sp>
      <p:sp>
        <p:nvSpPr>
          <p:cNvPr id="8" name="TextBox 7">
            <a:extLst>
              <a:ext uri="{FF2B5EF4-FFF2-40B4-BE49-F238E27FC236}">
                <a16:creationId xmlns:a16="http://schemas.microsoft.com/office/drawing/2014/main" id="{55BFF707-3173-400B-B309-3846B2530B38}"/>
              </a:ext>
            </a:extLst>
          </p:cNvPr>
          <p:cNvSpPr txBox="1"/>
          <p:nvPr/>
        </p:nvSpPr>
        <p:spPr>
          <a:xfrm>
            <a:off x="6129301" y="6470318"/>
            <a:ext cx="2438400" cy="276999"/>
          </a:xfrm>
          <a:prstGeom prst="rect">
            <a:avLst/>
          </a:prstGeom>
          <a:noFill/>
        </p:spPr>
        <p:txBody>
          <a:bodyPr wrap="square" rtlCol="0">
            <a:spAutoFit/>
          </a:bodyPr>
          <a:lstStyle/>
          <a:p>
            <a:r>
              <a:rPr lang="en-US" altLang="en-US" sz="1200" dirty="0">
                <a:solidFill>
                  <a:schemeClr val="tx2"/>
                </a:solidFill>
              </a:rPr>
              <a:t>Michael McLaughlin (Qorvo Inc.)</a:t>
            </a:r>
          </a:p>
        </p:txBody>
      </p:sp>
    </p:spTree>
    <p:extLst>
      <p:ext uri="{BB962C8B-B14F-4D97-AF65-F5344CB8AC3E}">
        <p14:creationId xmlns:p14="http://schemas.microsoft.com/office/powerpoint/2010/main" val="201480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192088" y="933591"/>
            <a:ext cx="8305800" cy="689524"/>
          </a:xfrm>
          <a:ln/>
        </p:spPr>
        <p:txBody>
          <a:bodyPr/>
          <a:lstStyle/>
          <a:p>
            <a:r>
              <a:rPr lang="en-US" sz="3400" dirty="0"/>
              <a:t>Conclusion</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266257" y="1981200"/>
            <a:ext cx="8572500" cy="440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2200" dirty="0"/>
              <a:t>We can see from slide 3 that UWB at 3.4Mbps with 256MHz PRF has a 4dB link margin advantage over a narrow band radio.</a:t>
            </a:r>
          </a:p>
          <a:p>
            <a:pPr>
              <a:lnSpc>
                <a:spcPct val="150000"/>
              </a:lnSpc>
            </a:pPr>
            <a:r>
              <a:rPr lang="en-US" sz="2200" dirty="0"/>
              <a:t>For very long range, rather than use a NB radio to assist the UWB packets, it would be better to initiate the link with a short, low bit rate, high PRF, UWB packet</a:t>
            </a:r>
          </a:p>
          <a:p>
            <a:pPr>
              <a:lnSpc>
                <a:spcPct val="150000"/>
              </a:lnSpc>
            </a:pPr>
            <a:r>
              <a:rPr lang="en-US" sz="2200" dirty="0"/>
              <a:t>Maybe we only need one radio?</a:t>
            </a:r>
          </a:p>
          <a:p>
            <a:pPr>
              <a:lnSpc>
                <a:spcPct val="150000"/>
              </a:lnSpc>
            </a:pPr>
            <a:endParaRPr lang="en-US" sz="2200" dirty="0"/>
          </a:p>
        </p:txBody>
      </p:sp>
      <p:sp>
        <p:nvSpPr>
          <p:cNvPr id="8" name="TextBox 7">
            <a:extLst>
              <a:ext uri="{FF2B5EF4-FFF2-40B4-BE49-F238E27FC236}">
                <a16:creationId xmlns:a16="http://schemas.microsoft.com/office/drawing/2014/main" id="{55BFF707-3173-400B-B309-3846B2530B38}"/>
              </a:ext>
            </a:extLst>
          </p:cNvPr>
          <p:cNvSpPr txBox="1"/>
          <p:nvPr/>
        </p:nvSpPr>
        <p:spPr>
          <a:xfrm>
            <a:off x="6129301" y="6470318"/>
            <a:ext cx="2438400" cy="276999"/>
          </a:xfrm>
          <a:prstGeom prst="rect">
            <a:avLst/>
          </a:prstGeom>
          <a:noFill/>
        </p:spPr>
        <p:txBody>
          <a:bodyPr wrap="square" rtlCol="0">
            <a:spAutoFit/>
          </a:bodyPr>
          <a:lstStyle/>
          <a:p>
            <a:r>
              <a:rPr lang="en-US" altLang="en-US" sz="1200" dirty="0">
                <a:solidFill>
                  <a:schemeClr val="tx2"/>
                </a:solidFill>
              </a:rPr>
              <a:t>Michael McLaughlin (Qorvo Inc.)</a:t>
            </a:r>
          </a:p>
        </p:txBody>
      </p:sp>
    </p:spTree>
    <p:extLst>
      <p:ext uri="{BB962C8B-B14F-4D97-AF65-F5344CB8AC3E}">
        <p14:creationId xmlns:p14="http://schemas.microsoft.com/office/powerpoint/2010/main" val="549905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10388</TotalTime>
  <Words>688</Words>
  <Application>Microsoft Office PowerPoint</Application>
  <PresentationFormat>On-screen Show (4:3)</PresentationFormat>
  <Paragraphs>88</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PowerPoint Presentation</vt:lpstr>
      <vt:lpstr>PowerPoint Presentation</vt:lpstr>
      <vt:lpstr>Discussion</vt:lpstr>
      <vt:lpstr>Discussion cont.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Michael McLaughlin</dc:creator>
  <cp:keywords/>
  <dc:description>&lt;doc#&gt;</dc:description>
  <cp:lastModifiedBy>Michael McLaughlin</cp:lastModifiedBy>
  <cp:revision>317</cp:revision>
  <cp:lastPrinted>1998-02-10T13:28:06Z</cp:lastPrinted>
  <dcterms:created xsi:type="dcterms:W3CDTF">2021-07-16T20:39:58Z</dcterms:created>
  <dcterms:modified xsi:type="dcterms:W3CDTF">2022-01-25T19:03:17Z</dcterms:modified>
</cp:coreProperties>
</file>