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9" r:id="rId2"/>
    <p:sldId id="260" r:id="rId3"/>
    <p:sldId id="4945" r:id="rId4"/>
    <p:sldId id="5082" r:id="rId5"/>
    <p:sldId id="5080" r:id="rId6"/>
    <p:sldId id="5081" r:id="rId7"/>
    <p:sldId id="285" r:id="rId8"/>
    <p:sldId id="4946" r:id="rId9"/>
    <p:sldId id="5085"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7" autoAdjust="0"/>
  </p:normalViewPr>
  <p:slideViewPr>
    <p:cSldViewPr snapToGrid="0">
      <p:cViewPr varScale="1">
        <p:scale>
          <a:sx n="46" d="100"/>
          <a:sy n="46" d="100"/>
        </p:scale>
        <p:origin x="388" y="32"/>
      </p:cViewPr>
      <p:guideLst/>
    </p:cSldViewPr>
  </p:slideViewPr>
  <p:notesTextViewPr>
    <p:cViewPr>
      <p:scale>
        <a:sx n="1" d="1"/>
        <a:sy n="1" d="1"/>
      </p:scale>
      <p:origin x="0" y="0"/>
    </p:cViewPr>
  </p:notesTextViewPr>
  <p:sorterViewPr>
    <p:cViewPr varScale="1">
      <p:scale>
        <a:sx n="100" d="100"/>
        <a:sy n="100" d="100"/>
      </p:scale>
      <p:origin x="0" y="-144"/>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2022/1/26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10</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802.15-22-0092-00-06a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January 2022</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[TG15.6a Closing Report January 2022]	</a:t>
            </a:r>
          </a:p>
          <a:p>
            <a:r>
              <a:rPr lang="en-US" altLang="ja-JP" sz="1600" b="1" dirty="0">
                <a:ea typeface="ＭＳ Ｐゴシック" charset="-128"/>
              </a:rPr>
              <a:t>Date Submitted: </a:t>
            </a:r>
            <a:r>
              <a:rPr lang="en-US" altLang="ja-JP" sz="1600" dirty="0">
                <a:ea typeface="ＭＳ Ｐゴシック" charset="-128"/>
              </a:rPr>
              <a:t>[25 January 2022]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 kohno@yrp-iai.jp]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TG15.6a for Amendment of P802.15.6-2012 with Enhanced Dependability January 2022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10</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811221" y="1195610"/>
            <a:ext cx="7593294" cy="5039951"/>
          </a:xfrm>
        </p:spPr>
        <p:txBody>
          <a:bodyPr/>
          <a:lstStyle/>
          <a:p>
            <a:r>
              <a:rPr lang="en-US" altLang="ja-JP" b="1" dirty="0">
                <a:ea typeface="ＭＳ Ｐゴシック" pitchFamily="50" charset="-128"/>
              </a:rPr>
              <a:t>IEEE 802.15 TG15.6a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Plenary Meeting</a:t>
            </a:r>
            <a:br>
              <a:rPr lang="en-US" altLang="ja-JP" dirty="0">
                <a:ea typeface="ＭＳ Ｐゴシック" pitchFamily="50" charset="-128"/>
              </a:rPr>
            </a:br>
            <a:r>
              <a:rPr lang="en-US" altLang="ja-JP" dirty="0">
                <a:ea typeface="ＭＳ Ｐゴシック" pitchFamily="50" charset="-128"/>
              </a:rPr>
              <a:t>January 26</a:t>
            </a:r>
            <a:r>
              <a:rPr lang="en-US" altLang="ja-JP" baseline="30000" dirty="0">
                <a:ea typeface="ＭＳ Ｐゴシック" pitchFamily="50" charset="-128"/>
              </a:rPr>
              <a:t>th</a:t>
            </a:r>
            <a:r>
              <a:rPr lang="en-US" altLang="ja-JP" dirty="0">
                <a:ea typeface="ＭＳ Ｐゴシック" pitchFamily="50" charset="-128"/>
              </a:rPr>
              <a:t>, 2022</a:t>
            </a:r>
            <a:br>
              <a:rPr lang="en-US" altLang="ja-JP" dirty="0">
                <a:ea typeface="ＭＳ Ｐゴシック" pitchFamily="50" charset="-128"/>
              </a:rPr>
            </a:br>
            <a:br>
              <a:rPr lang="en-US" altLang="ja-JP" dirty="0">
                <a:ea typeface="ＭＳ Ｐゴシック" pitchFamily="50" charset="-128"/>
              </a:rPr>
            </a:br>
            <a:r>
              <a:rPr lang="en-US" altLang="ja-JP" sz="2800" dirty="0">
                <a:ea typeface="ＭＳ Ｐゴシック" pitchFamily="50" charset="-128"/>
              </a:rPr>
              <a:t>Ryuji Kohno</a:t>
            </a:r>
            <a:br>
              <a:rPr lang="en-US" altLang="ja-JP" sz="2800" dirty="0">
                <a:ea typeface="ＭＳ Ｐゴシック" pitchFamily="50" charset="-128"/>
              </a:rPr>
            </a:br>
            <a:r>
              <a:rPr lang="en-US" altLang="ja-JP" sz="2000" dirty="0">
                <a:ea typeface="ＭＳ Ｐゴシック" pitchFamily="50" charset="-128"/>
              </a:rPr>
              <a:t>Yokohama National University(YNU),</a:t>
            </a:r>
            <a:br>
              <a:rPr lang="en-US" altLang="ja-JP" sz="2000" dirty="0">
                <a:ea typeface="ＭＳ Ｐゴシック" pitchFamily="50" charset="-128"/>
              </a:rPr>
            </a:br>
            <a:r>
              <a:rPr lang="en-US" altLang="ja-JP" sz="2000" dirty="0">
                <a:ea typeface="ＭＳ Ｐゴシック" pitchFamily="50" charset="-128"/>
              </a:rPr>
              <a:t>YRP International Alliance Institute(YRP-IAI)</a:t>
            </a:r>
            <a:br>
              <a:rPr lang="en-US" altLang="ja-JP" sz="20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8BA1793D-5BD3-4403-95C9-9E3B555A15E0}"/>
              </a:ext>
            </a:extLst>
          </p:cNvPr>
          <p:cNvSpPr>
            <a:spLocks noGrp="1"/>
          </p:cNvSpPr>
          <p:nvPr>
            <p:ph idx="1"/>
          </p:nvPr>
        </p:nvSpPr>
        <p:spPr>
          <a:xfrm>
            <a:off x="121675" y="1590330"/>
            <a:ext cx="9022325" cy="4765060"/>
          </a:xfrm>
        </p:spPr>
        <p:txBody>
          <a:bodyPr/>
          <a:lstStyle/>
          <a:p>
            <a:pPr marL="0" indent="0">
              <a:buNone/>
            </a:pPr>
            <a:r>
              <a:rPr lang="en-US" altLang="ja-JP" sz="2000" b="1" dirty="0"/>
              <a:t>Objective</a:t>
            </a:r>
            <a:r>
              <a:rPr lang="en-US" altLang="ja-JP" sz="2000" dirty="0"/>
              <a:t>: E</a:t>
            </a:r>
            <a:r>
              <a:rPr kumimoji="1" lang="en-US" altLang="ja-JP" sz="2000" dirty="0"/>
              <a:t>nhancements to the BAN Ultra Wideband (UWB) physical layer (PHY) and media access control (MAC) to support enhanced dependability to a human BAN (HBAN) and adds support for vehicle body area networks (VBAN), a coordinator in a vehicle with devices around the vehicular cabin.</a:t>
            </a:r>
          </a:p>
          <a:p>
            <a:pPr marL="0" indent="0">
              <a:buNone/>
            </a:pPr>
            <a:r>
              <a:rPr lang="en-US" altLang="ja-JP" sz="2000" b="1" dirty="0"/>
              <a:t>Action:  </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Request to Change to Revision from Amendment of Std.802.15.6</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PAR, CSD, and TRD for Revision</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Use cases, channel model, and MAC amendment documents for revision</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Feasibility of TSN of 802.1 in MAC and interference mitigation in PHY and MAC</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0" i="0" u="none" strike="noStrike" kern="0" cap="none" spc="0" normalizeH="0" baseline="0" noProof="0" dirty="0">
                <a:ln>
                  <a:noFill/>
                </a:ln>
                <a:effectLst/>
                <a:uLnTx/>
                <a:uFillTx/>
                <a:latin typeface="Arial"/>
                <a:ea typeface="+mn-ea"/>
                <a:cs typeface="+mn-cs"/>
              </a:rPr>
              <a:t>Joint Meeting with other groups for harmonization to resolve common problems</a:t>
            </a:r>
          </a:p>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Char char="•"/>
              <a:tabLst/>
              <a:defRPr/>
            </a:pPr>
            <a:r>
              <a:rPr kumimoji="1" lang="en-US" altLang="ja-JP" sz="2000" b="1" i="0" u="none" strike="noStrike" kern="0" cap="none" spc="0" normalizeH="0" baseline="0" noProof="0" dirty="0">
                <a:ln>
                  <a:noFill/>
                </a:ln>
                <a:effectLst/>
                <a:uLnTx/>
                <a:uFillTx/>
                <a:latin typeface="Arial"/>
                <a:ea typeface="+mn-ea"/>
                <a:cs typeface="+mn-cs"/>
              </a:rPr>
              <a:t>Next Things to Do</a:t>
            </a:r>
            <a:r>
              <a:rPr kumimoji="1" lang="ja-JP" altLang="en-US" sz="2000" b="1" i="0" u="none" strike="noStrike" kern="0" cap="none" spc="0" normalizeH="0" baseline="0" noProof="0" dirty="0">
                <a:ln>
                  <a:noFill/>
                </a:ln>
                <a:effectLst/>
                <a:uLnTx/>
                <a:uFillTx/>
                <a:latin typeface="Arial"/>
                <a:ea typeface="+mn-ea"/>
                <a:cs typeface="+mn-cs"/>
              </a:rPr>
              <a:t>：</a:t>
            </a:r>
            <a:endParaRPr kumimoji="1" lang="en-US" altLang="ja-JP" sz="2000" b="1" i="0" u="none" strike="noStrike" kern="0" cap="none" spc="0" normalizeH="0" baseline="0" noProof="0" dirty="0">
              <a:ln>
                <a:noFill/>
              </a:ln>
              <a:effectLst/>
              <a:uLnTx/>
              <a:uFillTx/>
              <a:latin typeface="Arial"/>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2000" b="0" i="0" u="none" strike="noStrike" kern="0" cap="none" spc="0" normalizeH="0" baseline="0" noProof="0" dirty="0">
                <a:ln>
                  <a:noFill/>
                </a:ln>
                <a:effectLst/>
                <a:uLnTx/>
                <a:uFillTx/>
                <a:latin typeface="Arial"/>
                <a:ea typeface="+mn-ea"/>
                <a:cs typeface="+mn-cs"/>
              </a:rPr>
              <a:t>     Change from amendment to revision</a:t>
            </a:r>
          </a:p>
          <a:p>
            <a:pPr marL="0" indent="0">
              <a:buNone/>
            </a:pPr>
            <a:endParaRPr lang="en-US" altLang="ja-JP" sz="2000" dirty="0"/>
          </a:p>
          <a:p>
            <a:pPr marL="0" indent="0">
              <a:buNone/>
            </a:pPr>
            <a:endParaRPr kumimoji="1" lang="ja-JP" altLang="en-US" sz="2000" dirty="0"/>
          </a:p>
        </p:txBody>
      </p:sp>
      <p:sp>
        <p:nvSpPr>
          <p:cNvPr id="3" name="タイトル 2">
            <a:extLst>
              <a:ext uri="{FF2B5EF4-FFF2-40B4-BE49-F238E27FC236}">
                <a16:creationId xmlns:a16="http://schemas.microsoft.com/office/drawing/2014/main" id="{1BA2FB5A-48E5-4AD7-9ECE-FBB543BFA4A8}"/>
              </a:ext>
            </a:extLst>
          </p:cNvPr>
          <p:cNvSpPr>
            <a:spLocks noGrp="1"/>
          </p:cNvSpPr>
          <p:nvPr>
            <p:ph type="title"/>
          </p:nvPr>
        </p:nvSpPr>
        <p:spPr>
          <a:xfrm>
            <a:off x="197875" y="593725"/>
            <a:ext cx="8824450" cy="1013747"/>
          </a:xfrm>
        </p:spPr>
        <p:txBody>
          <a:bodyPr/>
          <a:lstStyle/>
          <a:p>
            <a:r>
              <a:rPr kumimoji="1" lang="en-US" altLang="ja-JP" sz="3200" b="1" dirty="0"/>
              <a:t>Objectives of TG15.6a – Enhanced Dependability Body Area Network (</a:t>
            </a:r>
            <a:r>
              <a:rPr kumimoji="1" lang="en-US" altLang="ja-JP" sz="3200" b="1" dirty="0">
                <a:solidFill>
                  <a:srgbClr val="FF0000"/>
                </a:solidFill>
              </a:rPr>
              <a:t>ED-BAN</a:t>
            </a:r>
            <a:r>
              <a:rPr kumimoji="1" lang="en-US" altLang="ja-JP" sz="3200" b="1" dirty="0"/>
              <a:t>)</a:t>
            </a:r>
            <a:endParaRPr kumimoji="1" lang="ja-JP" altLang="en-US" sz="3200" b="1" dirty="0"/>
          </a:p>
        </p:txBody>
      </p:sp>
      <p:sp>
        <p:nvSpPr>
          <p:cNvPr id="4" name="スライド番号プレースホルダー 3">
            <a:extLst>
              <a:ext uri="{FF2B5EF4-FFF2-40B4-BE49-F238E27FC236}">
                <a16:creationId xmlns:a16="http://schemas.microsoft.com/office/drawing/2014/main" id="{9311624E-D0E3-42BC-970C-737FCA18AA5B}"/>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a:t>
            </a:fld>
            <a:endParaRPr lang="en-US" altLang="ja-JP" dirty="0"/>
          </a:p>
        </p:txBody>
      </p:sp>
      <p:sp>
        <p:nvSpPr>
          <p:cNvPr id="5" name="日付プレースホルダー 4">
            <a:extLst>
              <a:ext uri="{FF2B5EF4-FFF2-40B4-BE49-F238E27FC236}">
                <a16:creationId xmlns:a16="http://schemas.microsoft.com/office/drawing/2014/main" id="{9F63DC78-98B1-408F-AB92-1A373B627C18}"/>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3020302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Meeting Accomplishments</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
        <p:nvSpPr>
          <p:cNvPr id="8" name="Rectangle 3">
            <a:extLst>
              <a:ext uri="{FF2B5EF4-FFF2-40B4-BE49-F238E27FC236}">
                <a16:creationId xmlns:a16="http://schemas.microsoft.com/office/drawing/2014/main" id="{B2ADB72D-A742-4664-AC50-A823F434344F}"/>
              </a:ext>
            </a:extLst>
          </p:cNvPr>
          <p:cNvSpPr>
            <a:spLocks noGrp="1" noChangeArrowheads="1"/>
          </p:cNvSpPr>
          <p:nvPr>
            <p:ph idx="1"/>
          </p:nvPr>
        </p:nvSpPr>
        <p:spPr>
          <a:xfrm>
            <a:off x="145604" y="1026385"/>
            <a:ext cx="8928992" cy="5544616"/>
          </a:xfrm>
          <a:ln/>
        </p:spPr>
        <p:txBody>
          <a:bodyPr>
            <a:noAutofit/>
          </a:bodyPr>
          <a:lstStyle/>
          <a:p>
            <a:pPr>
              <a:lnSpc>
                <a:spcPts val="1100"/>
              </a:lnSpc>
            </a:pPr>
            <a:r>
              <a:rPr lang="en-US" altLang="ja-JP" sz="1300" dirty="0"/>
              <a:t>TG15.6a meeting call to order                                                                                            doc.#15-22-0008-02-06a</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TG 15.6a Meeting Minutes for November 2021                doc.#15-21-0618-00-06a</a:t>
            </a:r>
          </a:p>
          <a:p>
            <a:pPr>
              <a:lnSpc>
                <a:spcPts val="1100"/>
              </a:lnSpc>
            </a:pPr>
            <a:r>
              <a:rPr lang="en-US" altLang="ja-JP" sz="1300" dirty="0"/>
              <a:t>Agenda of TG15.6a January Meeting                                                                                 doc.#15-22-0007-08-06a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TG, SG15.6a &amp;IG DEP Activity for Amendment of IEEE802.15.6 Wireless BAN with Enhanced Dependability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doc.#15-21-0023-05-0dep</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2.    IEEE802.15.6a PAR  and CSD                                                                  doc.#15-21-0259-04-06a and 0260-03-06a</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3.    Focused Use Cases in Application Matrix                                                                           doc.#15-21-0484-00-06a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Technical Requirement Document                                                                                       doc.#15-21-0577-02-06a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Use cases for medical and automotive industry systems                                                     doc.#15-21-0484-00-06a </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lang="en-US" altLang="ja-JP" sz="1200" dirty="0">
                <a:solidFill>
                  <a:srgbClr val="000000"/>
                </a:solidFill>
                <a:latin typeface="Arial"/>
                <a:cs typeface="Times New Roman" pitchFamily="18" charset="0"/>
              </a:rPr>
              <a:t> Channel and Environmental Models Classification for Vehicle Body Area </a:t>
            </a:r>
            <a:r>
              <a:rPr lang="en-US" altLang="ja-JP" sz="1200" dirty="0" err="1">
                <a:solidFill>
                  <a:srgbClr val="000000"/>
                </a:solidFill>
                <a:latin typeface="Arial"/>
                <a:cs typeface="Times New Roman" pitchFamily="18" charset="0"/>
              </a:rPr>
              <a:t>Netwotk</a:t>
            </a:r>
            <a:r>
              <a:rPr lang="en-US" altLang="ja-JP" sz="1200" dirty="0">
                <a:solidFill>
                  <a:srgbClr val="000000"/>
                </a:solidFill>
                <a:latin typeface="Arial"/>
                <a:cs typeface="Times New Roman" pitchFamily="18" charset="0"/>
              </a:rPr>
              <a:t>(VBAN) on TG15.6a   21-0560-01</a:t>
            </a: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Discussion</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1.    Necessity of Change to Revision from Amendment for lifetime of Std.802.15.6-2012          doc.  Operation manual</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2.    Timeline for next March  and May meetings and later </a:t>
            </a:r>
          </a:p>
          <a:p>
            <a:pPr marL="0" lvl="1" indent="0">
              <a:lnSpc>
                <a:spcPts val="1500"/>
              </a:lnSpc>
              <a:spcBef>
                <a:spcPts val="0"/>
              </a:spcBef>
              <a:spcAft>
                <a:spcPts val="0"/>
              </a:spcAft>
              <a:buNone/>
              <a:defRPr/>
            </a:pPr>
            <a:r>
              <a:rPr lang="en-US" altLang="ja-JP" sz="1200" dirty="0">
                <a:solidFill>
                  <a:srgbClr val="000000"/>
                </a:solidFill>
                <a:latin typeface="Arial"/>
                <a:cs typeface="Times New Roman" pitchFamily="18" charset="0"/>
              </a:rPr>
              <a:t>        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Channel and Environmental Modeling Scheme for BANs on TG15.6a                   doc:#15-22-0023-00-06a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Dynamic On-Body UWB Radio Channel Modeling</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std IEEE802.15.6                                    doc:#15-22-0025.00-06a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Bridging for Time-Sensitive Networking of 802.15.6a                                                   doc.#15-22-0024-01-06a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Pseudo-Cyclic Dynamic Channel Model of UWB-BAN                                                           doc.#15-22-0032-00-06a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Interference modeling in the Technical Requirements Document                                          doc.#15-22-0052-00-06a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Review of Joint Meeting among  TG 15.6a, 4ab, and 14 using UWB PHY                            doc:#15-22-0078-00-06a</a:t>
            </a:r>
          </a:p>
          <a:p>
            <a:pPr marR="0" lvl="1" indent="-228600" algn="l" defTabSz="914400" rtl="0" eaLnBrk="1" fontAlgn="base" latinLnBrk="0" hangingPunct="1">
              <a:lnSpc>
                <a:spcPts val="1500"/>
              </a:lnSpc>
              <a:spcBef>
                <a:spcPts val="0"/>
              </a:spcBef>
              <a:spcAft>
                <a:spcPts val="0"/>
              </a:spcAft>
              <a:buClrTx/>
              <a:buSzTx/>
              <a:buAutoNum type="arabicPlain" startAt="5"/>
              <a:tabLst/>
              <a:defRPr/>
            </a:pPr>
            <a:r>
              <a:rPr lang="en-US" altLang="ja-JP" sz="1200" dirty="0">
                <a:solidFill>
                  <a:srgbClr val="000000"/>
                </a:solidFill>
                <a:latin typeface="Arial"/>
                <a:cs typeface="Times New Roman" pitchFamily="18" charset="0"/>
              </a:rPr>
              <a:t> Use Case Document Summary                                                                                              doc.#15-22-0079-00-06a</a:t>
            </a:r>
          </a:p>
          <a:p>
            <a:pPr>
              <a:lnSpc>
                <a:spcPts val="1100"/>
              </a:lnSpc>
            </a:pPr>
            <a:r>
              <a:rPr lang="en-US" altLang="ja-JP" sz="1300" dirty="0"/>
              <a:t>Motion</a:t>
            </a:r>
          </a:p>
          <a:p>
            <a:pPr marL="0" indent="0">
              <a:lnSpc>
                <a:spcPts val="1100"/>
              </a:lnSpc>
              <a:buNone/>
            </a:pPr>
            <a:r>
              <a:rPr lang="en-US" altLang="ja-JP" sz="1300" dirty="0"/>
              <a:t>           1.    802.15.6a Amendment PAR Withdrawn                                                                      doc.#15-22-0067-00</a:t>
            </a:r>
          </a:p>
          <a:p>
            <a:pPr marL="0" indent="0">
              <a:lnSpc>
                <a:spcPts val="1100"/>
              </a:lnSpc>
              <a:buNone/>
            </a:pPr>
            <a:r>
              <a:rPr lang="en-US" altLang="ja-JP" sz="1300" dirty="0"/>
              <a:t>           2.    802.15.6ma Revision PAR Submission                                                                       doc.#15-22-0068-01</a:t>
            </a:r>
          </a:p>
          <a:p>
            <a:pPr marL="0" indent="0">
              <a:lnSpc>
                <a:spcPts val="1100"/>
              </a:lnSpc>
              <a:buNone/>
            </a:pPr>
            <a:r>
              <a:rPr lang="en-US" altLang="ja-JP" sz="1300" dirty="0"/>
              <a:t>           3.    Action Plan to Change Amendment to Revision                                                          doc.#15-22-0086-00</a:t>
            </a:r>
          </a:p>
          <a:p>
            <a:pPr marL="0" indent="0">
              <a:lnSpc>
                <a:spcPts val="1100"/>
              </a:lnSpc>
              <a:buNone/>
            </a:pPr>
            <a:r>
              <a:rPr lang="en-US" altLang="ja-JP" sz="1300" dirty="0"/>
              <a:t>           4.    802.15.6ma Revision CSD                                                                                           doc.#15-22-0087-01</a:t>
            </a:r>
          </a:p>
          <a:p>
            <a:pPr marL="0" indent="0">
              <a:lnSpc>
                <a:spcPts val="1100"/>
              </a:lnSpc>
              <a:buNone/>
            </a:pPr>
            <a:r>
              <a:rPr lang="en-US" altLang="ja-JP" sz="1300" dirty="0"/>
              <a:t>           5.    TG Motion to Amendment PAR Withdrawn and Submission Revision PAR                doc.#15-22-0089-01                                                                       </a:t>
            </a:r>
          </a:p>
          <a:p>
            <a:pPr marL="0" indent="0">
              <a:lnSpc>
                <a:spcPts val="1100"/>
              </a:lnSpc>
              <a:buNone/>
            </a:pPr>
            <a:endParaRPr lang="en-US" altLang="ja-JP" sz="13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7" name="テキスト ボックス 6">
            <a:extLst>
              <a:ext uri="{FF2B5EF4-FFF2-40B4-BE49-F238E27FC236}">
                <a16:creationId xmlns:a16="http://schemas.microsoft.com/office/drawing/2014/main" id="{B4C6DAAE-52BC-42AD-95F6-1BE672B93C93}"/>
              </a:ext>
            </a:extLst>
          </p:cNvPr>
          <p:cNvSpPr txBox="1"/>
          <p:nvPr/>
        </p:nvSpPr>
        <p:spPr>
          <a:xfrm>
            <a:off x="684483" y="1111982"/>
            <a:ext cx="795649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prstClr val="black"/>
                </a:solidFill>
                <a:latin typeface="游ゴシック" panose="020F0502020204030204"/>
                <a:ea typeface="游ゴシック" panose="020B0400000000000000" pitchFamily="50" charset="-128"/>
              </a:rPr>
              <a:t>T</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G15.6a has three own sessions and one joint session such as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Session1:  AM1  9:00-11:00 EST, Jan. 19(WED),  23:00-01:00 JST  Jan. 19(WED) -20(THU)</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Session2   AM1  9:00-11:00 EST, </a:t>
            </a:r>
            <a:r>
              <a:rPr kumimoji="1" lang="en-US" altLang="ja-JP" sz="1200" b="1" dirty="0">
                <a:solidFill>
                  <a:prstClr val="black"/>
                </a:solidFill>
                <a:latin typeface="游ゴシック" panose="020F0502020204030204"/>
                <a:ea typeface="游ゴシック" panose="020B0400000000000000" pitchFamily="50" charset="-128"/>
              </a:rPr>
              <a:t>Jan. 20</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(THU),   23:00-01:00 JST  Jan. 20(THU) -21(FRI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Joint Session TG6a,TG4ab,TG14:AM1 9:00-11:00 Jan.21(FRI) EST, 23:00-01:00 JST  Jan. 21(FRI) -22(SAT )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Session3:  AM1  9:00-11:00 EST, Jan. 25(TUE),   23:00-01:00 JST  Jan. 25(TUE)-26(WED)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70353" y="670987"/>
            <a:ext cx="7803293" cy="379608"/>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pic>
        <p:nvPicPr>
          <p:cNvPr id="6" name="図 5">
            <a:extLst>
              <a:ext uri="{FF2B5EF4-FFF2-40B4-BE49-F238E27FC236}">
                <a16:creationId xmlns:a16="http://schemas.microsoft.com/office/drawing/2014/main" id="{3ADCAC81-941E-4775-89C3-F02F1BC13CE1}"/>
              </a:ext>
            </a:extLst>
          </p:cNvPr>
          <p:cNvPicPr>
            <a:picLocks noChangeAspect="1"/>
          </p:cNvPicPr>
          <p:nvPr/>
        </p:nvPicPr>
        <p:blipFill>
          <a:blip r:embed="rId2"/>
          <a:stretch>
            <a:fillRect/>
          </a:stretch>
        </p:blipFill>
        <p:spPr>
          <a:xfrm>
            <a:off x="191858" y="2152512"/>
            <a:ext cx="8818976" cy="2735271"/>
          </a:xfrm>
          <a:prstGeom prst="rect">
            <a:avLst/>
          </a:prstGeom>
          <a:ln>
            <a:solidFill>
              <a:schemeClr val="tx1"/>
            </a:solidFill>
          </a:ln>
        </p:spPr>
      </p:pic>
      <p:pic>
        <p:nvPicPr>
          <p:cNvPr id="9" name="図 8">
            <a:extLst>
              <a:ext uri="{FF2B5EF4-FFF2-40B4-BE49-F238E27FC236}">
                <a16:creationId xmlns:a16="http://schemas.microsoft.com/office/drawing/2014/main" id="{CBE3D074-81C6-49AC-803B-C2342D2813B0}"/>
              </a:ext>
            </a:extLst>
          </p:cNvPr>
          <p:cNvPicPr>
            <a:picLocks noChangeAspect="1"/>
          </p:cNvPicPr>
          <p:nvPr/>
        </p:nvPicPr>
        <p:blipFill>
          <a:blip r:embed="rId3"/>
          <a:stretch>
            <a:fillRect/>
          </a:stretch>
        </p:blipFill>
        <p:spPr>
          <a:xfrm>
            <a:off x="275208" y="4980373"/>
            <a:ext cx="8735626" cy="1455647"/>
          </a:xfrm>
          <a:prstGeom prst="rect">
            <a:avLst/>
          </a:prstGeom>
        </p:spPr>
      </p:pic>
    </p:spTree>
    <p:extLst>
      <p:ext uri="{BB962C8B-B14F-4D97-AF65-F5344CB8AC3E}">
        <p14:creationId xmlns:p14="http://schemas.microsoft.com/office/powerpoint/2010/main" val="4204867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E5456A77-D18E-4404-92CD-EA78880BCBA2}"/>
              </a:ext>
            </a:extLst>
          </p:cNvPr>
          <p:cNvSpPr>
            <a:spLocks noGrp="1"/>
          </p:cNvSpPr>
          <p:nvPr>
            <p:ph type="sldNum" sz="quarter" idx="8"/>
          </p:nvPr>
        </p:nvSpPr>
        <p:spPr>
          <a:xfrm>
            <a:off x="2998057" y="6436020"/>
            <a:ext cx="2057400" cy="365129"/>
          </a:xfrm>
          <a:prstGeom prst="rect">
            <a:avLst/>
          </a:prstGeom>
          <a:noFill/>
          <a:ln>
            <a:noFill/>
          </a:ln>
        </p:spPr>
        <p:txBody>
          <a:bodyPr vert="horz" wrap="square" lIns="91440" tIns="45720" rIns="91440" bIns="45720" anchor="ctr" anchorCtr="0" compatLnSpc="1">
            <a:noAutofit/>
          </a:bodyPr>
          <a:lstStyle>
            <a:defPPr>
              <a:defRPr lang="en-US"/>
            </a:defPPr>
            <a:lvl1pPr marL="0" marR="0" lvl="0" indent="0" algn="r" defTabSz="457200" rtl="0" eaLnBrk="1" fontAlgn="auto" latinLnBrk="0" hangingPunct="1">
              <a:lnSpc>
                <a:spcPct val="100000"/>
              </a:lnSpc>
              <a:spcBef>
                <a:spcPts val="0"/>
              </a:spcBef>
              <a:spcAft>
                <a:spcPts val="0"/>
              </a:spcAft>
              <a:buNone/>
              <a:tabLst/>
              <a:defRPr lang="en-US" sz="1600" b="1" i="0" u="none" strike="noStrike" kern="1200" cap="none" spc="0" baseline="0">
                <a:solidFill>
                  <a:srgbClr val="898989"/>
                </a:solidFill>
                <a:uFillTx/>
                <a:latin typeface="Calibri"/>
                <a:ea typeface="游ゴシック" pitchFamily="50"/>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fld id="{3A5A392A-0F9E-4C3B-B6D1-4919BF158736}" type="slidenum">
              <a:rPr lang="en-US" altLang="ja-JP" smtClean="0"/>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1" lang="ja-JP" altLang="en-US" sz="1600" b="1" i="0" u="none" strike="noStrike" kern="1200" cap="none" spc="0" normalizeH="0" baseline="0" noProof="0" dirty="0">
              <a:ln>
                <a:noFill/>
              </a:ln>
              <a:solidFill>
                <a:srgbClr val="898989"/>
              </a:solidFill>
              <a:effectLst/>
              <a:uLnTx/>
              <a:uFillTx/>
              <a:latin typeface="Calibri"/>
              <a:ea typeface="游ゴシック" pitchFamily="50"/>
              <a:cs typeface="+mn-cs"/>
            </a:endParaRPr>
          </a:p>
        </p:txBody>
      </p:sp>
      <p:sp>
        <p:nvSpPr>
          <p:cNvPr id="13" name="タイトル 2">
            <a:extLst>
              <a:ext uri="{FF2B5EF4-FFF2-40B4-BE49-F238E27FC236}">
                <a16:creationId xmlns:a16="http://schemas.microsoft.com/office/drawing/2014/main" id="{963D7075-59C3-4D9E-81BA-7C124D7DC49C}"/>
              </a:ext>
            </a:extLst>
          </p:cNvPr>
          <p:cNvSpPr>
            <a:spLocks noGrp="1"/>
          </p:cNvSpPr>
          <p:nvPr>
            <p:ph type="title"/>
          </p:nvPr>
        </p:nvSpPr>
        <p:spPr>
          <a:xfrm>
            <a:off x="685798" y="568411"/>
            <a:ext cx="7803293" cy="379608"/>
          </a:xfrm>
        </p:spPr>
        <p:txBody>
          <a:bodyPr>
            <a:noAutofit/>
          </a:bodyPr>
          <a:lstStyle/>
          <a:p>
            <a:r>
              <a:rPr kumimoji="1" lang="en-US" altLang="ja-JP" sz="2400" b="1" i="0" u="none" strike="noStrike" kern="0" cap="none" spc="0" normalizeH="0" baseline="0" noProof="0" dirty="0">
                <a:ln>
                  <a:noFill/>
                </a:ln>
                <a:solidFill>
                  <a:srgbClr val="000000"/>
                </a:solidFill>
                <a:effectLst/>
                <a:uLnTx/>
                <a:uFillTx/>
                <a:latin typeface="ＭＳ Ｐゴシック" panose="020B0600070205080204" pitchFamily="50" charset="-128"/>
                <a:ea typeface="ＭＳ Ｐゴシック" panose="020B0600070205080204" pitchFamily="50" charset="-128"/>
                <a:cs typeface="+mj-cs"/>
              </a:rPr>
              <a:t>TG15.6a  Session Schedule for 18-26, January 2022</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2" name="日付プレースホルダー 1">
            <a:extLst>
              <a:ext uri="{FF2B5EF4-FFF2-40B4-BE49-F238E27FC236}">
                <a16:creationId xmlns:a16="http://schemas.microsoft.com/office/drawing/2014/main" id="{AA04C23F-FED6-479D-9B6C-BD94E8DEFAE4}"/>
              </a:ext>
            </a:extLst>
          </p:cNvPr>
          <p:cNvSpPr>
            <a:spLocks noGrp="1"/>
          </p:cNvSpPr>
          <p:nvPr>
            <p:ph type="dt" sz="half" idx="2"/>
          </p:nvPr>
        </p:nvSpPr>
        <p:spPr/>
        <p:txBody>
          <a:bodyPr/>
          <a:lstStyle/>
          <a:p>
            <a:r>
              <a:rPr lang="en-US" altLang="ja-JP"/>
              <a:t>January 2022</a:t>
            </a:r>
            <a:endParaRPr lang="en-US" altLang="ja-JP" dirty="0"/>
          </a:p>
        </p:txBody>
      </p:sp>
      <p:graphicFrame>
        <p:nvGraphicFramePr>
          <p:cNvPr id="8" name="コンテンツ プレースホルダー 8">
            <a:extLst>
              <a:ext uri="{FF2B5EF4-FFF2-40B4-BE49-F238E27FC236}">
                <a16:creationId xmlns:a16="http://schemas.microsoft.com/office/drawing/2014/main" id="{FEF2E889-EDAD-445E-8EE3-7AC2F13064F9}"/>
              </a:ext>
            </a:extLst>
          </p:cNvPr>
          <p:cNvGraphicFramePr>
            <a:graphicFrameLocks/>
          </p:cNvGraphicFramePr>
          <p:nvPr/>
        </p:nvGraphicFramePr>
        <p:xfrm>
          <a:off x="134176" y="964724"/>
          <a:ext cx="9009823" cy="1295359"/>
        </p:xfrm>
        <a:graphic>
          <a:graphicData uri="http://schemas.openxmlformats.org/drawingml/2006/table">
            <a:tbl>
              <a:tblPr firstRow="1" bandRow="1">
                <a:tableStyleId>{93296810-A885-4BE3-A3E7-6D5BEEA58F35}</a:tableStyleId>
              </a:tblPr>
              <a:tblGrid>
                <a:gridCol w="1417286">
                  <a:extLst>
                    <a:ext uri="{9D8B030D-6E8A-4147-A177-3AD203B41FA5}">
                      <a16:colId xmlns:a16="http://schemas.microsoft.com/office/drawing/2014/main" val="20000"/>
                    </a:ext>
                  </a:extLst>
                </a:gridCol>
                <a:gridCol w="1099583">
                  <a:extLst>
                    <a:ext uri="{9D8B030D-6E8A-4147-A177-3AD203B41FA5}">
                      <a16:colId xmlns:a16="http://schemas.microsoft.com/office/drawing/2014/main" val="20001"/>
                    </a:ext>
                  </a:extLst>
                </a:gridCol>
                <a:gridCol w="1261966">
                  <a:extLst>
                    <a:ext uri="{9D8B030D-6E8A-4147-A177-3AD203B41FA5}">
                      <a16:colId xmlns:a16="http://schemas.microsoft.com/office/drawing/2014/main" val="20002"/>
                    </a:ext>
                  </a:extLst>
                </a:gridCol>
                <a:gridCol w="1105525">
                  <a:extLst>
                    <a:ext uri="{9D8B030D-6E8A-4147-A177-3AD203B41FA5}">
                      <a16:colId xmlns:a16="http://schemas.microsoft.com/office/drawing/2014/main" val="2295029801"/>
                    </a:ext>
                  </a:extLst>
                </a:gridCol>
                <a:gridCol w="1752958">
                  <a:extLst>
                    <a:ext uri="{9D8B030D-6E8A-4147-A177-3AD203B41FA5}">
                      <a16:colId xmlns:a16="http://schemas.microsoft.com/office/drawing/2014/main" val="20003"/>
                    </a:ext>
                  </a:extLst>
                </a:gridCol>
                <a:gridCol w="1156265">
                  <a:extLst>
                    <a:ext uri="{9D8B030D-6E8A-4147-A177-3AD203B41FA5}">
                      <a16:colId xmlns:a16="http://schemas.microsoft.com/office/drawing/2014/main" val="20004"/>
                    </a:ext>
                  </a:extLst>
                </a:gridCol>
                <a:gridCol w="1216240">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Jan.18</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Jan.19</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Jan.20</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Jan.21</a:t>
                      </a:r>
                      <a:r>
                        <a:rPr kumimoji="1" lang="en-US" altLang="ja-JP" sz="1400" baseline="30000" dirty="0"/>
                        <a:t>st</a:t>
                      </a:r>
                      <a:endParaRPr kumimoji="1" lang="en-US" altLang="ja-JP" sz="1400" dirty="0"/>
                    </a:p>
                    <a:p>
                      <a:pPr algn="ctr"/>
                      <a:r>
                        <a:rPr kumimoji="1" lang="en-US" altLang="ja-JP" sz="1400" dirty="0"/>
                        <a:t>Friday</a:t>
                      </a:r>
                      <a:endParaRPr kumimoji="1" lang="ja-JP" altLang="en-US" sz="1400" dirty="0"/>
                    </a:p>
                  </a:txBody>
                  <a:tcPr anchor="ctr">
                    <a:solidFill>
                      <a:srgbClr val="0070C0"/>
                    </a:solidFill>
                  </a:tcPr>
                </a:tc>
                <a:tc>
                  <a:txBody>
                    <a:bodyPr/>
                    <a:lstStyle/>
                    <a:p>
                      <a:pPr algn="ctr"/>
                      <a:r>
                        <a:rPr kumimoji="1" lang="en-US" altLang="ja-JP" sz="1400" dirty="0"/>
                        <a:t>Jan.25</a:t>
                      </a:r>
                      <a:r>
                        <a:rPr kumimoji="1" lang="en-US" altLang="ja-JP" sz="1400" baseline="30000" dirty="0"/>
                        <a:t>th</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Jan.26</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11:00PM-1:00AM+1day</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TG15.6a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rgbClr val="FF0000"/>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n-lt"/>
                          <a:ea typeface="+mn-ea"/>
                          <a:cs typeface="+mn-cs"/>
                        </a:rPr>
                        <a:t>Joint Session TG15.6a, 4ab, &amp;TG14</a:t>
                      </a:r>
                      <a:endParaRPr kumimoji="1" lang="ja-JP" altLang="en-US" sz="1200" b="1" i="0" u="none" strike="noStrike" kern="1200" cap="none" spc="0" normalizeH="0" baseline="0" noProof="0" dirty="0">
                        <a:ln>
                          <a:noFill/>
                        </a:ln>
                        <a:solidFill>
                          <a:srgbClr val="000000"/>
                        </a:solidFill>
                        <a:effectLst/>
                        <a:uLnTx/>
                        <a:uFillTx/>
                        <a:latin typeface="+mn-lt"/>
                        <a:ea typeface="+mn-ea"/>
                        <a:cs typeface="+mn-cs"/>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rgbClr val="FF0000"/>
                          </a:solidFill>
                        </a:rPr>
                        <a:t>TG15.6a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4" name="表 3">
            <a:extLst>
              <a:ext uri="{FF2B5EF4-FFF2-40B4-BE49-F238E27FC236}">
                <a16:creationId xmlns:a16="http://schemas.microsoft.com/office/drawing/2014/main" id="{1856EFCC-4C52-4AE7-9FA6-5BD46D36EE15}"/>
              </a:ext>
            </a:extLst>
          </p:cNvPr>
          <p:cNvGraphicFramePr>
            <a:graphicFrameLocks noGrp="1"/>
          </p:cNvGraphicFramePr>
          <p:nvPr/>
        </p:nvGraphicFramePr>
        <p:xfrm>
          <a:off x="1668467" y="2350835"/>
          <a:ext cx="6401334" cy="4021235"/>
        </p:xfrm>
        <a:graphic>
          <a:graphicData uri="http://schemas.openxmlformats.org/drawingml/2006/table">
            <a:tbl>
              <a:tblPr/>
              <a:tblGrid>
                <a:gridCol w="440017">
                  <a:extLst>
                    <a:ext uri="{9D8B030D-6E8A-4147-A177-3AD203B41FA5}">
                      <a16:colId xmlns:a16="http://schemas.microsoft.com/office/drawing/2014/main" val="379112765"/>
                    </a:ext>
                  </a:extLst>
                </a:gridCol>
                <a:gridCol w="476183">
                  <a:extLst>
                    <a:ext uri="{9D8B030D-6E8A-4147-A177-3AD203B41FA5}">
                      <a16:colId xmlns:a16="http://schemas.microsoft.com/office/drawing/2014/main" val="3296524763"/>
                    </a:ext>
                  </a:extLst>
                </a:gridCol>
                <a:gridCol w="440017">
                  <a:extLst>
                    <a:ext uri="{9D8B030D-6E8A-4147-A177-3AD203B41FA5}">
                      <a16:colId xmlns:a16="http://schemas.microsoft.com/office/drawing/2014/main" val="3493610570"/>
                    </a:ext>
                  </a:extLst>
                </a:gridCol>
                <a:gridCol w="476183">
                  <a:extLst>
                    <a:ext uri="{9D8B030D-6E8A-4147-A177-3AD203B41FA5}">
                      <a16:colId xmlns:a16="http://schemas.microsoft.com/office/drawing/2014/main" val="3724335789"/>
                    </a:ext>
                  </a:extLst>
                </a:gridCol>
                <a:gridCol w="482209">
                  <a:extLst>
                    <a:ext uri="{9D8B030D-6E8A-4147-A177-3AD203B41FA5}">
                      <a16:colId xmlns:a16="http://schemas.microsoft.com/office/drawing/2014/main" val="4014873616"/>
                    </a:ext>
                  </a:extLst>
                </a:gridCol>
                <a:gridCol w="699204">
                  <a:extLst>
                    <a:ext uri="{9D8B030D-6E8A-4147-A177-3AD203B41FA5}">
                      <a16:colId xmlns:a16="http://schemas.microsoft.com/office/drawing/2014/main" val="1499530402"/>
                    </a:ext>
                  </a:extLst>
                </a:gridCol>
                <a:gridCol w="711259">
                  <a:extLst>
                    <a:ext uri="{9D8B030D-6E8A-4147-A177-3AD203B41FA5}">
                      <a16:colId xmlns:a16="http://schemas.microsoft.com/office/drawing/2014/main" val="3844012198"/>
                    </a:ext>
                  </a:extLst>
                </a:gridCol>
                <a:gridCol w="687148">
                  <a:extLst>
                    <a:ext uri="{9D8B030D-6E8A-4147-A177-3AD203B41FA5}">
                      <a16:colId xmlns:a16="http://schemas.microsoft.com/office/drawing/2014/main" val="627338795"/>
                    </a:ext>
                  </a:extLst>
                </a:gridCol>
                <a:gridCol w="675093">
                  <a:extLst>
                    <a:ext uri="{9D8B030D-6E8A-4147-A177-3AD203B41FA5}">
                      <a16:colId xmlns:a16="http://schemas.microsoft.com/office/drawing/2014/main" val="2763211866"/>
                    </a:ext>
                  </a:extLst>
                </a:gridCol>
                <a:gridCol w="578652">
                  <a:extLst>
                    <a:ext uri="{9D8B030D-6E8A-4147-A177-3AD203B41FA5}">
                      <a16:colId xmlns:a16="http://schemas.microsoft.com/office/drawing/2014/main" val="705354236"/>
                    </a:ext>
                  </a:extLst>
                </a:gridCol>
                <a:gridCol w="735369">
                  <a:extLst>
                    <a:ext uri="{9D8B030D-6E8A-4147-A177-3AD203B41FA5}">
                      <a16:colId xmlns:a16="http://schemas.microsoft.com/office/drawing/2014/main" val="743686746"/>
                    </a:ext>
                  </a:extLst>
                </a:gridCol>
              </a:tblGrid>
              <a:tr h="120944">
                <a:tc gridSpan="5">
                  <a:txBody>
                    <a:bodyPr/>
                    <a:lstStyle/>
                    <a:p>
                      <a:pPr algn="l" rtl="0" fontAlgn="ctr"/>
                      <a:r>
                        <a:rPr lang="en-US" sz="900" b="1" i="0" u="none" strike="noStrike">
                          <a:effectLst/>
                          <a:latin typeface="Arial" panose="020B0604020202020204" pitchFamily="34" charset="0"/>
                        </a:rPr>
                        <a:t>1.  T</a:t>
                      </a:r>
                      <a:r>
                        <a:rPr lang="en-US" sz="900" b="1" i="0" u="none" strike="noStrike">
                          <a:solidFill>
                            <a:srgbClr val="000000"/>
                          </a:solidFill>
                          <a:effectLst/>
                          <a:latin typeface="Arial" panose="020B0604020202020204" pitchFamily="34" charset="0"/>
                        </a:rPr>
                        <a: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  Session1,    Wed AM1</a:t>
                      </a:r>
                      <a:endParaRPr lang="en-US" sz="900" b="1" i="0" u="none" strike="noStrike">
                        <a:effectLst/>
                        <a:latin typeface="Arial" panose="020B0604020202020204" pitchFamily="34" charset="0"/>
                      </a:endParaRP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259076919"/>
                  </a:ext>
                </a:extLst>
              </a:tr>
              <a:tr h="120944">
                <a:tc gridSpan="10">
                  <a:txBody>
                    <a:bodyPr/>
                    <a:lstStyle/>
                    <a:p>
                      <a:pPr algn="l" rtl="0" fontAlgn="ctr"/>
                      <a:r>
                        <a:rPr lang="en-US" sz="900" b="1" i="0" u="none" strike="noStrike">
                          <a:solidFill>
                            <a:srgbClr val="000000"/>
                          </a:solidFill>
                          <a:effectLst/>
                          <a:latin typeface="Arial" panose="020B0604020202020204" pitchFamily="34" charset="0"/>
                        </a:rPr>
                        <a:t>        9:00 AM - 11:00 AM Wednesday, Jan. 19th,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01555547"/>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Wed Jan.19th- 01:00 AM Thu Jan.20</a:t>
                      </a:r>
                      <a:r>
                        <a:rPr lang="en-US" sz="900" b="1" i="0" u="none" strike="noStrike" baseline="30000">
                          <a:solidFill>
                            <a:srgbClr val="000000"/>
                          </a:solidFill>
                          <a:effectLst/>
                          <a:latin typeface="Arial" panose="020B0604020202020204" pitchFamily="34" charset="0"/>
                        </a:rPr>
                        <a:t>th,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527573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78084455"/>
                  </a:ext>
                </a:extLst>
              </a:tr>
              <a:tr h="199061">
                <a:tc gridSpan="4">
                  <a:txBody>
                    <a:bodyPr/>
                    <a:lstStyle/>
                    <a:p>
                      <a:pPr algn="l" rtl="0" fontAlgn="ctr"/>
                      <a:r>
                        <a:rPr lang="en-US" sz="900" b="1" i="0" u="none" strike="noStrike" dirty="0">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78890667"/>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dirty="0">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5922206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224537755"/>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2.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Session2    Thu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89874977"/>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Thu, Jan.20th,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87494334"/>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Thu Jan.20th- 01:00 AM Fri Jan.21st</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1664954"/>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12425039"/>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922841361"/>
                  </a:ext>
                </a:extLst>
              </a:tr>
              <a:tr h="120944">
                <a:tc gridSpan="3">
                  <a:txBody>
                    <a:bodyPr/>
                    <a:lstStyle/>
                    <a:p>
                      <a:pPr algn="l" rtl="0" fontAlgn="ctr"/>
                      <a:r>
                        <a:rPr lang="en-US" sz="900" b="1" i="0" u="none" strike="noStrike">
                          <a:solidFill>
                            <a:srgbClr val="000000"/>
                          </a:solidFill>
                          <a:effectLst/>
                          <a:latin typeface="Arial" panose="020B0604020202020204" pitchFamily="34" charset="0"/>
                        </a:rPr>
                        <a:t>Password: 80215TG6a</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3542321"/>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929694498"/>
                  </a:ext>
                </a:extLst>
              </a:tr>
              <a:tr h="120944">
                <a:tc gridSpan="8">
                  <a:txBody>
                    <a:bodyPr/>
                    <a:lstStyle/>
                    <a:p>
                      <a:pPr algn="l" rtl="0" fontAlgn="ctr"/>
                      <a:r>
                        <a:rPr lang="en-US" sz="900" b="1" i="0" u="none" strike="noStrike">
                          <a:solidFill>
                            <a:srgbClr val="000000"/>
                          </a:solidFill>
                          <a:effectLst/>
                          <a:latin typeface="Arial" panose="020B0604020202020204" pitchFamily="34" charset="0"/>
                        </a:rPr>
                        <a:t>3.    Joint Session among TG 15.6a, 4ab and TG15.14.    Fri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642038285"/>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Fri, Jan.21st,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1179970581"/>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Fri Jan.21st- 01:00 AM Sat Jan.22nd</a:t>
                      </a:r>
                      <a:r>
                        <a:rPr lang="en-US" sz="900" b="1" i="0" u="none" strike="noStrike" baseline="30000">
                          <a:solidFill>
                            <a:srgbClr val="000000"/>
                          </a:solidFill>
                          <a:effectLst/>
                          <a:latin typeface="Arial" panose="020B0604020202020204" pitchFamily="34" charset="0"/>
                        </a:rPr>
                        <a:t>, </a:t>
                      </a:r>
                      <a:r>
                        <a:rPr lang="en-US" sz="900" b="1" i="0" u="none" strike="noStrike">
                          <a:solidFill>
                            <a:srgbClr val="000000"/>
                          </a:solidFill>
                          <a:effectLst/>
                          <a:latin typeface="Arial" panose="020B0604020202020204" pitchFamily="34" charset="0"/>
                        </a:rPr>
                        <a:t>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617826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https://ieeesa.webex.com/ieeesa/j.php?MTID=mf701a1bc3d5dd304d7645208946fdb19</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92217883"/>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2332 682 5372</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760050309"/>
                  </a:ext>
                </a:extLst>
              </a:tr>
              <a:tr h="120944">
                <a:tc gridSpan="4">
                  <a:txBody>
                    <a:bodyPr/>
                    <a:lstStyle/>
                    <a:p>
                      <a:pPr algn="l" rtl="0" fontAlgn="ctr"/>
                      <a:r>
                        <a:rPr lang="en-US" sz="900" b="1" i="0" u="none" strike="noStrike">
                          <a:solidFill>
                            <a:srgbClr val="000000"/>
                          </a:solidFill>
                          <a:effectLst/>
                          <a:latin typeface="Arial" panose="020B0604020202020204" pitchFamily="34" charset="0"/>
                        </a:rPr>
                        <a:t>Password: 80215JNT6a4ab14</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3995208844"/>
                  </a:ext>
                </a:extLst>
              </a:tr>
              <a:tr h="120944">
                <a:tc>
                  <a:txBody>
                    <a:bodyPr/>
                    <a:lstStyle/>
                    <a:p>
                      <a:pPr algn="l" rtl="0" fontAlgn="ctr"/>
                      <a:endParaRPr lang="ja-JP" altLang="en-US" sz="900" b="1" i="0" u="none" strike="noStrike">
                        <a:solidFill>
                          <a:srgbClr val="000000"/>
                        </a:solidFill>
                        <a:effectLst/>
                        <a:latin typeface="Arial" panose="020B0604020202020204" pitchFamily="34" charset="0"/>
                      </a:endParaRPr>
                    </a:p>
                  </a:txBody>
                  <a:tcPr marL="3057" marR="3057" marT="3057" marB="0" anchor="ctr">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551692099"/>
                  </a:ext>
                </a:extLst>
              </a:tr>
              <a:tr h="120944">
                <a:tc gridSpan="5">
                  <a:txBody>
                    <a:bodyPr/>
                    <a:lstStyle/>
                    <a:p>
                      <a:pPr algn="l" rtl="0" fontAlgn="ctr"/>
                      <a:r>
                        <a:rPr lang="en-US" sz="900" b="1" i="0" u="none" strike="noStrike">
                          <a:solidFill>
                            <a:srgbClr val="000000"/>
                          </a:solidFill>
                          <a:effectLst/>
                          <a:latin typeface="Arial" panose="020B0604020202020204" pitchFamily="34" charset="0"/>
                        </a:rPr>
                        <a:t>4.    TG 15.6a</a:t>
                      </a:r>
                      <a:r>
                        <a:rPr lang="en-US" sz="900" b="1" i="0" u="none" strike="noStrike">
                          <a:solidFill>
                            <a:srgbClr val="000000"/>
                          </a:solidFill>
                          <a:effectLst/>
                          <a:latin typeface="ＭＳ ゴシック" panose="020B0609070205080204" pitchFamily="49" charset="-128"/>
                          <a:ea typeface="ＭＳ ゴシック" panose="020B0609070205080204" pitchFamily="49" charset="-128"/>
                        </a:rPr>
                        <a:t>　　</a:t>
                      </a:r>
                      <a:r>
                        <a:rPr lang="en-US" sz="900" b="1" i="0" u="none" strike="noStrike">
                          <a:solidFill>
                            <a:srgbClr val="000000"/>
                          </a:solidFill>
                          <a:effectLst/>
                          <a:latin typeface="Arial" panose="020B0604020202020204" pitchFamily="34" charset="0"/>
                        </a:rPr>
                        <a:t>Session3    Tue AM1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190022348"/>
                  </a:ext>
                </a:extLst>
              </a:tr>
              <a:tr h="120944">
                <a:tc gridSpan="9">
                  <a:txBody>
                    <a:bodyPr/>
                    <a:lstStyle/>
                    <a:p>
                      <a:pPr algn="l" rtl="0" fontAlgn="ctr"/>
                      <a:r>
                        <a:rPr lang="en-US" sz="900" b="1" i="0" u="none" strike="noStrike">
                          <a:solidFill>
                            <a:srgbClr val="000000"/>
                          </a:solidFill>
                          <a:effectLst/>
                          <a:latin typeface="Arial" panose="020B0604020202020204" pitchFamily="34" charset="0"/>
                        </a:rPr>
                        <a:t>        9:00 AM - 11:00 AM Tue, Jan.25th,  2022 (UTC-04:00) Eastern Time, </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77516879"/>
                  </a:ext>
                </a:extLst>
              </a:tr>
              <a:tr h="120944">
                <a:tc gridSpan="11">
                  <a:txBody>
                    <a:bodyPr/>
                    <a:lstStyle/>
                    <a:p>
                      <a:pPr algn="l" rtl="0" fontAlgn="ctr"/>
                      <a:r>
                        <a:rPr lang="en-US" sz="900" b="1" i="0" u="none" strike="noStrike">
                          <a:solidFill>
                            <a:srgbClr val="000000"/>
                          </a:solidFill>
                          <a:effectLst/>
                          <a:latin typeface="Arial" panose="020B0604020202020204" pitchFamily="34" charset="0"/>
                        </a:rPr>
                        <a:t>      11:00 PM Tue Jan.25th- 01:00 AM Wed Jan.26th,  2022 (UTC+9:00) Japan &amp; Korean Time</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98621820"/>
                  </a:ext>
                </a:extLst>
              </a:tr>
              <a:tr h="120944">
                <a:tc gridSpan="11">
                  <a:txBody>
                    <a:bodyPr/>
                    <a:lstStyle/>
                    <a:p>
                      <a:pPr algn="l" rtl="0" fontAlgn="ctr"/>
                      <a:r>
                        <a:rPr lang="en-US" sz="900" b="0" i="0" u="sng" strike="noStrike">
                          <a:solidFill>
                            <a:srgbClr val="0000FF"/>
                          </a:solidFill>
                          <a:effectLst/>
                          <a:latin typeface="Arial" panose="020B0604020202020204" pitchFamily="34" charset="0"/>
                        </a:rPr>
                        <a:t>Meeting link: https://ieeesa.webex.com/ieeesa/j.php?MTID=md6c2ec9f6bc082088979f6ff3e0739f7</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86995804"/>
                  </a:ext>
                </a:extLst>
              </a:tr>
              <a:tr h="199061">
                <a:tc gridSpan="4">
                  <a:txBody>
                    <a:bodyPr/>
                    <a:lstStyle/>
                    <a:p>
                      <a:pPr algn="l" rtl="0" fontAlgn="ctr"/>
                      <a:r>
                        <a:rPr lang="en-US" sz="900" b="1" i="0" u="none" strike="noStrike">
                          <a:solidFill>
                            <a:srgbClr val="000000"/>
                          </a:solidFill>
                          <a:effectLst/>
                          <a:latin typeface="Arial" panose="020B0604020202020204" pitchFamily="34" charset="0"/>
                        </a:rPr>
                        <a:t>Meeting number: 2339 693 7741</a:t>
                      </a:r>
                    </a:p>
                  </a:txBody>
                  <a:tcPr marL="3057" marR="3057" marT="3057"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2006696849"/>
                  </a:ext>
                </a:extLst>
              </a:tr>
              <a:tr h="120944">
                <a:tc gridSpan="3">
                  <a:txBody>
                    <a:bodyPr/>
                    <a:lstStyle/>
                    <a:p>
                      <a:pPr algn="l" fontAlgn="b"/>
                      <a:r>
                        <a:rPr lang="en-US" sz="900" b="0" i="0" u="none" strike="noStrike">
                          <a:effectLst/>
                          <a:latin typeface="Arial" panose="020B0604020202020204" pitchFamily="34" charset="0"/>
                        </a:rPr>
                        <a:t>Password: 80215TG6a</a:t>
                      </a:r>
                    </a:p>
                  </a:txBody>
                  <a:tcPr marL="3057" marR="3057" marT="3057"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9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a:effectLst/>
                        <a:latin typeface="Arial" panose="020B0604020202020204" pitchFamily="34" charset="0"/>
                      </a:endParaRPr>
                    </a:p>
                  </a:txBody>
                  <a:tcPr marL="3057" marR="3057" marT="3057" marB="0" anchor="b">
                    <a:lnL>
                      <a:noFill/>
                    </a:lnL>
                    <a:lnR>
                      <a:noFill/>
                    </a:lnR>
                    <a:lnT>
                      <a:noFill/>
                    </a:lnT>
                    <a:lnB>
                      <a:noFill/>
                    </a:lnB>
                  </a:tcPr>
                </a:tc>
                <a:tc>
                  <a:txBody>
                    <a:bodyPr/>
                    <a:lstStyle/>
                    <a:p>
                      <a:pPr algn="l" fontAlgn="b"/>
                      <a:endParaRPr lang="ja-JP" altLang="en-US" sz="800" b="0" i="0" u="none" strike="noStrike" dirty="0">
                        <a:effectLst/>
                        <a:latin typeface="Arial" panose="020B0604020202020204" pitchFamily="34" charset="0"/>
                      </a:endParaRPr>
                    </a:p>
                  </a:txBody>
                  <a:tcPr marL="3057" marR="3057" marT="3057" marB="0" anchor="b">
                    <a:lnL>
                      <a:noFill/>
                    </a:lnL>
                    <a:lnR>
                      <a:noFill/>
                    </a:lnR>
                    <a:lnT>
                      <a:noFill/>
                    </a:lnT>
                    <a:lnB>
                      <a:noFill/>
                    </a:lnB>
                  </a:tcPr>
                </a:tc>
                <a:extLst>
                  <a:ext uri="{0D108BD9-81ED-4DB2-BD59-A6C34878D82A}">
                    <a16:rowId xmlns:a16="http://schemas.microsoft.com/office/drawing/2014/main" val="510161681"/>
                  </a:ext>
                </a:extLst>
              </a:tr>
            </a:tbl>
          </a:graphicData>
        </a:graphic>
      </p:graphicFrame>
    </p:spTree>
    <p:extLst>
      <p:ext uri="{BB962C8B-B14F-4D97-AF65-F5344CB8AC3E}">
        <p14:creationId xmlns:p14="http://schemas.microsoft.com/office/powerpoint/2010/main" val="53515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25185" y="1468581"/>
            <a:ext cx="8969829" cy="5101487"/>
          </a:xfrm>
        </p:spPr>
        <p:txBody>
          <a:bodyPr/>
          <a:lstStyle/>
          <a:p>
            <a:pPr>
              <a:buFont typeface="Arial" panose="020B0604020202020204" pitchFamily="34" charset="0"/>
              <a:buChar char="•"/>
            </a:pPr>
            <a:r>
              <a:rPr lang="is-IS" altLang="ja-JP" sz="1400" dirty="0"/>
              <a:t>TG15.6a opening report for January 2022 meeting                                                   15-22-0008-02-06a</a:t>
            </a:r>
          </a:p>
          <a:p>
            <a:pPr>
              <a:buFont typeface="Arial" panose="020B0604020202020204" pitchFamily="34" charset="0"/>
              <a:buChar char="•"/>
            </a:pPr>
            <a:r>
              <a:rPr lang="is-IS" altLang="ja-JP" sz="1400" dirty="0"/>
              <a:t>TG15.6a Agenda of January Meeting in 20212                                                          15-22-0007-08-06a</a:t>
            </a:r>
          </a:p>
          <a:p>
            <a:pPr>
              <a:buFont typeface="Arial" panose="020B0604020202020204" pitchFamily="34" charset="0"/>
              <a:buChar char="•"/>
            </a:pPr>
            <a:r>
              <a:rPr lang="is-IS" altLang="ja-JP" sz="1400" dirty="0"/>
              <a:t>Dynamic Channel and Environmental Modeling Scheme for BANs on TG15.6a       15-22-0023-00-06a</a:t>
            </a:r>
          </a:p>
          <a:p>
            <a:pPr>
              <a:buFont typeface="Arial" panose="020B0604020202020204" pitchFamily="34" charset="0"/>
              <a:buChar char="•"/>
            </a:pPr>
            <a:r>
              <a:rPr lang="is-IS" altLang="ja-JP" sz="1400" dirty="0"/>
              <a:t>Dynamic On-Body UWB Radio Channel Modelingstd IEEE802.15.6                         15-22-0025.00-06a</a:t>
            </a:r>
          </a:p>
          <a:p>
            <a:pPr>
              <a:buFont typeface="Arial" panose="020B0604020202020204" pitchFamily="34" charset="0"/>
              <a:buChar char="•"/>
            </a:pPr>
            <a:r>
              <a:rPr lang="is-IS" altLang="ja-JP" sz="1400" dirty="0"/>
              <a:t>MAC Bridging for Time-Sensitive Networking of 802.15.6a                                        15-22-0024-01-06a</a:t>
            </a:r>
          </a:p>
          <a:p>
            <a:pPr>
              <a:buFont typeface="Arial" panose="020B0604020202020204" pitchFamily="34" charset="0"/>
              <a:buChar char="•"/>
            </a:pPr>
            <a:r>
              <a:rPr lang="is-IS" altLang="ja-JP" sz="1400" dirty="0"/>
              <a:t>Pseudo-Cyclic Dynamic Channel Model of UWB-BAN                                                15-22-0032-00-06a</a:t>
            </a:r>
          </a:p>
          <a:p>
            <a:pPr>
              <a:buFont typeface="Arial" panose="020B0604020202020204" pitchFamily="34" charset="0"/>
              <a:buChar char="•"/>
            </a:pPr>
            <a:r>
              <a:rPr lang="is-IS" altLang="ja-JP" sz="1400" dirty="0"/>
              <a:t> Interference modeling in the Technical Requirements Document                               15-22-0052-00-06a</a:t>
            </a:r>
          </a:p>
          <a:p>
            <a:pPr>
              <a:buFont typeface="Arial" panose="020B0604020202020204" pitchFamily="34" charset="0"/>
              <a:buChar char="•"/>
            </a:pPr>
            <a:r>
              <a:rPr lang="is-IS" altLang="ja-JP" sz="1400" dirty="0"/>
              <a:t> Review of Joint Meeting among  TG 15.6a, 4ab, and 14 using UWB PHY                 15-22-0078-00-06a</a:t>
            </a:r>
          </a:p>
          <a:p>
            <a:pPr>
              <a:buFont typeface="Arial" panose="020B0604020202020204" pitchFamily="34" charset="0"/>
              <a:buChar char="•"/>
            </a:pPr>
            <a:r>
              <a:rPr lang="is-IS" altLang="ja-JP" sz="1400" dirty="0"/>
              <a:t> Use Case Document Summary                                                                                    15-22-0079-00-06a</a:t>
            </a:r>
          </a:p>
          <a:p>
            <a:pPr>
              <a:buFont typeface="Arial" panose="020B0604020202020204" pitchFamily="34" charset="0"/>
              <a:buChar char="•"/>
            </a:pPr>
            <a:r>
              <a:rPr lang="is-IS" altLang="ja-JP" sz="1400" dirty="0"/>
              <a:t> 802.15.6a Amendment PAR Withdrawn                                                                       15-22-0067-00</a:t>
            </a:r>
          </a:p>
          <a:p>
            <a:pPr>
              <a:buFont typeface="Arial" panose="020B0604020202020204" pitchFamily="34" charset="0"/>
              <a:buChar char="•"/>
            </a:pPr>
            <a:r>
              <a:rPr lang="is-IS" altLang="ja-JP" sz="1400" dirty="0"/>
              <a:t> 802.15.6ma Revision PAR Submission                                                                        15-22-0068-01</a:t>
            </a:r>
          </a:p>
          <a:p>
            <a:pPr>
              <a:buFont typeface="Arial" panose="020B0604020202020204" pitchFamily="34" charset="0"/>
              <a:buChar char="•"/>
            </a:pPr>
            <a:r>
              <a:rPr lang="is-IS" altLang="ja-JP" sz="1400" dirty="0"/>
              <a:t> Action Plan to Change Amendment to Revision                                                           15-22-0086-00-06a</a:t>
            </a:r>
          </a:p>
          <a:p>
            <a:pPr>
              <a:buFont typeface="Arial" panose="020B0604020202020204" pitchFamily="34" charset="0"/>
              <a:buChar char="•"/>
            </a:pPr>
            <a:r>
              <a:rPr lang="is-IS" altLang="ja-JP" sz="1400" dirty="0"/>
              <a:t> 802.15.6ma Revision CSD                                                                                            15-22-0087-01-06a</a:t>
            </a:r>
          </a:p>
          <a:p>
            <a:pPr>
              <a:buFont typeface="Arial" panose="020B0604020202020204" pitchFamily="34" charset="0"/>
              <a:buChar char="•"/>
            </a:pPr>
            <a:r>
              <a:rPr lang="is-IS" altLang="ja-JP" sz="1400" dirty="0"/>
              <a:t> TG Motion to Amendment PAR Withdrawn and Submission Revision PAR                 15-22-0089-01-06a </a:t>
            </a:r>
            <a:r>
              <a:rPr lang="en-US" altLang="ja-JP" sz="1400" dirty="0"/>
              <a:t>TG15.6a Meeting Minutes for January 2022                                                                  15-22-0093-00-06a</a:t>
            </a:r>
          </a:p>
          <a:p>
            <a:pPr>
              <a:buFont typeface="Arial" panose="020B0604020202020204" pitchFamily="34" charset="0"/>
              <a:buChar char="•"/>
            </a:pPr>
            <a:r>
              <a:rPr lang="en-US" altLang="ja-JP" sz="1400" dirty="0"/>
              <a:t>TG15.6a Closing Report for January 2022                                                                     15-22-0092-00-06a </a:t>
            </a:r>
          </a:p>
          <a:p>
            <a:pPr>
              <a:buFont typeface="Arial" panose="020B0604020202020204" pitchFamily="34" charset="0"/>
              <a:buChar char="•"/>
            </a:pPr>
            <a:endParaRPr lang="fi-FI" altLang="ja-JP" sz="1400" dirty="0"/>
          </a:p>
          <a:p>
            <a:pPr>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7</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January 2022</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ELECTRONIC PLENARY, MARCH 4-18, 2022</a:t>
            </a:r>
          </a:p>
          <a:p>
            <a:pPr marL="0" indent="0">
              <a:buNone/>
            </a:pPr>
            <a:endParaRPr kumimoji="1" lang="en-US" altLang="ja-JP" sz="1800" dirty="0"/>
          </a:p>
          <a:p>
            <a:pPr marL="0" indent="0">
              <a:buNone/>
            </a:pPr>
            <a:r>
              <a:rPr kumimoji="1" lang="en-US" altLang="ja-JP" sz="1800" dirty="0"/>
              <a:t>Due to the ongoing COVID-19 pandemic, the March 2022 IEEE 802 Plenary will be held electronically.  </a:t>
            </a:r>
          </a:p>
          <a:p>
            <a:pPr marL="0" indent="0">
              <a:buNone/>
            </a:pPr>
            <a:endParaRPr kumimoji="1" lang="en-US" altLang="ja-JP" sz="1800" dirty="0"/>
          </a:p>
          <a:p>
            <a:pPr marL="0" indent="0">
              <a:buNone/>
            </a:pPr>
            <a:r>
              <a:rPr kumimoji="1" lang="en-US" altLang="ja-JP" sz="1800" dirty="0"/>
              <a:t>The dates and times of specific WG and TAG meetings will be provided by the Working Group Chairs.  Information is available at https://ieee802.org/802tele_calendar.html </a:t>
            </a:r>
          </a:p>
          <a:p>
            <a:pPr marL="0" indent="0">
              <a:buNone/>
            </a:pPr>
            <a:endParaRPr kumimoji="1" lang="en-US" altLang="ja-JP" sz="1800" dirty="0"/>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lang="en-US" altLang="ja-JP" sz="2400" b="1" dirty="0"/>
              <a:t>T</a:t>
            </a:r>
            <a:r>
              <a:rPr kumimoji="1" lang="en-US" altLang="ja-JP" sz="2400" b="1" dirty="0"/>
              <a:t>G15.6a will hold three sessions in March meeting</a:t>
            </a:r>
            <a:r>
              <a:rPr lang="en-US" altLang="ja-JP" sz="2400" b="1" dirty="0"/>
              <a:t> while one or two joint sessions with 4ab and 14.</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March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8</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January 2022</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Vice-Chair;   Marco Hernandez, YRP-IAI</a:t>
            </a:r>
          </a:p>
          <a:p>
            <a:pPr marL="0" indent="0">
              <a:buNone/>
            </a:pPr>
            <a:r>
              <a:rPr lang="en-US" altLang="ja-JP" sz="2400" dirty="0"/>
              <a:t>      Marco.Hernandez@ieee.org</a:t>
            </a:r>
          </a:p>
          <a:p>
            <a:pPr marL="0" indent="0">
              <a:buNone/>
            </a:pPr>
            <a:r>
              <a:rPr lang="en-US" altLang="ja-JP" sz="2400" dirty="0"/>
              <a:t>3.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2022</a:t>
            </a:r>
            <a:endParaRPr lang="en-US" altLang="ja-JP" dirty="0"/>
          </a:p>
        </p:txBody>
      </p:sp>
    </p:spTree>
    <p:extLst>
      <p:ext uri="{BB962C8B-B14F-4D97-AF65-F5344CB8AC3E}">
        <p14:creationId xmlns:p14="http://schemas.microsoft.com/office/powerpoint/2010/main" val="2631866332"/>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14570</TotalTime>
  <Words>1649</Words>
  <Application>Microsoft Office PowerPoint</Application>
  <PresentationFormat>画面に合わせる (4:3)</PresentationFormat>
  <Paragraphs>188</Paragraphs>
  <Slides>10</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ＭＳ ゴシック</vt:lpstr>
      <vt:lpstr>游ゴシック</vt:lpstr>
      <vt:lpstr>Arial</vt:lpstr>
      <vt:lpstr>Calibri</vt:lpstr>
      <vt:lpstr>Times New Roman</vt:lpstr>
      <vt:lpstr>IEEE-P802_15</vt:lpstr>
      <vt:lpstr>PowerPoint プレゼンテーション</vt:lpstr>
      <vt:lpstr>IEEE 802.15 TG15.6a   Closing Report  Virtual Plenary Meeting January 26th, 2022  Ryuji Kohno Yokohama National University(YNU), YRP International Alliance Institute(YRP-IAI) </vt:lpstr>
      <vt:lpstr>Objectives of TG15.6a – Enhanced Dependability Body Area Network (ED-BAN)</vt:lpstr>
      <vt:lpstr>Meeting Accomplishments</vt:lpstr>
      <vt:lpstr>TG15.6a  Session Schedule for 18-26, January 2022</vt:lpstr>
      <vt:lpstr>TG15.6a  Session Schedule for 18-26, January 2022</vt:lpstr>
      <vt:lpstr>Contributions</vt:lpstr>
      <vt:lpstr>March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174</cp:revision>
  <dcterms:created xsi:type="dcterms:W3CDTF">2018-03-06T17:15:04Z</dcterms:created>
  <dcterms:modified xsi:type="dcterms:W3CDTF">2022-01-25T16:55:49Z</dcterms:modified>
</cp:coreProperties>
</file>